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Roboto" panose="02000000000000000000" pitchFamily="2" charset="0"/>
      <p:regular r:id="rId10"/>
      <p:bold r:id="rId11"/>
      <p:italic r:id="rId12"/>
      <p:boldItalic r:id="rId13"/>
    </p:embeddedFont>
    <p:embeddedFont>
      <p:font typeface="Roboto Mono" panose="00000009000000000000" pitchFamily="49"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g34YMvLCO2Y4n4SQ/sR2GrYdYDv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643" y="6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6.fntdata"/><Relationship Id="rId23" Type="http://customschemas.google.com/relationships/presentationmetadata" Target="metadata"/><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0afd41c9a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g10afd41c9ae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0afd41c9ae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g10afd41c9ae_0_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Operational Dashboard: </a:t>
            </a:r>
            <a:endParaRPr/>
          </a:p>
          <a:p>
            <a:pPr marL="0" lvl="0" indent="0" algn="l" rtl="0">
              <a:lnSpc>
                <a:spcPct val="100000"/>
              </a:lnSpc>
              <a:spcBef>
                <a:spcPts val="0"/>
              </a:spcBef>
              <a:spcAft>
                <a:spcPts val="0"/>
              </a:spcAft>
              <a:buSzPts val="1100"/>
              <a:buNone/>
            </a:pPr>
            <a:r>
              <a:rPr lang="en"/>
              <a:t>Social media dashboards show the amount of Twitter retweets, Facebook likes, followers, shares, etc. This dashboard is helpful for those businesses that want to see the analytics behind their social media activity.</a:t>
            </a:r>
            <a:endParaRPr/>
          </a:p>
          <a:p>
            <a:pPr marL="0" lvl="0" indent="0" algn="l" rtl="0">
              <a:lnSpc>
                <a:spcPct val="100000"/>
              </a:lnSpc>
              <a:spcBef>
                <a:spcPts val="0"/>
              </a:spcBef>
              <a:spcAft>
                <a:spcPts val="0"/>
              </a:spcAft>
              <a:buSzPts val="1100"/>
              <a:buNone/>
            </a:pPr>
            <a:r>
              <a:rPr lang="en"/>
              <a:t>Production dashboards that track and display the number of products that have been created, defects that have been observed, and products that have been shipped. This dashboard is seen as a helpful dashboard-type for marketing purposes.</a:t>
            </a:r>
            <a:endParaRPr/>
          </a:p>
          <a:p>
            <a:pPr marL="0" lvl="0" indent="0" algn="l" rtl="0">
              <a:lnSpc>
                <a:spcPct val="100000"/>
              </a:lnSpc>
              <a:spcBef>
                <a:spcPts val="0"/>
              </a:spcBef>
              <a:spcAft>
                <a:spcPts val="0"/>
              </a:spcAft>
              <a:buSzPts val="1100"/>
              <a:buNone/>
            </a:pPr>
            <a:r>
              <a:rPr lang="en"/>
              <a:t>Help desk or solution dashboards display the total number of tickets received per hour, tickets being resolved or reopened, and the average time it takes to fix a problem.</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Strategic Data Dashboard:</a:t>
            </a:r>
            <a:endParaRPr/>
          </a:p>
          <a:p>
            <a:pPr marL="0" lvl="0" indent="0" algn="l" rtl="0">
              <a:lnSpc>
                <a:spcPct val="100000"/>
              </a:lnSpc>
              <a:spcBef>
                <a:spcPts val="0"/>
              </a:spcBef>
              <a:spcAft>
                <a:spcPts val="0"/>
              </a:spcAft>
              <a:buSzPts val="1100"/>
              <a:buNone/>
            </a:pPr>
            <a:r>
              <a:rPr lang="en"/>
              <a:t>An HR department might utilize a strategic dashboard to gleam insights concerning its employees. Employee retention is crucial to building a successful business and can be adjusted and improved based on employee metrics.</a:t>
            </a:r>
            <a:endParaRPr/>
          </a:p>
          <a:p>
            <a:pPr marL="0" lvl="0" indent="0" algn="l" rtl="0">
              <a:lnSpc>
                <a:spcPct val="100000"/>
              </a:lnSpc>
              <a:spcBef>
                <a:spcPts val="0"/>
              </a:spcBef>
              <a:spcAft>
                <a:spcPts val="0"/>
              </a:spcAft>
              <a:buSzPts val="1100"/>
              <a:buNone/>
            </a:pPr>
            <a:r>
              <a:rPr lang="en"/>
              <a:t>A manufacturing department could utilize a strategic dashboard to observe product return rates, then investigate trends as they develop. Using the reported data, the department could then lower or increase its rate of productivity.</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Analytical Dashboard:</a:t>
            </a:r>
            <a:endParaRPr/>
          </a:p>
          <a:p>
            <a:pPr marL="0" lvl="0" indent="0" algn="l" rtl="0">
              <a:lnSpc>
                <a:spcPct val="100000"/>
              </a:lnSpc>
              <a:spcBef>
                <a:spcPts val="0"/>
              </a:spcBef>
              <a:spcAft>
                <a:spcPts val="0"/>
              </a:spcAft>
              <a:buSzPts val="1100"/>
              <a:buNone/>
            </a:pPr>
            <a:r>
              <a:rPr lang="en"/>
              <a:t>Analytical dashboards enable businesses to take a microscopic look at their data to reveal valuable patterns and trends. However, the data utilized and displayed by an analytical dashboard needs to be accurate and up-to-date and typically requires more training to use correctly than an operational dashboard</a:t>
            </a: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8"/>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18"/>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27"/>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7"/>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7" name="Google Shape;47;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1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6" name="Google Shape;16;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20"/>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1"/>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1"/>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23"/>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23"/>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24"/>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25"/>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5"/>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25"/>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25"/>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26"/>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B2B2B"/>
        </a:solidFill>
        <a:effectLst/>
      </p:bgPr>
    </p:bg>
    <p:spTree>
      <p:nvGrpSpPr>
        <p:cNvPr id="1" name="Shape 53"/>
        <p:cNvGrpSpPr/>
        <p:nvPr/>
      </p:nvGrpSpPr>
      <p:grpSpPr>
        <a:xfrm>
          <a:off x="0" y="0"/>
          <a:ext cx="0" cy="0"/>
          <a:chOff x="0" y="0"/>
          <a:chExt cx="0" cy="0"/>
        </a:xfrm>
      </p:grpSpPr>
      <p:sp>
        <p:nvSpPr>
          <p:cNvPr id="54" name="Google Shape;54;p1"/>
          <p:cNvSpPr txBox="1"/>
          <p:nvPr/>
        </p:nvSpPr>
        <p:spPr>
          <a:xfrm>
            <a:off x="152400" y="575725"/>
            <a:ext cx="8839200" cy="3005700"/>
          </a:xfrm>
          <a:prstGeom prst="rect">
            <a:avLst/>
          </a:prstGeom>
          <a:noFill/>
          <a:ln>
            <a:noFill/>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2400"/>
              <a:buFont typeface="Arial"/>
              <a:buNone/>
            </a:pPr>
            <a:r>
              <a:rPr lang="en-US" sz="3000" b="1" dirty="0">
                <a:solidFill>
                  <a:srgbClr val="32CEFE"/>
                </a:solidFill>
                <a:latin typeface="Roboto"/>
                <a:ea typeface="Roboto"/>
                <a:cs typeface="Roboto"/>
                <a:sym typeface="Roboto"/>
              </a:rPr>
              <a:t>Career Preparation</a:t>
            </a:r>
            <a:endParaRPr sz="3000" b="1" i="0" u="none" strike="noStrike" cap="none" dirty="0">
              <a:solidFill>
                <a:srgbClr val="32CEFE"/>
              </a:solidFill>
              <a:latin typeface="Roboto"/>
              <a:ea typeface="Roboto"/>
              <a:cs typeface="Roboto"/>
              <a:sym typeface="Roboto"/>
            </a:endParaRPr>
          </a:p>
          <a:p>
            <a:pPr marL="0" marR="0" lvl="0" indent="0" algn="ctr" rtl="0">
              <a:lnSpc>
                <a:spcPct val="115000"/>
              </a:lnSpc>
              <a:spcBef>
                <a:spcPts val="0"/>
              </a:spcBef>
              <a:spcAft>
                <a:spcPts val="0"/>
              </a:spcAft>
              <a:buClr>
                <a:srgbClr val="000000"/>
              </a:buClr>
              <a:buSzPts val="1800"/>
              <a:buFont typeface="Arial"/>
              <a:buNone/>
            </a:pPr>
            <a:r>
              <a:rPr lang="en" sz="1800" b="0" i="0" u="none" strike="noStrike" cap="none" dirty="0">
                <a:solidFill>
                  <a:srgbClr val="FFFFFF"/>
                </a:solidFill>
                <a:latin typeface="Roboto"/>
                <a:ea typeface="Roboto"/>
                <a:cs typeface="Roboto"/>
                <a:sym typeface="Roboto"/>
              </a:rPr>
              <a:t>Instructor: Norman Lo</a:t>
            </a:r>
            <a:endParaRPr sz="1800" b="0" i="0" u="none" strike="noStrike" cap="none" dirty="0">
              <a:solidFill>
                <a:srgbClr val="FFFFFF"/>
              </a:solidFill>
              <a:latin typeface="Roboto"/>
              <a:ea typeface="Roboto"/>
              <a:cs typeface="Roboto"/>
              <a:sym typeface="Roboto"/>
            </a:endParaRPr>
          </a:p>
          <a:p>
            <a:pPr marL="0" marR="0" lvl="0" indent="0" algn="ctr" rtl="0">
              <a:lnSpc>
                <a:spcPct val="115000"/>
              </a:lnSpc>
              <a:spcBef>
                <a:spcPts val="0"/>
              </a:spcBef>
              <a:spcAft>
                <a:spcPts val="0"/>
              </a:spcAft>
              <a:buClr>
                <a:srgbClr val="000000"/>
              </a:buClr>
              <a:buSzPts val="1000"/>
              <a:buFont typeface="Arial"/>
              <a:buNone/>
            </a:pPr>
            <a:endParaRPr sz="1000" b="1" i="0" u="none" strike="noStrike" cap="none" dirty="0">
              <a:solidFill>
                <a:srgbClr val="FFFFFF"/>
              </a:solidFill>
              <a:highlight>
                <a:srgbClr val="00B3E6"/>
              </a:highlight>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B2B2B"/>
        </a:solidFill>
        <a:effectLst/>
      </p:bgPr>
    </p:bg>
    <p:spTree>
      <p:nvGrpSpPr>
        <p:cNvPr id="1" name="Shape 58"/>
        <p:cNvGrpSpPr/>
        <p:nvPr/>
      </p:nvGrpSpPr>
      <p:grpSpPr>
        <a:xfrm>
          <a:off x="0" y="0"/>
          <a:ext cx="0" cy="0"/>
          <a:chOff x="0" y="0"/>
          <a:chExt cx="0" cy="0"/>
        </a:xfrm>
      </p:grpSpPr>
      <p:sp>
        <p:nvSpPr>
          <p:cNvPr id="59" name="Google Shape;59;p2"/>
          <p:cNvSpPr txBox="1"/>
          <p:nvPr/>
        </p:nvSpPr>
        <p:spPr>
          <a:xfrm>
            <a:off x="393475" y="316250"/>
            <a:ext cx="8434500" cy="4536000"/>
          </a:xfrm>
          <a:prstGeom prst="rect">
            <a:avLst/>
          </a:prstGeom>
          <a:noFill/>
          <a:ln>
            <a:noFill/>
          </a:ln>
        </p:spPr>
        <p:txBody>
          <a:bodyPr spcFirstLastPara="1" wrap="square" lIns="57150" tIns="91425" rIns="91425" bIns="91425" anchor="t" anchorCtr="0">
            <a:noAutofit/>
          </a:bodyPr>
          <a:lstStyle/>
          <a:p>
            <a:pPr marL="0" marR="0" lvl="0" indent="0" algn="l" rtl="0">
              <a:lnSpc>
                <a:spcPct val="115000"/>
              </a:lnSpc>
              <a:spcBef>
                <a:spcPts val="0"/>
              </a:spcBef>
              <a:spcAft>
                <a:spcPts val="0"/>
              </a:spcAft>
              <a:buClr>
                <a:srgbClr val="000000"/>
              </a:buClr>
              <a:buSzPts val="2400"/>
              <a:buFont typeface="Arial"/>
              <a:buNone/>
            </a:pPr>
            <a:r>
              <a:rPr lang="en" sz="2400" b="1" i="0" u="none" strike="noStrike" cap="none" dirty="0">
                <a:solidFill>
                  <a:srgbClr val="FFFFFF"/>
                </a:solidFill>
                <a:latin typeface="Roboto"/>
                <a:ea typeface="Roboto"/>
                <a:cs typeface="Roboto"/>
                <a:sym typeface="Roboto"/>
              </a:rPr>
              <a:t>Objectives:</a:t>
            </a:r>
            <a:endParaRPr sz="2400" b="1" i="0" u="none" strike="noStrike" cap="none" dirty="0">
              <a:solidFill>
                <a:srgbClr val="FFFFFF"/>
              </a:solidFill>
              <a:latin typeface="Roboto"/>
              <a:ea typeface="Roboto"/>
              <a:cs typeface="Roboto"/>
              <a:sym typeface="Roboto"/>
            </a:endParaRPr>
          </a:p>
          <a:p>
            <a:pPr marL="0" marR="0" lvl="0" indent="0" algn="l" rtl="0">
              <a:lnSpc>
                <a:spcPct val="115000"/>
              </a:lnSpc>
              <a:spcBef>
                <a:spcPts val="0"/>
              </a:spcBef>
              <a:spcAft>
                <a:spcPts val="0"/>
              </a:spcAft>
              <a:buClr>
                <a:srgbClr val="000000"/>
              </a:buClr>
              <a:buSzPts val="1800"/>
              <a:buFont typeface="Arial"/>
              <a:buNone/>
            </a:pPr>
            <a:endParaRPr sz="1800" b="0" i="0" u="none" strike="noStrike" cap="none" dirty="0">
              <a:solidFill>
                <a:srgbClr val="FFFFFF"/>
              </a:solidFill>
              <a:latin typeface="Roboto"/>
              <a:ea typeface="Roboto"/>
              <a:cs typeface="Roboto"/>
              <a:sym typeface="Roboto"/>
            </a:endParaRPr>
          </a:p>
          <a:p>
            <a:pPr marL="342900" marR="0" lvl="0" indent="-285750" algn="l" rtl="0">
              <a:lnSpc>
                <a:spcPct val="115000"/>
              </a:lnSpc>
              <a:spcBef>
                <a:spcPts val="0"/>
              </a:spcBef>
              <a:spcAft>
                <a:spcPts val="0"/>
              </a:spcAft>
              <a:buClr>
                <a:srgbClr val="000000"/>
              </a:buClr>
              <a:buSzPts val="1800"/>
              <a:buFont typeface="Arial"/>
              <a:buNone/>
            </a:pPr>
            <a:r>
              <a:rPr lang="en" sz="1800" b="1" i="0" u="none" strike="noStrike" cap="none" dirty="0">
                <a:solidFill>
                  <a:srgbClr val="00B0F0"/>
                </a:solidFill>
                <a:latin typeface="Roboto"/>
                <a:ea typeface="Roboto"/>
                <a:cs typeface="Roboto"/>
                <a:sym typeface="Roboto"/>
              </a:rPr>
              <a:t>//</a:t>
            </a:r>
            <a:r>
              <a:rPr lang="en" sz="1800" b="0" i="0" u="none" strike="noStrike" cap="none" dirty="0">
                <a:solidFill>
                  <a:srgbClr val="FFFFFF"/>
                </a:solidFill>
                <a:latin typeface="Roboto"/>
                <a:ea typeface="Roboto"/>
                <a:cs typeface="Roboto"/>
                <a:sym typeface="Roboto"/>
              </a:rPr>
              <a:t>  </a:t>
            </a:r>
            <a:r>
              <a:rPr lang="en-US" sz="1800" b="0" i="0" u="none" strike="noStrike" cap="none" dirty="0">
                <a:solidFill>
                  <a:srgbClr val="FFFFFF"/>
                </a:solidFill>
                <a:latin typeface="Roboto"/>
                <a:ea typeface="Roboto"/>
                <a:cs typeface="Roboto"/>
                <a:sym typeface="Roboto"/>
              </a:rPr>
              <a:t>Digital Profile</a:t>
            </a:r>
            <a:endParaRPr sz="1800" b="0" i="0" u="none" strike="noStrike" cap="none" dirty="0">
              <a:solidFill>
                <a:srgbClr val="FFFFFF"/>
              </a:solidFill>
              <a:latin typeface="Roboto"/>
              <a:ea typeface="Roboto"/>
              <a:cs typeface="Roboto"/>
              <a:sym typeface="Roboto"/>
            </a:endParaRPr>
          </a:p>
          <a:p>
            <a:pPr marL="342900" marR="0" lvl="0" indent="-285750" algn="l" rtl="0">
              <a:lnSpc>
                <a:spcPct val="115000"/>
              </a:lnSpc>
              <a:spcBef>
                <a:spcPts val="0"/>
              </a:spcBef>
              <a:spcAft>
                <a:spcPts val="0"/>
              </a:spcAft>
              <a:buClr>
                <a:srgbClr val="000000"/>
              </a:buClr>
              <a:buSzPts val="1800"/>
              <a:buFont typeface="Arial"/>
              <a:buNone/>
            </a:pPr>
            <a:endParaRPr sz="1800" b="0" i="0" u="none" strike="noStrike" cap="none" dirty="0">
              <a:solidFill>
                <a:srgbClr val="FFFFFF"/>
              </a:solidFill>
              <a:latin typeface="Roboto"/>
              <a:ea typeface="Roboto"/>
              <a:cs typeface="Roboto"/>
              <a:sym typeface="Roboto"/>
            </a:endParaRPr>
          </a:p>
          <a:p>
            <a:pPr marL="342900" marR="0" lvl="0" indent="-285750" algn="l" rtl="0">
              <a:lnSpc>
                <a:spcPct val="115000"/>
              </a:lnSpc>
              <a:spcBef>
                <a:spcPts val="0"/>
              </a:spcBef>
              <a:spcAft>
                <a:spcPts val="0"/>
              </a:spcAft>
              <a:buClr>
                <a:schemeClr val="dk1"/>
              </a:buClr>
              <a:buSzPts val="1100"/>
              <a:buFont typeface="Arial"/>
              <a:buNone/>
            </a:pPr>
            <a:r>
              <a:rPr lang="en" sz="1800" b="1" i="0" u="none" strike="noStrike" cap="none" dirty="0">
                <a:solidFill>
                  <a:srgbClr val="00B0F0"/>
                </a:solidFill>
                <a:latin typeface="Roboto"/>
                <a:ea typeface="Roboto"/>
                <a:cs typeface="Roboto"/>
                <a:sym typeface="Roboto"/>
              </a:rPr>
              <a:t>//</a:t>
            </a:r>
            <a:r>
              <a:rPr lang="en" sz="1800" b="0" i="0" u="none" strike="noStrike" cap="none" dirty="0">
                <a:solidFill>
                  <a:schemeClr val="lt1"/>
                </a:solidFill>
                <a:latin typeface="Roboto"/>
                <a:ea typeface="Roboto"/>
                <a:cs typeface="Roboto"/>
                <a:sym typeface="Roboto"/>
              </a:rPr>
              <a:t>  </a:t>
            </a:r>
            <a:r>
              <a:rPr lang="en" sz="1800" b="0" i="0" u="none" strike="noStrike" cap="none" dirty="0">
                <a:solidFill>
                  <a:srgbClr val="FFFFFF"/>
                </a:solidFill>
                <a:latin typeface="Roboto"/>
                <a:ea typeface="Roboto"/>
                <a:cs typeface="Roboto"/>
                <a:sym typeface="Roboto"/>
              </a:rPr>
              <a:t>Resume</a:t>
            </a:r>
            <a:endParaRPr sz="1800" b="0" i="0" u="none" strike="noStrike" cap="none" dirty="0">
              <a:solidFill>
                <a:srgbClr val="FFFFFF"/>
              </a:solidFill>
              <a:latin typeface="Roboto"/>
              <a:ea typeface="Roboto"/>
              <a:cs typeface="Roboto"/>
              <a:sym typeface="Roboto"/>
            </a:endParaRPr>
          </a:p>
          <a:p>
            <a:pPr marL="342900" marR="0" lvl="0" indent="-285750" algn="l" rtl="0">
              <a:lnSpc>
                <a:spcPct val="115000"/>
              </a:lnSpc>
              <a:spcBef>
                <a:spcPts val="0"/>
              </a:spcBef>
              <a:spcAft>
                <a:spcPts val="0"/>
              </a:spcAft>
              <a:buClr>
                <a:schemeClr val="dk1"/>
              </a:buClr>
              <a:buSzPts val="1100"/>
              <a:buFont typeface="Arial"/>
              <a:buNone/>
            </a:pPr>
            <a:endParaRPr sz="1800" b="0" i="0" u="none" strike="noStrike" cap="none" dirty="0">
              <a:solidFill>
                <a:srgbClr val="FFFFFF"/>
              </a:solidFill>
              <a:latin typeface="Roboto"/>
              <a:ea typeface="Roboto"/>
              <a:cs typeface="Roboto"/>
              <a:sym typeface="Roboto"/>
            </a:endParaRPr>
          </a:p>
          <a:p>
            <a:pPr marL="342900" marR="0" lvl="0" indent="-285750" algn="l" rtl="0">
              <a:lnSpc>
                <a:spcPct val="115000"/>
              </a:lnSpc>
              <a:spcBef>
                <a:spcPts val="0"/>
              </a:spcBef>
              <a:spcAft>
                <a:spcPts val="0"/>
              </a:spcAft>
              <a:buClr>
                <a:schemeClr val="dk1"/>
              </a:buClr>
              <a:buSzPts val="1100"/>
              <a:buFont typeface="Arial"/>
              <a:buNone/>
            </a:pPr>
            <a:r>
              <a:rPr lang="en" sz="1800" b="1" i="0" u="none" strike="noStrike" cap="none" dirty="0">
                <a:solidFill>
                  <a:srgbClr val="00B0F0"/>
                </a:solidFill>
                <a:latin typeface="Roboto"/>
                <a:ea typeface="Roboto"/>
                <a:cs typeface="Roboto"/>
                <a:sym typeface="Roboto"/>
              </a:rPr>
              <a:t>//</a:t>
            </a:r>
            <a:r>
              <a:rPr lang="en" sz="1800" b="1" i="0" u="none" strike="noStrike" cap="none" dirty="0">
                <a:solidFill>
                  <a:schemeClr val="lt1"/>
                </a:solidFill>
                <a:latin typeface="Roboto"/>
                <a:ea typeface="Roboto"/>
                <a:cs typeface="Roboto"/>
                <a:sym typeface="Roboto"/>
              </a:rPr>
              <a:t>  Application</a:t>
            </a:r>
            <a:endParaRPr sz="1800" b="0" i="0" u="none" strike="noStrike" cap="none" dirty="0">
              <a:solidFill>
                <a:schemeClr val="lt1"/>
              </a:solidFill>
              <a:latin typeface="Roboto"/>
              <a:ea typeface="Roboto"/>
              <a:cs typeface="Roboto"/>
              <a:sym typeface="Roboto"/>
            </a:endParaRPr>
          </a:p>
          <a:p>
            <a:pPr marL="342900" marR="0" lvl="0" indent="-285750" algn="l" rtl="0">
              <a:lnSpc>
                <a:spcPct val="115000"/>
              </a:lnSpc>
              <a:spcBef>
                <a:spcPts val="0"/>
              </a:spcBef>
              <a:spcAft>
                <a:spcPts val="0"/>
              </a:spcAft>
              <a:buClr>
                <a:schemeClr val="dk1"/>
              </a:buClr>
              <a:buSzPts val="1100"/>
              <a:buFont typeface="Arial"/>
              <a:buNone/>
            </a:pPr>
            <a:endParaRPr sz="1800" b="0" i="0" u="none" strike="noStrike" cap="none" dirty="0">
              <a:solidFill>
                <a:schemeClr val="lt1"/>
              </a:solidFill>
              <a:latin typeface="Roboto"/>
              <a:ea typeface="Roboto"/>
              <a:cs typeface="Roboto"/>
              <a:sym typeface="Roboto"/>
            </a:endParaRPr>
          </a:p>
          <a:p>
            <a:pPr marL="342900" marR="0" lvl="0" indent="-285750" algn="l" rtl="0">
              <a:lnSpc>
                <a:spcPct val="115000"/>
              </a:lnSpc>
              <a:spcBef>
                <a:spcPts val="0"/>
              </a:spcBef>
              <a:spcAft>
                <a:spcPts val="0"/>
              </a:spcAft>
              <a:buClr>
                <a:schemeClr val="dk1"/>
              </a:buClr>
              <a:buSzPts val="1100"/>
              <a:buFont typeface="Arial"/>
              <a:buNone/>
            </a:pPr>
            <a:r>
              <a:rPr lang="en" sz="1800" b="1" i="0" u="none" strike="noStrike" cap="none" dirty="0">
                <a:solidFill>
                  <a:srgbClr val="00B0F0"/>
                </a:solidFill>
                <a:latin typeface="Roboto"/>
                <a:ea typeface="Roboto"/>
                <a:cs typeface="Roboto"/>
                <a:sym typeface="Roboto"/>
              </a:rPr>
              <a:t>//</a:t>
            </a:r>
            <a:r>
              <a:rPr lang="en" sz="1800" b="1" i="0" u="none" strike="noStrike" cap="none" dirty="0">
                <a:solidFill>
                  <a:schemeClr val="lt1"/>
                </a:solidFill>
                <a:latin typeface="Roboto"/>
                <a:ea typeface="Roboto"/>
                <a:cs typeface="Roboto"/>
                <a:sym typeface="Roboto"/>
              </a:rPr>
              <a:t>  Develop </a:t>
            </a:r>
            <a:r>
              <a:rPr lang="en" sz="1800" b="1" dirty="0">
                <a:solidFill>
                  <a:schemeClr val="lt1"/>
                </a:solidFill>
                <a:latin typeface="Roboto"/>
                <a:ea typeface="Roboto"/>
                <a:cs typeface="Roboto"/>
                <a:sym typeface="Roboto"/>
              </a:rPr>
              <a:t>New Skills</a:t>
            </a:r>
            <a:endParaRPr sz="1800" b="0" i="0" u="none" strike="noStrike" cap="none" dirty="0">
              <a:solidFill>
                <a:schemeClr val="lt1"/>
              </a:solidFill>
              <a:latin typeface="Roboto"/>
              <a:ea typeface="Roboto"/>
              <a:cs typeface="Roboto"/>
              <a:sym typeface="Roboto"/>
            </a:endParaRPr>
          </a:p>
          <a:p>
            <a:pPr marL="342900" marR="0" lvl="0" indent="-285750" algn="l" rtl="0">
              <a:lnSpc>
                <a:spcPct val="115000"/>
              </a:lnSpc>
              <a:spcBef>
                <a:spcPts val="0"/>
              </a:spcBef>
              <a:spcAft>
                <a:spcPts val="0"/>
              </a:spcAft>
              <a:buClr>
                <a:schemeClr val="dk1"/>
              </a:buClr>
              <a:buSzPts val="1100"/>
              <a:buFont typeface="Arial"/>
              <a:buNone/>
            </a:pPr>
            <a:endParaRPr sz="1800" b="0" i="0" u="none" strike="noStrike" cap="none" dirty="0">
              <a:solidFill>
                <a:schemeClr val="lt1"/>
              </a:solidFill>
              <a:latin typeface="Roboto"/>
              <a:ea typeface="Roboto"/>
              <a:cs typeface="Roboto"/>
              <a:sym typeface="Roboto"/>
            </a:endParaRPr>
          </a:p>
          <a:p>
            <a:pPr marL="57150" marR="0" lvl="0" indent="0" algn="l" rtl="0">
              <a:lnSpc>
                <a:spcPct val="115000"/>
              </a:lnSpc>
              <a:spcBef>
                <a:spcPts val="0"/>
              </a:spcBef>
              <a:spcAft>
                <a:spcPts val="0"/>
              </a:spcAft>
              <a:buClr>
                <a:schemeClr val="dk1"/>
              </a:buClr>
              <a:buSzPts val="1100"/>
              <a:buFont typeface="Arial"/>
              <a:buNone/>
            </a:pPr>
            <a:endParaRPr sz="1800" b="0" i="0" u="none" strike="noStrike" cap="none" dirty="0">
              <a:solidFill>
                <a:schemeClr val="lt1"/>
              </a:solidFill>
              <a:latin typeface="Roboto"/>
              <a:ea typeface="Roboto"/>
              <a:cs typeface="Roboto"/>
              <a:sym typeface="Roboto"/>
            </a:endParaRPr>
          </a:p>
          <a:p>
            <a:pPr marL="342900" marR="0" lvl="0" indent="-285750" algn="l" rtl="0">
              <a:lnSpc>
                <a:spcPct val="115000"/>
              </a:lnSpc>
              <a:spcBef>
                <a:spcPts val="0"/>
              </a:spcBef>
              <a:spcAft>
                <a:spcPts val="0"/>
              </a:spcAft>
              <a:buClr>
                <a:schemeClr val="dk1"/>
              </a:buClr>
              <a:buSzPts val="1100"/>
              <a:buFont typeface="Arial"/>
              <a:buNone/>
            </a:pPr>
            <a:endParaRPr sz="1800" b="0" i="0" u="none" strike="noStrike" cap="none" dirty="0">
              <a:solidFill>
                <a:schemeClr val="lt1"/>
              </a:solidFill>
              <a:latin typeface="Roboto"/>
              <a:ea typeface="Roboto"/>
              <a:cs typeface="Roboto"/>
              <a:sym typeface="Roboto"/>
            </a:endParaRPr>
          </a:p>
        </p:txBody>
      </p:sp>
      <p:sp>
        <p:nvSpPr>
          <p:cNvPr id="60" name="Google Shape;60;p2"/>
          <p:cNvSpPr/>
          <p:nvPr/>
        </p:nvSpPr>
        <p:spPr>
          <a:xfrm>
            <a:off x="145050" y="4687900"/>
            <a:ext cx="146100" cy="342600"/>
          </a:xfrm>
          <a:prstGeom prst="parallelogram">
            <a:avLst>
              <a:gd name="adj" fmla="val 64769"/>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2"/>
          <p:cNvSpPr/>
          <p:nvPr/>
        </p:nvSpPr>
        <p:spPr>
          <a:xfrm>
            <a:off x="247375" y="4687900"/>
            <a:ext cx="146100" cy="342600"/>
          </a:xfrm>
          <a:prstGeom prst="parallelogram">
            <a:avLst>
              <a:gd name="adj" fmla="val 64769"/>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B2B2B"/>
        </a:solidFill>
        <a:effectLst/>
      </p:bgPr>
    </p:bg>
    <p:spTree>
      <p:nvGrpSpPr>
        <p:cNvPr id="1" name="Shape 66"/>
        <p:cNvGrpSpPr/>
        <p:nvPr/>
      </p:nvGrpSpPr>
      <p:grpSpPr>
        <a:xfrm>
          <a:off x="0" y="0"/>
          <a:ext cx="0" cy="0"/>
          <a:chOff x="0" y="0"/>
          <a:chExt cx="0" cy="0"/>
        </a:xfrm>
      </p:grpSpPr>
      <p:sp>
        <p:nvSpPr>
          <p:cNvPr id="67" name="Google Shape;67;p3"/>
          <p:cNvSpPr/>
          <p:nvPr/>
        </p:nvSpPr>
        <p:spPr>
          <a:xfrm>
            <a:off x="6950392" y="0"/>
            <a:ext cx="2193600" cy="5143500"/>
          </a:xfrm>
          <a:prstGeom prst="parallelogram">
            <a:avLst>
              <a:gd name="adj" fmla="val 64769"/>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3"/>
          <p:cNvSpPr/>
          <p:nvPr/>
        </p:nvSpPr>
        <p:spPr>
          <a:xfrm>
            <a:off x="145050" y="4687900"/>
            <a:ext cx="146100" cy="342600"/>
          </a:xfrm>
          <a:prstGeom prst="parallelogram">
            <a:avLst>
              <a:gd name="adj" fmla="val 64769"/>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3"/>
          <p:cNvSpPr/>
          <p:nvPr/>
        </p:nvSpPr>
        <p:spPr>
          <a:xfrm>
            <a:off x="247375" y="4687900"/>
            <a:ext cx="146100" cy="342600"/>
          </a:xfrm>
          <a:prstGeom prst="parallelogram">
            <a:avLst>
              <a:gd name="adj" fmla="val 64769"/>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3"/>
          <p:cNvSpPr txBox="1"/>
          <p:nvPr/>
        </p:nvSpPr>
        <p:spPr>
          <a:xfrm>
            <a:off x="393475" y="315475"/>
            <a:ext cx="4324500" cy="627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 sz="3000" b="1" i="0" u="none" strike="noStrike" cap="none" dirty="0">
                <a:solidFill>
                  <a:srgbClr val="32CEFE"/>
                </a:solidFill>
                <a:latin typeface="Roboto"/>
                <a:ea typeface="Roboto"/>
                <a:cs typeface="Roboto"/>
                <a:sym typeface="Roboto"/>
              </a:rPr>
              <a:t>Digital Profile</a:t>
            </a:r>
            <a:endParaRPr sz="3000" b="1" i="0" u="none" strike="noStrike" cap="none" dirty="0">
              <a:solidFill>
                <a:srgbClr val="FFFFFF"/>
              </a:solidFill>
              <a:latin typeface="Roboto Mono"/>
              <a:ea typeface="Roboto Mono"/>
              <a:cs typeface="Roboto Mono"/>
              <a:sym typeface="Roboto Mono"/>
            </a:endParaRPr>
          </a:p>
        </p:txBody>
      </p:sp>
      <p:sp>
        <p:nvSpPr>
          <p:cNvPr id="71" name="Google Shape;71;p3"/>
          <p:cNvSpPr txBox="1"/>
          <p:nvPr/>
        </p:nvSpPr>
        <p:spPr>
          <a:xfrm>
            <a:off x="393475" y="985524"/>
            <a:ext cx="8538900" cy="2189325"/>
          </a:xfrm>
          <a:prstGeom prst="rect">
            <a:avLst/>
          </a:prstGeom>
          <a:noFill/>
          <a:ln>
            <a:noFill/>
          </a:ln>
        </p:spPr>
        <p:txBody>
          <a:bodyPr spcFirstLastPara="1" wrap="square" lIns="91425" tIns="91425" rIns="91425" bIns="91425" anchor="t" anchorCtr="0">
            <a:noAutofit/>
          </a:bodyPr>
          <a:lstStyle/>
          <a:p>
            <a:pPr marL="571500" marR="0" lvl="0" indent="-571500" algn="l" rtl="0">
              <a:lnSpc>
                <a:spcPct val="115000"/>
              </a:lnSpc>
              <a:spcBef>
                <a:spcPts val="0"/>
              </a:spcBef>
              <a:spcAft>
                <a:spcPts val="0"/>
              </a:spcAft>
              <a:buClr>
                <a:schemeClr val="dk1"/>
              </a:buClr>
              <a:buSzPts val="1100"/>
              <a:buFont typeface="Arial"/>
              <a:buNone/>
            </a:pPr>
            <a:r>
              <a:rPr lang="en-US" sz="2000" dirty="0">
                <a:solidFill>
                  <a:schemeClr val="lt1"/>
                </a:solidFill>
                <a:latin typeface="Roboto Mono"/>
                <a:ea typeface="Roboto Mono"/>
                <a:cs typeface="Roboto Mono"/>
                <a:sym typeface="Roboto Mono"/>
              </a:rPr>
              <a:t>Most common digital profile platforms are</a:t>
            </a:r>
          </a:p>
          <a:p>
            <a:pPr marL="571500" marR="0" lvl="0" indent="-571500" algn="l" rtl="0">
              <a:lnSpc>
                <a:spcPct val="115000"/>
              </a:lnSpc>
              <a:spcBef>
                <a:spcPts val="0"/>
              </a:spcBef>
              <a:spcAft>
                <a:spcPts val="0"/>
              </a:spcAft>
              <a:buClr>
                <a:schemeClr val="dk1"/>
              </a:buClr>
              <a:buSzPts val="1100"/>
              <a:buFont typeface="Arial"/>
              <a:buNone/>
            </a:pPr>
            <a:endParaRPr lang="en-US" sz="2000" dirty="0">
              <a:solidFill>
                <a:schemeClr val="lt1"/>
              </a:solidFill>
              <a:latin typeface="Roboto Mono"/>
              <a:ea typeface="Roboto Mono"/>
              <a:cs typeface="Roboto Mono"/>
              <a:sym typeface="Roboto Mono"/>
            </a:endParaRPr>
          </a:p>
          <a:p>
            <a:pPr marL="571500" marR="0" lvl="0" indent="-571500" algn="l" rtl="0">
              <a:lnSpc>
                <a:spcPct val="115000"/>
              </a:lnSpc>
              <a:spcBef>
                <a:spcPts val="0"/>
              </a:spcBef>
              <a:spcAft>
                <a:spcPts val="0"/>
              </a:spcAft>
              <a:buClr>
                <a:schemeClr val="bg1">
                  <a:lumMod val="85000"/>
                </a:schemeClr>
              </a:buClr>
              <a:buSzPts val="1100"/>
              <a:buFont typeface="Wingdings" panose="05000000000000000000" pitchFamily="2" charset="2"/>
              <a:buChar char="q"/>
            </a:pPr>
            <a:r>
              <a:rPr lang="en-US" sz="1800" b="0" i="0" u="none" strike="noStrike" cap="none" dirty="0">
                <a:solidFill>
                  <a:schemeClr val="lt1"/>
                </a:solidFill>
                <a:latin typeface="Roboto Mono"/>
                <a:ea typeface="Roboto Mono"/>
                <a:cs typeface="Roboto Mono"/>
                <a:sym typeface="Roboto Mono"/>
              </a:rPr>
              <a:t>GitHub software engineer, data scientist, developers</a:t>
            </a:r>
          </a:p>
          <a:p>
            <a:pPr marL="571500" marR="0" lvl="0" indent="-571500" algn="l" rtl="0">
              <a:lnSpc>
                <a:spcPct val="115000"/>
              </a:lnSpc>
              <a:spcBef>
                <a:spcPts val="0"/>
              </a:spcBef>
              <a:spcAft>
                <a:spcPts val="0"/>
              </a:spcAft>
              <a:buClr>
                <a:schemeClr val="bg1">
                  <a:lumMod val="85000"/>
                </a:schemeClr>
              </a:buClr>
              <a:buSzPts val="1100"/>
              <a:buFont typeface="Wingdings" panose="05000000000000000000" pitchFamily="2" charset="2"/>
              <a:buChar char="q"/>
            </a:pPr>
            <a:r>
              <a:rPr lang="en-US" sz="1800" dirty="0">
                <a:solidFill>
                  <a:schemeClr val="lt1"/>
                </a:solidFill>
                <a:latin typeface="Roboto Mono"/>
                <a:ea typeface="Roboto Mono"/>
                <a:cs typeface="Roboto Mono"/>
                <a:sym typeface="Roboto Mono"/>
              </a:rPr>
              <a:t>LinkedIn data analyst, professionals, management</a:t>
            </a:r>
          </a:p>
          <a:p>
            <a:pPr marL="571500" marR="0" lvl="0" indent="-571500" algn="l" rtl="0">
              <a:lnSpc>
                <a:spcPct val="115000"/>
              </a:lnSpc>
              <a:spcBef>
                <a:spcPts val="0"/>
              </a:spcBef>
              <a:spcAft>
                <a:spcPts val="0"/>
              </a:spcAft>
              <a:buClr>
                <a:schemeClr val="bg1">
                  <a:lumMod val="85000"/>
                </a:schemeClr>
              </a:buClr>
              <a:buSzPts val="1100"/>
              <a:buFont typeface="Wingdings" panose="05000000000000000000" pitchFamily="2" charset="2"/>
              <a:buChar char="q"/>
            </a:pPr>
            <a:r>
              <a:rPr lang="en-US" sz="1800" dirty="0">
                <a:solidFill>
                  <a:schemeClr val="lt1"/>
                </a:solidFill>
                <a:latin typeface="Roboto Mono"/>
                <a:ea typeface="Roboto Mono"/>
                <a:cs typeface="Roboto Mono"/>
                <a:sym typeface="Roboto Mono"/>
              </a:rPr>
              <a:t>Personal Webpage self-employed, freelancer, individual contributor</a:t>
            </a:r>
            <a:endParaRPr sz="1800" b="0" i="0" u="none" strike="noStrike" cap="none" dirty="0">
              <a:solidFill>
                <a:schemeClr val="lt1"/>
              </a:solidFill>
              <a:latin typeface="Roboto Mono"/>
              <a:ea typeface="Roboto Mono"/>
              <a:cs typeface="Roboto Mono"/>
              <a:sym typeface="Roboto Mono"/>
            </a:endParaRPr>
          </a:p>
          <a:p>
            <a:pPr marL="0" marR="0" lvl="0" indent="0" algn="l" rtl="0">
              <a:lnSpc>
                <a:spcPct val="115000"/>
              </a:lnSpc>
              <a:spcBef>
                <a:spcPts val="0"/>
              </a:spcBef>
              <a:spcAft>
                <a:spcPts val="0"/>
              </a:spcAft>
              <a:buClr>
                <a:srgbClr val="000000"/>
              </a:buClr>
              <a:buSzPts val="2400"/>
              <a:buFont typeface="Arial"/>
              <a:buNone/>
            </a:pPr>
            <a:endParaRPr sz="2400" b="1" i="0" u="none" strike="noStrike" cap="none" dirty="0">
              <a:solidFill>
                <a:schemeClr val="lt1"/>
              </a:solidFill>
              <a:latin typeface="Roboto Mono"/>
              <a:ea typeface="Roboto Mono"/>
              <a:cs typeface="Roboto Mono"/>
              <a:sym typeface="Roboto Mono"/>
            </a:endParaRPr>
          </a:p>
          <a:p>
            <a:pPr marL="0" marR="0" lvl="0" indent="0" algn="l" rtl="0">
              <a:lnSpc>
                <a:spcPct val="115000"/>
              </a:lnSpc>
              <a:spcBef>
                <a:spcPts val="0"/>
              </a:spcBef>
              <a:spcAft>
                <a:spcPts val="0"/>
              </a:spcAft>
              <a:buClr>
                <a:srgbClr val="000000"/>
              </a:buClr>
              <a:buSzPts val="2400"/>
              <a:buFont typeface="Arial"/>
              <a:buNone/>
            </a:pPr>
            <a:endParaRPr sz="2400" b="1" i="0" u="none" strike="noStrike" cap="none" dirty="0">
              <a:solidFill>
                <a:schemeClr val="lt1"/>
              </a:solidFill>
              <a:latin typeface="Roboto Mono"/>
              <a:ea typeface="Roboto Mono"/>
              <a:cs typeface="Roboto Mono"/>
              <a:sym typeface="Roboto Mono"/>
            </a:endParaRPr>
          </a:p>
        </p:txBody>
      </p:sp>
      <p:sp>
        <p:nvSpPr>
          <p:cNvPr id="72" name="Google Shape;72;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t>3</a:t>
            </a:fld>
            <a:endParaRPr/>
          </a:p>
        </p:txBody>
      </p:sp>
      <p:pic>
        <p:nvPicPr>
          <p:cNvPr id="2" name="Picture 1">
            <a:extLst>
              <a:ext uri="{FF2B5EF4-FFF2-40B4-BE49-F238E27FC236}">
                <a16:creationId xmlns:a16="http://schemas.microsoft.com/office/drawing/2014/main" id="{4C38F146-E397-28BC-F9EA-5446E3BFF033}"/>
              </a:ext>
            </a:extLst>
          </p:cNvPr>
          <p:cNvPicPr>
            <a:picLocks noChangeAspect="1"/>
          </p:cNvPicPr>
          <p:nvPr/>
        </p:nvPicPr>
        <p:blipFill>
          <a:blip r:embed="rId3"/>
          <a:stretch>
            <a:fillRect/>
          </a:stretch>
        </p:blipFill>
        <p:spPr>
          <a:xfrm>
            <a:off x="1369257" y="3469222"/>
            <a:ext cx="1977585" cy="1110744"/>
          </a:xfrm>
          <a:prstGeom prst="rect">
            <a:avLst/>
          </a:prstGeom>
        </p:spPr>
      </p:pic>
      <p:pic>
        <p:nvPicPr>
          <p:cNvPr id="4" name="Picture 3">
            <a:extLst>
              <a:ext uri="{FF2B5EF4-FFF2-40B4-BE49-F238E27FC236}">
                <a16:creationId xmlns:a16="http://schemas.microsoft.com/office/drawing/2014/main" id="{C977613E-A51D-23A6-B88F-505816497D57}"/>
              </a:ext>
            </a:extLst>
          </p:cNvPr>
          <p:cNvPicPr>
            <a:picLocks noChangeAspect="1"/>
          </p:cNvPicPr>
          <p:nvPr/>
        </p:nvPicPr>
        <p:blipFill rotWithShape="1">
          <a:blip r:embed="rId4"/>
          <a:srcRect t="18769" b="26993"/>
          <a:stretch/>
        </p:blipFill>
        <p:spPr>
          <a:xfrm>
            <a:off x="3668350" y="3717746"/>
            <a:ext cx="2132661" cy="867523"/>
          </a:xfrm>
          <a:prstGeom prst="rect">
            <a:avLst/>
          </a:prstGeom>
        </p:spPr>
      </p:pic>
      <p:pic>
        <p:nvPicPr>
          <p:cNvPr id="1032" name="Picture 8" descr="15+ Minimalist Website Examples (And What To Learn From Them)">
            <a:extLst>
              <a:ext uri="{FF2B5EF4-FFF2-40B4-BE49-F238E27FC236}">
                <a16:creationId xmlns:a16="http://schemas.microsoft.com/office/drawing/2014/main" id="{06589605-C860-F05D-6CA5-52C7003EC82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8061" b="19161"/>
          <a:stretch/>
        </p:blipFill>
        <p:spPr bwMode="auto">
          <a:xfrm>
            <a:off x="6122519" y="3261533"/>
            <a:ext cx="1655745" cy="13556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1000"/>
                                        <p:tgtEl>
                                          <p:spTgt spid="7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1000"/>
                                        <p:tgtEl>
                                          <p:spTgt spid="70"/>
                                        </p:tgtEl>
                                      </p:cBhvr>
                                    </p:animEffect>
                                    <p:set>
                                      <p:cBhvr>
                                        <p:cTn id="12" dur="1" fill="hold">
                                          <p:stCondLst>
                                            <p:cond delay="1000"/>
                                          </p:stCondLst>
                                        </p:cTn>
                                        <p:tgtEl>
                                          <p:spTgt spid="7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B2B2B"/>
        </a:solidFill>
        <a:effectLst/>
      </p:bgPr>
    </p:bg>
    <p:spTree>
      <p:nvGrpSpPr>
        <p:cNvPr id="1" name="Shape 77"/>
        <p:cNvGrpSpPr/>
        <p:nvPr/>
      </p:nvGrpSpPr>
      <p:grpSpPr>
        <a:xfrm>
          <a:off x="0" y="0"/>
          <a:ext cx="0" cy="0"/>
          <a:chOff x="0" y="0"/>
          <a:chExt cx="0" cy="0"/>
        </a:xfrm>
      </p:grpSpPr>
      <p:sp>
        <p:nvSpPr>
          <p:cNvPr id="78" name="Google Shape;78;p5"/>
          <p:cNvSpPr/>
          <p:nvPr/>
        </p:nvSpPr>
        <p:spPr>
          <a:xfrm>
            <a:off x="6950392" y="0"/>
            <a:ext cx="2193600" cy="5143500"/>
          </a:xfrm>
          <a:prstGeom prst="parallelogram">
            <a:avLst>
              <a:gd name="adj" fmla="val 64769"/>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5"/>
          <p:cNvSpPr/>
          <p:nvPr/>
        </p:nvSpPr>
        <p:spPr>
          <a:xfrm>
            <a:off x="145050" y="4687900"/>
            <a:ext cx="146100" cy="342600"/>
          </a:xfrm>
          <a:prstGeom prst="parallelogram">
            <a:avLst>
              <a:gd name="adj" fmla="val 64769"/>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5"/>
          <p:cNvSpPr/>
          <p:nvPr/>
        </p:nvSpPr>
        <p:spPr>
          <a:xfrm>
            <a:off x="247375" y="4687900"/>
            <a:ext cx="146100" cy="342600"/>
          </a:xfrm>
          <a:prstGeom prst="parallelogram">
            <a:avLst>
              <a:gd name="adj" fmla="val 64769"/>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5"/>
          <p:cNvSpPr txBox="1"/>
          <p:nvPr/>
        </p:nvSpPr>
        <p:spPr>
          <a:xfrm>
            <a:off x="393475" y="272945"/>
            <a:ext cx="7936800" cy="627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 sz="2700" b="1" dirty="0">
                <a:solidFill>
                  <a:srgbClr val="32CEFE"/>
                </a:solidFill>
                <a:latin typeface="Roboto"/>
                <a:ea typeface="Roboto"/>
                <a:cs typeface="Roboto"/>
                <a:sym typeface="Roboto"/>
              </a:rPr>
              <a:t>Resume:</a:t>
            </a:r>
            <a:endParaRPr sz="2700" b="1" i="0" u="none" strike="noStrike" cap="none" dirty="0">
              <a:solidFill>
                <a:srgbClr val="FFFFFF"/>
              </a:solidFill>
              <a:latin typeface="Roboto Mono"/>
              <a:ea typeface="Roboto Mono"/>
              <a:cs typeface="Roboto Mono"/>
              <a:sym typeface="Roboto Mono"/>
            </a:endParaRPr>
          </a:p>
        </p:txBody>
      </p:sp>
      <p:sp>
        <p:nvSpPr>
          <p:cNvPr id="82" name="Google Shape;82;p5"/>
          <p:cNvSpPr txBox="1"/>
          <p:nvPr/>
        </p:nvSpPr>
        <p:spPr>
          <a:xfrm>
            <a:off x="393475" y="985525"/>
            <a:ext cx="8538900" cy="3677700"/>
          </a:xfrm>
          <a:prstGeom prst="rect">
            <a:avLst/>
          </a:prstGeom>
          <a:noFill/>
          <a:ln>
            <a:noFill/>
          </a:ln>
        </p:spPr>
        <p:txBody>
          <a:bodyPr spcFirstLastPara="1" wrap="square" lIns="91425" tIns="91425" rIns="91425" bIns="91425" anchor="t" anchorCtr="0">
            <a:noAutofit/>
          </a:bodyPr>
          <a:lstStyle/>
          <a:p>
            <a:pPr marL="571500" marR="0" lvl="0" indent="-571500" algn="l" rtl="0">
              <a:lnSpc>
                <a:spcPct val="115000"/>
              </a:lnSpc>
              <a:spcBef>
                <a:spcPts val="0"/>
              </a:spcBef>
              <a:spcAft>
                <a:spcPts val="0"/>
              </a:spcAft>
              <a:buClr>
                <a:srgbClr val="000000"/>
              </a:buClr>
              <a:buSzPts val="2400"/>
              <a:buFont typeface="Arial"/>
              <a:buNone/>
            </a:pPr>
            <a:r>
              <a:rPr lang="en-US" sz="2000" dirty="0">
                <a:solidFill>
                  <a:schemeClr val="lt1"/>
                </a:solidFill>
                <a:latin typeface="Roboto Mono"/>
                <a:ea typeface="Roboto Mono"/>
                <a:cs typeface="Roboto Mono"/>
                <a:sym typeface="Roboto Mono"/>
              </a:rPr>
              <a:t>Criteria:</a:t>
            </a:r>
          </a:p>
          <a:p>
            <a:pPr marL="571500" marR="0" lvl="0" indent="-571500" algn="l" rtl="0">
              <a:lnSpc>
                <a:spcPct val="115000"/>
              </a:lnSpc>
              <a:spcBef>
                <a:spcPts val="0"/>
              </a:spcBef>
              <a:spcAft>
                <a:spcPts val="0"/>
              </a:spcAft>
              <a:buClr>
                <a:srgbClr val="000000"/>
              </a:buClr>
              <a:buSzPts val="2400"/>
              <a:buFont typeface="Arial"/>
              <a:buNone/>
            </a:pPr>
            <a:endParaRPr lang="en-US" sz="2000" dirty="0">
              <a:solidFill>
                <a:schemeClr val="lt1"/>
              </a:solidFill>
              <a:latin typeface="Roboto Mono"/>
              <a:ea typeface="Roboto Mono"/>
              <a:cs typeface="Roboto Mono"/>
              <a:sym typeface="Roboto Mono"/>
            </a:endParaRPr>
          </a:p>
          <a:p>
            <a:pPr marL="571500" marR="0" lvl="0" indent="-571500" algn="l" rtl="0">
              <a:lnSpc>
                <a:spcPct val="115000"/>
              </a:lnSpc>
              <a:spcBef>
                <a:spcPts val="0"/>
              </a:spcBef>
              <a:spcAft>
                <a:spcPts val="0"/>
              </a:spcAft>
              <a:buClr>
                <a:schemeClr val="bg1">
                  <a:lumMod val="95000"/>
                </a:schemeClr>
              </a:buClr>
              <a:buSzPts val="2400"/>
              <a:buFont typeface="Arial"/>
              <a:buAutoNum type="arabicPeriod"/>
            </a:pPr>
            <a:r>
              <a:rPr lang="en-US" sz="2000" dirty="0">
                <a:solidFill>
                  <a:schemeClr val="lt1"/>
                </a:solidFill>
                <a:latin typeface="Roboto Mono"/>
                <a:ea typeface="Roboto Mono"/>
                <a:cs typeface="Roboto Mono"/>
                <a:sym typeface="Roboto Mono"/>
              </a:rPr>
              <a:t>Brand statement</a:t>
            </a:r>
          </a:p>
          <a:p>
            <a:pPr marL="571500" marR="0" lvl="0" indent="-571500" algn="l" rtl="0">
              <a:lnSpc>
                <a:spcPct val="115000"/>
              </a:lnSpc>
              <a:spcBef>
                <a:spcPts val="0"/>
              </a:spcBef>
              <a:spcAft>
                <a:spcPts val="0"/>
              </a:spcAft>
              <a:buClr>
                <a:schemeClr val="bg1">
                  <a:lumMod val="95000"/>
                </a:schemeClr>
              </a:buClr>
              <a:buSzPts val="2400"/>
              <a:buFont typeface="Arial"/>
              <a:buAutoNum type="arabicPeriod"/>
            </a:pPr>
            <a:r>
              <a:rPr lang="en-US" sz="2000" dirty="0">
                <a:solidFill>
                  <a:schemeClr val="lt1"/>
                </a:solidFill>
                <a:latin typeface="Roboto Mono"/>
                <a:ea typeface="Roboto Mono"/>
                <a:cs typeface="Roboto Mono"/>
                <a:sym typeface="Roboto Mono"/>
              </a:rPr>
              <a:t>Precise, concise, clean and readable</a:t>
            </a:r>
          </a:p>
          <a:p>
            <a:pPr marL="571500" marR="0" lvl="0" indent="-571500" algn="l" rtl="0">
              <a:lnSpc>
                <a:spcPct val="115000"/>
              </a:lnSpc>
              <a:spcBef>
                <a:spcPts val="0"/>
              </a:spcBef>
              <a:spcAft>
                <a:spcPts val="0"/>
              </a:spcAft>
              <a:buClr>
                <a:schemeClr val="bg1">
                  <a:lumMod val="95000"/>
                </a:schemeClr>
              </a:buClr>
              <a:buSzPts val="2400"/>
              <a:buFont typeface="Arial"/>
              <a:buAutoNum type="arabicPeriod"/>
            </a:pPr>
            <a:r>
              <a:rPr lang="en-US" sz="2000" dirty="0">
                <a:solidFill>
                  <a:schemeClr val="lt1"/>
                </a:solidFill>
                <a:latin typeface="Roboto Mono"/>
                <a:ea typeface="Roboto Mono"/>
                <a:cs typeface="Roboto Mono"/>
                <a:sym typeface="Roboto Mono"/>
              </a:rPr>
              <a:t>Report only the relevant job experience</a:t>
            </a:r>
          </a:p>
          <a:p>
            <a:pPr marL="571500" marR="0" lvl="0" indent="-571500" algn="l" rtl="0">
              <a:lnSpc>
                <a:spcPct val="115000"/>
              </a:lnSpc>
              <a:spcBef>
                <a:spcPts val="0"/>
              </a:spcBef>
              <a:spcAft>
                <a:spcPts val="0"/>
              </a:spcAft>
              <a:buClr>
                <a:schemeClr val="bg1">
                  <a:lumMod val="95000"/>
                </a:schemeClr>
              </a:buClr>
              <a:buSzPts val="2400"/>
              <a:buFont typeface="Arial"/>
              <a:buAutoNum type="arabicPeriod"/>
            </a:pPr>
            <a:r>
              <a:rPr lang="en-US" sz="2000" dirty="0">
                <a:solidFill>
                  <a:schemeClr val="lt1"/>
                </a:solidFill>
                <a:latin typeface="Roboto Mono"/>
                <a:ea typeface="Roboto Mono"/>
                <a:cs typeface="Roboto Mono"/>
                <a:sym typeface="Roboto Mono"/>
              </a:rPr>
              <a:t>Tailer for each job application</a:t>
            </a:r>
          </a:p>
          <a:p>
            <a:pPr marL="571500" marR="0" lvl="0" indent="-571500" algn="l" rtl="0">
              <a:lnSpc>
                <a:spcPct val="115000"/>
              </a:lnSpc>
              <a:spcBef>
                <a:spcPts val="0"/>
              </a:spcBef>
              <a:spcAft>
                <a:spcPts val="0"/>
              </a:spcAft>
              <a:buClr>
                <a:schemeClr val="bg1">
                  <a:lumMod val="95000"/>
                </a:schemeClr>
              </a:buClr>
              <a:buSzPts val="2400"/>
              <a:buFont typeface="Arial"/>
              <a:buAutoNum type="arabicPeriod"/>
            </a:pPr>
            <a:r>
              <a:rPr lang="en-US" sz="2000" dirty="0">
                <a:solidFill>
                  <a:schemeClr val="lt1"/>
                </a:solidFill>
                <a:latin typeface="Roboto Mono"/>
                <a:ea typeface="Roboto Mono"/>
                <a:cs typeface="Roboto Mono"/>
                <a:sym typeface="Roboto Mono"/>
              </a:rPr>
              <a:t>Contact information</a:t>
            </a:r>
          </a:p>
          <a:p>
            <a:pPr marL="571500" marR="0" lvl="0" indent="-571500" algn="l" rtl="0">
              <a:lnSpc>
                <a:spcPct val="115000"/>
              </a:lnSpc>
              <a:spcBef>
                <a:spcPts val="0"/>
              </a:spcBef>
              <a:spcAft>
                <a:spcPts val="0"/>
              </a:spcAft>
              <a:buClr>
                <a:schemeClr val="bg1">
                  <a:lumMod val="95000"/>
                </a:schemeClr>
              </a:buClr>
              <a:buSzPts val="2400"/>
              <a:buFont typeface="Arial"/>
              <a:buAutoNum type="arabicPeriod"/>
            </a:pPr>
            <a:r>
              <a:rPr lang="en-US" sz="2000" dirty="0">
                <a:solidFill>
                  <a:schemeClr val="lt1"/>
                </a:solidFill>
                <a:latin typeface="Roboto Mono"/>
                <a:ea typeface="Roboto Mono"/>
                <a:cs typeface="Roboto Mono"/>
                <a:sym typeface="Roboto Mono"/>
              </a:rPr>
              <a:t>Proofread and check all hyperlinks</a:t>
            </a:r>
          </a:p>
          <a:p>
            <a:pPr marL="571500" marR="0" lvl="0" indent="-571500" algn="l" rtl="0">
              <a:lnSpc>
                <a:spcPct val="115000"/>
              </a:lnSpc>
              <a:spcBef>
                <a:spcPts val="0"/>
              </a:spcBef>
              <a:spcAft>
                <a:spcPts val="0"/>
              </a:spcAft>
              <a:buClr>
                <a:schemeClr val="bg1">
                  <a:lumMod val="95000"/>
                </a:schemeClr>
              </a:buClr>
              <a:buSzPts val="2400"/>
              <a:buFont typeface="Arial"/>
              <a:buAutoNum type="arabicPeriod"/>
            </a:pPr>
            <a:endParaRPr lang="en-US" sz="2000" dirty="0">
              <a:solidFill>
                <a:schemeClr val="lt1"/>
              </a:solidFill>
              <a:latin typeface="Roboto Mono"/>
              <a:ea typeface="Roboto Mono"/>
              <a:cs typeface="Roboto Mono"/>
              <a:sym typeface="Roboto Mono"/>
            </a:endParaRPr>
          </a:p>
          <a:p>
            <a:pPr marR="0" lvl="0" algn="l" rtl="0">
              <a:lnSpc>
                <a:spcPct val="115000"/>
              </a:lnSpc>
              <a:spcBef>
                <a:spcPts val="0"/>
              </a:spcBef>
              <a:spcAft>
                <a:spcPts val="0"/>
              </a:spcAft>
              <a:buClr>
                <a:schemeClr val="bg1">
                  <a:lumMod val="95000"/>
                </a:schemeClr>
              </a:buClr>
              <a:buSzPts val="2400"/>
            </a:pPr>
            <a:r>
              <a:rPr lang="en-US" sz="2000" dirty="0">
                <a:solidFill>
                  <a:schemeClr val="lt1"/>
                </a:solidFill>
                <a:latin typeface="Roboto Mono"/>
                <a:ea typeface="Roboto Mono"/>
                <a:cs typeface="Roboto Mono"/>
                <a:sym typeface="Roboto Mono"/>
              </a:rPr>
              <a:t>Note: Resume documentation</a:t>
            </a:r>
          </a:p>
        </p:txBody>
      </p:sp>
      <p:sp>
        <p:nvSpPr>
          <p:cNvPr id="83" name="Google Shape;83;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t>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1000"/>
                                        <p:tgtEl>
                                          <p:spTgt spid="8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1000"/>
                                        <p:tgtEl>
                                          <p:spTgt spid="81"/>
                                        </p:tgtEl>
                                      </p:cBhvr>
                                    </p:animEffect>
                                    <p:set>
                                      <p:cBhvr>
                                        <p:cTn id="12" dur="1" fill="hold">
                                          <p:stCondLst>
                                            <p:cond delay="1000"/>
                                          </p:stCondLst>
                                        </p:cTn>
                                        <p:tgtEl>
                                          <p:spTgt spid="8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B2B2B"/>
        </a:solidFill>
        <a:effectLst/>
      </p:bgPr>
    </p:bg>
    <p:spTree>
      <p:nvGrpSpPr>
        <p:cNvPr id="1" name="Shape 87"/>
        <p:cNvGrpSpPr/>
        <p:nvPr/>
      </p:nvGrpSpPr>
      <p:grpSpPr>
        <a:xfrm>
          <a:off x="0" y="0"/>
          <a:ext cx="0" cy="0"/>
          <a:chOff x="0" y="0"/>
          <a:chExt cx="0" cy="0"/>
        </a:xfrm>
      </p:grpSpPr>
      <p:sp>
        <p:nvSpPr>
          <p:cNvPr id="88" name="Google Shape;88;p6"/>
          <p:cNvSpPr/>
          <p:nvPr/>
        </p:nvSpPr>
        <p:spPr>
          <a:xfrm>
            <a:off x="6950392" y="0"/>
            <a:ext cx="2193600" cy="5143500"/>
          </a:xfrm>
          <a:prstGeom prst="parallelogram">
            <a:avLst>
              <a:gd name="adj" fmla="val 64769"/>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6"/>
          <p:cNvSpPr/>
          <p:nvPr/>
        </p:nvSpPr>
        <p:spPr>
          <a:xfrm>
            <a:off x="145050" y="4687900"/>
            <a:ext cx="146100" cy="342600"/>
          </a:xfrm>
          <a:prstGeom prst="parallelogram">
            <a:avLst>
              <a:gd name="adj" fmla="val 64769"/>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6"/>
          <p:cNvSpPr/>
          <p:nvPr/>
        </p:nvSpPr>
        <p:spPr>
          <a:xfrm>
            <a:off x="247375" y="4687900"/>
            <a:ext cx="146100" cy="342600"/>
          </a:xfrm>
          <a:prstGeom prst="parallelogram">
            <a:avLst>
              <a:gd name="adj" fmla="val 64769"/>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6"/>
          <p:cNvSpPr txBox="1"/>
          <p:nvPr/>
        </p:nvSpPr>
        <p:spPr>
          <a:xfrm>
            <a:off x="393475" y="315475"/>
            <a:ext cx="6556800" cy="627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 sz="3000" b="1" dirty="0">
                <a:solidFill>
                  <a:srgbClr val="32CEFE"/>
                </a:solidFill>
                <a:latin typeface="Roboto"/>
                <a:ea typeface="Roboto"/>
                <a:cs typeface="Roboto"/>
                <a:sym typeface="Roboto"/>
              </a:rPr>
              <a:t>Application:</a:t>
            </a:r>
            <a:endParaRPr sz="3000" b="1" i="0" u="none" strike="noStrike" cap="none" dirty="0">
              <a:solidFill>
                <a:srgbClr val="FFFFFF"/>
              </a:solidFill>
              <a:latin typeface="Roboto Mono"/>
              <a:ea typeface="Roboto Mono"/>
              <a:cs typeface="Roboto Mono"/>
              <a:sym typeface="Roboto Mono"/>
            </a:endParaRPr>
          </a:p>
        </p:txBody>
      </p:sp>
      <p:sp>
        <p:nvSpPr>
          <p:cNvPr id="92" name="Google Shape;92;p6"/>
          <p:cNvSpPr txBox="1"/>
          <p:nvPr/>
        </p:nvSpPr>
        <p:spPr>
          <a:xfrm>
            <a:off x="393475" y="1180213"/>
            <a:ext cx="8538900" cy="3366011"/>
          </a:xfrm>
          <a:prstGeom prst="rect">
            <a:avLst/>
          </a:prstGeom>
          <a:noFill/>
          <a:ln>
            <a:noFill/>
          </a:ln>
        </p:spPr>
        <p:txBody>
          <a:bodyPr spcFirstLastPara="1" wrap="square" lIns="91425" tIns="91425" rIns="91425" bIns="91425" anchor="t" anchorCtr="0">
            <a:noAutofit/>
          </a:bodyPr>
          <a:lstStyle/>
          <a:p>
            <a:pPr marL="457200" lvl="1">
              <a:lnSpc>
                <a:spcPct val="115000"/>
              </a:lnSpc>
              <a:buClr>
                <a:schemeClr val="bg1">
                  <a:lumMod val="85000"/>
                </a:schemeClr>
              </a:buClr>
            </a:pPr>
            <a:r>
              <a:rPr lang="en-US" sz="2000" dirty="0">
                <a:solidFill>
                  <a:schemeClr val="lt1"/>
                </a:solidFill>
                <a:latin typeface="Roboto Mono"/>
                <a:ea typeface="Roboto Mono"/>
                <a:cs typeface="Roboto Mono"/>
                <a:sym typeface="Roboto Mono"/>
              </a:rPr>
              <a:t>Tips:</a:t>
            </a:r>
          </a:p>
          <a:p>
            <a:pPr marL="457200" lvl="1">
              <a:lnSpc>
                <a:spcPct val="115000"/>
              </a:lnSpc>
              <a:buClr>
                <a:schemeClr val="bg1">
                  <a:lumMod val="85000"/>
                </a:schemeClr>
              </a:buClr>
            </a:pPr>
            <a:endParaRPr lang="en-US" sz="2000" dirty="0">
              <a:solidFill>
                <a:schemeClr val="lt1"/>
              </a:solidFill>
              <a:latin typeface="Roboto Mono"/>
              <a:ea typeface="Roboto Mono"/>
              <a:cs typeface="Roboto Mono"/>
              <a:sym typeface="Roboto Mono"/>
            </a:endParaRPr>
          </a:p>
          <a:p>
            <a:pPr marL="800100" lvl="1" indent="-342900">
              <a:lnSpc>
                <a:spcPct val="115000"/>
              </a:lnSpc>
              <a:buClr>
                <a:schemeClr val="bg1">
                  <a:lumMod val="85000"/>
                </a:schemeClr>
              </a:buClr>
              <a:buFont typeface="Wingdings" panose="05000000000000000000" pitchFamily="2" charset="2"/>
              <a:buChar char="q"/>
            </a:pPr>
            <a:r>
              <a:rPr lang="en-US" sz="2000" dirty="0">
                <a:solidFill>
                  <a:schemeClr val="lt1"/>
                </a:solidFill>
                <a:latin typeface="Roboto Mono"/>
                <a:ea typeface="Roboto Mono"/>
                <a:cs typeface="Roboto Mono"/>
                <a:sym typeface="Roboto Mono"/>
              </a:rPr>
              <a:t>Don’t waste your time</a:t>
            </a:r>
          </a:p>
          <a:p>
            <a:pPr marL="800100" lvl="1" indent="-342900">
              <a:lnSpc>
                <a:spcPct val="115000"/>
              </a:lnSpc>
              <a:buClr>
                <a:schemeClr val="bg1">
                  <a:lumMod val="85000"/>
                </a:schemeClr>
              </a:buClr>
              <a:buFont typeface="Wingdings" panose="05000000000000000000" pitchFamily="2" charset="2"/>
              <a:buChar char="q"/>
            </a:pPr>
            <a:r>
              <a:rPr lang="en-US" sz="2000" dirty="0">
                <a:solidFill>
                  <a:schemeClr val="lt1"/>
                </a:solidFill>
                <a:latin typeface="Roboto Mono"/>
                <a:ea typeface="Roboto Mono"/>
                <a:cs typeface="Roboto Mono"/>
                <a:sym typeface="Roboto Mono"/>
              </a:rPr>
              <a:t>Ask </a:t>
            </a:r>
            <a:r>
              <a:rPr lang="en-US" sz="2000" dirty="0" err="1">
                <a:solidFill>
                  <a:schemeClr val="lt1"/>
                </a:solidFill>
                <a:latin typeface="Roboto Mono"/>
                <a:ea typeface="Roboto Mono"/>
                <a:cs typeface="Roboto Mono"/>
                <a:sym typeface="Roboto Mono"/>
              </a:rPr>
              <a:t>ChatGPT</a:t>
            </a:r>
            <a:r>
              <a:rPr lang="en-US" sz="2000" dirty="0">
                <a:solidFill>
                  <a:schemeClr val="lt1"/>
                </a:solidFill>
                <a:latin typeface="Roboto Mono"/>
                <a:ea typeface="Roboto Mono"/>
                <a:cs typeface="Roboto Mono"/>
                <a:sym typeface="Roboto Mono"/>
              </a:rPr>
              <a:t> what are the technical skills should be put into resume or cover letter</a:t>
            </a:r>
          </a:p>
          <a:p>
            <a:pPr marL="800100" lvl="1" indent="-342900">
              <a:lnSpc>
                <a:spcPct val="115000"/>
              </a:lnSpc>
              <a:buClr>
                <a:schemeClr val="bg1">
                  <a:lumMod val="85000"/>
                </a:schemeClr>
              </a:buClr>
              <a:buFont typeface="Wingdings" panose="05000000000000000000" pitchFamily="2" charset="2"/>
              <a:buChar char="q"/>
            </a:pPr>
            <a:r>
              <a:rPr lang="en-US" sz="2000" dirty="0">
                <a:solidFill>
                  <a:schemeClr val="lt1"/>
                </a:solidFill>
                <a:latin typeface="Roboto Mono"/>
                <a:ea typeface="Roboto Mono"/>
                <a:cs typeface="Roboto Mono"/>
                <a:sym typeface="Roboto Mono"/>
              </a:rPr>
              <a:t>Search the company’s value statement</a:t>
            </a:r>
          </a:p>
          <a:p>
            <a:pPr marL="800100" lvl="1" indent="-342900">
              <a:lnSpc>
                <a:spcPct val="115000"/>
              </a:lnSpc>
              <a:buClr>
                <a:schemeClr val="bg1">
                  <a:lumMod val="85000"/>
                </a:schemeClr>
              </a:buClr>
              <a:buFont typeface="Wingdings" panose="05000000000000000000" pitchFamily="2" charset="2"/>
              <a:buChar char="q"/>
            </a:pPr>
            <a:r>
              <a:rPr lang="en-US" sz="2000" dirty="0">
                <a:solidFill>
                  <a:schemeClr val="lt1"/>
                </a:solidFill>
                <a:latin typeface="Roboto Mono"/>
                <a:ea typeface="Roboto Mono"/>
                <a:cs typeface="Roboto Mono"/>
                <a:sym typeface="Roboto Mono"/>
              </a:rPr>
              <a:t>Value your self in the team or company</a:t>
            </a:r>
          </a:p>
          <a:p>
            <a:pPr marL="800100" lvl="1" indent="-342900">
              <a:lnSpc>
                <a:spcPct val="115000"/>
              </a:lnSpc>
              <a:buClr>
                <a:schemeClr val="bg1">
                  <a:lumMod val="85000"/>
                </a:schemeClr>
              </a:buClr>
              <a:buFont typeface="Wingdings" panose="05000000000000000000" pitchFamily="2" charset="2"/>
              <a:buChar char="q"/>
            </a:pPr>
            <a:endParaRPr lang="en-US" sz="2000" dirty="0">
              <a:solidFill>
                <a:schemeClr val="lt1"/>
              </a:solidFill>
              <a:latin typeface="Roboto Mono"/>
              <a:ea typeface="Roboto Mono"/>
              <a:cs typeface="Roboto Mono"/>
              <a:sym typeface="Roboto Mono"/>
            </a:endParaRPr>
          </a:p>
          <a:p>
            <a:pPr marL="457200" lvl="1">
              <a:lnSpc>
                <a:spcPct val="115000"/>
              </a:lnSpc>
              <a:buClr>
                <a:schemeClr val="bg1">
                  <a:lumMod val="85000"/>
                </a:schemeClr>
              </a:buClr>
            </a:pPr>
            <a:r>
              <a:rPr lang="en-US" sz="2000" dirty="0">
                <a:solidFill>
                  <a:schemeClr val="lt1"/>
                </a:solidFill>
                <a:latin typeface="Roboto Mono"/>
                <a:ea typeface="Roboto Mono"/>
                <a:cs typeface="Roboto Mono"/>
                <a:sym typeface="Roboto Mono"/>
              </a:rPr>
              <a:t>Note: Employer ready documentation.</a:t>
            </a:r>
          </a:p>
          <a:p>
            <a:pPr marL="800100" marR="0" lvl="0" indent="-342900" algn="l" rtl="0">
              <a:lnSpc>
                <a:spcPct val="115000"/>
              </a:lnSpc>
              <a:spcBef>
                <a:spcPts val="0"/>
              </a:spcBef>
              <a:spcAft>
                <a:spcPts val="0"/>
              </a:spcAft>
              <a:buClr>
                <a:schemeClr val="bg1">
                  <a:lumMod val="85000"/>
                </a:schemeClr>
              </a:buClr>
              <a:buFont typeface="Wingdings" panose="05000000000000000000" pitchFamily="2" charset="2"/>
              <a:buChar char="q"/>
            </a:pPr>
            <a:endParaRPr lang="en-US" sz="2000" dirty="0">
              <a:solidFill>
                <a:schemeClr val="lt1"/>
              </a:solidFill>
              <a:latin typeface="Roboto Mono"/>
              <a:ea typeface="Roboto Mono"/>
              <a:cs typeface="Roboto Mono"/>
              <a:sym typeface="Roboto Mono"/>
            </a:endParaRPr>
          </a:p>
          <a:p>
            <a:pPr marL="457200" marR="0" lvl="0" indent="0" algn="l" rtl="0">
              <a:lnSpc>
                <a:spcPct val="115000"/>
              </a:lnSpc>
              <a:spcBef>
                <a:spcPts val="0"/>
              </a:spcBef>
              <a:spcAft>
                <a:spcPts val="0"/>
              </a:spcAft>
              <a:buNone/>
            </a:pPr>
            <a:endParaRPr sz="2400" dirty="0">
              <a:solidFill>
                <a:schemeClr val="lt1"/>
              </a:solidFill>
              <a:latin typeface="Roboto Mono"/>
              <a:ea typeface="Roboto Mono"/>
              <a:cs typeface="Roboto Mono"/>
              <a:sym typeface="Roboto Mono"/>
            </a:endParaRPr>
          </a:p>
        </p:txBody>
      </p:sp>
      <p:sp>
        <p:nvSpPr>
          <p:cNvPr id="93" name="Google Shape;93;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t>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fade">
                                      <p:cBhvr>
                                        <p:cTn id="7" dur="1000"/>
                                        <p:tgtEl>
                                          <p:spTgt spid="9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1000"/>
                                        <p:tgtEl>
                                          <p:spTgt spid="91"/>
                                        </p:tgtEl>
                                      </p:cBhvr>
                                    </p:animEffect>
                                    <p:set>
                                      <p:cBhvr>
                                        <p:cTn id="12" dur="1" fill="hold">
                                          <p:stCondLst>
                                            <p:cond delay="1000"/>
                                          </p:stCondLst>
                                        </p:cTn>
                                        <p:tgtEl>
                                          <p:spTgt spid="9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B2B2B"/>
        </a:solidFill>
        <a:effectLst/>
      </p:bgPr>
    </p:bg>
    <p:spTree>
      <p:nvGrpSpPr>
        <p:cNvPr id="1" name="Shape 97"/>
        <p:cNvGrpSpPr/>
        <p:nvPr/>
      </p:nvGrpSpPr>
      <p:grpSpPr>
        <a:xfrm>
          <a:off x="0" y="0"/>
          <a:ext cx="0" cy="0"/>
          <a:chOff x="0" y="0"/>
          <a:chExt cx="0" cy="0"/>
        </a:xfrm>
      </p:grpSpPr>
      <p:sp>
        <p:nvSpPr>
          <p:cNvPr id="98" name="Google Shape;98;g10afd41c9ae_0_20"/>
          <p:cNvSpPr/>
          <p:nvPr/>
        </p:nvSpPr>
        <p:spPr>
          <a:xfrm>
            <a:off x="6950392" y="0"/>
            <a:ext cx="2193600" cy="5143500"/>
          </a:xfrm>
          <a:prstGeom prst="parallelogram">
            <a:avLst>
              <a:gd name="adj" fmla="val 64769"/>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g10afd41c9ae_0_20"/>
          <p:cNvSpPr/>
          <p:nvPr/>
        </p:nvSpPr>
        <p:spPr>
          <a:xfrm>
            <a:off x="145050" y="4687900"/>
            <a:ext cx="146100" cy="342600"/>
          </a:xfrm>
          <a:prstGeom prst="parallelogram">
            <a:avLst>
              <a:gd name="adj" fmla="val 64769"/>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g10afd41c9ae_0_20"/>
          <p:cNvSpPr/>
          <p:nvPr/>
        </p:nvSpPr>
        <p:spPr>
          <a:xfrm>
            <a:off x="247375" y="4687900"/>
            <a:ext cx="146100" cy="342600"/>
          </a:xfrm>
          <a:prstGeom prst="parallelogram">
            <a:avLst>
              <a:gd name="adj" fmla="val 64769"/>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g10afd41c9ae_0_20"/>
          <p:cNvSpPr txBox="1"/>
          <p:nvPr/>
        </p:nvSpPr>
        <p:spPr>
          <a:xfrm>
            <a:off x="393475" y="315475"/>
            <a:ext cx="6556800" cy="627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 sz="3000" b="1" dirty="0">
                <a:solidFill>
                  <a:srgbClr val="32CEFE"/>
                </a:solidFill>
                <a:latin typeface="Roboto"/>
                <a:ea typeface="Roboto"/>
                <a:cs typeface="Roboto"/>
                <a:sym typeface="Roboto"/>
              </a:rPr>
              <a:t>Develop new skills</a:t>
            </a:r>
            <a:endParaRPr sz="3000" b="1" i="0" u="none" strike="noStrike" cap="none" dirty="0">
              <a:solidFill>
                <a:srgbClr val="FFFFFF"/>
              </a:solidFill>
              <a:latin typeface="Roboto Mono"/>
              <a:ea typeface="Roboto Mono"/>
              <a:cs typeface="Roboto Mono"/>
              <a:sym typeface="Roboto Mono"/>
            </a:endParaRPr>
          </a:p>
        </p:txBody>
      </p:sp>
      <p:sp>
        <p:nvSpPr>
          <p:cNvPr id="102" name="Google Shape;102;g10afd41c9ae_0_20"/>
          <p:cNvSpPr txBox="1"/>
          <p:nvPr/>
        </p:nvSpPr>
        <p:spPr>
          <a:xfrm>
            <a:off x="393475" y="1257949"/>
            <a:ext cx="8538900" cy="3288275"/>
          </a:xfrm>
          <a:prstGeom prst="rect">
            <a:avLst/>
          </a:prstGeom>
          <a:noFill/>
          <a:ln>
            <a:noFill/>
          </a:ln>
        </p:spPr>
        <p:txBody>
          <a:bodyPr spcFirstLastPara="1" wrap="square" lIns="91425" tIns="91425" rIns="91425" bIns="91425" anchor="t" anchorCtr="0">
            <a:noAutofit/>
          </a:bodyPr>
          <a:lstStyle/>
          <a:p>
            <a:pPr marL="457200" marR="0" lvl="0" indent="-355600" algn="l" rtl="0">
              <a:lnSpc>
                <a:spcPct val="115000"/>
              </a:lnSpc>
              <a:spcBef>
                <a:spcPts val="0"/>
              </a:spcBef>
              <a:spcAft>
                <a:spcPts val="0"/>
              </a:spcAft>
              <a:buClr>
                <a:schemeClr val="lt1"/>
              </a:buClr>
              <a:buSzPts val="2000"/>
              <a:buFont typeface="Roboto Mono"/>
              <a:buChar char="●"/>
            </a:pPr>
            <a:r>
              <a:rPr lang="en-US" sz="2000" dirty="0">
                <a:solidFill>
                  <a:schemeClr val="lt1"/>
                </a:solidFill>
                <a:latin typeface="Roboto Mono"/>
                <a:ea typeface="Roboto Mono"/>
                <a:cs typeface="Roboto Mono"/>
                <a:sym typeface="Roboto Mono"/>
              </a:rPr>
              <a:t>Learn what are the skills are most demanded during the job search</a:t>
            </a:r>
          </a:p>
          <a:p>
            <a:pPr marL="457200" marR="0" lvl="0" indent="-355600" algn="l" rtl="0">
              <a:lnSpc>
                <a:spcPct val="115000"/>
              </a:lnSpc>
              <a:spcBef>
                <a:spcPts val="0"/>
              </a:spcBef>
              <a:spcAft>
                <a:spcPts val="0"/>
              </a:spcAft>
              <a:buClr>
                <a:schemeClr val="lt1"/>
              </a:buClr>
              <a:buSzPts val="2000"/>
              <a:buFont typeface="Roboto Mono"/>
              <a:buChar char="●"/>
            </a:pPr>
            <a:r>
              <a:rPr lang="en-US" sz="2000" dirty="0">
                <a:solidFill>
                  <a:schemeClr val="lt1"/>
                </a:solidFill>
                <a:latin typeface="Roboto Mono"/>
                <a:ea typeface="Roboto Mono"/>
                <a:cs typeface="Roboto Mono"/>
                <a:sym typeface="Roboto Mono"/>
              </a:rPr>
              <a:t>Look for the most economical resources to learn the skills</a:t>
            </a:r>
          </a:p>
          <a:p>
            <a:pPr marL="457200" marR="0" lvl="0" indent="-355600" algn="l" rtl="0">
              <a:lnSpc>
                <a:spcPct val="115000"/>
              </a:lnSpc>
              <a:spcBef>
                <a:spcPts val="0"/>
              </a:spcBef>
              <a:spcAft>
                <a:spcPts val="0"/>
              </a:spcAft>
              <a:buClr>
                <a:schemeClr val="lt1"/>
              </a:buClr>
              <a:buSzPts val="2000"/>
              <a:buFont typeface="Roboto Mono"/>
              <a:buChar char="●"/>
            </a:pPr>
            <a:r>
              <a:rPr lang="en-US" sz="2000" dirty="0">
                <a:solidFill>
                  <a:schemeClr val="lt1"/>
                </a:solidFill>
                <a:latin typeface="Roboto Mono"/>
                <a:ea typeface="Roboto Mono"/>
                <a:cs typeface="Roboto Mono"/>
                <a:sym typeface="Roboto Mono"/>
              </a:rPr>
              <a:t>Test yourself with some hypothetical business questions</a:t>
            </a:r>
          </a:p>
          <a:p>
            <a:pPr marL="457200" marR="0" lvl="0" indent="-355600" algn="l" rtl="0">
              <a:lnSpc>
                <a:spcPct val="115000"/>
              </a:lnSpc>
              <a:spcBef>
                <a:spcPts val="0"/>
              </a:spcBef>
              <a:spcAft>
                <a:spcPts val="0"/>
              </a:spcAft>
              <a:buClr>
                <a:schemeClr val="lt1"/>
              </a:buClr>
              <a:buSzPts val="2000"/>
              <a:buFont typeface="Roboto Mono"/>
              <a:buChar char="●"/>
            </a:pPr>
            <a:r>
              <a:rPr lang="en-US" sz="2000" dirty="0">
                <a:solidFill>
                  <a:schemeClr val="lt1"/>
                </a:solidFill>
                <a:latin typeface="Roboto Mono"/>
                <a:ea typeface="Roboto Mono"/>
                <a:cs typeface="Roboto Mono"/>
                <a:sym typeface="Roboto Mono"/>
              </a:rPr>
              <a:t>Review your skills and update them with the most recent literature</a:t>
            </a:r>
            <a:endParaRPr sz="2000" dirty="0">
              <a:solidFill>
                <a:schemeClr val="lt1"/>
              </a:solidFill>
              <a:latin typeface="Roboto Mono"/>
              <a:ea typeface="Roboto Mono"/>
              <a:cs typeface="Roboto Mono"/>
              <a:sym typeface="Roboto Mono"/>
            </a:endParaRPr>
          </a:p>
        </p:txBody>
      </p:sp>
      <p:sp>
        <p:nvSpPr>
          <p:cNvPr id="103" name="Google Shape;103;g10afd41c9ae_0_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t>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fade">
                                      <p:cBhvr>
                                        <p:cTn id="7" dur="1000"/>
                                        <p:tgtEl>
                                          <p:spTgt spid="10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1000"/>
                                        <p:tgtEl>
                                          <p:spTgt spid="101"/>
                                        </p:tgtEl>
                                      </p:cBhvr>
                                    </p:animEffect>
                                    <p:set>
                                      <p:cBhvr>
                                        <p:cTn id="12" dur="1" fill="hold">
                                          <p:stCondLst>
                                            <p:cond delay="1000"/>
                                          </p:stCondLst>
                                        </p:cTn>
                                        <p:tgtEl>
                                          <p:spTgt spid="10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B2B2B"/>
        </a:solidFill>
        <a:effectLst/>
      </p:bgPr>
    </p:bg>
    <p:spTree>
      <p:nvGrpSpPr>
        <p:cNvPr id="1" name="Shape 107"/>
        <p:cNvGrpSpPr/>
        <p:nvPr/>
      </p:nvGrpSpPr>
      <p:grpSpPr>
        <a:xfrm>
          <a:off x="0" y="0"/>
          <a:ext cx="0" cy="0"/>
          <a:chOff x="0" y="0"/>
          <a:chExt cx="0" cy="0"/>
        </a:xfrm>
      </p:grpSpPr>
      <p:sp>
        <p:nvSpPr>
          <p:cNvPr id="108" name="Google Shape;108;g10afd41c9ae_0_29"/>
          <p:cNvSpPr/>
          <p:nvPr/>
        </p:nvSpPr>
        <p:spPr>
          <a:xfrm>
            <a:off x="6950392" y="0"/>
            <a:ext cx="2193600" cy="5143500"/>
          </a:xfrm>
          <a:prstGeom prst="parallelogram">
            <a:avLst>
              <a:gd name="adj" fmla="val 64769"/>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g10afd41c9ae_0_29"/>
          <p:cNvSpPr/>
          <p:nvPr/>
        </p:nvSpPr>
        <p:spPr>
          <a:xfrm>
            <a:off x="145050" y="4687900"/>
            <a:ext cx="146100" cy="342600"/>
          </a:xfrm>
          <a:prstGeom prst="parallelogram">
            <a:avLst>
              <a:gd name="adj" fmla="val 64769"/>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g10afd41c9ae_0_29"/>
          <p:cNvSpPr/>
          <p:nvPr/>
        </p:nvSpPr>
        <p:spPr>
          <a:xfrm>
            <a:off x="247375" y="4687900"/>
            <a:ext cx="146100" cy="342600"/>
          </a:xfrm>
          <a:prstGeom prst="parallelogram">
            <a:avLst>
              <a:gd name="adj" fmla="val 64769"/>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g10afd41c9ae_0_29"/>
          <p:cNvSpPr txBox="1"/>
          <p:nvPr/>
        </p:nvSpPr>
        <p:spPr>
          <a:xfrm>
            <a:off x="393475" y="315475"/>
            <a:ext cx="6556800" cy="627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 sz="3000" b="1" dirty="0">
                <a:solidFill>
                  <a:srgbClr val="32CEFE"/>
                </a:solidFill>
                <a:latin typeface="Roboto"/>
                <a:ea typeface="Roboto"/>
                <a:cs typeface="Roboto"/>
                <a:sym typeface="Roboto"/>
              </a:rPr>
              <a:t>Final Tips</a:t>
            </a:r>
            <a:endParaRPr sz="3000" b="1" i="0" u="none" strike="noStrike" cap="none" dirty="0">
              <a:solidFill>
                <a:srgbClr val="FFFFFF"/>
              </a:solidFill>
              <a:latin typeface="Roboto Mono"/>
              <a:ea typeface="Roboto Mono"/>
              <a:cs typeface="Roboto Mono"/>
              <a:sym typeface="Roboto Mono"/>
            </a:endParaRPr>
          </a:p>
        </p:txBody>
      </p:sp>
      <p:sp>
        <p:nvSpPr>
          <p:cNvPr id="112" name="Google Shape;112;g10afd41c9ae_0_29"/>
          <p:cNvSpPr txBox="1"/>
          <p:nvPr/>
        </p:nvSpPr>
        <p:spPr>
          <a:xfrm>
            <a:off x="393475" y="1257950"/>
            <a:ext cx="8538900" cy="3154562"/>
          </a:xfrm>
          <a:prstGeom prst="rect">
            <a:avLst/>
          </a:prstGeom>
          <a:noFill/>
          <a:ln>
            <a:noFill/>
          </a:ln>
        </p:spPr>
        <p:txBody>
          <a:bodyPr spcFirstLastPara="1" wrap="square" lIns="91425" tIns="91425" rIns="91425" bIns="91425" anchor="t" anchorCtr="0">
            <a:noAutofit/>
          </a:bodyPr>
          <a:lstStyle/>
          <a:p>
            <a:pPr marL="457200" marR="0" lvl="0" indent="-457200" algn="l" rtl="0">
              <a:lnSpc>
                <a:spcPct val="115000"/>
              </a:lnSpc>
              <a:spcBef>
                <a:spcPts val="0"/>
              </a:spcBef>
              <a:spcAft>
                <a:spcPts val="0"/>
              </a:spcAft>
              <a:buClr>
                <a:schemeClr val="bg1">
                  <a:lumMod val="85000"/>
                </a:schemeClr>
              </a:buClr>
              <a:buAutoNum type="arabicPeriod"/>
            </a:pPr>
            <a:r>
              <a:rPr lang="en-US" sz="2400" b="0" i="0" u="none" strike="noStrike" cap="none" dirty="0">
                <a:solidFill>
                  <a:schemeClr val="lt1"/>
                </a:solidFill>
                <a:latin typeface="Roboto Mono"/>
                <a:ea typeface="Roboto Mono"/>
                <a:cs typeface="Roboto Mono"/>
                <a:sym typeface="Roboto Mono"/>
              </a:rPr>
              <a:t>Pursue your passion</a:t>
            </a:r>
          </a:p>
          <a:p>
            <a:pPr marL="457200" marR="0" lvl="0" indent="-457200" algn="l" rtl="0">
              <a:lnSpc>
                <a:spcPct val="115000"/>
              </a:lnSpc>
              <a:spcBef>
                <a:spcPts val="0"/>
              </a:spcBef>
              <a:spcAft>
                <a:spcPts val="0"/>
              </a:spcAft>
              <a:buClr>
                <a:schemeClr val="bg1">
                  <a:lumMod val="85000"/>
                </a:schemeClr>
              </a:buClr>
              <a:buAutoNum type="arabicPeriod"/>
            </a:pPr>
            <a:r>
              <a:rPr lang="en-US" sz="2400" b="0" i="0" u="none" strike="noStrike" cap="none" dirty="0">
                <a:solidFill>
                  <a:schemeClr val="lt1"/>
                </a:solidFill>
                <a:latin typeface="Roboto Mono"/>
                <a:ea typeface="Roboto Mono"/>
                <a:cs typeface="Roboto Mono"/>
                <a:sym typeface="Roboto Mono"/>
              </a:rPr>
              <a:t>Network with the local community</a:t>
            </a:r>
          </a:p>
          <a:p>
            <a:pPr marL="457200" marR="0" lvl="0" indent="-457200" algn="l" rtl="0">
              <a:lnSpc>
                <a:spcPct val="115000"/>
              </a:lnSpc>
              <a:spcBef>
                <a:spcPts val="0"/>
              </a:spcBef>
              <a:spcAft>
                <a:spcPts val="0"/>
              </a:spcAft>
              <a:buClr>
                <a:schemeClr val="bg1">
                  <a:lumMod val="85000"/>
                </a:schemeClr>
              </a:buClr>
              <a:buAutoNum type="arabicPeriod"/>
            </a:pPr>
            <a:r>
              <a:rPr lang="en-US" sz="2400" dirty="0">
                <a:solidFill>
                  <a:schemeClr val="lt1"/>
                </a:solidFill>
                <a:latin typeface="Roboto Mono"/>
                <a:ea typeface="Roboto Mono"/>
                <a:cs typeface="Roboto Mono"/>
                <a:sym typeface="Roboto Mono"/>
              </a:rPr>
              <a:t>Explore the world</a:t>
            </a:r>
          </a:p>
          <a:p>
            <a:pPr marL="457200" marR="0" lvl="0" indent="-457200" algn="l" rtl="0">
              <a:lnSpc>
                <a:spcPct val="115000"/>
              </a:lnSpc>
              <a:spcBef>
                <a:spcPts val="0"/>
              </a:spcBef>
              <a:spcAft>
                <a:spcPts val="0"/>
              </a:spcAft>
              <a:buClr>
                <a:schemeClr val="bg1">
                  <a:lumMod val="85000"/>
                </a:schemeClr>
              </a:buClr>
              <a:buAutoNum type="arabicPeriod"/>
            </a:pPr>
            <a:r>
              <a:rPr lang="en-US" sz="2400" b="0" i="0" u="none" strike="noStrike" cap="none" dirty="0">
                <a:solidFill>
                  <a:schemeClr val="lt1"/>
                </a:solidFill>
                <a:latin typeface="Roboto Mono"/>
                <a:ea typeface="Roboto Mono"/>
                <a:cs typeface="Roboto Mono"/>
                <a:sym typeface="Roboto Mono"/>
              </a:rPr>
              <a:t>Challenge yourself everyday</a:t>
            </a:r>
          </a:p>
          <a:p>
            <a:pPr marL="457200" marR="0" lvl="0" indent="-457200" algn="l" rtl="0">
              <a:lnSpc>
                <a:spcPct val="115000"/>
              </a:lnSpc>
              <a:spcBef>
                <a:spcPts val="0"/>
              </a:spcBef>
              <a:spcAft>
                <a:spcPts val="0"/>
              </a:spcAft>
              <a:buClr>
                <a:schemeClr val="bg1">
                  <a:lumMod val="85000"/>
                </a:schemeClr>
              </a:buClr>
              <a:buAutoNum type="arabicPeriod"/>
            </a:pPr>
            <a:r>
              <a:rPr lang="en-US" sz="2400" dirty="0">
                <a:solidFill>
                  <a:schemeClr val="lt1"/>
                </a:solidFill>
                <a:latin typeface="Roboto Mono"/>
                <a:ea typeface="Roboto Mono"/>
                <a:cs typeface="Roboto Mono"/>
                <a:sym typeface="Roboto Mono"/>
              </a:rPr>
              <a:t>Effort never goes to waste</a:t>
            </a:r>
            <a:endParaRPr sz="2400" b="0" i="0" u="none" strike="noStrike" cap="none" dirty="0">
              <a:solidFill>
                <a:schemeClr val="lt1"/>
              </a:solidFill>
              <a:latin typeface="Roboto Mono"/>
              <a:ea typeface="Roboto Mono"/>
              <a:cs typeface="Roboto Mono"/>
              <a:sym typeface="Roboto Mono"/>
            </a:endParaRPr>
          </a:p>
        </p:txBody>
      </p:sp>
      <p:sp>
        <p:nvSpPr>
          <p:cNvPr id="113" name="Google Shape;113;g10afd41c9ae_0_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t>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fade">
                                      <p:cBhvr>
                                        <p:cTn id="7" dur="1000"/>
                                        <p:tgtEl>
                                          <p:spTgt spid="1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1000"/>
                                        <p:tgtEl>
                                          <p:spTgt spid="111"/>
                                        </p:tgtEl>
                                      </p:cBhvr>
                                    </p:animEffect>
                                    <p:set>
                                      <p:cBhvr>
                                        <p:cTn id="12" dur="1" fill="hold">
                                          <p:stCondLst>
                                            <p:cond delay="1000"/>
                                          </p:stCondLst>
                                        </p:cTn>
                                        <p:tgtEl>
                                          <p:spTgt spid="1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438</Words>
  <Application>Microsoft Office PowerPoint</Application>
  <PresentationFormat>On-screen Show (16:9)</PresentationFormat>
  <Paragraphs>66</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Roboto Mono</vt:lpstr>
      <vt:lpstr>Roboto</vt:lpstr>
      <vt:lpstr>Wingdings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Norman Lok Man Lo</cp:lastModifiedBy>
  <cp:revision>1</cp:revision>
  <dcterms:modified xsi:type="dcterms:W3CDTF">2023-04-29T06:29:34Z</dcterms:modified>
</cp:coreProperties>
</file>