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g34YMvLCO2Y4n4SQ/sR2GrYdYD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6.xml"/><Relationship Id="rId22" Type="http://schemas.openxmlformats.org/officeDocument/2006/relationships/font" Target="fonts/RobotoMono-boldItalic.fntdata"/><Relationship Id="rId10" Type="http://schemas.openxmlformats.org/officeDocument/2006/relationships/slide" Target="slides/slide5.xml"/><Relationship Id="rId21"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RobotoMon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afd41c9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0afd41c9a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afd41c9a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0afd41c9ae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Operational Dashboard: </a:t>
            </a:r>
            <a:endParaRPr/>
          </a:p>
          <a:p>
            <a:pPr indent="0" lvl="0" marL="0" rtl="0" algn="l">
              <a:lnSpc>
                <a:spcPct val="100000"/>
              </a:lnSpc>
              <a:spcBef>
                <a:spcPts val="0"/>
              </a:spcBef>
              <a:spcAft>
                <a:spcPts val="0"/>
              </a:spcAft>
              <a:buSzPts val="1100"/>
              <a:buNone/>
            </a:pPr>
            <a:r>
              <a:rPr lang="en"/>
              <a:t>Social media dashboards show the amount of Twitter retweets, Facebook likes, followers, shares, etc. This dashboard is helpful for those businesses that want to see the analytics behind their social media activity.</a:t>
            </a:r>
            <a:endParaRPr/>
          </a:p>
          <a:p>
            <a:pPr indent="0" lvl="0" marL="0" rtl="0" algn="l">
              <a:lnSpc>
                <a:spcPct val="100000"/>
              </a:lnSpc>
              <a:spcBef>
                <a:spcPts val="0"/>
              </a:spcBef>
              <a:spcAft>
                <a:spcPts val="0"/>
              </a:spcAft>
              <a:buSzPts val="1100"/>
              <a:buNone/>
            </a:pPr>
            <a:r>
              <a:rPr lang="en"/>
              <a:t>Production dashboards that track and display the number of products that have been created, defects that have been observed, and products that have been shipped. This dashboard is seen as a helpful dashboard-type for marketing purposes.</a:t>
            </a:r>
            <a:endParaRPr/>
          </a:p>
          <a:p>
            <a:pPr indent="0" lvl="0" marL="0" rtl="0" algn="l">
              <a:lnSpc>
                <a:spcPct val="100000"/>
              </a:lnSpc>
              <a:spcBef>
                <a:spcPts val="0"/>
              </a:spcBef>
              <a:spcAft>
                <a:spcPts val="0"/>
              </a:spcAft>
              <a:buSzPts val="1100"/>
              <a:buNone/>
            </a:pPr>
            <a:r>
              <a:rPr lang="en"/>
              <a:t>Help desk or solution dashboards display the total number of tickets received per hour, tickets being resolved or reopened, and the average time it takes to fix a problem.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Strategic Data Dashboard:</a:t>
            </a:r>
            <a:endParaRPr/>
          </a:p>
          <a:p>
            <a:pPr indent="0" lvl="0" marL="0" rtl="0" algn="l">
              <a:lnSpc>
                <a:spcPct val="100000"/>
              </a:lnSpc>
              <a:spcBef>
                <a:spcPts val="0"/>
              </a:spcBef>
              <a:spcAft>
                <a:spcPts val="0"/>
              </a:spcAft>
              <a:buSzPts val="1100"/>
              <a:buNone/>
            </a:pPr>
            <a:r>
              <a:rPr lang="en"/>
              <a:t>An HR department might utilize a strategic dashboard to gleam insights concerning its employees. Employee retention is crucial to building a successful business and can be adjusted and improved based on employee metrics.</a:t>
            </a:r>
            <a:endParaRPr/>
          </a:p>
          <a:p>
            <a:pPr indent="0" lvl="0" marL="0" rtl="0" algn="l">
              <a:lnSpc>
                <a:spcPct val="100000"/>
              </a:lnSpc>
              <a:spcBef>
                <a:spcPts val="0"/>
              </a:spcBef>
              <a:spcAft>
                <a:spcPts val="0"/>
              </a:spcAft>
              <a:buSzPts val="1100"/>
              <a:buNone/>
            </a:pPr>
            <a:r>
              <a:rPr lang="en"/>
              <a:t>A manufacturing department could utilize a strategic dashboard to observe product return rates, then investigate trends as they develop. Using the reported data, the department could then lower or increase its rate of productivity.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Analytical Dashboard:</a:t>
            </a:r>
            <a:endParaRPr/>
          </a:p>
          <a:p>
            <a:pPr indent="0" lvl="0" marL="0" rtl="0" algn="l">
              <a:lnSpc>
                <a:spcPct val="100000"/>
              </a:lnSpc>
              <a:spcBef>
                <a:spcPts val="0"/>
              </a:spcBef>
              <a:spcAft>
                <a:spcPts val="0"/>
              </a:spcAft>
              <a:buSzPts val="1100"/>
              <a:buNone/>
            </a:pPr>
            <a:r>
              <a:rPr lang="en"/>
              <a:t>Analytical dashboards enable businesses to take a microscopic look at their data to reveal valuable patterns and trends. However, the data utilized and displayed by an analytical dashboard needs to be accurate and up-to-date and typically requires more training to use correctly than an operational dashboard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076815bc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1076815bc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Operational Dashboard: </a:t>
            </a:r>
            <a:endParaRPr/>
          </a:p>
          <a:p>
            <a:pPr indent="0" lvl="0" marL="0" rtl="0" algn="l">
              <a:lnSpc>
                <a:spcPct val="100000"/>
              </a:lnSpc>
              <a:spcBef>
                <a:spcPts val="0"/>
              </a:spcBef>
              <a:spcAft>
                <a:spcPts val="0"/>
              </a:spcAft>
              <a:buSzPts val="1100"/>
              <a:buNone/>
            </a:pPr>
            <a:r>
              <a:rPr lang="en"/>
              <a:t>Social media dashboards show the amount of Twitter retweets, Facebook likes, followers, shares, etc. This dashboard is helpful for those businesses that want to see the analytics behind their social media activity.</a:t>
            </a:r>
            <a:endParaRPr/>
          </a:p>
          <a:p>
            <a:pPr indent="0" lvl="0" marL="0" rtl="0" algn="l">
              <a:lnSpc>
                <a:spcPct val="100000"/>
              </a:lnSpc>
              <a:spcBef>
                <a:spcPts val="0"/>
              </a:spcBef>
              <a:spcAft>
                <a:spcPts val="0"/>
              </a:spcAft>
              <a:buSzPts val="1100"/>
              <a:buNone/>
            </a:pPr>
            <a:r>
              <a:rPr lang="en"/>
              <a:t>Production dashboards that track and display the number of products that have been created, defects that have been observed, and products that have been shipped. This dashboard is seen as a helpful dashboard-type for marketing purposes.</a:t>
            </a:r>
            <a:endParaRPr/>
          </a:p>
          <a:p>
            <a:pPr indent="0" lvl="0" marL="0" rtl="0" algn="l">
              <a:lnSpc>
                <a:spcPct val="100000"/>
              </a:lnSpc>
              <a:spcBef>
                <a:spcPts val="0"/>
              </a:spcBef>
              <a:spcAft>
                <a:spcPts val="0"/>
              </a:spcAft>
              <a:buSzPts val="1100"/>
              <a:buNone/>
            </a:pPr>
            <a:r>
              <a:rPr lang="en"/>
              <a:t>Help desk or solution dashboards display the total number of tickets received per hour, tickets being resolved or reopened, and the average time it takes to fix a problem.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Strategic Data Dashboard:</a:t>
            </a:r>
            <a:endParaRPr/>
          </a:p>
          <a:p>
            <a:pPr indent="0" lvl="0" marL="0" rtl="0" algn="l">
              <a:lnSpc>
                <a:spcPct val="100000"/>
              </a:lnSpc>
              <a:spcBef>
                <a:spcPts val="0"/>
              </a:spcBef>
              <a:spcAft>
                <a:spcPts val="0"/>
              </a:spcAft>
              <a:buSzPts val="1100"/>
              <a:buNone/>
            </a:pPr>
            <a:r>
              <a:rPr lang="en"/>
              <a:t>An HR department might utilize a strategic dashboard to gleam insights concerning its employees. Employee retention is crucial to building a successful business and can be adjusted and improved based on employee metrics.</a:t>
            </a:r>
            <a:endParaRPr/>
          </a:p>
          <a:p>
            <a:pPr indent="0" lvl="0" marL="0" rtl="0" algn="l">
              <a:lnSpc>
                <a:spcPct val="100000"/>
              </a:lnSpc>
              <a:spcBef>
                <a:spcPts val="0"/>
              </a:spcBef>
              <a:spcAft>
                <a:spcPts val="0"/>
              </a:spcAft>
              <a:buSzPts val="1100"/>
              <a:buNone/>
            </a:pPr>
            <a:r>
              <a:rPr lang="en"/>
              <a:t>A manufacturing department could utilize a strategic dashboard to observe product return rates, then investigate trends as they develop. Using the reported data, the department could then lower or increase its rate of productivity.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Analytical Dashboard:</a:t>
            </a:r>
            <a:endParaRPr/>
          </a:p>
          <a:p>
            <a:pPr indent="0" lvl="0" marL="0" rtl="0" algn="l">
              <a:lnSpc>
                <a:spcPct val="100000"/>
              </a:lnSpc>
              <a:spcBef>
                <a:spcPts val="0"/>
              </a:spcBef>
              <a:spcAft>
                <a:spcPts val="0"/>
              </a:spcAft>
              <a:buSzPts val="1100"/>
              <a:buNone/>
            </a:pPr>
            <a:r>
              <a:rPr lang="en"/>
              <a:t>Analytical dashboards enable businesses to take a microscopic look at their data to reveal valuable patterns and trends. However, the data utilized and displayed by an analytical dashboard needs to be accurate and up-to-date and typically requires more training to use correctly than an operational dashboard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076815bc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1076815bc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Operational Dashboard: </a:t>
            </a:r>
            <a:endParaRPr/>
          </a:p>
          <a:p>
            <a:pPr indent="0" lvl="0" marL="0" rtl="0" algn="l">
              <a:lnSpc>
                <a:spcPct val="100000"/>
              </a:lnSpc>
              <a:spcBef>
                <a:spcPts val="0"/>
              </a:spcBef>
              <a:spcAft>
                <a:spcPts val="0"/>
              </a:spcAft>
              <a:buSzPts val="1100"/>
              <a:buNone/>
            </a:pPr>
            <a:r>
              <a:rPr lang="en"/>
              <a:t>Social media dashboards show the amount of Twitter retweets, Facebook likes, followers, shares, etc. This dashboard is helpful for those businesses that want to see the analytics behind their social media activity.</a:t>
            </a:r>
            <a:endParaRPr/>
          </a:p>
          <a:p>
            <a:pPr indent="0" lvl="0" marL="0" rtl="0" algn="l">
              <a:lnSpc>
                <a:spcPct val="100000"/>
              </a:lnSpc>
              <a:spcBef>
                <a:spcPts val="0"/>
              </a:spcBef>
              <a:spcAft>
                <a:spcPts val="0"/>
              </a:spcAft>
              <a:buSzPts val="1100"/>
              <a:buNone/>
            </a:pPr>
            <a:r>
              <a:rPr lang="en"/>
              <a:t>Production dashboards that track and display the number of products that have been created, defects that have been observed, and products that have been shipped. This dashboard is seen as a helpful dashboard-type for marketing purposes.</a:t>
            </a:r>
            <a:endParaRPr/>
          </a:p>
          <a:p>
            <a:pPr indent="0" lvl="0" marL="0" rtl="0" algn="l">
              <a:lnSpc>
                <a:spcPct val="100000"/>
              </a:lnSpc>
              <a:spcBef>
                <a:spcPts val="0"/>
              </a:spcBef>
              <a:spcAft>
                <a:spcPts val="0"/>
              </a:spcAft>
              <a:buSzPts val="1100"/>
              <a:buNone/>
            </a:pPr>
            <a:r>
              <a:rPr lang="en"/>
              <a:t>Help desk or solution dashboards display the total number of tickets received per hour, tickets being resolved or reopened, and the average time it takes to fix a problem.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Strategic Data Dashboard:</a:t>
            </a:r>
            <a:endParaRPr/>
          </a:p>
          <a:p>
            <a:pPr indent="0" lvl="0" marL="0" rtl="0" algn="l">
              <a:lnSpc>
                <a:spcPct val="100000"/>
              </a:lnSpc>
              <a:spcBef>
                <a:spcPts val="0"/>
              </a:spcBef>
              <a:spcAft>
                <a:spcPts val="0"/>
              </a:spcAft>
              <a:buSzPts val="1100"/>
              <a:buNone/>
            </a:pPr>
            <a:r>
              <a:rPr lang="en"/>
              <a:t>An HR department might utilize a strategic dashboard to gleam insights concerning its employees. Employee retention is crucial to building a successful business and can be adjusted and improved based on employee metrics.</a:t>
            </a:r>
            <a:endParaRPr/>
          </a:p>
          <a:p>
            <a:pPr indent="0" lvl="0" marL="0" rtl="0" algn="l">
              <a:lnSpc>
                <a:spcPct val="100000"/>
              </a:lnSpc>
              <a:spcBef>
                <a:spcPts val="0"/>
              </a:spcBef>
              <a:spcAft>
                <a:spcPts val="0"/>
              </a:spcAft>
              <a:buSzPts val="1100"/>
              <a:buNone/>
            </a:pPr>
            <a:r>
              <a:rPr lang="en"/>
              <a:t>A manufacturing department could utilize a strategic dashboard to observe product return rates, then investigate trends as they develop. Using the reported data, the department could then lower or increase its rate of productivity.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Analytical Dashboard:</a:t>
            </a:r>
            <a:endParaRPr/>
          </a:p>
          <a:p>
            <a:pPr indent="0" lvl="0" marL="0" rtl="0" algn="l">
              <a:lnSpc>
                <a:spcPct val="100000"/>
              </a:lnSpc>
              <a:spcBef>
                <a:spcPts val="0"/>
              </a:spcBef>
              <a:spcAft>
                <a:spcPts val="0"/>
              </a:spcAft>
              <a:buSzPts val="1100"/>
              <a:buNone/>
            </a:pPr>
            <a:r>
              <a:rPr lang="en"/>
              <a:t>Analytical dashboards enable businesses to take a microscopic look at their data to reveal valuable patterns and trends. However, the data utilized and displayed by an analytical dashboard needs to be accurate and up-to-date and typically requires more training to use correctly than an operational dashboard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53" name="Shape 53"/>
        <p:cNvGrpSpPr/>
        <p:nvPr/>
      </p:nvGrpSpPr>
      <p:grpSpPr>
        <a:xfrm>
          <a:off x="0" y="0"/>
          <a:ext cx="0" cy="0"/>
          <a:chOff x="0" y="0"/>
          <a:chExt cx="0" cy="0"/>
        </a:xfrm>
      </p:grpSpPr>
      <p:sp>
        <p:nvSpPr>
          <p:cNvPr id="54" name="Google Shape;54;p1"/>
          <p:cNvSpPr txBox="1"/>
          <p:nvPr/>
        </p:nvSpPr>
        <p:spPr>
          <a:xfrm>
            <a:off x="152400" y="575725"/>
            <a:ext cx="8839200" cy="3005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400"/>
              <a:buFont typeface="Arial"/>
              <a:buNone/>
            </a:pPr>
            <a:r>
              <a:rPr b="1" i="0" lang="en" sz="3000" u="none" cap="none" strike="noStrike">
                <a:solidFill>
                  <a:srgbClr val="32CEFE"/>
                </a:solidFill>
                <a:latin typeface="Roboto"/>
                <a:ea typeface="Roboto"/>
                <a:cs typeface="Roboto"/>
                <a:sym typeface="Roboto"/>
              </a:rPr>
              <a:t>Business Intelligence Dashboard</a:t>
            </a:r>
            <a:endParaRPr b="1" i="0" sz="3000" u="none" cap="none" strike="noStrike">
              <a:solidFill>
                <a:srgbClr val="32CEFE"/>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Roboto"/>
                <a:ea typeface="Roboto"/>
                <a:cs typeface="Roboto"/>
                <a:sym typeface="Roboto"/>
              </a:rPr>
              <a:t>Instructor: Norman Lo</a:t>
            </a:r>
            <a:endParaRPr b="0" i="0" sz="1800" u="none" cap="none" strike="noStrike">
              <a:solidFill>
                <a:srgbClr val="FFFFFF"/>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1000"/>
              <a:buFont typeface="Arial"/>
              <a:buNone/>
            </a:pPr>
            <a:r>
              <a:t/>
            </a:r>
            <a:endParaRPr b="1" i="0" sz="1000" u="none" cap="none" strike="noStrike">
              <a:solidFill>
                <a:srgbClr val="FFFFFF"/>
              </a:solidFill>
              <a:highlight>
                <a:srgbClr val="00B3E6"/>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58" name="Shape 58"/>
        <p:cNvGrpSpPr/>
        <p:nvPr/>
      </p:nvGrpSpPr>
      <p:grpSpPr>
        <a:xfrm>
          <a:off x="0" y="0"/>
          <a:ext cx="0" cy="0"/>
          <a:chOff x="0" y="0"/>
          <a:chExt cx="0" cy="0"/>
        </a:xfrm>
      </p:grpSpPr>
      <p:sp>
        <p:nvSpPr>
          <p:cNvPr id="59" name="Google Shape;59;p2"/>
          <p:cNvSpPr txBox="1"/>
          <p:nvPr/>
        </p:nvSpPr>
        <p:spPr>
          <a:xfrm>
            <a:off x="393475" y="316250"/>
            <a:ext cx="8434500" cy="4536000"/>
          </a:xfrm>
          <a:prstGeom prst="rect">
            <a:avLst/>
          </a:prstGeom>
          <a:noFill/>
          <a:ln>
            <a:noFill/>
          </a:ln>
        </p:spPr>
        <p:txBody>
          <a:bodyPr anchorCtr="0" anchor="t" bIns="91425" lIns="57150"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1" i="0" lang="en" sz="2400" u="none" cap="none" strike="noStrike">
                <a:solidFill>
                  <a:srgbClr val="FFFFFF"/>
                </a:solidFill>
                <a:latin typeface="Roboto"/>
                <a:ea typeface="Roboto"/>
                <a:cs typeface="Roboto"/>
                <a:sym typeface="Roboto"/>
              </a:rPr>
              <a:t>Objectives:</a:t>
            </a:r>
            <a:endParaRPr b="1" i="0" sz="2400" u="none" cap="none" strike="noStrike">
              <a:solidFill>
                <a:srgbClr val="FFFFFF"/>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FFFFFF"/>
              </a:solidFill>
              <a:latin typeface="Roboto"/>
              <a:ea typeface="Roboto"/>
              <a:cs typeface="Roboto"/>
              <a:sym typeface="Roboto"/>
            </a:endParaRPr>
          </a:p>
          <a:p>
            <a:pPr indent="-285750" lvl="0" marL="342900" marR="0" rtl="0" algn="l">
              <a:lnSpc>
                <a:spcPct val="115000"/>
              </a:lnSpc>
              <a:spcBef>
                <a:spcPts val="0"/>
              </a:spcBef>
              <a:spcAft>
                <a:spcPts val="0"/>
              </a:spcAft>
              <a:buClr>
                <a:srgbClr val="000000"/>
              </a:buClr>
              <a:buSzPts val="1800"/>
              <a:buFont typeface="Arial"/>
              <a:buNone/>
            </a:pPr>
            <a:r>
              <a:rPr b="1" i="0" lang="en" sz="1800" u="none" cap="none" strike="noStrike">
                <a:solidFill>
                  <a:srgbClr val="00B0F0"/>
                </a:solidFill>
                <a:latin typeface="Roboto"/>
                <a:ea typeface="Roboto"/>
                <a:cs typeface="Roboto"/>
                <a:sym typeface="Roboto"/>
              </a:rPr>
              <a:t>//</a:t>
            </a:r>
            <a:r>
              <a:rPr b="0" i="0" lang="en" sz="1800" u="none" cap="none" strike="noStrike">
                <a:solidFill>
                  <a:srgbClr val="FFFFFF"/>
                </a:solidFill>
                <a:latin typeface="Roboto"/>
                <a:ea typeface="Roboto"/>
                <a:cs typeface="Roboto"/>
                <a:sym typeface="Roboto"/>
              </a:rPr>
              <a:t>  What is a BI Dashboard?</a:t>
            </a:r>
            <a:endParaRPr b="0" i="0" sz="1800" u="none" cap="none" strike="noStrike">
              <a:solidFill>
                <a:srgbClr val="FFFFFF"/>
              </a:solidFill>
              <a:latin typeface="Roboto"/>
              <a:ea typeface="Roboto"/>
              <a:cs typeface="Roboto"/>
              <a:sym typeface="Roboto"/>
            </a:endParaRPr>
          </a:p>
          <a:p>
            <a:pPr indent="-285750" lvl="0" marL="3429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FFFFFF"/>
              </a:solidFill>
              <a:latin typeface="Roboto"/>
              <a:ea typeface="Roboto"/>
              <a:cs typeface="Roboto"/>
              <a:sym typeface="Roboto"/>
            </a:endParaRPr>
          </a:p>
          <a:p>
            <a:pPr indent="-285750" lvl="0" marL="342900" marR="0" rtl="0" algn="l">
              <a:lnSpc>
                <a:spcPct val="115000"/>
              </a:lnSpc>
              <a:spcBef>
                <a:spcPts val="0"/>
              </a:spcBef>
              <a:spcAft>
                <a:spcPts val="0"/>
              </a:spcAft>
              <a:buClr>
                <a:schemeClr val="dk1"/>
              </a:buClr>
              <a:buSzPts val="1100"/>
              <a:buFont typeface="Arial"/>
              <a:buNone/>
            </a:pPr>
            <a:r>
              <a:rPr b="1" i="0" lang="en" sz="1800" u="none" cap="none" strike="noStrike">
                <a:solidFill>
                  <a:srgbClr val="00B0F0"/>
                </a:solidFill>
                <a:latin typeface="Roboto"/>
                <a:ea typeface="Roboto"/>
                <a:cs typeface="Roboto"/>
                <a:sym typeface="Roboto"/>
              </a:rPr>
              <a:t>//</a:t>
            </a:r>
            <a:r>
              <a:rPr b="0" i="0" lang="en" sz="1800" u="none" cap="none" strike="noStrike">
                <a:solidFill>
                  <a:schemeClr val="lt1"/>
                </a:solidFill>
                <a:latin typeface="Roboto"/>
                <a:ea typeface="Roboto"/>
                <a:cs typeface="Roboto"/>
                <a:sym typeface="Roboto"/>
              </a:rPr>
              <a:t>  </a:t>
            </a:r>
            <a:r>
              <a:rPr lang="en" sz="1800">
                <a:solidFill>
                  <a:srgbClr val="FFFFFF"/>
                </a:solidFill>
                <a:latin typeface="Roboto"/>
                <a:ea typeface="Roboto"/>
                <a:cs typeface="Roboto"/>
                <a:sym typeface="Roboto"/>
              </a:rPr>
              <a:t>Benefits of a BI</a:t>
            </a:r>
            <a:r>
              <a:rPr b="0" i="0" lang="en" sz="1800" u="none" cap="none" strike="noStrike">
                <a:solidFill>
                  <a:srgbClr val="FFFFFF"/>
                </a:solidFill>
                <a:latin typeface="Roboto"/>
                <a:ea typeface="Roboto"/>
                <a:cs typeface="Roboto"/>
                <a:sym typeface="Roboto"/>
              </a:rPr>
              <a:t> Dashboards</a:t>
            </a:r>
            <a:endParaRPr b="0" i="0" sz="1800" u="none" cap="none" strike="noStrike">
              <a:solidFill>
                <a:srgbClr val="FFFFFF"/>
              </a:solidFill>
              <a:latin typeface="Roboto"/>
              <a:ea typeface="Roboto"/>
              <a:cs typeface="Roboto"/>
              <a:sym typeface="Roboto"/>
            </a:endParaRPr>
          </a:p>
          <a:p>
            <a:pPr indent="-285750" lvl="0" marL="342900" marR="0" rtl="0" algn="l">
              <a:lnSpc>
                <a:spcPct val="115000"/>
              </a:lnSpc>
              <a:spcBef>
                <a:spcPts val="0"/>
              </a:spcBef>
              <a:spcAft>
                <a:spcPts val="0"/>
              </a:spcAft>
              <a:buClr>
                <a:schemeClr val="dk1"/>
              </a:buClr>
              <a:buSzPts val="1100"/>
              <a:buFont typeface="Arial"/>
              <a:buNone/>
            </a:pPr>
            <a:r>
              <a:t/>
            </a:r>
            <a:endParaRPr b="0" i="0" sz="1800" u="none" cap="none" strike="noStrike">
              <a:solidFill>
                <a:srgbClr val="FFFFFF"/>
              </a:solidFill>
              <a:latin typeface="Roboto"/>
              <a:ea typeface="Roboto"/>
              <a:cs typeface="Roboto"/>
              <a:sym typeface="Roboto"/>
            </a:endParaRPr>
          </a:p>
          <a:p>
            <a:pPr indent="-285750" lvl="0" marL="342900" marR="0" rtl="0" algn="l">
              <a:lnSpc>
                <a:spcPct val="115000"/>
              </a:lnSpc>
              <a:spcBef>
                <a:spcPts val="0"/>
              </a:spcBef>
              <a:spcAft>
                <a:spcPts val="0"/>
              </a:spcAft>
              <a:buClr>
                <a:schemeClr val="dk1"/>
              </a:buClr>
              <a:buSzPts val="1100"/>
              <a:buFont typeface="Arial"/>
              <a:buNone/>
            </a:pPr>
            <a:r>
              <a:rPr b="1" i="0" lang="en" sz="1800" u="none" cap="none" strike="noStrike">
                <a:solidFill>
                  <a:srgbClr val="00B0F0"/>
                </a:solidFill>
                <a:latin typeface="Roboto"/>
                <a:ea typeface="Roboto"/>
                <a:cs typeface="Roboto"/>
                <a:sym typeface="Roboto"/>
              </a:rPr>
              <a:t>//</a:t>
            </a:r>
            <a:r>
              <a:rPr b="1" i="0" lang="en" sz="1800" u="none" cap="none" strike="noStrike">
                <a:solidFill>
                  <a:schemeClr val="lt1"/>
                </a:solidFill>
                <a:latin typeface="Roboto"/>
                <a:ea typeface="Roboto"/>
                <a:cs typeface="Roboto"/>
                <a:sym typeface="Roboto"/>
              </a:rPr>
              <a:t>  </a:t>
            </a:r>
            <a:r>
              <a:rPr lang="en" sz="1800">
                <a:solidFill>
                  <a:schemeClr val="lt1"/>
                </a:solidFill>
                <a:latin typeface="Roboto"/>
                <a:ea typeface="Roboto"/>
                <a:cs typeface="Roboto"/>
                <a:sym typeface="Roboto"/>
              </a:rPr>
              <a:t>Best BI </a:t>
            </a:r>
            <a:r>
              <a:rPr b="0" i="0" lang="en" sz="1800" u="none" cap="none" strike="noStrike">
                <a:solidFill>
                  <a:schemeClr val="lt1"/>
                </a:solidFill>
                <a:latin typeface="Roboto"/>
                <a:ea typeface="Roboto"/>
                <a:cs typeface="Roboto"/>
                <a:sym typeface="Roboto"/>
              </a:rPr>
              <a:t> Dashboard </a:t>
            </a:r>
            <a:r>
              <a:rPr lang="en" sz="1800">
                <a:solidFill>
                  <a:schemeClr val="lt1"/>
                </a:solidFill>
                <a:latin typeface="Roboto"/>
                <a:ea typeface="Roboto"/>
                <a:cs typeface="Roboto"/>
                <a:sym typeface="Roboto"/>
              </a:rPr>
              <a:t>Practices</a:t>
            </a:r>
            <a:endParaRPr b="0" i="0" sz="1800" u="none" cap="none" strike="noStrike">
              <a:solidFill>
                <a:schemeClr val="lt1"/>
              </a:solidFill>
              <a:latin typeface="Roboto"/>
              <a:ea typeface="Roboto"/>
              <a:cs typeface="Roboto"/>
              <a:sym typeface="Roboto"/>
            </a:endParaRPr>
          </a:p>
          <a:p>
            <a:pPr indent="-285750" lvl="0" marL="34290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lt1"/>
              </a:solidFill>
              <a:latin typeface="Roboto"/>
              <a:ea typeface="Roboto"/>
              <a:cs typeface="Roboto"/>
              <a:sym typeface="Roboto"/>
            </a:endParaRPr>
          </a:p>
          <a:p>
            <a:pPr indent="-285750" lvl="0" marL="342900" marR="0" rtl="0" algn="l">
              <a:lnSpc>
                <a:spcPct val="115000"/>
              </a:lnSpc>
              <a:spcBef>
                <a:spcPts val="0"/>
              </a:spcBef>
              <a:spcAft>
                <a:spcPts val="0"/>
              </a:spcAft>
              <a:buClr>
                <a:schemeClr val="dk1"/>
              </a:buClr>
              <a:buSzPts val="1100"/>
              <a:buFont typeface="Arial"/>
              <a:buNone/>
            </a:pPr>
            <a:r>
              <a:rPr b="1" i="0" lang="en" sz="1800" u="none" cap="none" strike="noStrike">
                <a:solidFill>
                  <a:srgbClr val="00B0F0"/>
                </a:solidFill>
                <a:latin typeface="Roboto"/>
                <a:ea typeface="Roboto"/>
                <a:cs typeface="Roboto"/>
                <a:sym typeface="Roboto"/>
              </a:rPr>
              <a:t>//</a:t>
            </a:r>
            <a:r>
              <a:rPr b="1" i="0" lang="en" sz="1800" u="none" cap="none" strike="noStrike">
                <a:solidFill>
                  <a:schemeClr val="lt1"/>
                </a:solidFill>
                <a:latin typeface="Roboto"/>
                <a:ea typeface="Roboto"/>
                <a:cs typeface="Roboto"/>
                <a:sym typeface="Roboto"/>
              </a:rPr>
              <a:t>  </a:t>
            </a:r>
            <a:r>
              <a:rPr lang="en" sz="1800">
                <a:solidFill>
                  <a:schemeClr val="lt1"/>
                </a:solidFill>
                <a:latin typeface="Roboto"/>
                <a:ea typeface="Roboto"/>
                <a:cs typeface="Roboto"/>
                <a:sym typeface="Roboto"/>
              </a:rPr>
              <a:t>Real World BI Dashboard</a:t>
            </a:r>
            <a:endParaRPr b="0" i="0" sz="1800" u="none" cap="none" strike="noStrike">
              <a:solidFill>
                <a:schemeClr val="lt1"/>
              </a:solidFill>
              <a:latin typeface="Roboto"/>
              <a:ea typeface="Roboto"/>
              <a:cs typeface="Roboto"/>
              <a:sym typeface="Roboto"/>
            </a:endParaRPr>
          </a:p>
          <a:p>
            <a:pPr indent="-285750" lvl="0" marL="34290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lt1"/>
              </a:solidFill>
              <a:latin typeface="Roboto"/>
              <a:ea typeface="Roboto"/>
              <a:cs typeface="Roboto"/>
              <a:sym typeface="Roboto"/>
            </a:endParaRPr>
          </a:p>
          <a:p>
            <a:pPr indent="0" lvl="0" marL="5715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lt1"/>
              </a:solidFill>
              <a:latin typeface="Roboto"/>
              <a:ea typeface="Roboto"/>
              <a:cs typeface="Roboto"/>
              <a:sym typeface="Roboto"/>
            </a:endParaRPr>
          </a:p>
          <a:p>
            <a:pPr indent="-285750" lvl="0" marL="34290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lt1"/>
              </a:solidFill>
              <a:latin typeface="Roboto"/>
              <a:ea typeface="Roboto"/>
              <a:cs typeface="Roboto"/>
              <a:sym typeface="Roboto"/>
            </a:endParaRPr>
          </a:p>
        </p:txBody>
      </p:sp>
      <p:sp>
        <p:nvSpPr>
          <p:cNvPr id="60" name="Google Shape;60;p2"/>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66" name="Shape 66"/>
        <p:cNvGrpSpPr/>
        <p:nvPr/>
      </p:nvGrpSpPr>
      <p:grpSpPr>
        <a:xfrm>
          <a:off x="0" y="0"/>
          <a:ext cx="0" cy="0"/>
          <a:chOff x="0" y="0"/>
          <a:chExt cx="0" cy="0"/>
        </a:xfrm>
      </p:grpSpPr>
      <p:sp>
        <p:nvSpPr>
          <p:cNvPr id="67" name="Google Shape;67;p3"/>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
          <p:cNvSpPr txBox="1"/>
          <p:nvPr/>
        </p:nvSpPr>
        <p:spPr>
          <a:xfrm>
            <a:off x="393475" y="315475"/>
            <a:ext cx="43245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32CEFE"/>
                </a:solidFill>
                <a:latin typeface="Roboto"/>
                <a:ea typeface="Roboto"/>
                <a:cs typeface="Roboto"/>
                <a:sym typeface="Roboto"/>
              </a:rPr>
              <a:t>What is a BI dashboard?</a:t>
            </a:r>
            <a:endParaRPr b="1" i="0" sz="3000" u="none" cap="none" strike="noStrike">
              <a:solidFill>
                <a:srgbClr val="FFFFFF"/>
              </a:solidFill>
              <a:latin typeface="Roboto Mono"/>
              <a:ea typeface="Roboto Mono"/>
              <a:cs typeface="Roboto Mono"/>
              <a:sym typeface="Roboto Mono"/>
            </a:endParaRPr>
          </a:p>
        </p:txBody>
      </p:sp>
      <p:sp>
        <p:nvSpPr>
          <p:cNvPr id="71" name="Google Shape;71;p3"/>
          <p:cNvSpPr txBox="1"/>
          <p:nvPr/>
        </p:nvSpPr>
        <p:spPr>
          <a:xfrm>
            <a:off x="393475" y="985525"/>
            <a:ext cx="8538900" cy="1968300"/>
          </a:xfrm>
          <a:prstGeom prst="rect">
            <a:avLst/>
          </a:prstGeom>
          <a:noFill/>
          <a:ln>
            <a:noFill/>
          </a:ln>
        </p:spPr>
        <p:txBody>
          <a:bodyPr anchorCtr="0" anchor="t" bIns="91425" lIns="91425" spcFirstLastPara="1" rIns="91425" wrap="square" tIns="91425">
            <a:noAutofit/>
          </a:bodyPr>
          <a:lstStyle/>
          <a:p>
            <a:pPr indent="-571500" lvl="0" marL="571500" marR="0" rtl="0" algn="l">
              <a:lnSpc>
                <a:spcPct val="115000"/>
              </a:lnSpc>
              <a:spcBef>
                <a:spcPts val="0"/>
              </a:spcBef>
              <a:spcAft>
                <a:spcPts val="0"/>
              </a:spcAft>
              <a:buClr>
                <a:schemeClr val="dk1"/>
              </a:buClr>
              <a:buSzPts val="1100"/>
              <a:buFont typeface="Arial"/>
              <a:buNone/>
            </a:pPr>
            <a:r>
              <a:rPr lang="en" sz="1800">
                <a:solidFill>
                  <a:schemeClr val="lt1"/>
                </a:solidFill>
                <a:latin typeface="Roboto Mono"/>
                <a:ea typeface="Roboto Mono"/>
                <a:cs typeface="Roboto Mono"/>
                <a:sym typeface="Roboto Mono"/>
              </a:rPr>
              <a:t>BI dashboard — is an information management tool that uses data visualization to display KPIs (key performance indicators) tracked by a business to assess various aspects of performance while generating actionable insights.</a:t>
            </a:r>
            <a:endParaRPr b="0" i="0" sz="1200" u="none" cap="none" strike="noStrike">
              <a:solidFill>
                <a:schemeClr val="lt1"/>
              </a:solidFill>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chemeClr val="lt1"/>
              </a:solidFill>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chemeClr val="lt1"/>
              </a:solidFill>
              <a:latin typeface="Roboto Mono"/>
              <a:ea typeface="Roboto Mono"/>
              <a:cs typeface="Roboto Mono"/>
              <a:sym typeface="Roboto Mono"/>
            </a:endParaRPr>
          </a:p>
        </p:txBody>
      </p:sp>
      <p:sp>
        <p:nvSpPr>
          <p:cNvPr id="72" name="Google Shape;7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73" name="Google Shape;73;p3"/>
          <p:cNvPicPr preferRelativeResize="0"/>
          <p:nvPr/>
        </p:nvPicPr>
        <p:blipFill>
          <a:blip r:embed="rId3">
            <a:alphaModFix/>
          </a:blip>
          <a:stretch>
            <a:fillRect/>
          </a:stretch>
        </p:blipFill>
        <p:spPr>
          <a:xfrm>
            <a:off x="2886850" y="2666386"/>
            <a:ext cx="2820711" cy="21251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0"/>
                                        </p:tgtEl>
                                      </p:cBhvr>
                                    </p:animEffect>
                                    <p:set>
                                      <p:cBhvr>
                                        <p:cTn dur="1" fill="hold">
                                          <p:stCondLst>
                                            <p:cond delay="1000"/>
                                          </p:stCondLst>
                                        </p:cTn>
                                        <p:tgtEl>
                                          <p:spTgt spid="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77" name="Shape 77"/>
        <p:cNvGrpSpPr/>
        <p:nvPr/>
      </p:nvGrpSpPr>
      <p:grpSpPr>
        <a:xfrm>
          <a:off x="0" y="0"/>
          <a:ext cx="0" cy="0"/>
          <a:chOff x="0" y="0"/>
          <a:chExt cx="0" cy="0"/>
        </a:xfrm>
      </p:grpSpPr>
      <p:sp>
        <p:nvSpPr>
          <p:cNvPr id="78" name="Google Shape;78;p5"/>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
          <p:cNvSpPr txBox="1"/>
          <p:nvPr/>
        </p:nvSpPr>
        <p:spPr>
          <a:xfrm>
            <a:off x="393475" y="315475"/>
            <a:ext cx="793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2700">
                <a:solidFill>
                  <a:srgbClr val="32CEFE"/>
                </a:solidFill>
                <a:latin typeface="Roboto"/>
                <a:ea typeface="Roboto"/>
                <a:cs typeface="Roboto"/>
                <a:sym typeface="Roboto"/>
              </a:rPr>
              <a:t>Key Benefits of a BI Dashboard</a:t>
            </a:r>
            <a:endParaRPr b="1" i="0" sz="2700" u="none" cap="none" strike="noStrike">
              <a:solidFill>
                <a:srgbClr val="FFFFFF"/>
              </a:solidFill>
              <a:latin typeface="Roboto Mono"/>
              <a:ea typeface="Roboto Mono"/>
              <a:cs typeface="Roboto Mono"/>
              <a:sym typeface="Roboto Mono"/>
            </a:endParaRPr>
          </a:p>
        </p:txBody>
      </p:sp>
      <p:sp>
        <p:nvSpPr>
          <p:cNvPr id="82" name="Google Shape;82;p5"/>
          <p:cNvSpPr txBox="1"/>
          <p:nvPr/>
        </p:nvSpPr>
        <p:spPr>
          <a:xfrm>
            <a:off x="393475" y="985525"/>
            <a:ext cx="8538900" cy="3677700"/>
          </a:xfrm>
          <a:prstGeom prst="rect">
            <a:avLst/>
          </a:prstGeom>
          <a:noFill/>
          <a:ln>
            <a:noFill/>
          </a:ln>
        </p:spPr>
        <p:txBody>
          <a:bodyPr anchorCtr="0" anchor="t" bIns="91425" lIns="91425" spcFirstLastPara="1" rIns="91425" wrap="square" tIns="91425">
            <a:noAutofit/>
          </a:bodyPr>
          <a:lstStyle/>
          <a:p>
            <a:pPr indent="-571500" lvl="0" marL="571500" marR="0" rtl="0" algn="l">
              <a:lnSpc>
                <a:spcPct val="115000"/>
              </a:lnSpc>
              <a:spcBef>
                <a:spcPts val="0"/>
              </a:spcBef>
              <a:spcAft>
                <a:spcPts val="0"/>
              </a:spcAft>
              <a:buClr>
                <a:srgbClr val="000000"/>
              </a:buClr>
              <a:buSzPts val="2400"/>
              <a:buFont typeface="Arial"/>
              <a:buNone/>
            </a:pPr>
            <a:r>
              <a:rPr lang="en" sz="1800">
                <a:solidFill>
                  <a:schemeClr val="lt1"/>
                </a:solidFill>
                <a:latin typeface="Roboto Mono"/>
                <a:ea typeface="Roboto Mono"/>
                <a:cs typeface="Roboto Mono"/>
                <a:sym typeface="Roboto Mono"/>
              </a:rPr>
              <a:t>The purpose of a BI dashboard is to help business users make better-informed decisions by letting them gather, consolidate and analyze their data – and of course, visualize it in a meaningful way.</a:t>
            </a:r>
            <a:endParaRPr sz="1800">
              <a:solidFill>
                <a:schemeClr val="lt1"/>
              </a:solidFill>
              <a:latin typeface="Roboto Mono"/>
              <a:ea typeface="Roboto Mono"/>
              <a:cs typeface="Roboto Mono"/>
              <a:sym typeface="Roboto Mono"/>
            </a:endParaRPr>
          </a:p>
          <a:p>
            <a:pPr indent="-571500" lvl="0" marL="571500" marR="0" rtl="0" algn="l">
              <a:lnSpc>
                <a:spcPct val="115000"/>
              </a:lnSpc>
              <a:spcBef>
                <a:spcPts val="0"/>
              </a:spcBef>
              <a:spcAft>
                <a:spcPts val="0"/>
              </a:spcAft>
              <a:buClr>
                <a:srgbClr val="000000"/>
              </a:buClr>
              <a:buSzPts val="2400"/>
              <a:buFont typeface="Arial"/>
              <a:buNone/>
            </a:pPr>
            <a:r>
              <a:t/>
            </a:r>
            <a:endParaRPr sz="1800">
              <a:solidFill>
                <a:schemeClr val="lt1"/>
              </a:solidFill>
              <a:latin typeface="Roboto Mono"/>
              <a:ea typeface="Roboto Mono"/>
              <a:cs typeface="Roboto Mono"/>
              <a:sym typeface="Roboto Mono"/>
            </a:endParaRPr>
          </a:p>
          <a:p>
            <a:pPr indent="-571500" lvl="0" marL="571500" marR="0" rtl="0" algn="l">
              <a:lnSpc>
                <a:spcPct val="115000"/>
              </a:lnSpc>
              <a:spcBef>
                <a:spcPts val="0"/>
              </a:spcBef>
              <a:spcAft>
                <a:spcPts val="0"/>
              </a:spcAft>
              <a:buClr>
                <a:srgbClr val="000000"/>
              </a:buClr>
              <a:buSzPts val="2400"/>
              <a:buFont typeface="Arial"/>
              <a:buNone/>
            </a:pPr>
            <a:r>
              <a:rPr lang="en" sz="1800">
                <a:solidFill>
                  <a:schemeClr val="lt1"/>
                </a:solidFill>
                <a:latin typeface="Roboto Mono"/>
                <a:ea typeface="Roboto Mono"/>
                <a:cs typeface="Roboto Mono"/>
                <a:sym typeface="Roboto Mono"/>
              </a:rPr>
              <a:t>To outline the unrivaled value of creating such a dashboard, here are the primary benefits of utilizing a BI dashboard:</a:t>
            </a:r>
            <a:endParaRPr sz="1800">
              <a:solidFill>
                <a:schemeClr val="lt1"/>
              </a:solidFill>
              <a:latin typeface="Roboto Mono"/>
              <a:ea typeface="Roboto Mono"/>
              <a:cs typeface="Roboto Mono"/>
              <a:sym typeface="Roboto Mono"/>
            </a:endParaRPr>
          </a:p>
        </p:txBody>
      </p:sp>
      <p:sp>
        <p:nvSpPr>
          <p:cNvPr id="83" name="Google Shape;8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1"/>
                                        </p:tgtEl>
                                      </p:cBhvr>
                                    </p:animEffect>
                                    <p:set>
                                      <p:cBhvr>
                                        <p:cTn dur="1" fill="hold">
                                          <p:stCondLst>
                                            <p:cond delay="1000"/>
                                          </p:stCondLst>
                                        </p:cTn>
                                        <p:tgtEl>
                                          <p:spTgt spid="8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87" name="Shape 87"/>
        <p:cNvGrpSpPr/>
        <p:nvPr/>
      </p:nvGrpSpPr>
      <p:grpSpPr>
        <a:xfrm>
          <a:off x="0" y="0"/>
          <a:ext cx="0" cy="0"/>
          <a:chOff x="0" y="0"/>
          <a:chExt cx="0" cy="0"/>
        </a:xfrm>
      </p:grpSpPr>
      <p:sp>
        <p:nvSpPr>
          <p:cNvPr id="88" name="Google Shape;88;p6"/>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6"/>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txBox="1"/>
          <p:nvPr/>
        </p:nvSpPr>
        <p:spPr>
          <a:xfrm>
            <a:off x="393475" y="315475"/>
            <a:ext cx="655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BI Dashboard Benefits</a:t>
            </a:r>
            <a:endParaRPr b="1" i="0" sz="3000" u="none" cap="none" strike="noStrike">
              <a:solidFill>
                <a:srgbClr val="FFFFFF"/>
              </a:solidFill>
              <a:latin typeface="Roboto Mono"/>
              <a:ea typeface="Roboto Mono"/>
              <a:cs typeface="Roboto Mono"/>
              <a:sym typeface="Roboto Mono"/>
            </a:endParaRPr>
          </a:p>
        </p:txBody>
      </p:sp>
      <p:sp>
        <p:nvSpPr>
          <p:cNvPr id="92" name="Google Shape;92;p6"/>
          <p:cNvSpPr txBox="1"/>
          <p:nvPr/>
        </p:nvSpPr>
        <p:spPr>
          <a:xfrm>
            <a:off x="393475" y="985525"/>
            <a:ext cx="8538900" cy="35607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Trend Identification</a:t>
            </a:r>
            <a:endParaRPr sz="2400">
              <a:solidFill>
                <a:schemeClr val="lt1"/>
              </a:solidFill>
              <a:latin typeface="Roboto Mono"/>
              <a:ea typeface="Roboto Mono"/>
              <a:cs typeface="Roboto Mono"/>
              <a:sym typeface="Roboto Mono"/>
            </a:endParaRPr>
          </a:p>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Increase Efficiency</a:t>
            </a:r>
            <a:endParaRPr sz="2400">
              <a:solidFill>
                <a:schemeClr val="lt1"/>
              </a:solidFill>
              <a:latin typeface="Roboto Mono"/>
              <a:ea typeface="Roboto Mono"/>
              <a:cs typeface="Roboto Mono"/>
              <a:sym typeface="Roboto Mono"/>
            </a:endParaRPr>
          </a:p>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Real-time Analysis for Instant Insight</a:t>
            </a:r>
            <a:endParaRPr sz="2400">
              <a:solidFill>
                <a:schemeClr val="lt1"/>
              </a:solidFill>
              <a:latin typeface="Roboto Mono"/>
              <a:ea typeface="Roboto Mono"/>
              <a:cs typeface="Roboto Mono"/>
              <a:sym typeface="Roboto Mono"/>
            </a:endParaRPr>
          </a:p>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Interactive Data Vis</a:t>
            </a:r>
            <a:endParaRPr sz="2400">
              <a:solidFill>
                <a:schemeClr val="lt1"/>
              </a:solidFill>
              <a:latin typeface="Roboto Mono"/>
              <a:ea typeface="Roboto Mono"/>
              <a:cs typeface="Roboto Mono"/>
              <a:sym typeface="Roboto Mono"/>
            </a:endParaRPr>
          </a:p>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Self-Service Features</a:t>
            </a:r>
            <a:endParaRPr sz="2400">
              <a:solidFill>
                <a:schemeClr val="lt1"/>
              </a:solidFill>
              <a:latin typeface="Roboto Mono"/>
              <a:ea typeface="Roboto Mono"/>
              <a:cs typeface="Roboto Mono"/>
              <a:sym typeface="Roboto Mono"/>
            </a:endParaRPr>
          </a:p>
          <a:p>
            <a:pPr indent="-381000" lvl="0" marL="457200" marR="0" rtl="0" algn="l">
              <a:lnSpc>
                <a:spcPct val="115000"/>
              </a:lnSpc>
              <a:spcBef>
                <a:spcPts val="0"/>
              </a:spcBef>
              <a:spcAft>
                <a:spcPts val="0"/>
              </a:spcAft>
              <a:buClr>
                <a:schemeClr val="lt1"/>
              </a:buClr>
              <a:buSzPts val="2400"/>
              <a:buFont typeface="Roboto Mono"/>
              <a:buChar char="●"/>
            </a:pPr>
            <a:r>
              <a:rPr lang="en" sz="2400">
                <a:solidFill>
                  <a:schemeClr val="lt1"/>
                </a:solidFill>
                <a:latin typeface="Roboto Mono"/>
                <a:ea typeface="Roboto Mono"/>
                <a:cs typeface="Roboto Mono"/>
                <a:sym typeface="Roboto Mono"/>
              </a:rPr>
              <a:t>Freedom &amp; Flexibility</a:t>
            </a:r>
            <a:endParaRPr sz="2400">
              <a:solidFill>
                <a:schemeClr val="lt1"/>
              </a:solidFill>
              <a:latin typeface="Roboto Mono"/>
              <a:ea typeface="Roboto Mono"/>
              <a:cs typeface="Roboto Mono"/>
              <a:sym typeface="Roboto Mono"/>
            </a:endParaRPr>
          </a:p>
          <a:p>
            <a:pPr indent="0" lvl="0" marL="457200" marR="0" rtl="0" algn="l">
              <a:lnSpc>
                <a:spcPct val="115000"/>
              </a:lnSpc>
              <a:spcBef>
                <a:spcPts val="0"/>
              </a:spcBef>
              <a:spcAft>
                <a:spcPts val="0"/>
              </a:spcAft>
              <a:buNone/>
            </a:pPr>
            <a:r>
              <a:t/>
            </a:r>
            <a:endParaRPr sz="2400">
              <a:solidFill>
                <a:schemeClr val="lt1"/>
              </a:solidFill>
              <a:latin typeface="Roboto Mono"/>
              <a:ea typeface="Roboto Mono"/>
              <a:cs typeface="Roboto Mono"/>
              <a:sym typeface="Roboto Mono"/>
            </a:endParaRPr>
          </a:p>
        </p:txBody>
      </p:sp>
      <p:sp>
        <p:nvSpPr>
          <p:cNvPr id="93" name="Google Shape;9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1"/>
                                        </p:tgtEl>
                                      </p:cBhvr>
                                    </p:animEffect>
                                    <p:set>
                                      <p:cBhvr>
                                        <p:cTn dur="1" fill="hold">
                                          <p:stCondLst>
                                            <p:cond delay="1000"/>
                                          </p:stCondLst>
                                        </p:cTn>
                                        <p:tgtEl>
                                          <p:spTgt spid="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97" name="Shape 97"/>
        <p:cNvGrpSpPr/>
        <p:nvPr/>
      </p:nvGrpSpPr>
      <p:grpSpPr>
        <a:xfrm>
          <a:off x="0" y="0"/>
          <a:ext cx="0" cy="0"/>
          <a:chOff x="0" y="0"/>
          <a:chExt cx="0" cy="0"/>
        </a:xfrm>
      </p:grpSpPr>
      <p:sp>
        <p:nvSpPr>
          <p:cNvPr id="98" name="Google Shape;98;g10afd41c9ae_0_20"/>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10afd41c9ae_0_20"/>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10afd41c9ae_0_20"/>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10afd41c9ae_0_20"/>
          <p:cNvSpPr txBox="1"/>
          <p:nvPr/>
        </p:nvSpPr>
        <p:spPr>
          <a:xfrm>
            <a:off x="393475" y="315475"/>
            <a:ext cx="655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BI Dashboard Best Practices</a:t>
            </a:r>
            <a:endParaRPr b="1" i="0" sz="3000" u="none" cap="none" strike="noStrike">
              <a:solidFill>
                <a:srgbClr val="FFFFFF"/>
              </a:solidFill>
              <a:latin typeface="Roboto Mono"/>
              <a:ea typeface="Roboto Mono"/>
              <a:cs typeface="Roboto Mono"/>
              <a:sym typeface="Roboto Mono"/>
            </a:endParaRPr>
          </a:p>
        </p:txBody>
      </p:sp>
      <p:sp>
        <p:nvSpPr>
          <p:cNvPr id="102" name="Google Shape;102;g10afd41c9ae_0_20"/>
          <p:cNvSpPr txBox="1"/>
          <p:nvPr/>
        </p:nvSpPr>
        <p:spPr>
          <a:xfrm>
            <a:off x="393475" y="985525"/>
            <a:ext cx="8538900" cy="3560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lt1"/>
              </a:buClr>
              <a:buSzPts val="2000"/>
              <a:buFont typeface="Roboto Mono"/>
              <a:buChar char="●"/>
            </a:pPr>
            <a:r>
              <a:rPr lang="en" sz="2000">
                <a:solidFill>
                  <a:schemeClr val="lt1"/>
                </a:solidFill>
                <a:latin typeface="Roboto Mono"/>
                <a:ea typeface="Roboto Mono"/>
                <a:cs typeface="Roboto Mono"/>
                <a:sym typeface="Roboto Mono"/>
              </a:rPr>
              <a:t>Identify Reporting Requirements</a:t>
            </a:r>
            <a:endParaRPr sz="2000">
              <a:solidFill>
                <a:schemeClr val="lt1"/>
              </a:solidFill>
              <a:latin typeface="Roboto Mono"/>
              <a:ea typeface="Roboto Mono"/>
              <a:cs typeface="Roboto Mono"/>
              <a:sym typeface="Roboto Mono"/>
            </a:endParaRPr>
          </a:p>
          <a:p>
            <a:pPr indent="-355600" lvl="0" marL="457200" marR="0" rtl="0" algn="l">
              <a:lnSpc>
                <a:spcPct val="115000"/>
              </a:lnSpc>
              <a:spcBef>
                <a:spcPts val="0"/>
              </a:spcBef>
              <a:spcAft>
                <a:spcPts val="0"/>
              </a:spcAft>
              <a:buClr>
                <a:schemeClr val="lt1"/>
              </a:buClr>
              <a:buSzPts val="2000"/>
              <a:buFont typeface="Roboto Mono"/>
              <a:buChar char="●"/>
            </a:pPr>
            <a:r>
              <a:rPr lang="en" sz="2000">
                <a:solidFill>
                  <a:schemeClr val="lt1"/>
                </a:solidFill>
                <a:latin typeface="Roboto Mono"/>
                <a:ea typeface="Roboto Mono"/>
                <a:cs typeface="Roboto Mono"/>
                <a:sym typeface="Roboto Mono"/>
              </a:rPr>
              <a:t>Know Your Dashboards</a:t>
            </a:r>
            <a:endParaRPr sz="2000">
              <a:solidFill>
                <a:schemeClr val="lt1"/>
              </a:solidFill>
              <a:latin typeface="Roboto Mono"/>
              <a:ea typeface="Roboto Mono"/>
              <a:cs typeface="Roboto Mono"/>
              <a:sym typeface="Roboto Mono"/>
            </a:endParaRPr>
          </a:p>
          <a:p>
            <a:pPr indent="-355600" lvl="0" marL="457200" marR="0" rtl="0" algn="l">
              <a:lnSpc>
                <a:spcPct val="115000"/>
              </a:lnSpc>
              <a:spcBef>
                <a:spcPts val="0"/>
              </a:spcBef>
              <a:spcAft>
                <a:spcPts val="0"/>
              </a:spcAft>
              <a:buClr>
                <a:schemeClr val="lt1"/>
              </a:buClr>
              <a:buSzPts val="2000"/>
              <a:buFont typeface="Roboto Mono"/>
              <a:buChar char="●"/>
            </a:pPr>
            <a:r>
              <a:rPr lang="en" sz="2000">
                <a:solidFill>
                  <a:schemeClr val="lt1"/>
                </a:solidFill>
                <a:latin typeface="Roboto Mono"/>
                <a:ea typeface="Roboto Mono"/>
                <a:cs typeface="Roboto Mono"/>
                <a:sym typeface="Roboto Mono"/>
              </a:rPr>
              <a:t>Design Data to Avoid </a:t>
            </a:r>
            <a:r>
              <a:rPr lang="en" sz="2000">
                <a:solidFill>
                  <a:schemeClr val="lt1"/>
                </a:solidFill>
                <a:latin typeface="Roboto Mono"/>
                <a:ea typeface="Roboto Mono"/>
                <a:cs typeface="Roboto Mono"/>
                <a:sym typeface="Roboto Mono"/>
              </a:rPr>
              <a:t>Cluster</a:t>
            </a:r>
            <a:endParaRPr sz="2000">
              <a:solidFill>
                <a:schemeClr val="lt1"/>
              </a:solidFill>
              <a:latin typeface="Roboto Mono"/>
              <a:ea typeface="Roboto Mono"/>
              <a:cs typeface="Roboto Mono"/>
              <a:sym typeface="Roboto Mono"/>
            </a:endParaRPr>
          </a:p>
          <a:p>
            <a:pPr indent="-355600" lvl="0" marL="457200" marR="0" rtl="0" algn="l">
              <a:lnSpc>
                <a:spcPct val="115000"/>
              </a:lnSpc>
              <a:spcBef>
                <a:spcPts val="0"/>
              </a:spcBef>
              <a:spcAft>
                <a:spcPts val="0"/>
              </a:spcAft>
              <a:buClr>
                <a:schemeClr val="lt1"/>
              </a:buClr>
              <a:buSzPts val="2000"/>
              <a:buFont typeface="Roboto Mono"/>
              <a:buChar char="●"/>
            </a:pPr>
            <a:r>
              <a:rPr lang="en" sz="2000">
                <a:solidFill>
                  <a:schemeClr val="lt1"/>
                </a:solidFill>
                <a:latin typeface="Roboto Mono"/>
                <a:ea typeface="Roboto Mono"/>
                <a:cs typeface="Roboto Mono"/>
                <a:sym typeface="Roboto Mono"/>
              </a:rPr>
              <a:t>Design Data with a Clear Visual Order</a:t>
            </a:r>
            <a:endParaRPr sz="2000">
              <a:solidFill>
                <a:schemeClr val="lt1"/>
              </a:solidFill>
              <a:latin typeface="Roboto Mono"/>
              <a:ea typeface="Roboto Mono"/>
              <a:cs typeface="Roboto Mono"/>
              <a:sym typeface="Roboto Mono"/>
            </a:endParaRPr>
          </a:p>
          <a:p>
            <a:pPr indent="-355600" lvl="0" marL="457200" marR="0" rtl="0" algn="l">
              <a:lnSpc>
                <a:spcPct val="115000"/>
              </a:lnSpc>
              <a:spcBef>
                <a:spcPts val="0"/>
              </a:spcBef>
              <a:spcAft>
                <a:spcPts val="0"/>
              </a:spcAft>
              <a:buClr>
                <a:schemeClr val="lt1"/>
              </a:buClr>
              <a:buSzPts val="2000"/>
              <a:buFont typeface="Roboto Mono"/>
              <a:buChar char="●"/>
            </a:pPr>
            <a:r>
              <a:rPr lang="en" sz="2000">
                <a:solidFill>
                  <a:schemeClr val="lt1"/>
                </a:solidFill>
                <a:latin typeface="Roboto Mono"/>
                <a:ea typeface="Roboto Mono"/>
                <a:cs typeface="Roboto Mono"/>
                <a:sym typeface="Roboto Mono"/>
              </a:rPr>
              <a:t>Choose the Right Data Vis</a:t>
            </a:r>
            <a:endParaRPr sz="2000">
              <a:solidFill>
                <a:schemeClr val="lt1"/>
              </a:solidFill>
              <a:latin typeface="Roboto Mono"/>
              <a:ea typeface="Roboto Mono"/>
              <a:cs typeface="Roboto Mono"/>
              <a:sym typeface="Roboto Mono"/>
            </a:endParaRPr>
          </a:p>
          <a:p>
            <a:pPr indent="-355600" lvl="0" marL="457200" marR="0" rtl="0" algn="l">
              <a:lnSpc>
                <a:spcPct val="115000"/>
              </a:lnSpc>
              <a:spcBef>
                <a:spcPts val="0"/>
              </a:spcBef>
              <a:spcAft>
                <a:spcPts val="0"/>
              </a:spcAft>
              <a:buClr>
                <a:schemeClr val="lt1"/>
              </a:buClr>
              <a:buSzPts val="2000"/>
              <a:buFont typeface="Roboto Mono"/>
              <a:buChar char="●"/>
            </a:pPr>
            <a:r>
              <a:rPr lang="en" sz="2000">
                <a:solidFill>
                  <a:schemeClr val="lt1"/>
                </a:solidFill>
                <a:latin typeface="Roboto Mono"/>
                <a:ea typeface="Roboto Mono"/>
                <a:cs typeface="Roboto Mono"/>
                <a:sym typeface="Roboto Mono"/>
              </a:rPr>
              <a:t>Provide Data Context</a:t>
            </a:r>
            <a:endParaRPr sz="2000">
              <a:solidFill>
                <a:schemeClr val="lt1"/>
              </a:solidFill>
              <a:latin typeface="Roboto Mono"/>
              <a:ea typeface="Roboto Mono"/>
              <a:cs typeface="Roboto Mono"/>
              <a:sym typeface="Roboto Mono"/>
            </a:endParaRPr>
          </a:p>
          <a:p>
            <a:pPr indent="-355600" lvl="0" marL="457200" marR="0" rtl="0" algn="l">
              <a:lnSpc>
                <a:spcPct val="115000"/>
              </a:lnSpc>
              <a:spcBef>
                <a:spcPts val="0"/>
              </a:spcBef>
              <a:spcAft>
                <a:spcPts val="0"/>
              </a:spcAft>
              <a:buClr>
                <a:schemeClr val="lt1"/>
              </a:buClr>
              <a:buSzPts val="2000"/>
              <a:buFont typeface="Roboto Mono"/>
              <a:buChar char="●"/>
            </a:pPr>
            <a:r>
              <a:rPr lang="en" sz="2000">
                <a:solidFill>
                  <a:schemeClr val="lt1"/>
                </a:solidFill>
                <a:latin typeface="Roboto Mono"/>
                <a:ea typeface="Roboto Mono"/>
                <a:cs typeface="Roboto Mono"/>
                <a:sym typeface="Roboto Mono"/>
              </a:rPr>
              <a:t>Consider Your Target Audience</a:t>
            </a:r>
            <a:endParaRPr sz="2000">
              <a:solidFill>
                <a:schemeClr val="lt1"/>
              </a:solidFill>
              <a:latin typeface="Roboto Mono"/>
              <a:ea typeface="Roboto Mono"/>
              <a:cs typeface="Roboto Mono"/>
              <a:sym typeface="Roboto Mono"/>
            </a:endParaRPr>
          </a:p>
          <a:p>
            <a:pPr indent="-355600" lvl="0" marL="457200" marR="0" rtl="0" algn="l">
              <a:lnSpc>
                <a:spcPct val="115000"/>
              </a:lnSpc>
              <a:spcBef>
                <a:spcPts val="0"/>
              </a:spcBef>
              <a:spcAft>
                <a:spcPts val="0"/>
              </a:spcAft>
              <a:buClr>
                <a:schemeClr val="lt1"/>
              </a:buClr>
              <a:buSzPts val="2000"/>
              <a:buFont typeface="Roboto Mono"/>
              <a:buChar char="●"/>
            </a:pPr>
            <a:r>
              <a:rPr lang="en" sz="2000">
                <a:solidFill>
                  <a:schemeClr val="lt1"/>
                </a:solidFill>
                <a:latin typeface="Roboto Mono"/>
                <a:ea typeface="Roboto Mono"/>
                <a:cs typeface="Roboto Mono"/>
                <a:sym typeface="Roboto Mono"/>
              </a:rPr>
              <a:t>Tell a Tale with Your Metrics</a:t>
            </a:r>
            <a:endParaRPr sz="2000">
              <a:solidFill>
                <a:schemeClr val="lt1"/>
              </a:solidFill>
              <a:latin typeface="Roboto Mono"/>
              <a:ea typeface="Roboto Mono"/>
              <a:cs typeface="Roboto Mono"/>
              <a:sym typeface="Roboto Mono"/>
            </a:endParaRPr>
          </a:p>
          <a:p>
            <a:pPr indent="-355600" lvl="0" marL="457200" marR="0" rtl="0" algn="l">
              <a:lnSpc>
                <a:spcPct val="115000"/>
              </a:lnSpc>
              <a:spcBef>
                <a:spcPts val="0"/>
              </a:spcBef>
              <a:spcAft>
                <a:spcPts val="0"/>
              </a:spcAft>
              <a:buClr>
                <a:schemeClr val="lt1"/>
              </a:buClr>
              <a:buSzPts val="2000"/>
              <a:buFont typeface="Roboto Mono"/>
              <a:buChar char="●"/>
            </a:pPr>
            <a:r>
              <a:rPr lang="en" sz="2000">
                <a:solidFill>
                  <a:schemeClr val="lt1"/>
                </a:solidFill>
                <a:latin typeface="Roboto Mono"/>
                <a:ea typeface="Roboto Mono"/>
                <a:cs typeface="Roboto Mono"/>
                <a:sym typeface="Roboto Mono"/>
              </a:rPr>
              <a:t>Refine - Perfect - Repeat</a:t>
            </a:r>
            <a:endParaRPr sz="2000">
              <a:solidFill>
                <a:schemeClr val="lt1"/>
              </a:solidFill>
              <a:latin typeface="Roboto Mono"/>
              <a:ea typeface="Roboto Mono"/>
              <a:cs typeface="Roboto Mono"/>
              <a:sym typeface="Roboto Mono"/>
            </a:endParaRPr>
          </a:p>
        </p:txBody>
      </p:sp>
      <p:sp>
        <p:nvSpPr>
          <p:cNvPr id="103" name="Google Shape;103;g10afd41c9ae_0_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1"/>
                                        </p:tgtEl>
                                      </p:cBhvr>
                                    </p:animEffect>
                                    <p:set>
                                      <p:cBhvr>
                                        <p:cTn dur="1" fill="hold">
                                          <p:stCondLst>
                                            <p:cond delay="1000"/>
                                          </p:stCondLst>
                                        </p:cTn>
                                        <p:tgtEl>
                                          <p:spTgt spid="1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07" name="Shape 107"/>
        <p:cNvGrpSpPr/>
        <p:nvPr/>
      </p:nvGrpSpPr>
      <p:grpSpPr>
        <a:xfrm>
          <a:off x="0" y="0"/>
          <a:ext cx="0" cy="0"/>
          <a:chOff x="0" y="0"/>
          <a:chExt cx="0" cy="0"/>
        </a:xfrm>
      </p:grpSpPr>
      <p:sp>
        <p:nvSpPr>
          <p:cNvPr id="108" name="Google Shape;108;g10afd41c9ae_0_29"/>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0afd41c9ae_0_29"/>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10afd41c9ae_0_29"/>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10afd41c9ae_0_29"/>
          <p:cNvSpPr txBox="1"/>
          <p:nvPr/>
        </p:nvSpPr>
        <p:spPr>
          <a:xfrm>
            <a:off x="393475" y="315475"/>
            <a:ext cx="655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Real World BI Dashboard</a:t>
            </a:r>
            <a:endParaRPr b="1" i="0" sz="3000" u="none" cap="none" strike="noStrike">
              <a:solidFill>
                <a:srgbClr val="FFFFFF"/>
              </a:solidFill>
              <a:latin typeface="Roboto Mono"/>
              <a:ea typeface="Roboto Mono"/>
              <a:cs typeface="Roboto Mono"/>
              <a:sym typeface="Roboto Mono"/>
            </a:endParaRPr>
          </a:p>
        </p:txBody>
      </p:sp>
      <p:sp>
        <p:nvSpPr>
          <p:cNvPr id="112" name="Google Shape;112;g10afd41c9ae_0_29"/>
          <p:cNvSpPr txBox="1"/>
          <p:nvPr/>
        </p:nvSpPr>
        <p:spPr>
          <a:xfrm>
            <a:off x="393475" y="985525"/>
            <a:ext cx="85389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chemeClr val="lt1"/>
                </a:solidFill>
                <a:latin typeface="Roboto Mono"/>
                <a:ea typeface="Roboto Mono"/>
                <a:cs typeface="Roboto Mono"/>
                <a:sym typeface="Roboto Mono"/>
              </a:rPr>
              <a:t>Marketing KPI Dashboard</a:t>
            </a:r>
            <a:endParaRPr b="0" i="0" sz="2400" u="none" cap="none" strike="noStrike">
              <a:solidFill>
                <a:schemeClr val="lt1"/>
              </a:solidFill>
              <a:latin typeface="Roboto Mono"/>
              <a:ea typeface="Roboto Mono"/>
              <a:cs typeface="Roboto Mono"/>
              <a:sym typeface="Roboto Mono"/>
            </a:endParaRPr>
          </a:p>
        </p:txBody>
      </p:sp>
      <p:sp>
        <p:nvSpPr>
          <p:cNvPr id="113" name="Google Shape;113;g10afd41c9ae_0_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14" name="Google Shape;114;g10afd41c9ae_0_29"/>
          <p:cNvPicPr preferRelativeResize="0"/>
          <p:nvPr/>
        </p:nvPicPr>
        <p:blipFill>
          <a:blip r:embed="rId3">
            <a:alphaModFix/>
          </a:blip>
          <a:stretch>
            <a:fillRect/>
          </a:stretch>
        </p:blipFill>
        <p:spPr>
          <a:xfrm>
            <a:off x="2291950" y="1612525"/>
            <a:ext cx="4282014" cy="3226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1"/>
                                        </p:tgtEl>
                                      </p:cBhvr>
                                    </p:animEffect>
                                    <p:set>
                                      <p:cBhvr>
                                        <p:cTn dur="1" fill="hold">
                                          <p:stCondLst>
                                            <p:cond delay="1000"/>
                                          </p:stCondLst>
                                        </p:cTn>
                                        <p:tgtEl>
                                          <p:spTgt spid="1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18" name="Shape 118"/>
        <p:cNvGrpSpPr/>
        <p:nvPr/>
      </p:nvGrpSpPr>
      <p:grpSpPr>
        <a:xfrm>
          <a:off x="0" y="0"/>
          <a:ext cx="0" cy="0"/>
          <a:chOff x="0" y="0"/>
          <a:chExt cx="0" cy="0"/>
        </a:xfrm>
      </p:grpSpPr>
      <p:sp>
        <p:nvSpPr>
          <p:cNvPr id="119" name="Google Shape;119;g11076815bc9_0_3"/>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11076815bc9_0_3"/>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11076815bc9_0_3"/>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11076815bc9_0_3"/>
          <p:cNvSpPr txBox="1"/>
          <p:nvPr/>
        </p:nvSpPr>
        <p:spPr>
          <a:xfrm>
            <a:off x="393475" y="315475"/>
            <a:ext cx="655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Real World BI Dashboard</a:t>
            </a:r>
            <a:endParaRPr b="1" i="0" sz="3000" u="none" cap="none" strike="noStrike">
              <a:solidFill>
                <a:srgbClr val="FFFFFF"/>
              </a:solidFill>
              <a:latin typeface="Roboto Mono"/>
              <a:ea typeface="Roboto Mono"/>
              <a:cs typeface="Roboto Mono"/>
              <a:sym typeface="Roboto Mono"/>
            </a:endParaRPr>
          </a:p>
        </p:txBody>
      </p:sp>
      <p:sp>
        <p:nvSpPr>
          <p:cNvPr id="123" name="Google Shape;123;g11076815bc9_0_3"/>
          <p:cNvSpPr txBox="1"/>
          <p:nvPr/>
        </p:nvSpPr>
        <p:spPr>
          <a:xfrm>
            <a:off x="393475" y="985525"/>
            <a:ext cx="85389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chemeClr val="lt1"/>
                </a:solidFill>
                <a:latin typeface="Roboto Mono"/>
                <a:ea typeface="Roboto Mono"/>
                <a:cs typeface="Roboto Mono"/>
                <a:sym typeface="Roboto Mono"/>
              </a:rPr>
              <a:t>Sales</a:t>
            </a:r>
            <a:r>
              <a:rPr lang="en" sz="2400">
                <a:solidFill>
                  <a:schemeClr val="lt1"/>
                </a:solidFill>
                <a:latin typeface="Roboto Mono"/>
                <a:ea typeface="Roboto Mono"/>
                <a:cs typeface="Roboto Mono"/>
                <a:sym typeface="Roboto Mono"/>
              </a:rPr>
              <a:t> KPI Dashboard</a:t>
            </a:r>
            <a:endParaRPr b="0" i="0" sz="2400" u="none" cap="none" strike="noStrike">
              <a:solidFill>
                <a:schemeClr val="lt1"/>
              </a:solidFill>
              <a:latin typeface="Roboto Mono"/>
              <a:ea typeface="Roboto Mono"/>
              <a:cs typeface="Roboto Mono"/>
              <a:sym typeface="Roboto Mono"/>
            </a:endParaRPr>
          </a:p>
        </p:txBody>
      </p:sp>
      <p:sp>
        <p:nvSpPr>
          <p:cNvPr id="124" name="Google Shape;124;g11076815bc9_0_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25" name="Google Shape;125;g11076815bc9_0_3"/>
          <p:cNvPicPr preferRelativeResize="0"/>
          <p:nvPr/>
        </p:nvPicPr>
        <p:blipFill>
          <a:blip r:embed="rId3">
            <a:alphaModFix/>
          </a:blip>
          <a:stretch>
            <a:fillRect/>
          </a:stretch>
        </p:blipFill>
        <p:spPr>
          <a:xfrm>
            <a:off x="2430988" y="1655575"/>
            <a:ext cx="4282014" cy="3226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2"/>
                                        </p:tgtEl>
                                      </p:cBhvr>
                                    </p:animEffect>
                                    <p:set>
                                      <p:cBhvr>
                                        <p:cTn dur="1" fill="hold">
                                          <p:stCondLst>
                                            <p:cond delay="1000"/>
                                          </p:stCondLst>
                                        </p:cTn>
                                        <p:tgtEl>
                                          <p:spTgt spid="1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29" name="Shape 129"/>
        <p:cNvGrpSpPr/>
        <p:nvPr/>
      </p:nvGrpSpPr>
      <p:grpSpPr>
        <a:xfrm>
          <a:off x="0" y="0"/>
          <a:ext cx="0" cy="0"/>
          <a:chOff x="0" y="0"/>
          <a:chExt cx="0" cy="0"/>
        </a:xfrm>
      </p:grpSpPr>
      <p:sp>
        <p:nvSpPr>
          <p:cNvPr id="130" name="Google Shape;130;g11076815bc9_0_14"/>
          <p:cNvSpPr/>
          <p:nvPr/>
        </p:nvSpPr>
        <p:spPr>
          <a:xfrm>
            <a:off x="6950392" y="0"/>
            <a:ext cx="2193600" cy="5143500"/>
          </a:xfrm>
          <a:prstGeom prst="parallelogram">
            <a:avLst>
              <a:gd fmla="val 64769" name="adj"/>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11076815bc9_0_14"/>
          <p:cNvSpPr/>
          <p:nvPr/>
        </p:nvSpPr>
        <p:spPr>
          <a:xfrm>
            <a:off x="145050"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11076815bc9_0_14"/>
          <p:cNvSpPr/>
          <p:nvPr/>
        </p:nvSpPr>
        <p:spPr>
          <a:xfrm>
            <a:off x="247375" y="4687900"/>
            <a:ext cx="146100" cy="342600"/>
          </a:xfrm>
          <a:prstGeom prst="parallelogram">
            <a:avLst>
              <a:gd fmla="val 64769"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1076815bc9_0_14"/>
          <p:cNvSpPr txBox="1"/>
          <p:nvPr/>
        </p:nvSpPr>
        <p:spPr>
          <a:xfrm>
            <a:off x="393475" y="315475"/>
            <a:ext cx="65568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lang="en" sz="3000">
                <a:solidFill>
                  <a:srgbClr val="32CEFE"/>
                </a:solidFill>
                <a:latin typeface="Roboto"/>
                <a:ea typeface="Roboto"/>
                <a:cs typeface="Roboto"/>
                <a:sym typeface="Roboto"/>
              </a:rPr>
              <a:t>Real World BI Dashboard</a:t>
            </a:r>
            <a:endParaRPr b="1" i="0" sz="3000" u="none" cap="none" strike="noStrike">
              <a:solidFill>
                <a:srgbClr val="FFFFFF"/>
              </a:solidFill>
              <a:latin typeface="Roboto Mono"/>
              <a:ea typeface="Roboto Mono"/>
              <a:cs typeface="Roboto Mono"/>
              <a:sym typeface="Roboto Mono"/>
            </a:endParaRPr>
          </a:p>
        </p:txBody>
      </p:sp>
      <p:sp>
        <p:nvSpPr>
          <p:cNvPr id="134" name="Google Shape;134;g11076815bc9_0_14"/>
          <p:cNvSpPr txBox="1"/>
          <p:nvPr/>
        </p:nvSpPr>
        <p:spPr>
          <a:xfrm>
            <a:off x="393475" y="985525"/>
            <a:ext cx="8538900" cy="62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400">
                <a:solidFill>
                  <a:schemeClr val="lt1"/>
                </a:solidFill>
                <a:latin typeface="Roboto Mono"/>
                <a:ea typeface="Roboto Mono"/>
                <a:cs typeface="Roboto Mono"/>
                <a:sym typeface="Roboto Mono"/>
              </a:rPr>
              <a:t>Financial</a:t>
            </a:r>
            <a:r>
              <a:rPr lang="en" sz="2400">
                <a:solidFill>
                  <a:schemeClr val="lt1"/>
                </a:solidFill>
                <a:latin typeface="Roboto Mono"/>
                <a:ea typeface="Roboto Mono"/>
                <a:cs typeface="Roboto Mono"/>
                <a:sym typeface="Roboto Mono"/>
              </a:rPr>
              <a:t> KPI Dashboard</a:t>
            </a:r>
            <a:endParaRPr b="0" i="0" sz="2400" u="none" cap="none" strike="noStrike">
              <a:solidFill>
                <a:schemeClr val="lt1"/>
              </a:solidFill>
              <a:latin typeface="Roboto Mono"/>
              <a:ea typeface="Roboto Mono"/>
              <a:cs typeface="Roboto Mono"/>
              <a:sym typeface="Roboto Mono"/>
            </a:endParaRPr>
          </a:p>
        </p:txBody>
      </p:sp>
      <p:sp>
        <p:nvSpPr>
          <p:cNvPr id="135" name="Google Shape;135;g11076815bc9_0_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6" name="Google Shape;136;g11076815bc9_0_14"/>
          <p:cNvPicPr preferRelativeResize="0"/>
          <p:nvPr/>
        </p:nvPicPr>
        <p:blipFill>
          <a:blip r:embed="rId3">
            <a:alphaModFix/>
          </a:blip>
          <a:stretch>
            <a:fillRect/>
          </a:stretch>
        </p:blipFill>
        <p:spPr>
          <a:xfrm>
            <a:off x="2430988" y="1655575"/>
            <a:ext cx="4282014" cy="3226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3"/>
                                        </p:tgtEl>
                                      </p:cBhvr>
                                    </p:animEffect>
                                    <p:set>
                                      <p:cBhvr>
                                        <p:cTn dur="1" fill="hold">
                                          <p:stCondLst>
                                            <p:cond delay="1000"/>
                                          </p:stCondLst>
                                        </p:cTn>
                                        <p:tgtEl>
                                          <p:spTgt spid="1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