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V/qCrWEOWVGyi9AfaEjouj1ux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afd41c9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0afd41c9a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afd41c9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0afd41c9a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afd41c9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0afd41c9a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afd41c9a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afd41c9a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53" name="Shape 53"/>
        <p:cNvGrpSpPr/>
        <p:nvPr/>
      </p:nvGrpSpPr>
      <p:grpSpPr>
        <a:xfrm>
          <a:off x="0" y="0"/>
          <a:ext cx="0" cy="0"/>
          <a:chOff x="0" y="0"/>
          <a:chExt cx="0" cy="0"/>
        </a:xfrm>
      </p:grpSpPr>
      <p:sp>
        <p:nvSpPr>
          <p:cNvPr id="54" name="Google Shape;54;p1"/>
          <p:cNvSpPr txBox="1"/>
          <p:nvPr/>
        </p:nvSpPr>
        <p:spPr>
          <a:xfrm>
            <a:off x="152400" y="575725"/>
            <a:ext cx="8839200" cy="3005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lang="en" sz="3000">
                <a:solidFill>
                  <a:srgbClr val="32CEFE"/>
                </a:solidFill>
                <a:latin typeface="Roboto"/>
                <a:ea typeface="Roboto"/>
                <a:cs typeface="Roboto"/>
                <a:sym typeface="Roboto"/>
              </a:rPr>
              <a:t>Building the Business Dashboard</a:t>
            </a:r>
            <a:endParaRPr b="1" i="0" sz="3000" u="none" cap="none" strike="noStrike">
              <a:solidFill>
                <a:srgbClr val="32CEFE"/>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Instructor: Norman Lo</a:t>
            </a:r>
            <a:endParaRPr b="0" i="0" sz="18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000"/>
              <a:buFont typeface="Arial"/>
              <a:buNone/>
            </a:pPr>
            <a:r>
              <a:t/>
            </a:r>
            <a:endParaRPr b="1" i="0" sz="1000" u="none" cap="none" strike="noStrike">
              <a:solidFill>
                <a:srgbClr val="FFFFFF"/>
              </a:solidFill>
              <a:highlight>
                <a:srgbClr val="00B3E6"/>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36" name="Shape 136"/>
        <p:cNvGrpSpPr/>
        <p:nvPr/>
      </p:nvGrpSpPr>
      <p:grpSpPr>
        <a:xfrm>
          <a:off x="0" y="0"/>
          <a:ext cx="0" cy="0"/>
          <a:chOff x="0" y="0"/>
          <a:chExt cx="0" cy="0"/>
        </a:xfrm>
      </p:grpSpPr>
      <p:sp>
        <p:nvSpPr>
          <p:cNvPr id="137" name="Google Shape;137;p8"/>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Benefits and Challenges</a:t>
            </a:r>
            <a:endParaRPr b="1" i="0" sz="3000" u="none" cap="none" strike="noStrike">
              <a:solidFill>
                <a:srgbClr val="FFFFFF"/>
              </a:solidFill>
              <a:latin typeface="Roboto Mono"/>
              <a:ea typeface="Roboto Mono"/>
              <a:cs typeface="Roboto Mono"/>
              <a:sym typeface="Roboto Mono"/>
            </a:endParaRPr>
          </a:p>
        </p:txBody>
      </p:sp>
      <p:sp>
        <p:nvSpPr>
          <p:cNvPr id="141" name="Google Shape;141;p8"/>
          <p:cNvSpPr txBox="1"/>
          <p:nvPr/>
        </p:nvSpPr>
        <p:spPr>
          <a:xfrm>
            <a:off x="393475" y="1270000"/>
            <a:ext cx="8538900" cy="327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 sz="2200">
                <a:solidFill>
                  <a:schemeClr val="lt1"/>
                </a:solidFill>
                <a:latin typeface="Roboto Mono"/>
                <a:ea typeface="Roboto Mono"/>
                <a:cs typeface="Roboto Mono"/>
                <a:sym typeface="Roboto Mono"/>
              </a:rPr>
              <a:t>Benefits: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At-a-glance visibility</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Saves time and resources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Improve decision making</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Easy </a:t>
            </a:r>
            <a:r>
              <a:rPr lang="en" sz="2200">
                <a:solidFill>
                  <a:schemeClr val="lt1"/>
                </a:solidFill>
                <a:latin typeface="Roboto Mono"/>
                <a:ea typeface="Roboto Mono"/>
                <a:cs typeface="Roboto Mono"/>
                <a:sym typeface="Roboto Mono"/>
              </a:rPr>
              <a:t>performance</a:t>
            </a:r>
            <a:r>
              <a:rPr lang="en" sz="2200">
                <a:solidFill>
                  <a:schemeClr val="lt1"/>
                </a:solidFill>
                <a:latin typeface="Roboto Mono"/>
                <a:ea typeface="Roboto Mono"/>
                <a:cs typeface="Roboto Mono"/>
                <a:sym typeface="Roboto Mono"/>
              </a:rPr>
              <a:t> checks and balances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Up-to-date progress evaluation</a:t>
            </a:r>
            <a:endParaRPr sz="22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800">
              <a:solidFill>
                <a:schemeClr val="lt1"/>
              </a:solidFill>
              <a:latin typeface="Roboto Mono"/>
              <a:ea typeface="Roboto Mono"/>
              <a:cs typeface="Roboto Mono"/>
              <a:sym typeface="Roboto Mono"/>
            </a:endParaRPr>
          </a:p>
        </p:txBody>
      </p:sp>
      <p:sp>
        <p:nvSpPr>
          <p:cNvPr id="142" name="Google Shape;1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46" name="Shape 146"/>
        <p:cNvGrpSpPr/>
        <p:nvPr/>
      </p:nvGrpSpPr>
      <p:grpSpPr>
        <a:xfrm>
          <a:off x="0" y="0"/>
          <a:ext cx="0" cy="0"/>
          <a:chOff x="0" y="0"/>
          <a:chExt cx="0" cy="0"/>
        </a:xfrm>
      </p:grpSpPr>
      <p:sp>
        <p:nvSpPr>
          <p:cNvPr id="147" name="Google Shape;147;g10afd41c9ae_0_2"/>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0afd41c9ae_0_2"/>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0afd41c9ae_0_2"/>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0afd41c9ae_0_2"/>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Benefits and Challenges</a:t>
            </a:r>
            <a:endParaRPr b="1" i="0" sz="3000" u="none" cap="none" strike="noStrike">
              <a:solidFill>
                <a:srgbClr val="FFFFFF"/>
              </a:solidFill>
              <a:latin typeface="Roboto Mono"/>
              <a:ea typeface="Roboto Mono"/>
              <a:cs typeface="Roboto Mono"/>
              <a:sym typeface="Roboto Mono"/>
            </a:endParaRPr>
          </a:p>
        </p:txBody>
      </p:sp>
      <p:sp>
        <p:nvSpPr>
          <p:cNvPr id="151" name="Google Shape;151;g10afd41c9ae_0_2"/>
          <p:cNvSpPr txBox="1"/>
          <p:nvPr/>
        </p:nvSpPr>
        <p:spPr>
          <a:xfrm>
            <a:off x="393475" y="1270000"/>
            <a:ext cx="8538900" cy="327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 sz="2200">
                <a:solidFill>
                  <a:schemeClr val="lt1"/>
                </a:solidFill>
                <a:latin typeface="Roboto Mono"/>
                <a:ea typeface="Roboto Mono"/>
                <a:cs typeface="Roboto Mono"/>
                <a:sym typeface="Roboto Mono"/>
              </a:rPr>
              <a:t>Challenges</a:t>
            </a:r>
            <a:r>
              <a:rPr lang="en" sz="2200">
                <a:solidFill>
                  <a:schemeClr val="lt1"/>
                </a:solidFill>
                <a:latin typeface="Roboto Mono"/>
                <a:ea typeface="Roboto Mono"/>
                <a:cs typeface="Roboto Mono"/>
                <a:sym typeface="Roboto Mono"/>
              </a:rPr>
              <a:t>:</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Meaningful metrics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Setup for regular users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Compatibility and interfacing issues</a:t>
            </a:r>
            <a:endParaRPr sz="2200">
              <a:solidFill>
                <a:schemeClr val="lt1"/>
              </a:solidFill>
              <a:latin typeface="Roboto Mono"/>
              <a:ea typeface="Roboto Mono"/>
              <a:cs typeface="Roboto Mono"/>
              <a:sym typeface="Roboto Mono"/>
            </a:endParaRPr>
          </a:p>
          <a:p>
            <a:pPr indent="-368300" lvl="0" marL="457200" marR="0" rtl="0" algn="l">
              <a:lnSpc>
                <a:spcPct val="115000"/>
              </a:lnSpc>
              <a:spcBef>
                <a:spcPts val="0"/>
              </a:spcBef>
              <a:spcAft>
                <a:spcPts val="0"/>
              </a:spcAft>
              <a:buClr>
                <a:schemeClr val="lt1"/>
              </a:buClr>
              <a:buSzPts val="2200"/>
              <a:buFont typeface="Roboto Mono"/>
              <a:buChar char="-"/>
            </a:pPr>
            <a:r>
              <a:rPr lang="en" sz="2200">
                <a:solidFill>
                  <a:schemeClr val="lt1"/>
                </a:solidFill>
                <a:latin typeface="Roboto Mono"/>
                <a:ea typeface="Roboto Mono"/>
                <a:cs typeface="Roboto Mono"/>
                <a:sym typeface="Roboto Mono"/>
              </a:rPr>
              <a:t>Scalability and cost</a:t>
            </a:r>
            <a:endParaRPr sz="22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800">
              <a:solidFill>
                <a:schemeClr val="lt1"/>
              </a:solidFill>
              <a:latin typeface="Roboto Mono"/>
              <a:ea typeface="Roboto Mono"/>
              <a:cs typeface="Roboto Mono"/>
              <a:sym typeface="Roboto Mono"/>
            </a:endParaRPr>
          </a:p>
        </p:txBody>
      </p:sp>
      <p:sp>
        <p:nvSpPr>
          <p:cNvPr id="152" name="Google Shape;152;g10afd41c9ae_0_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0"/>
                                        </p:tgtEl>
                                      </p:cBhvr>
                                    </p:animEffect>
                                    <p:set>
                                      <p:cBhvr>
                                        <p:cTn dur="1" fill="hold">
                                          <p:stCondLst>
                                            <p:cond delay="1000"/>
                                          </p:stCondLst>
                                        </p:cTn>
                                        <p:tgtEl>
                                          <p:spTgt spid="1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56" name="Shape 156"/>
        <p:cNvGrpSpPr/>
        <p:nvPr/>
      </p:nvGrpSpPr>
      <p:grpSpPr>
        <a:xfrm>
          <a:off x="0" y="0"/>
          <a:ext cx="0" cy="0"/>
          <a:chOff x="0" y="0"/>
          <a:chExt cx="0" cy="0"/>
        </a:xfrm>
      </p:grpSpPr>
      <p:sp>
        <p:nvSpPr>
          <p:cNvPr id="157" name="Google Shape;157;p9"/>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Key Features and Elements</a:t>
            </a:r>
            <a:endParaRPr b="1" i="0" sz="3000" u="none" cap="none" strike="noStrike">
              <a:solidFill>
                <a:srgbClr val="FFFFFF"/>
              </a:solidFill>
              <a:latin typeface="Roboto Mono"/>
              <a:ea typeface="Roboto Mono"/>
              <a:cs typeface="Roboto Mono"/>
              <a:sym typeface="Roboto Mono"/>
            </a:endParaRPr>
          </a:p>
        </p:txBody>
      </p:sp>
      <p:sp>
        <p:nvSpPr>
          <p:cNvPr id="161" name="Google Shape;161;p9"/>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KPI Dashboard Measuring</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Charts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Real-time Data Processing</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Global Filters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Global Style Options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24/7 Access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Sharing Options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KPI Dashboard Tabs</a:t>
            </a:r>
            <a:endParaRPr sz="2400">
              <a:solidFill>
                <a:schemeClr val="lt1"/>
              </a:solidFill>
              <a:latin typeface="Roboto Mono"/>
              <a:ea typeface="Roboto Mono"/>
              <a:cs typeface="Roboto Mono"/>
              <a:sym typeface="Roboto Mono"/>
            </a:endParaRPr>
          </a:p>
        </p:txBody>
      </p:sp>
      <p:sp>
        <p:nvSpPr>
          <p:cNvPr id="162" name="Google Shape;16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0"/>
                                        </p:tgtEl>
                                      </p:cBhvr>
                                    </p:animEffect>
                                    <p:set>
                                      <p:cBhvr>
                                        <p:cTn dur="1" fill="hold">
                                          <p:stCondLst>
                                            <p:cond delay="1000"/>
                                          </p:stCondLst>
                                        </p:cTn>
                                        <p:tgtEl>
                                          <p:spTgt spid="1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58" name="Shape 58"/>
        <p:cNvGrpSpPr/>
        <p:nvPr/>
      </p:nvGrpSpPr>
      <p:grpSpPr>
        <a:xfrm>
          <a:off x="0" y="0"/>
          <a:ext cx="0" cy="0"/>
          <a:chOff x="0" y="0"/>
          <a:chExt cx="0" cy="0"/>
        </a:xfrm>
      </p:grpSpPr>
      <p:sp>
        <p:nvSpPr>
          <p:cNvPr id="59" name="Google Shape;59;p2"/>
          <p:cNvSpPr txBox="1"/>
          <p:nvPr/>
        </p:nvSpPr>
        <p:spPr>
          <a:xfrm>
            <a:off x="393475" y="316250"/>
            <a:ext cx="8434500" cy="4536000"/>
          </a:xfrm>
          <a:prstGeom prst="rect">
            <a:avLst/>
          </a:prstGeom>
          <a:noFill/>
          <a:ln>
            <a:noFill/>
          </a:ln>
        </p:spPr>
        <p:txBody>
          <a:bodyPr anchorCtr="0" anchor="t" bIns="91425" lIns="57150"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FFFFFF"/>
                </a:solidFill>
                <a:latin typeface="Roboto"/>
                <a:ea typeface="Roboto"/>
                <a:cs typeface="Roboto"/>
                <a:sym typeface="Roboto"/>
              </a:rPr>
              <a:t>Objectives:</a:t>
            </a:r>
            <a:endParaRPr b="1" i="0" sz="2400" u="none" cap="none" strike="noStrike">
              <a:solidFill>
                <a:srgbClr val="FFFFFF"/>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rgbClr val="000000"/>
              </a:buClr>
              <a:buSzPts val="1800"/>
              <a:buFont typeface="Arial"/>
              <a:buNone/>
            </a:pPr>
            <a:r>
              <a:rPr b="1" i="0" lang="en" sz="1800" u="none" cap="none" strike="noStrike">
                <a:solidFill>
                  <a:srgbClr val="00B0F0"/>
                </a:solidFill>
                <a:latin typeface="Roboto"/>
                <a:ea typeface="Roboto"/>
                <a:cs typeface="Roboto"/>
                <a:sym typeface="Roboto"/>
              </a:rPr>
              <a:t>//</a:t>
            </a:r>
            <a:r>
              <a:rPr b="0" i="0" lang="en" sz="1800" u="none" cap="none" strike="noStrike">
                <a:solidFill>
                  <a:srgbClr val="FFFFFF"/>
                </a:solidFill>
                <a:latin typeface="Roboto"/>
                <a:ea typeface="Roboto"/>
                <a:cs typeface="Roboto"/>
                <a:sym typeface="Roboto"/>
              </a:rPr>
              <a:t>  </a:t>
            </a:r>
            <a:r>
              <a:rPr lang="en" sz="1800">
                <a:solidFill>
                  <a:srgbClr val="FFFFFF"/>
                </a:solidFill>
                <a:latin typeface="Roboto"/>
                <a:ea typeface="Roboto"/>
                <a:cs typeface="Roboto"/>
                <a:sym typeface="Roboto"/>
              </a:rPr>
              <a:t>What is a Dashboard?</a:t>
            </a:r>
            <a:endParaRPr sz="1800">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rgbClr val="000000"/>
              </a:buClr>
              <a:buSzPts val="1800"/>
              <a:buFont typeface="Arial"/>
              <a:buNone/>
            </a:pPr>
            <a:r>
              <a:t/>
            </a:r>
            <a:endParaRPr sz="1800">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rPr b="1" i="0" lang="en" sz="1800" u="none" cap="none" strike="noStrike">
                <a:solidFill>
                  <a:srgbClr val="00B0F0"/>
                </a:solidFill>
                <a:latin typeface="Roboto"/>
                <a:ea typeface="Roboto"/>
                <a:cs typeface="Roboto"/>
                <a:sym typeface="Roboto"/>
              </a:rPr>
              <a:t>//</a:t>
            </a:r>
            <a:r>
              <a:rPr b="0" i="0" lang="en" sz="1800" u="none" cap="none" strike="noStrike">
                <a:solidFill>
                  <a:schemeClr val="lt1"/>
                </a:solidFill>
                <a:latin typeface="Roboto"/>
                <a:ea typeface="Roboto"/>
                <a:cs typeface="Roboto"/>
                <a:sym typeface="Roboto"/>
              </a:rPr>
              <a:t>  </a:t>
            </a:r>
            <a:r>
              <a:rPr lang="en" sz="1800">
                <a:solidFill>
                  <a:srgbClr val="FFFFFF"/>
                </a:solidFill>
                <a:latin typeface="Roboto"/>
                <a:ea typeface="Roboto"/>
                <a:cs typeface="Roboto"/>
                <a:sym typeface="Roboto"/>
              </a:rPr>
              <a:t>Types of Business Dashboards</a:t>
            </a:r>
            <a:endParaRPr sz="1800">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sz="1800">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rPr b="1" i="0" lang="en" sz="1800" u="none" cap="none" strike="noStrike">
                <a:solidFill>
                  <a:srgbClr val="00B0F0"/>
                </a:solidFill>
                <a:latin typeface="Roboto"/>
                <a:ea typeface="Roboto"/>
                <a:cs typeface="Roboto"/>
                <a:sym typeface="Roboto"/>
              </a:rPr>
              <a:t>//</a:t>
            </a:r>
            <a:r>
              <a:rPr b="1" i="0" lang="en" sz="1800" u="none" cap="none" strike="noStrike">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Where Does a Dashboard Apply?</a:t>
            </a:r>
            <a:endParaRPr sz="1800">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sz="1800">
              <a:solidFill>
                <a:schemeClr val="lt1"/>
              </a:solidFill>
              <a:latin typeface="Roboto"/>
              <a:ea typeface="Roboto"/>
              <a:cs typeface="Roboto"/>
              <a:sym typeface="Roboto"/>
            </a:endParaRPr>
          </a:p>
          <a:p>
            <a:pPr indent="-285750" lvl="0" marL="342900" rtl="0" algn="l">
              <a:lnSpc>
                <a:spcPct val="115000"/>
              </a:lnSpc>
              <a:spcBef>
                <a:spcPts val="0"/>
              </a:spcBef>
              <a:spcAft>
                <a:spcPts val="0"/>
              </a:spcAft>
              <a:buClr>
                <a:schemeClr val="dk1"/>
              </a:buClr>
              <a:buSzPts val="1100"/>
              <a:buFont typeface="Arial"/>
              <a:buNone/>
            </a:pPr>
            <a:r>
              <a:rPr b="1" lang="en" sz="1800">
                <a:solidFill>
                  <a:srgbClr val="00B0F0"/>
                </a:solidFill>
                <a:latin typeface="Roboto"/>
                <a:ea typeface="Roboto"/>
                <a:cs typeface="Roboto"/>
                <a:sym typeface="Roboto"/>
              </a:rPr>
              <a:t>//</a:t>
            </a:r>
            <a:r>
              <a:rPr b="1" lang="en" sz="1800">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Benefits and Challenges</a:t>
            </a:r>
            <a:endParaRPr sz="1800">
              <a:solidFill>
                <a:schemeClr val="lt1"/>
              </a:solidFill>
              <a:latin typeface="Roboto"/>
              <a:ea typeface="Roboto"/>
              <a:cs typeface="Roboto"/>
              <a:sym typeface="Roboto"/>
            </a:endParaRPr>
          </a:p>
          <a:p>
            <a:pPr indent="-285750" lvl="0" marL="342900" rtl="0" algn="l">
              <a:lnSpc>
                <a:spcPct val="115000"/>
              </a:lnSpc>
              <a:spcBef>
                <a:spcPts val="0"/>
              </a:spcBef>
              <a:spcAft>
                <a:spcPts val="0"/>
              </a:spcAft>
              <a:buClr>
                <a:schemeClr val="dk1"/>
              </a:buClr>
              <a:buSzPts val="1100"/>
              <a:buFont typeface="Arial"/>
              <a:buNone/>
            </a:pPr>
            <a:r>
              <a:t/>
            </a:r>
            <a:endParaRPr sz="1800">
              <a:solidFill>
                <a:schemeClr val="lt1"/>
              </a:solidFill>
              <a:latin typeface="Roboto"/>
              <a:ea typeface="Roboto"/>
              <a:cs typeface="Roboto"/>
              <a:sym typeface="Roboto"/>
            </a:endParaRPr>
          </a:p>
          <a:p>
            <a:pPr indent="-285750" lvl="0" marL="342900" rtl="0" algn="l">
              <a:lnSpc>
                <a:spcPct val="115000"/>
              </a:lnSpc>
              <a:spcBef>
                <a:spcPts val="0"/>
              </a:spcBef>
              <a:spcAft>
                <a:spcPts val="0"/>
              </a:spcAft>
              <a:buClr>
                <a:schemeClr val="dk1"/>
              </a:buClr>
              <a:buSzPts val="1100"/>
              <a:buFont typeface="Arial"/>
              <a:buNone/>
            </a:pPr>
            <a:r>
              <a:rPr b="1" lang="en" sz="1800">
                <a:solidFill>
                  <a:srgbClr val="00B0F0"/>
                </a:solidFill>
                <a:latin typeface="Roboto"/>
                <a:ea typeface="Roboto"/>
                <a:cs typeface="Roboto"/>
                <a:sym typeface="Roboto"/>
              </a:rPr>
              <a:t>//</a:t>
            </a:r>
            <a:r>
              <a:rPr b="1" lang="en" sz="1800">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Key Features and Elements</a:t>
            </a:r>
            <a:endParaRPr sz="1800">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sz="1800">
              <a:solidFill>
                <a:schemeClr val="lt1"/>
              </a:solidFill>
              <a:latin typeface="Roboto"/>
              <a:ea typeface="Roboto"/>
              <a:cs typeface="Roboto"/>
              <a:sym typeface="Roboto"/>
            </a:endParaRPr>
          </a:p>
        </p:txBody>
      </p:sp>
      <p:sp>
        <p:nvSpPr>
          <p:cNvPr id="60" name="Google Shape;60;p2"/>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66" name="Shape 66"/>
        <p:cNvGrpSpPr/>
        <p:nvPr/>
      </p:nvGrpSpPr>
      <p:grpSpPr>
        <a:xfrm>
          <a:off x="0" y="0"/>
          <a:ext cx="0" cy="0"/>
          <a:chOff x="0" y="0"/>
          <a:chExt cx="0" cy="0"/>
        </a:xfrm>
      </p:grpSpPr>
      <p:sp>
        <p:nvSpPr>
          <p:cNvPr id="67" name="Google Shape;67;p3"/>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393475" y="315475"/>
            <a:ext cx="43245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2CEFE"/>
                </a:solidFill>
                <a:latin typeface="Roboto"/>
                <a:ea typeface="Roboto"/>
                <a:cs typeface="Roboto"/>
                <a:sym typeface="Roboto"/>
              </a:rPr>
              <a:t>What is </a:t>
            </a:r>
            <a:r>
              <a:rPr b="1" lang="en" sz="3000">
                <a:solidFill>
                  <a:srgbClr val="32CEFE"/>
                </a:solidFill>
                <a:latin typeface="Roboto"/>
                <a:ea typeface="Roboto"/>
                <a:cs typeface="Roboto"/>
                <a:sym typeface="Roboto"/>
              </a:rPr>
              <a:t>a dashboard</a:t>
            </a:r>
            <a:r>
              <a:rPr b="1" i="0" lang="en" sz="3000" u="none" cap="none" strike="noStrike">
                <a:solidFill>
                  <a:srgbClr val="32CEFE"/>
                </a:solidFill>
                <a:latin typeface="Roboto"/>
                <a:ea typeface="Roboto"/>
                <a:cs typeface="Roboto"/>
                <a:sym typeface="Roboto"/>
              </a:rPr>
              <a:t>?</a:t>
            </a:r>
            <a:endParaRPr b="1" i="0" sz="3000" u="none" cap="none" strike="noStrike">
              <a:solidFill>
                <a:srgbClr val="FFFFFF"/>
              </a:solidFill>
              <a:latin typeface="Roboto Mono"/>
              <a:ea typeface="Roboto Mono"/>
              <a:cs typeface="Roboto Mono"/>
              <a:sym typeface="Roboto Mono"/>
            </a:endParaRPr>
          </a:p>
        </p:txBody>
      </p:sp>
      <p:sp>
        <p:nvSpPr>
          <p:cNvPr id="71" name="Google Shape;71;p3"/>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15000"/>
              </a:lnSpc>
              <a:spcBef>
                <a:spcPts val="0"/>
              </a:spcBef>
              <a:spcAft>
                <a:spcPts val="0"/>
              </a:spcAft>
              <a:buClr>
                <a:schemeClr val="dk1"/>
              </a:buClr>
              <a:buSzPts val="1100"/>
              <a:buFont typeface="Arial"/>
              <a:buNone/>
            </a:pPr>
            <a:r>
              <a:rPr b="0" i="0" lang="en" sz="2400" u="none" cap="none" strike="noStrike">
                <a:solidFill>
                  <a:schemeClr val="lt1"/>
                </a:solidFill>
                <a:latin typeface="Roboto Mono"/>
                <a:ea typeface="Roboto Mono"/>
                <a:cs typeface="Roboto Mono"/>
                <a:sym typeface="Roboto Mono"/>
              </a:rPr>
              <a:t> </a:t>
            </a:r>
            <a:r>
              <a:rPr b="0" i="0" lang="en" sz="1800" u="none" cap="none" strike="noStrike">
                <a:solidFill>
                  <a:schemeClr val="lt1"/>
                </a:solidFill>
                <a:latin typeface="Roboto Mono"/>
                <a:ea typeface="Roboto Mono"/>
                <a:cs typeface="Roboto Mono"/>
                <a:sym typeface="Roboto Mono"/>
              </a:rPr>
              <a:t>In essence, dashboard software collects al</a:t>
            </a:r>
            <a:r>
              <a:rPr lang="en" sz="1800">
                <a:solidFill>
                  <a:schemeClr val="lt1"/>
                </a:solidFill>
                <a:latin typeface="Roboto Mono"/>
                <a:ea typeface="Roboto Mono"/>
                <a:cs typeface="Roboto Mono"/>
                <a:sym typeface="Roboto Mono"/>
              </a:rPr>
              <a:t>l </a:t>
            </a:r>
            <a:r>
              <a:rPr b="0" i="0" lang="en" sz="1800" u="none" cap="none" strike="noStrike">
                <a:solidFill>
                  <a:schemeClr val="lt1"/>
                </a:solidFill>
                <a:latin typeface="Roboto Mono"/>
                <a:ea typeface="Roboto Mono"/>
                <a:cs typeface="Roboto Mono"/>
                <a:sym typeface="Roboto Mono"/>
              </a:rPr>
              <a:t>of your data from various sources and provides at-a-glance reporting of each performance metric. It presents your data in one place and increases your ability to identify beneficial insights.</a:t>
            </a:r>
            <a:endParaRPr b="0" i="0" sz="1800" u="none" cap="none" strike="noStrike">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chemeClr val="dk1"/>
              </a:buClr>
              <a:buSzPts val="1100"/>
              <a:buFont typeface="Arial"/>
              <a:buNone/>
            </a:pPr>
            <a:r>
              <a:rPr b="0" i="0" lang="en" sz="1800" u="none" cap="none" strike="noStrike">
                <a:solidFill>
                  <a:schemeClr val="lt1"/>
                </a:solidFill>
                <a:latin typeface="Roboto Mono"/>
                <a:ea typeface="Roboto Mono"/>
                <a:cs typeface="Roboto Mono"/>
                <a:sym typeface="Roboto Mono"/>
              </a:rPr>
              <a:t>A data dashboard is an efficient way of looking at data and other relevant information such as KPI (key performance indicator), key metric, and others. A great dashboard allows your team to be great decision makers.</a:t>
            </a:r>
            <a:endParaRPr sz="18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Mono"/>
              <a:ea typeface="Roboto Mono"/>
              <a:cs typeface="Roboto Mono"/>
              <a:sym typeface="Roboto Mono"/>
            </a:endParaRPr>
          </a:p>
        </p:txBody>
      </p:sp>
      <p:sp>
        <p:nvSpPr>
          <p:cNvPr id="72" name="Google Shape;7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76" name="Shape 76"/>
        <p:cNvGrpSpPr/>
        <p:nvPr/>
      </p:nvGrpSpPr>
      <p:grpSpPr>
        <a:xfrm>
          <a:off x="0" y="0"/>
          <a:ext cx="0" cy="0"/>
          <a:chOff x="0" y="0"/>
          <a:chExt cx="0" cy="0"/>
        </a:xfrm>
      </p:grpSpPr>
      <p:sp>
        <p:nvSpPr>
          <p:cNvPr id="77" name="Google Shape;77;p5"/>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txBox="1"/>
          <p:nvPr/>
        </p:nvSpPr>
        <p:spPr>
          <a:xfrm>
            <a:off x="393475" y="315475"/>
            <a:ext cx="793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2700">
                <a:solidFill>
                  <a:srgbClr val="32CEFE"/>
                </a:solidFill>
                <a:latin typeface="Roboto"/>
                <a:ea typeface="Roboto"/>
                <a:cs typeface="Roboto"/>
                <a:sym typeface="Roboto"/>
              </a:rPr>
              <a:t>The primary and exclusive focus of the dashboard</a:t>
            </a:r>
            <a:endParaRPr b="1" i="0" sz="2700" u="none" cap="none" strike="noStrike">
              <a:solidFill>
                <a:srgbClr val="FFFFFF"/>
              </a:solidFill>
              <a:latin typeface="Roboto Mono"/>
              <a:ea typeface="Roboto Mono"/>
              <a:cs typeface="Roboto Mono"/>
              <a:sym typeface="Roboto Mono"/>
            </a:endParaRPr>
          </a:p>
        </p:txBody>
      </p:sp>
      <p:sp>
        <p:nvSpPr>
          <p:cNvPr id="81" name="Google Shape;81;p5"/>
          <p:cNvSpPr txBox="1"/>
          <p:nvPr/>
        </p:nvSpPr>
        <p:spPr>
          <a:xfrm>
            <a:off x="393475" y="985525"/>
            <a:ext cx="8538900" cy="36777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15000"/>
              </a:lnSpc>
              <a:spcBef>
                <a:spcPts val="0"/>
              </a:spcBef>
              <a:spcAft>
                <a:spcPts val="0"/>
              </a:spcAft>
              <a:buClr>
                <a:srgbClr val="000000"/>
              </a:buClr>
              <a:buSzPts val="2400"/>
              <a:buFont typeface="Arial"/>
              <a:buNone/>
            </a:pPr>
            <a:r>
              <a:rPr b="0" i="0" lang="en" sz="2200" u="none" cap="none" strike="noStrike">
                <a:solidFill>
                  <a:schemeClr val="lt1"/>
                </a:solidFill>
                <a:latin typeface="Roboto Mono"/>
                <a:ea typeface="Roboto Mono"/>
                <a:cs typeface="Roboto Mono"/>
                <a:sym typeface="Roboto Mono"/>
              </a:rPr>
              <a:t> * Securely present the info to all the various stakeholders who need to see it.</a:t>
            </a:r>
            <a:endParaRPr b="0" i="0" sz="2200" u="none" cap="none" strike="noStrike">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rgbClr val="000000"/>
              </a:buClr>
              <a:buSzPts val="2400"/>
              <a:buFont typeface="Arial"/>
              <a:buNone/>
            </a:pPr>
            <a:r>
              <a:t/>
            </a:r>
            <a:endParaRPr sz="2200">
              <a:solidFill>
                <a:schemeClr val="lt1"/>
              </a:solidFill>
              <a:latin typeface="Roboto Mono"/>
              <a:ea typeface="Roboto Mono"/>
              <a:cs typeface="Roboto Mono"/>
              <a:sym typeface="Roboto Mono"/>
            </a:endParaRPr>
          </a:p>
          <a:p>
            <a:pPr indent="-514350" lvl="0" marL="571500" marR="0" rtl="0" algn="l">
              <a:lnSpc>
                <a:spcPct val="115000"/>
              </a:lnSpc>
              <a:spcBef>
                <a:spcPts val="0"/>
              </a:spcBef>
              <a:spcAft>
                <a:spcPts val="0"/>
              </a:spcAft>
              <a:buClr>
                <a:srgbClr val="000000"/>
              </a:buClr>
              <a:buSzPts val="2400"/>
              <a:buFont typeface="Arial"/>
              <a:buNone/>
            </a:pPr>
            <a:r>
              <a:rPr lang="en" sz="2200">
                <a:solidFill>
                  <a:schemeClr val="lt1"/>
                </a:solidFill>
                <a:latin typeface="Roboto Mono"/>
                <a:ea typeface="Roboto Mono"/>
                <a:cs typeface="Roboto Mono"/>
                <a:sym typeface="Roboto Mono"/>
              </a:rPr>
              <a:t> * </a:t>
            </a:r>
            <a:r>
              <a:rPr b="0" i="0" lang="en" sz="2200" u="none" cap="none" strike="noStrike">
                <a:solidFill>
                  <a:schemeClr val="lt1"/>
                </a:solidFill>
                <a:latin typeface="Roboto Mono"/>
                <a:ea typeface="Roboto Mono"/>
                <a:cs typeface="Roboto Mono"/>
                <a:sym typeface="Roboto Mono"/>
              </a:rPr>
              <a:t>Allow them to interact, drill down, filter</a:t>
            </a:r>
            <a:r>
              <a:rPr lang="en" sz="2200">
                <a:solidFill>
                  <a:schemeClr val="lt1"/>
                </a:solidFill>
                <a:latin typeface="Roboto Mono"/>
                <a:ea typeface="Roboto Mono"/>
                <a:cs typeface="Roboto Mono"/>
                <a:sym typeface="Roboto Mono"/>
              </a:rPr>
              <a:t> </a:t>
            </a:r>
            <a:r>
              <a:rPr b="0" i="0" lang="en" sz="2200" u="none" cap="none" strike="noStrike">
                <a:solidFill>
                  <a:schemeClr val="lt1"/>
                </a:solidFill>
                <a:latin typeface="Roboto Mono"/>
                <a:ea typeface="Roboto Mono"/>
                <a:cs typeface="Roboto Mono"/>
                <a:sym typeface="Roboto Mono"/>
              </a:rPr>
              <a:t>and explore data for decision making and analysis.</a:t>
            </a:r>
            <a:endParaRPr b="0" i="0" sz="2200" u="none" cap="none" strike="noStrike">
              <a:solidFill>
                <a:schemeClr val="lt1"/>
              </a:solidFill>
              <a:latin typeface="Roboto Mono"/>
              <a:ea typeface="Roboto Mono"/>
              <a:cs typeface="Roboto Mono"/>
              <a:sym typeface="Roboto Mono"/>
            </a:endParaRPr>
          </a:p>
          <a:p>
            <a:pPr indent="-514350" lvl="0" marL="571500" marR="0" rtl="0" algn="l">
              <a:lnSpc>
                <a:spcPct val="115000"/>
              </a:lnSpc>
              <a:spcBef>
                <a:spcPts val="0"/>
              </a:spcBef>
              <a:spcAft>
                <a:spcPts val="0"/>
              </a:spcAft>
              <a:buClr>
                <a:srgbClr val="000000"/>
              </a:buClr>
              <a:buSzPts val="2400"/>
              <a:buFont typeface="Arial"/>
              <a:buNone/>
            </a:pPr>
            <a:r>
              <a:t/>
            </a:r>
            <a:endParaRPr sz="2200">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rgbClr val="000000"/>
              </a:buClr>
              <a:buSzPts val="2400"/>
              <a:buFont typeface="Arial"/>
              <a:buNone/>
            </a:pPr>
            <a:r>
              <a:rPr lang="en" sz="2200">
                <a:solidFill>
                  <a:schemeClr val="lt1"/>
                </a:solidFill>
                <a:latin typeface="Roboto Mono"/>
                <a:ea typeface="Roboto Mono"/>
                <a:cs typeface="Roboto Mono"/>
                <a:sym typeface="Roboto Mono"/>
              </a:rPr>
              <a:t> * </a:t>
            </a:r>
            <a:r>
              <a:rPr b="0" i="0" lang="en" sz="2200" u="none" cap="none" strike="noStrike">
                <a:solidFill>
                  <a:schemeClr val="lt1"/>
                </a:solidFill>
                <a:latin typeface="Roboto Mono"/>
                <a:ea typeface="Roboto Mono"/>
                <a:cs typeface="Roboto Mono"/>
                <a:sym typeface="Roboto Mono"/>
              </a:rPr>
              <a:t>Reflect the most accurate data available</a:t>
            </a:r>
            <a:r>
              <a:rPr lang="en" sz="2200">
                <a:solidFill>
                  <a:schemeClr val="lt1"/>
                </a:solidFill>
                <a:latin typeface="Roboto Mono"/>
                <a:ea typeface="Roboto Mono"/>
                <a:cs typeface="Roboto Mono"/>
                <a:sym typeface="Roboto Mono"/>
              </a:rPr>
              <a:t>.</a:t>
            </a:r>
            <a:endParaRPr sz="2200">
              <a:solidFill>
                <a:schemeClr val="lt1"/>
              </a:solidFill>
              <a:latin typeface="Roboto Mono"/>
              <a:ea typeface="Roboto Mono"/>
              <a:cs typeface="Roboto Mono"/>
              <a:sym typeface="Roboto Mono"/>
            </a:endParaRPr>
          </a:p>
        </p:txBody>
      </p:sp>
      <p:sp>
        <p:nvSpPr>
          <p:cNvPr id="82" name="Google Shape;8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0"/>
                                        </p:tgtEl>
                                      </p:cBhvr>
                                    </p:animEffect>
                                    <p:set>
                                      <p:cBhvr>
                                        <p:cTn dur="1" fill="hold">
                                          <p:stCondLst>
                                            <p:cond delay="1000"/>
                                          </p:stCondLst>
                                        </p:cTn>
                                        <p:tgtEl>
                                          <p:spTgt spid="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86" name="Shape 86"/>
        <p:cNvGrpSpPr/>
        <p:nvPr/>
      </p:nvGrpSpPr>
      <p:grpSpPr>
        <a:xfrm>
          <a:off x="0" y="0"/>
          <a:ext cx="0" cy="0"/>
          <a:chOff x="0" y="0"/>
          <a:chExt cx="0" cy="0"/>
        </a:xfrm>
      </p:grpSpPr>
      <p:sp>
        <p:nvSpPr>
          <p:cNvPr id="87" name="Google Shape;87;p6"/>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Types of Business Dashboard</a:t>
            </a:r>
            <a:endParaRPr b="1" i="0" sz="3000" u="none" cap="none" strike="noStrike">
              <a:solidFill>
                <a:srgbClr val="FFFFFF"/>
              </a:solidFill>
              <a:latin typeface="Roboto Mono"/>
              <a:ea typeface="Roboto Mono"/>
              <a:cs typeface="Roboto Mono"/>
              <a:sym typeface="Roboto Mono"/>
            </a:endParaRPr>
          </a:p>
        </p:txBody>
      </p:sp>
      <p:sp>
        <p:nvSpPr>
          <p:cNvPr id="91" name="Google Shape;91;p6"/>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lt1"/>
                </a:solidFill>
                <a:latin typeface="Roboto Mono"/>
                <a:ea typeface="Roboto Mono"/>
                <a:cs typeface="Roboto Mono"/>
                <a:sym typeface="Roboto Mono"/>
              </a:rPr>
              <a:t> * Operational Dash</a:t>
            </a:r>
            <a:r>
              <a:rPr lang="en" sz="2400">
                <a:solidFill>
                  <a:schemeClr val="lt1"/>
                </a:solidFill>
                <a:latin typeface="Roboto Mono"/>
                <a:ea typeface="Roboto Mono"/>
                <a:cs typeface="Roboto Mono"/>
                <a:sym typeface="Roboto Mono"/>
              </a:rPr>
              <a:t>board</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2400"/>
              <a:buFont typeface="Arial"/>
              <a:buNone/>
            </a:pPr>
            <a:r>
              <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 * Strategic Data Dashboard</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 * Analytical Dashboard</a:t>
            </a:r>
            <a:endParaRPr sz="2400">
              <a:solidFill>
                <a:schemeClr val="lt1"/>
              </a:solidFill>
              <a:latin typeface="Roboto Mono"/>
              <a:ea typeface="Roboto Mono"/>
              <a:cs typeface="Roboto Mono"/>
              <a:sym typeface="Roboto Mono"/>
            </a:endParaRPr>
          </a:p>
        </p:txBody>
      </p:sp>
      <p:sp>
        <p:nvSpPr>
          <p:cNvPr id="92" name="Google Shape;9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0"/>
                                        </p:tgtEl>
                                      </p:cBhvr>
                                    </p:animEffect>
                                    <p:set>
                                      <p:cBhvr>
                                        <p:cTn dur="1" fill="hold">
                                          <p:stCondLst>
                                            <p:cond delay="1000"/>
                                          </p:stCondLst>
                                        </p:cTn>
                                        <p:tgtEl>
                                          <p:spTgt spid="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96" name="Shape 96"/>
        <p:cNvGrpSpPr/>
        <p:nvPr/>
      </p:nvGrpSpPr>
      <p:grpSpPr>
        <a:xfrm>
          <a:off x="0" y="0"/>
          <a:ext cx="0" cy="0"/>
          <a:chOff x="0" y="0"/>
          <a:chExt cx="0" cy="0"/>
        </a:xfrm>
      </p:grpSpPr>
      <p:sp>
        <p:nvSpPr>
          <p:cNvPr id="97" name="Google Shape;97;g10afd41c9ae_0_20"/>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0afd41c9ae_0_20"/>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0afd41c9ae_0_20"/>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0afd41c9ae_0_20"/>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Types of Business Dashboard</a:t>
            </a:r>
            <a:endParaRPr b="1" i="0" sz="3000" u="none" cap="none" strike="noStrike">
              <a:solidFill>
                <a:srgbClr val="FFFFFF"/>
              </a:solidFill>
              <a:latin typeface="Roboto Mono"/>
              <a:ea typeface="Roboto Mono"/>
              <a:cs typeface="Roboto Mono"/>
              <a:sym typeface="Roboto Mono"/>
            </a:endParaRPr>
          </a:p>
        </p:txBody>
      </p:sp>
      <p:sp>
        <p:nvSpPr>
          <p:cNvPr id="101" name="Google Shape;101;g10afd41c9ae_0_20"/>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lt1"/>
                </a:solidFill>
                <a:latin typeface="Roboto Mono"/>
                <a:ea typeface="Roboto Mono"/>
                <a:cs typeface="Roboto Mono"/>
                <a:sym typeface="Roboto Mono"/>
              </a:rPr>
              <a:t>Operational Dash</a:t>
            </a:r>
            <a:r>
              <a:rPr lang="en" sz="2400">
                <a:solidFill>
                  <a:schemeClr val="lt1"/>
                </a:solidFill>
                <a:latin typeface="Roboto Mono"/>
                <a:ea typeface="Roboto Mono"/>
                <a:cs typeface="Roboto Mono"/>
                <a:sym typeface="Roboto Mono"/>
              </a:rPr>
              <a:t>board: </a:t>
            </a:r>
            <a:endParaRPr sz="2400">
              <a:solidFill>
                <a:schemeClr val="lt1"/>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lt1"/>
              </a:buClr>
              <a:buSzPts val="1600"/>
              <a:buFont typeface="Roboto Mono"/>
              <a:buChar char="●"/>
            </a:pPr>
            <a:r>
              <a:rPr lang="en" sz="1600">
                <a:solidFill>
                  <a:schemeClr val="lt1"/>
                </a:solidFill>
                <a:latin typeface="Roboto Mono"/>
                <a:ea typeface="Roboto Mono"/>
                <a:cs typeface="Roboto Mono"/>
                <a:sym typeface="Roboto Mono"/>
              </a:rPr>
              <a:t>Social media dashboards show the amount of Twitter retweets, Facebook likes, followers, shares, etc. This dashboard is helpful for those businesses that want to see the analytics behind their social media activity.</a:t>
            </a:r>
            <a:endParaRPr sz="1600">
              <a:solidFill>
                <a:schemeClr val="lt1"/>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lt1"/>
              </a:buClr>
              <a:buSzPts val="1600"/>
              <a:buFont typeface="Roboto Mono"/>
              <a:buChar char="●"/>
            </a:pPr>
            <a:r>
              <a:rPr lang="en" sz="1600">
                <a:solidFill>
                  <a:schemeClr val="lt1"/>
                </a:solidFill>
                <a:latin typeface="Roboto Mono"/>
                <a:ea typeface="Roboto Mono"/>
                <a:cs typeface="Roboto Mono"/>
                <a:sym typeface="Roboto Mono"/>
              </a:rPr>
              <a:t>Production dashboards that track and display the number of products that have been created, defects that have been observed, and products that have been shipped. This dashboard is seen as a helpful dashboard-type for marketing purposes.</a:t>
            </a:r>
            <a:endParaRPr sz="1600">
              <a:solidFill>
                <a:schemeClr val="lt1"/>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lt1"/>
              </a:buClr>
              <a:buSzPts val="1600"/>
              <a:buFont typeface="Roboto Mono"/>
              <a:buChar char="●"/>
            </a:pPr>
            <a:r>
              <a:rPr lang="en" sz="1600">
                <a:solidFill>
                  <a:schemeClr val="lt1"/>
                </a:solidFill>
                <a:latin typeface="Roboto Mono"/>
                <a:ea typeface="Roboto Mono"/>
                <a:cs typeface="Roboto Mono"/>
                <a:sym typeface="Roboto Mono"/>
              </a:rPr>
              <a:t>Help desk or solution dashboards display the total number of tickets received per hour, tickets being resolved or reopened, and the average time it takes to fix a problem.</a:t>
            </a:r>
            <a:endParaRPr sz="1600">
              <a:solidFill>
                <a:schemeClr val="lt1"/>
              </a:solidFill>
              <a:latin typeface="Roboto Mono"/>
              <a:ea typeface="Roboto Mono"/>
              <a:cs typeface="Roboto Mono"/>
              <a:sym typeface="Roboto Mono"/>
            </a:endParaRPr>
          </a:p>
        </p:txBody>
      </p:sp>
      <p:sp>
        <p:nvSpPr>
          <p:cNvPr id="102" name="Google Shape;102;g10afd41c9ae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06" name="Shape 106"/>
        <p:cNvGrpSpPr/>
        <p:nvPr/>
      </p:nvGrpSpPr>
      <p:grpSpPr>
        <a:xfrm>
          <a:off x="0" y="0"/>
          <a:ext cx="0" cy="0"/>
          <a:chOff x="0" y="0"/>
          <a:chExt cx="0" cy="0"/>
        </a:xfrm>
      </p:grpSpPr>
      <p:sp>
        <p:nvSpPr>
          <p:cNvPr id="107" name="Google Shape;107;g10afd41c9ae_0_29"/>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0afd41c9ae_0_29"/>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0afd41c9ae_0_29"/>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0afd41c9ae_0_29"/>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Types of Business Dashboard</a:t>
            </a:r>
            <a:endParaRPr b="1" i="0" sz="3000" u="none" cap="none" strike="noStrike">
              <a:solidFill>
                <a:srgbClr val="FFFFFF"/>
              </a:solidFill>
              <a:latin typeface="Roboto Mono"/>
              <a:ea typeface="Roboto Mono"/>
              <a:cs typeface="Roboto Mono"/>
              <a:sym typeface="Roboto Mono"/>
            </a:endParaRPr>
          </a:p>
        </p:txBody>
      </p:sp>
      <p:sp>
        <p:nvSpPr>
          <p:cNvPr id="111" name="Google Shape;111;g10afd41c9ae_0_29"/>
          <p:cNvSpPr txBox="1"/>
          <p:nvPr/>
        </p:nvSpPr>
        <p:spPr>
          <a:xfrm>
            <a:off x="393475" y="985525"/>
            <a:ext cx="8538900" cy="377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2400">
                <a:solidFill>
                  <a:schemeClr val="lt1"/>
                </a:solidFill>
                <a:latin typeface="Roboto Mono"/>
                <a:ea typeface="Roboto Mono"/>
                <a:cs typeface="Roboto Mono"/>
                <a:sym typeface="Roboto Mono"/>
              </a:rPr>
              <a:t>Strategic Data Dashboard: </a:t>
            </a:r>
            <a:endParaRPr sz="2400">
              <a:solidFill>
                <a:schemeClr val="lt1"/>
              </a:solidFill>
              <a:latin typeface="Roboto Mono"/>
              <a:ea typeface="Roboto Mono"/>
              <a:cs typeface="Roboto Mono"/>
              <a:sym typeface="Roboto Mono"/>
            </a:endParaRPr>
          </a:p>
          <a:p>
            <a:pPr indent="-342900" lvl="0" marL="457200" marR="0" rtl="0" algn="l">
              <a:lnSpc>
                <a:spcPct val="115000"/>
              </a:lnSpc>
              <a:spcBef>
                <a:spcPts val="0"/>
              </a:spcBef>
              <a:spcAft>
                <a:spcPts val="0"/>
              </a:spcAft>
              <a:buClr>
                <a:schemeClr val="lt1"/>
              </a:buClr>
              <a:buSzPts val="1800"/>
              <a:buFont typeface="Roboto Mono"/>
              <a:buChar char="●"/>
            </a:pPr>
            <a:r>
              <a:rPr lang="en" sz="1800">
                <a:solidFill>
                  <a:schemeClr val="lt1"/>
                </a:solidFill>
                <a:latin typeface="Roboto Mono"/>
                <a:ea typeface="Roboto Mono"/>
                <a:cs typeface="Roboto Mono"/>
                <a:sym typeface="Roboto Mono"/>
              </a:rPr>
              <a:t>An HR department might utilize a strategic dashboard to gleam insights concerning its employees. Employee retention is crucial to building a successful business and can be adjusted and improved based on employee metrics.</a:t>
            </a:r>
            <a:endParaRPr sz="1800">
              <a:solidFill>
                <a:schemeClr val="lt1"/>
              </a:solidFill>
              <a:latin typeface="Roboto Mono"/>
              <a:ea typeface="Roboto Mono"/>
              <a:cs typeface="Roboto Mono"/>
              <a:sym typeface="Roboto Mono"/>
            </a:endParaRPr>
          </a:p>
          <a:p>
            <a:pPr indent="-342900" lvl="0" marL="457200" marR="0" rtl="0" algn="l">
              <a:lnSpc>
                <a:spcPct val="115000"/>
              </a:lnSpc>
              <a:spcBef>
                <a:spcPts val="0"/>
              </a:spcBef>
              <a:spcAft>
                <a:spcPts val="0"/>
              </a:spcAft>
              <a:buClr>
                <a:schemeClr val="lt1"/>
              </a:buClr>
              <a:buSzPts val="1800"/>
              <a:buFont typeface="Roboto Mono"/>
              <a:buChar char="●"/>
            </a:pPr>
            <a:r>
              <a:rPr lang="en" sz="1800">
                <a:solidFill>
                  <a:schemeClr val="lt1"/>
                </a:solidFill>
                <a:latin typeface="Roboto Mono"/>
                <a:ea typeface="Roboto Mono"/>
                <a:cs typeface="Roboto Mono"/>
                <a:sym typeface="Roboto Mono"/>
              </a:rPr>
              <a:t>A manufacturing department could utilize a strategic dashboard to observe product return rates, then investigate trends as they develop. Using the reported data, the department could then lower or increase its rate of productivity.</a:t>
            </a:r>
            <a:endParaRPr sz="1800">
              <a:solidFill>
                <a:schemeClr val="lt1"/>
              </a:solidFill>
              <a:latin typeface="Roboto Mono"/>
              <a:ea typeface="Roboto Mono"/>
              <a:cs typeface="Roboto Mono"/>
              <a:sym typeface="Roboto Mono"/>
            </a:endParaRPr>
          </a:p>
        </p:txBody>
      </p:sp>
      <p:sp>
        <p:nvSpPr>
          <p:cNvPr id="112" name="Google Shape;112;g10afd41c9ae_0_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
                                        </p:tgtEl>
                                      </p:cBhvr>
                                    </p:animEffect>
                                    <p:set>
                                      <p:cBhvr>
                                        <p:cTn dur="1" fill="hold">
                                          <p:stCondLst>
                                            <p:cond delay="1000"/>
                                          </p:stCondLst>
                                        </p:cTn>
                                        <p:tgtEl>
                                          <p:spTgt spid="1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16" name="Shape 116"/>
        <p:cNvGrpSpPr/>
        <p:nvPr/>
      </p:nvGrpSpPr>
      <p:grpSpPr>
        <a:xfrm>
          <a:off x="0" y="0"/>
          <a:ext cx="0" cy="0"/>
          <a:chOff x="0" y="0"/>
          <a:chExt cx="0" cy="0"/>
        </a:xfrm>
      </p:grpSpPr>
      <p:sp>
        <p:nvSpPr>
          <p:cNvPr id="117" name="Google Shape;117;g10afd41c9ae_0_38"/>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0afd41c9ae_0_38"/>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0afd41c9ae_0_38"/>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0afd41c9ae_0_38"/>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Types of Business Dashboard</a:t>
            </a:r>
            <a:endParaRPr b="1" i="0" sz="3000" u="none" cap="none" strike="noStrike">
              <a:solidFill>
                <a:srgbClr val="FFFFFF"/>
              </a:solidFill>
              <a:latin typeface="Roboto Mono"/>
              <a:ea typeface="Roboto Mono"/>
              <a:cs typeface="Roboto Mono"/>
              <a:sym typeface="Roboto Mono"/>
            </a:endParaRPr>
          </a:p>
        </p:txBody>
      </p:sp>
      <p:sp>
        <p:nvSpPr>
          <p:cNvPr id="121" name="Google Shape;121;g10afd41c9ae_0_38"/>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Analytical Dashboard:</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2400">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800">
                <a:solidFill>
                  <a:schemeClr val="lt1"/>
                </a:solidFill>
                <a:latin typeface="Roboto Mono"/>
                <a:ea typeface="Roboto Mono"/>
                <a:cs typeface="Roboto Mono"/>
                <a:sym typeface="Roboto Mono"/>
              </a:rPr>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sz="1800">
              <a:solidFill>
                <a:schemeClr val="lt1"/>
              </a:solidFill>
              <a:latin typeface="Roboto Mono"/>
              <a:ea typeface="Roboto Mono"/>
              <a:cs typeface="Roboto Mono"/>
              <a:sym typeface="Roboto Mono"/>
            </a:endParaRPr>
          </a:p>
        </p:txBody>
      </p:sp>
      <p:sp>
        <p:nvSpPr>
          <p:cNvPr id="122" name="Google Shape;122;g10afd41c9ae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0"/>
                                        </p:tgtEl>
                                      </p:cBhvr>
                                    </p:animEffect>
                                    <p:set>
                                      <p:cBhvr>
                                        <p:cTn dur="1" fill="hold">
                                          <p:stCondLst>
                                            <p:cond delay="1000"/>
                                          </p:stCondLst>
                                        </p:cTn>
                                        <p:tgtEl>
                                          <p:spTgt spid="1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26" name="Shape 126"/>
        <p:cNvGrpSpPr/>
        <p:nvPr/>
      </p:nvGrpSpPr>
      <p:grpSpPr>
        <a:xfrm>
          <a:off x="0" y="0"/>
          <a:ext cx="0" cy="0"/>
          <a:chOff x="0" y="0"/>
          <a:chExt cx="0" cy="0"/>
        </a:xfrm>
      </p:grpSpPr>
      <p:sp>
        <p:nvSpPr>
          <p:cNvPr id="127" name="Google Shape;127;p7"/>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
          <p:cNvSpPr txBox="1"/>
          <p:nvPr/>
        </p:nvSpPr>
        <p:spPr>
          <a:xfrm>
            <a:off x="393475" y="315475"/>
            <a:ext cx="80790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Where does business dashboard apply?</a:t>
            </a:r>
            <a:endParaRPr b="1" i="0" sz="3000" u="none" cap="none" strike="noStrike">
              <a:solidFill>
                <a:srgbClr val="FFFFFF"/>
              </a:solidFill>
              <a:latin typeface="Roboto Mono"/>
              <a:ea typeface="Roboto Mono"/>
              <a:cs typeface="Roboto Mono"/>
              <a:sym typeface="Roboto Mono"/>
            </a:endParaRPr>
          </a:p>
        </p:txBody>
      </p:sp>
      <p:sp>
        <p:nvSpPr>
          <p:cNvPr id="131" name="Google Shape;131;p7"/>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Manufacturing: a dashboard may show numbers related to productivity, such as the number of parts manufactured or some failed quality inspections per hour.</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Human Resources: a dashboard may show numbers related to staff recruitment, retention, and composition, for example, the number of open positions or average days or cost per recruitment.</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Sales – a dashboard can show the sales made by individuals/teams/products and how they are comparing against sales targets and sales from a prior period for comparison purposes</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Customer relationship management – a dashboard can show the frequency of interactions with clients &amp; prospects and highlight where contact may be overdue</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Digital marketing – a dashboard can show the performance of a website and also the effectiveness of email campaigns, combining with finance data to give a more accurate view of the ROI</a:t>
            </a:r>
            <a:endParaRPr b="1" i="0" sz="1600" u="none" cap="none" strike="noStrike">
              <a:solidFill>
                <a:schemeClr val="lt1"/>
              </a:solidFill>
              <a:latin typeface="Georgia"/>
              <a:ea typeface="Georgia"/>
              <a:cs typeface="Georgia"/>
              <a:sym typeface="Georgia"/>
            </a:endParaRPr>
          </a:p>
        </p:txBody>
      </p:sp>
      <p:sp>
        <p:nvSpPr>
          <p:cNvPr id="132" name="Google Shape;1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