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1" r:id="rId1"/>
  </p:sldMasterIdLst>
  <p:sldIdLst>
    <p:sldId id="256" r:id="rId2"/>
    <p:sldId id="257" r:id="rId3"/>
    <p:sldId id="293" r:id="rId4"/>
    <p:sldId id="260" r:id="rId5"/>
    <p:sldId id="270" r:id="rId6"/>
    <p:sldId id="287" r:id="rId7"/>
    <p:sldId id="292" r:id="rId8"/>
    <p:sldId id="259" r:id="rId9"/>
    <p:sldId id="258" r:id="rId10"/>
    <p:sldId id="262" r:id="rId11"/>
    <p:sldId id="265" r:id="rId12"/>
    <p:sldId id="281" r:id="rId13"/>
    <p:sldId id="289" r:id="rId14"/>
    <p:sldId id="266" r:id="rId15"/>
    <p:sldId id="267" r:id="rId16"/>
    <p:sldId id="261" r:id="rId17"/>
    <p:sldId id="274" r:id="rId18"/>
    <p:sldId id="275" r:id="rId19"/>
    <p:sldId id="277" r:id="rId20"/>
    <p:sldId id="278" r:id="rId21"/>
    <p:sldId id="284" r:id="rId22"/>
    <p:sldId id="290" r:id="rId23"/>
    <p:sldId id="279" r:id="rId24"/>
    <p:sldId id="280" r:id="rId25"/>
    <p:sldId id="285" r:id="rId26"/>
    <p:sldId id="268" r:id="rId27"/>
    <p:sldId id="269" r:id="rId28"/>
    <p:sldId id="271" r:id="rId29"/>
    <p:sldId id="282" r:id="rId30"/>
    <p:sldId id="283" r:id="rId31"/>
    <p:sldId id="286" r:id="rId32"/>
    <p:sldId id="288" r:id="rId33"/>
    <p:sldId id="291"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48" d="100"/>
          <a:sy n="48" d="100"/>
        </p:scale>
        <p:origin x="67" y="8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6AD6EE87-EBD5-4F12-A48A-63ACA297AC8F}" type="datetimeFigureOut">
              <a:rPr lang="en-US" smtClean="0"/>
              <a:t>4/3/2019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4FAB73BC-B049-4115-A692-8D63A059BFB8}" type="slidenum">
              <a:rPr lang="en-US" smtClean="0"/>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92561620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4/3/2019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69856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4/3/2019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21295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smtClean="0"/>
              <a:t>4/3/2019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81203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5A61015F-7CC6-4D0A-9D87-873EA4C304CC}" type="datetimeFigureOut">
              <a:rPr lang="en-US" smtClean="0"/>
              <a:t>4/3/2019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4FAB73BC-B049-4115-A692-8D63A059BFB8}" type="slidenum">
              <a:rPr lang="en-US" smtClean="0"/>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30165161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4/3/2019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65942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4/3/2019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85374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4/3/2019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32997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4/3/2019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18912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05C68B11-C5A8-448C-8CE9-B1A273C79CFC}" type="datetimeFigureOut">
              <a:rPr lang="en-US" smtClean="0"/>
              <a:t>4/3/2019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FAB73BC-B049-4115-A692-8D63A059BFB8}" type="slidenum">
              <a:rPr lang="en-US" smtClean="0"/>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58337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C7616CA0-919D-4A49-9C8A-62FDFB3A5183}" type="datetimeFigureOut">
              <a:rPr lang="en-US" smtClean="0"/>
              <a:t>4/3/2019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867E5644-1E61-4311-A31E-84CB9C7AA8A9}" type="slidenum">
              <a:rPr lang="en-US" smtClean="0"/>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75384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90298CD5-6C1E-4009-B41F-6DF62E31D3BE}" type="datetimeFigureOut">
              <a:rPr lang="en-US" smtClean="0"/>
              <a:pPr/>
              <a:t>4/3/2019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4FAB73BC-B049-4115-A692-8D63A059BFB8}"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2114580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 Id="rId5" Type="http://schemas.openxmlformats.org/officeDocument/2006/relationships/image" Target="../media/image11.emf"/><Relationship Id="rId4" Type="http://schemas.openxmlformats.org/officeDocument/2006/relationships/image" Target="../media/image10.emf"/></Relationships>
</file>

<file path=ppt/slides/_rels/slide1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ncbi.nlm.nih.gov/"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cdc.gov/obesity/data/prevalence-maps.html"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cdc.gov/obesity/data/prevalence-maps.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ncbi.nlm.nih.gov/pmc/articles/PMC4859313/" TargetMode="External"/><Relationship Id="rId2" Type="http://schemas.openxmlformats.org/officeDocument/2006/relationships/hyperlink" Target="https://www.ncbi.nlm.nih.gov/pmc/articles/Pmc5551001/"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FD84C-DBB0-4FC4-969E-359C46B8F760}"/>
              </a:ext>
            </a:extLst>
          </p:cNvPr>
          <p:cNvSpPr>
            <a:spLocks noGrp="1"/>
          </p:cNvSpPr>
          <p:nvPr>
            <p:ph type="ctrTitle"/>
          </p:nvPr>
        </p:nvSpPr>
        <p:spPr>
          <a:xfrm>
            <a:off x="1655682" y="1628656"/>
            <a:ext cx="8880119" cy="2098226"/>
          </a:xfrm>
        </p:spPr>
        <p:txBody>
          <a:bodyPr/>
          <a:lstStyle/>
          <a:p>
            <a:r>
              <a:rPr lang="en-US" sz="5400" dirty="0"/>
              <a:t>Too many fast food Restaurants around us?</a:t>
            </a:r>
          </a:p>
        </p:txBody>
      </p:sp>
      <p:sp>
        <p:nvSpPr>
          <p:cNvPr id="3" name="Subtitle 2">
            <a:extLst>
              <a:ext uri="{FF2B5EF4-FFF2-40B4-BE49-F238E27FC236}">
                <a16:creationId xmlns:a16="http://schemas.microsoft.com/office/drawing/2014/main" id="{E584D091-CB93-4209-9423-1EF210406445}"/>
              </a:ext>
            </a:extLst>
          </p:cNvPr>
          <p:cNvSpPr>
            <a:spLocks noGrp="1"/>
          </p:cNvSpPr>
          <p:nvPr>
            <p:ph type="subTitle" idx="1"/>
          </p:nvPr>
        </p:nvSpPr>
        <p:spPr/>
        <p:txBody>
          <a:bodyPr/>
          <a:lstStyle/>
          <a:p>
            <a:r>
              <a:rPr lang="en-US" sz="3200" b="1" dirty="0"/>
              <a:t>Presented by Norman Lo</a:t>
            </a:r>
          </a:p>
          <a:p>
            <a:endParaRPr lang="en-US" dirty="0"/>
          </a:p>
        </p:txBody>
      </p:sp>
    </p:spTree>
    <p:extLst>
      <p:ext uri="{BB962C8B-B14F-4D97-AF65-F5344CB8AC3E}">
        <p14:creationId xmlns:p14="http://schemas.microsoft.com/office/powerpoint/2010/main" val="37694997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12FF12D5-C8E7-41AA-ACB1-8AF04EC60C0B}"/>
              </a:ext>
            </a:extLst>
          </p:cNvPr>
          <p:cNvSpPr txBox="1"/>
          <p:nvPr/>
        </p:nvSpPr>
        <p:spPr>
          <a:xfrm>
            <a:off x="1371597" y="927656"/>
            <a:ext cx="10639427" cy="5355312"/>
          </a:xfrm>
          <a:prstGeom prst="rect">
            <a:avLst/>
          </a:prstGeom>
          <a:noFill/>
        </p:spPr>
        <p:txBody>
          <a:bodyPr wrap="square" rtlCol="0">
            <a:spAutoFit/>
          </a:bodyPr>
          <a:lstStyle/>
          <a:p>
            <a:r>
              <a:rPr lang="en-US" dirty="0"/>
              <a:t>Diabetes Prevalence:</a:t>
            </a:r>
          </a:p>
          <a:p>
            <a:endParaRPr lang="en-US" dirty="0"/>
          </a:p>
          <a:p>
            <a:endParaRPr lang="en-US" dirty="0"/>
          </a:p>
          <a:p>
            <a:endParaRPr lang="en-US" dirty="0"/>
          </a:p>
          <a:p>
            <a:endParaRPr lang="en-US" dirty="0"/>
          </a:p>
          <a:p>
            <a:r>
              <a:rPr lang="en-US" dirty="0"/>
              <a:t>Obesity Prevalence:</a:t>
            </a:r>
          </a:p>
          <a:p>
            <a:endParaRPr lang="en-US" dirty="0"/>
          </a:p>
          <a:p>
            <a:endParaRPr lang="en-US" dirty="0"/>
          </a:p>
          <a:p>
            <a:endParaRPr lang="en-US" dirty="0"/>
          </a:p>
          <a:p>
            <a:endParaRPr lang="en-US" dirty="0"/>
          </a:p>
          <a:p>
            <a:r>
              <a:rPr lang="en-US" dirty="0"/>
              <a:t>Census County Population:</a:t>
            </a:r>
          </a:p>
          <a:p>
            <a:endParaRPr lang="en-US" dirty="0"/>
          </a:p>
          <a:p>
            <a:endParaRPr lang="en-US" dirty="0"/>
          </a:p>
          <a:p>
            <a:endParaRPr lang="en-US" dirty="0"/>
          </a:p>
          <a:p>
            <a:endParaRPr lang="en-US" dirty="0"/>
          </a:p>
          <a:p>
            <a:endParaRPr lang="en-US" dirty="0"/>
          </a:p>
          <a:p>
            <a:r>
              <a:rPr lang="en-US" dirty="0"/>
              <a:t>City Location Data:</a:t>
            </a:r>
          </a:p>
          <a:p>
            <a:endParaRPr lang="en-US" dirty="0"/>
          </a:p>
          <a:p>
            <a:endParaRPr lang="en-US" dirty="0"/>
          </a:p>
        </p:txBody>
      </p:sp>
      <p:sp>
        <p:nvSpPr>
          <p:cNvPr id="2" name="Title 1">
            <a:extLst>
              <a:ext uri="{FF2B5EF4-FFF2-40B4-BE49-F238E27FC236}">
                <a16:creationId xmlns:a16="http://schemas.microsoft.com/office/drawing/2014/main" id="{A5BBC320-A836-4713-9101-516FBDF9E197}"/>
              </a:ext>
            </a:extLst>
          </p:cNvPr>
          <p:cNvSpPr>
            <a:spLocks noGrp="1"/>
          </p:cNvSpPr>
          <p:nvPr>
            <p:ph type="title"/>
          </p:nvPr>
        </p:nvSpPr>
        <p:spPr>
          <a:xfrm>
            <a:off x="1371598" y="216338"/>
            <a:ext cx="9601200" cy="743538"/>
          </a:xfrm>
        </p:spPr>
        <p:txBody>
          <a:bodyPr/>
          <a:lstStyle/>
          <a:p>
            <a:r>
              <a:rPr lang="en-US" dirty="0"/>
              <a:t>Data:  (Year = 2013) </a:t>
            </a:r>
          </a:p>
        </p:txBody>
      </p:sp>
      <p:pic>
        <p:nvPicPr>
          <p:cNvPr id="13" name="Picture 12">
            <a:extLst>
              <a:ext uri="{FF2B5EF4-FFF2-40B4-BE49-F238E27FC236}">
                <a16:creationId xmlns:a16="http://schemas.microsoft.com/office/drawing/2014/main" id="{91ECE685-0235-4B6B-9BFA-5FEF614D02BD}"/>
              </a:ext>
            </a:extLst>
          </p:cNvPr>
          <p:cNvPicPr>
            <a:picLocks noChangeAspect="1"/>
          </p:cNvPicPr>
          <p:nvPr/>
        </p:nvPicPr>
        <p:blipFill>
          <a:blip r:embed="rId2"/>
          <a:stretch>
            <a:fillRect/>
          </a:stretch>
        </p:blipFill>
        <p:spPr>
          <a:xfrm>
            <a:off x="1371598" y="4058963"/>
            <a:ext cx="10488969" cy="1133817"/>
          </a:xfrm>
          <a:prstGeom prst="rect">
            <a:avLst/>
          </a:prstGeom>
        </p:spPr>
      </p:pic>
      <p:pic>
        <p:nvPicPr>
          <p:cNvPr id="14" name="Picture 13">
            <a:extLst>
              <a:ext uri="{FF2B5EF4-FFF2-40B4-BE49-F238E27FC236}">
                <a16:creationId xmlns:a16="http://schemas.microsoft.com/office/drawing/2014/main" id="{DA8B8B79-6B71-4B6B-9A61-8C21F89AE29E}"/>
              </a:ext>
            </a:extLst>
          </p:cNvPr>
          <p:cNvPicPr>
            <a:picLocks noChangeAspect="1"/>
          </p:cNvPicPr>
          <p:nvPr/>
        </p:nvPicPr>
        <p:blipFill>
          <a:blip r:embed="rId3"/>
          <a:stretch>
            <a:fillRect/>
          </a:stretch>
        </p:blipFill>
        <p:spPr>
          <a:xfrm>
            <a:off x="1371598" y="1289147"/>
            <a:ext cx="7887812" cy="900143"/>
          </a:xfrm>
          <a:prstGeom prst="rect">
            <a:avLst/>
          </a:prstGeom>
        </p:spPr>
      </p:pic>
      <p:pic>
        <p:nvPicPr>
          <p:cNvPr id="15" name="Picture 14">
            <a:extLst>
              <a:ext uri="{FF2B5EF4-FFF2-40B4-BE49-F238E27FC236}">
                <a16:creationId xmlns:a16="http://schemas.microsoft.com/office/drawing/2014/main" id="{BCD3A5FF-7736-4025-8231-FC186ABBE6DE}"/>
              </a:ext>
            </a:extLst>
          </p:cNvPr>
          <p:cNvPicPr>
            <a:picLocks noChangeAspect="1"/>
          </p:cNvPicPr>
          <p:nvPr/>
        </p:nvPicPr>
        <p:blipFill>
          <a:blip r:embed="rId4"/>
          <a:stretch>
            <a:fillRect/>
          </a:stretch>
        </p:blipFill>
        <p:spPr>
          <a:xfrm>
            <a:off x="1371598" y="2684331"/>
            <a:ext cx="7887812" cy="879592"/>
          </a:xfrm>
          <a:prstGeom prst="rect">
            <a:avLst/>
          </a:prstGeom>
        </p:spPr>
      </p:pic>
      <p:pic>
        <p:nvPicPr>
          <p:cNvPr id="16" name="Picture 15">
            <a:extLst>
              <a:ext uri="{FF2B5EF4-FFF2-40B4-BE49-F238E27FC236}">
                <a16:creationId xmlns:a16="http://schemas.microsoft.com/office/drawing/2014/main" id="{475E21F7-F4A8-42AF-B9A9-B51B066F4F31}"/>
              </a:ext>
            </a:extLst>
          </p:cNvPr>
          <p:cNvPicPr>
            <a:picLocks noChangeAspect="1"/>
          </p:cNvPicPr>
          <p:nvPr/>
        </p:nvPicPr>
        <p:blipFill>
          <a:blip r:embed="rId5"/>
          <a:stretch>
            <a:fillRect/>
          </a:stretch>
        </p:blipFill>
        <p:spPr>
          <a:xfrm>
            <a:off x="1371598" y="5681522"/>
            <a:ext cx="9547106" cy="1013708"/>
          </a:xfrm>
          <a:prstGeom prst="rect">
            <a:avLst/>
          </a:prstGeom>
        </p:spPr>
      </p:pic>
      <p:sp>
        <p:nvSpPr>
          <p:cNvPr id="17" name="Rectangle 16">
            <a:extLst>
              <a:ext uri="{FF2B5EF4-FFF2-40B4-BE49-F238E27FC236}">
                <a16:creationId xmlns:a16="http://schemas.microsoft.com/office/drawing/2014/main" id="{C88007D4-F474-40B9-B441-BE25B959C19B}"/>
              </a:ext>
            </a:extLst>
          </p:cNvPr>
          <p:cNvSpPr/>
          <p:nvPr/>
        </p:nvSpPr>
        <p:spPr>
          <a:xfrm>
            <a:off x="2104008" y="1289147"/>
            <a:ext cx="828582" cy="900143"/>
          </a:xfrm>
          <a:prstGeom prst="rect">
            <a:avLst/>
          </a:prstGeom>
          <a:solidFill>
            <a:schemeClr val="accent2">
              <a:alpha val="3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756D0BE-409C-49F7-9750-A98D92666EC5}"/>
              </a:ext>
            </a:extLst>
          </p:cNvPr>
          <p:cNvSpPr/>
          <p:nvPr/>
        </p:nvSpPr>
        <p:spPr>
          <a:xfrm>
            <a:off x="2104008" y="2663780"/>
            <a:ext cx="828582" cy="900143"/>
          </a:xfrm>
          <a:prstGeom prst="rect">
            <a:avLst/>
          </a:prstGeom>
          <a:solidFill>
            <a:schemeClr val="accent2">
              <a:alpha val="3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BFB4582-3324-444A-B331-630D7C9D1851}"/>
              </a:ext>
            </a:extLst>
          </p:cNvPr>
          <p:cNvSpPr/>
          <p:nvPr/>
        </p:nvSpPr>
        <p:spPr>
          <a:xfrm>
            <a:off x="3342258" y="4086937"/>
            <a:ext cx="1248792" cy="1105843"/>
          </a:xfrm>
          <a:prstGeom prst="rect">
            <a:avLst/>
          </a:prstGeom>
          <a:solidFill>
            <a:schemeClr val="accent2">
              <a:alpha val="3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E06DACD-5F3F-4B8E-9568-36F26EF1AEDF}"/>
              </a:ext>
            </a:extLst>
          </p:cNvPr>
          <p:cNvSpPr/>
          <p:nvPr/>
        </p:nvSpPr>
        <p:spPr>
          <a:xfrm>
            <a:off x="4933950" y="5681522"/>
            <a:ext cx="1028700" cy="985755"/>
          </a:xfrm>
          <a:prstGeom prst="rect">
            <a:avLst/>
          </a:prstGeom>
          <a:solidFill>
            <a:schemeClr val="accent2">
              <a:alpha val="3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2458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1000"/>
                                        <p:tgtEl>
                                          <p:spTgt spid="18"/>
                                        </p:tgtEl>
                                      </p:cBhvr>
                                    </p:animEffect>
                                    <p:anim calcmode="lin" valueType="num">
                                      <p:cBhvr>
                                        <p:cTn id="13" dur="1000" fill="hold"/>
                                        <p:tgtEl>
                                          <p:spTgt spid="18"/>
                                        </p:tgtEl>
                                        <p:attrNameLst>
                                          <p:attrName>ppt_x</p:attrName>
                                        </p:attrNameLst>
                                      </p:cBhvr>
                                      <p:tavLst>
                                        <p:tav tm="0">
                                          <p:val>
                                            <p:strVal val="#ppt_x"/>
                                          </p:val>
                                        </p:tav>
                                        <p:tav tm="100000">
                                          <p:val>
                                            <p:strVal val="#ppt_x"/>
                                          </p:val>
                                        </p:tav>
                                      </p:tavLst>
                                    </p:anim>
                                    <p:anim calcmode="lin" valueType="num">
                                      <p:cBhvr>
                                        <p:cTn id="14" dur="1000" fill="hold"/>
                                        <p:tgtEl>
                                          <p:spTgt spid="1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1000"/>
                                        <p:tgtEl>
                                          <p:spTgt spid="19"/>
                                        </p:tgtEl>
                                      </p:cBhvr>
                                    </p:animEffect>
                                    <p:anim calcmode="lin" valueType="num">
                                      <p:cBhvr>
                                        <p:cTn id="18" dur="1000" fill="hold"/>
                                        <p:tgtEl>
                                          <p:spTgt spid="19"/>
                                        </p:tgtEl>
                                        <p:attrNameLst>
                                          <p:attrName>ppt_x</p:attrName>
                                        </p:attrNameLst>
                                      </p:cBhvr>
                                      <p:tavLst>
                                        <p:tav tm="0">
                                          <p:val>
                                            <p:strVal val="#ppt_x"/>
                                          </p:val>
                                        </p:tav>
                                        <p:tav tm="100000">
                                          <p:val>
                                            <p:strVal val="#ppt_x"/>
                                          </p:val>
                                        </p:tav>
                                      </p:tavLst>
                                    </p:anim>
                                    <p:anim calcmode="lin" valueType="num">
                                      <p:cBhvr>
                                        <p:cTn id="19" dur="1000" fill="hold"/>
                                        <p:tgtEl>
                                          <p:spTgt spid="1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1000"/>
                                        <p:tgtEl>
                                          <p:spTgt spid="20"/>
                                        </p:tgtEl>
                                      </p:cBhvr>
                                    </p:animEffect>
                                    <p:anim calcmode="lin" valueType="num">
                                      <p:cBhvr>
                                        <p:cTn id="23" dur="1000" fill="hold"/>
                                        <p:tgtEl>
                                          <p:spTgt spid="20"/>
                                        </p:tgtEl>
                                        <p:attrNameLst>
                                          <p:attrName>ppt_x</p:attrName>
                                        </p:attrNameLst>
                                      </p:cBhvr>
                                      <p:tavLst>
                                        <p:tav tm="0">
                                          <p:val>
                                            <p:strVal val="#ppt_x"/>
                                          </p:val>
                                        </p:tav>
                                        <p:tav tm="100000">
                                          <p:val>
                                            <p:strVal val="#ppt_x"/>
                                          </p:val>
                                        </p:tav>
                                      </p:tavLst>
                                    </p:anim>
                                    <p:anim calcmode="lin" valueType="num">
                                      <p:cBhvr>
                                        <p:cTn id="24"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A08A7-D626-4AD3-96C6-A53C0231A6F9}"/>
              </a:ext>
            </a:extLst>
          </p:cNvPr>
          <p:cNvSpPr>
            <a:spLocks noGrp="1"/>
          </p:cNvSpPr>
          <p:nvPr>
            <p:ph type="title"/>
          </p:nvPr>
        </p:nvSpPr>
        <p:spPr>
          <a:xfrm>
            <a:off x="1371600" y="401714"/>
            <a:ext cx="9601200" cy="876670"/>
          </a:xfrm>
        </p:spPr>
        <p:txBody>
          <a:bodyPr/>
          <a:lstStyle/>
          <a:p>
            <a:r>
              <a:rPr lang="en-US" dirty="0"/>
              <a:t>Data Issues:</a:t>
            </a:r>
          </a:p>
        </p:txBody>
      </p:sp>
      <p:sp>
        <p:nvSpPr>
          <p:cNvPr id="4" name="TextBox 3">
            <a:extLst>
              <a:ext uri="{FF2B5EF4-FFF2-40B4-BE49-F238E27FC236}">
                <a16:creationId xmlns:a16="http://schemas.microsoft.com/office/drawing/2014/main" id="{BF51663C-56BE-448D-ADEC-56B02E9C2B4C}"/>
              </a:ext>
            </a:extLst>
          </p:cNvPr>
          <p:cNvSpPr txBox="1"/>
          <p:nvPr/>
        </p:nvSpPr>
        <p:spPr>
          <a:xfrm>
            <a:off x="1371600" y="1278384"/>
            <a:ext cx="10451432" cy="5262979"/>
          </a:xfrm>
          <a:prstGeom prst="rect">
            <a:avLst/>
          </a:prstGeom>
          <a:noFill/>
        </p:spPr>
        <p:txBody>
          <a:bodyPr wrap="square" rtlCol="0">
            <a:spAutoFit/>
          </a:bodyPr>
          <a:lstStyle/>
          <a:p>
            <a:pPr marL="342900" indent="-342900">
              <a:buAutoNum type="arabicPeriod"/>
            </a:pPr>
            <a:r>
              <a:rPr lang="en-US" sz="2800" dirty="0"/>
              <a:t>Duplicated county names in the data. </a:t>
            </a:r>
          </a:p>
          <a:p>
            <a:r>
              <a:rPr lang="en-US" sz="2800" dirty="0"/>
              <a:t>Solution: merge data sets by FIPS codes (unique)</a:t>
            </a:r>
          </a:p>
          <a:p>
            <a:endParaRPr lang="en-US" sz="2800" dirty="0"/>
          </a:p>
          <a:p>
            <a:endParaRPr lang="en-US" sz="2800" dirty="0"/>
          </a:p>
          <a:p>
            <a:endParaRPr lang="en-US" sz="2800" dirty="0"/>
          </a:p>
          <a:p>
            <a:r>
              <a:rPr lang="en-US" sz="2800" dirty="0"/>
              <a:t>2. Some of the counties do not have the obesity or diabetes data. Solution: those counties need to be dropped (total 85 counties)</a:t>
            </a:r>
          </a:p>
          <a:p>
            <a:endParaRPr lang="en-US" sz="2800" dirty="0"/>
          </a:p>
          <a:p>
            <a:endParaRPr lang="en-US" sz="2800" dirty="0"/>
          </a:p>
          <a:p>
            <a:endParaRPr lang="en-US" sz="2800" dirty="0"/>
          </a:p>
          <a:p>
            <a:r>
              <a:rPr lang="en-US" sz="2800" dirty="0"/>
              <a:t>3. The FIPS codes is not defined as integer. </a:t>
            </a:r>
          </a:p>
          <a:p>
            <a:r>
              <a:rPr lang="en-US" sz="2800" dirty="0"/>
              <a:t>Solution: needs to convert all FIPS codes to integer before merging</a:t>
            </a:r>
          </a:p>
        </p:txBody>
      </p:sp>
      <p:pic>
        <p:nvPicPr>
          <p:cNvPr id="3" name="Picture 2">
            <a:extLst>
              <a:ext uri="{FF2B5EF4-FFF2-40B4-BE49-F238E27FC236}">
                <a16:creationId xmlns:a16="http://schemas.microsoft.com/office/drawing/2014/main" id="{1CDE487A-D2B2-4541-BF73-607394500C19}"/>
              </a:ext>
            </a:extLst>
          </p:cNvPr>
          <p:cNvPicPr>
            <a:picLocks noChangeAspect="1"/>
          </p:cNvPicPr>
          <p:nvPr/>
        </p:nvPicPr>
        <p:blipFill>
          <a:blip r:embed="rId2"/>
          <a:stretch>
            <a:fillRect/>
          </a:stretch>
        </p:blipFill>
        <p:spPr>
          <a:xfrm>
            <a:off x="1371600" y="2243190"/>
            <a:ext cx="4185821" cy="1111122"/>
          </a:xfrm>
          <a:prstGeom prst="rect">
            <a:avLst/>
          </a:prstGeom>
        </p:spPr>
      </p:pic>
      <p:pic>
        <p:nvPicPr>
          <p:cNvPr id="6" name="Picture 5">
            <a:extLst>
              <a:ext uri="{FF2B5EF4-FFF2-40B4-BE49-F238E27FC236}">
                <a16:creationId xmlns:a16="http://schemas.microsoft.com/office/drawing/2014/main" id="{218A0EE4-4ECE-477C-805E-75A3FBF1C8CE}"/>
              </a:ext>
            </a:extLst>
          </p:cNvPr>
          <p:cNvPicPr>
            <a:picLocks noChangeAspect="1"/>
          </p:cNvPicPr>
          <p:nvPr/>
        </p:nvPicPr>
        <p:blipFill>
          <a:blip r:embed="rId3"/>
          <a:stretch>
            <a:fillRect/>
          </a:stretch>
        </p:blipFill>
        <p:spPr>
          <a:xfrm>
            <a:off x="1371600" y="4370937"/>
            <a:ext cx="7711920" cy="1111122"/>
          </a:xfrm>
          <a:prstGeom prst="rect">
            <a:avLst/>
          </a:prstGeom>
        </p:spPr>
      </p:pic>
      <p:sp>
        <p:nvSpPr>
          <p:cNvPr id="7" name="Rectangle 6">
            <a:extLst>
              <a:ext uri="{FF2B5EF4-FFF2-40B4-BE49-F238E27FC236}">
                <a16:creationId xmlns:a16="http://schemas.microsoft.com/office/drawing/2014/main" id="{D2FCC6EB-32DB-485F-AFE2-7835B655B535}"/>
              </a:ext>
            </a:extLst>
          </p:cNvPr>
          <p:cNvSpPr/>
          <p:nvPr/>
        </p:nvSpPr>
        <p:spPr>
          <a:xfrm>
            <a:off x="4150125" y="2487063"/>
            <a:ext cx="1407295" cy="941937"/>
          </a:xfrm>
          <a:prstGeom prst="rect">
            <a:avLst/>
          </a:prstGeom>
          <a:solidFill>
            <a:schemeClr val="accent2">
              <a:alpha val="3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CD71F28-CFDB-4114-A986-2750F9588E3B}"/>
              </a:ext>
            </a:extLst>
          </p:cNvPr>
          <p:cNvSpPr/>
          <p:nvPr/>
        </p:nvSpPr>
        <p:spPr>
          <a:xfrm>
            <a:off x="7223279" y="4637680"/>
            <a:ext cx="1860241" cy="844380"/>
          </a:xfrm>
          <a:prstGeom prst="rect">
            <a:avLst/>
          </a:prstGeom>
          <a:solidFill>
            <a:schemeClr val="accent2">
              <a:alpha val="3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2436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1000"/>
                                        <p:tgtEl>
                                          <p:spTgt spid="4">
                                            <p:txEl>
                                              <p:pRg st="1" end="1"/>
                                            </p:txEl>
                                          </p:spTgt>
                                        </p:tgtEl>
                                      </p:cBhvr>
                                    </p:animEffect>
                                    <p:anim calcmode="lin" valueType="num">
                                      <p:cBhvr>
                                        <p:cTn id="13"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1000"/>
                                        <p:tgtEl>
                                          <p:spTgt spid="7"/>
                                        </p:tgtEl>
                                      </p:cBhvr>
                                    </p:animEffect>
                                    <p:anim calcmode="lin" valueType="num">
                                      <p:cBhvr>
                                        <p:cTn id="27" dur="1000" fill="hold"/>
                                        <p:tgtEl>
                                          <p:spTgt spid="7"/>
                                        </p:tgtEl>
                                        <p:attrNameLst>
                                          <p:attrName>ppt_x</p:attrName>
                                        </p:attrNameLst>
                                      </p:cBhvr>
                                      <p:tavLst>
                                        <p:tav tm="0">
                                          <p:val>
                                            <p:strVal val="#ppt_x"/>
                                          </p:val>
                                        </p:tav>
                                        <p:tav tm="100000">
                                          <p:val>
                                            <p:strVal val="#ppt_x"/>
                                          </p:val>
                                        </p:tav>
                                      </p:tavLst>
                                    </p:anim>
                                    <p:anim calcmode="lin" valueType="num">
                                      <p:cBhvr>
                                        <p:cTn id="2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animEffect transition="in" filter="fade">
                                      <p:cBhvr>
                                        <p:cTn id="33" dur="1000"/>
                                        <p:tgtEl>
                                          <p:spTgt spid="4">
                                            <p:txEl>
                                              <p:pRg st="5" end="5"/>
                                            </p:txEl>
                                          </p:spTgt>
                                        </p:tgtEl>
                                      </p:cBhvr>
                                    </p:animEffect>
                                    <p:anim calcmode="lin" valueType="num">
                                      <p:cBhvr>
                                        <p:cTn id="34"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5"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fade">
                                      <p:cBhvr>
                                        <p:cTn id="40" dur="1000"/>
                                        <p:tgtEl>
                                          <p:spTgt spid="6"/>
                                        </p:tgtEl>
                                      </p:cBhvr>
                                    </p:animEffect>
                                    <p:anim calcmode="lin" valueType="num">
                                      <p:cBhvr>
                                        <p:cTn id="41" dur="1000" fill="hold"/>
                                        <p:tgtEl>
                                          <p:spTgt spid="6"/>
                                        </p:tgtEl>
                                        <p:attrNameLst>
                                          <p:attrName>ppt_x</p:attrName>
                                        </p:attrNameLst>
                                      </p:cBhvr>
                                      <p:tavLst>
                                        <p:tav tm="0">
                                          <p:val>
                                            <p:strVal val="#ppt_x"/>
                                          </p:val>
                                        </p:tav>
                                        <p:tav tm="100000">
                                          <p:val>
                                            <p:strVal val="#ppt_x"/>
                                          </p:val>
                                        </p:tav>
                                      </p:tavLst>
                                    </p:anim>
                                    <p:anim calcmode="lin" valueType="num">
                                      <p:cBhvr>
                                        <p:cTn id="42"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fade">
                                      <p:cBhvr>
                                        <p:cTn id="47" dur="1000"/>
                                        <p:tgtEl>
                                          <p:spTgt spid="8"/>
                                        </p:tgtEl>
                                      </p:cBhvr>
                                    </p:animEffect>
                                    <p:anim calcmode="lin" valueType="num">
                                      <p:cBhvr>
                                        <p:cTn id="48" dur="1000" fill="hold"/>
                                        <p:tgtEl>
                                          <p:spTgt spid="8"/>
                                        </p:tgtEl>
                                        <p:attrNameLst>
                                          <p:attrName>ppt_x</p:attrName>
                                        </p:attrNameLst>
                                      </p:cBhvr>
                                      <p:tavLst>
                                        <p:tav tm="0">
                                          <p:val>
                                            <p:strVal val="#ppt_x"/>
                                          </p:val>
                                        </p:tav>
                                        <p:tav tm="100000">
                                          <p:val>
                                            <p:strVal val="#ppt_x"/>
                                          </p:val>
                                        </p:tav>
                                      </p:tavLst>
                                    </p:anim>
                                    <p:anim calcmode="lin" valueType="num">
                                      <p:cBhvr>
                                        <p:cTn id="4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4">
                                            <p:txEl>
                                              <p:pRg st="9" end="9"/>
                                            </p:txEl>
                                          </p:spTgt>
                                        </p:tgtEl>
                                        <p:attrNameLst>
                                          <p:attrName>style.visibility</p:attrName>
                                        </p:attrNameLst>
                                      </p:cBhvr>
                                      <p:to>
                                        <p:strVal val="visible"/>
                                      </p:to>
                                    </p:set>
                                    <p:animEffect transition="in" filter="fade">
                                      <p:cBhvr>
                                        <p:cTn id="54" dur="1000"/>
                                        <p:tgtEl>
                                          <p:spTgt spid="4">
                                            <p:txEl>
                                              <p:pRg st="9" end="9"/>
                                            </p:txEl>
                                          </p:spTgt>
                                        </p:tgtEl>
                                      </p:cBhvr>
                                    </p:animEffect>
                                    <p:anim calcmode="lin" valueType="num">
                                      <p:cBhvr>
                                        <p:cTn id="55"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56" dur="1000" fill="hold"/>
                                        <p:tgtEl>
                                          <p:spTgt spid="4">
                                            <p:txEl>
                                              <p:pRg st="9" end="9"/>
                                            </p:txEl>
                                          </p:spTgt>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4">
                                            <p:txEl>
                                              <p:pRg st="10" end="10"/>
                                            </p:txEl>
                                          </p:spTgt>
                                        </p:tgtEl>
                                        <p:attrNameLst>
                                          <p:attrName>style.visibility</p:attrName>
                                        </p:attrNameLst>
                                      </p:cBhvr>
                                      <p:to>
                                        <p:strVal val="visible"/>
                                      </p:to>
                                    </p:set>
                                    <p:animEffect transition="in" filter="fade">
                                      <p:cBhvr>
                                        <p:cTn id="59" dur="1000"/>
                                        <p:tgtEl>
                                          <p:spTgt spid="4">
                                            <p:txEl>
                                              <p:pRg st="10" end="10"/>
                                            </p:txEl>
                                          </p:spTgt>
                                        </p:tgtEl>
                                      </p:cBhvr>
                                    </p:animEffect>
                                    <p:anim calcmode="lin" valueType="num">
                                      <p:cBhvr>
                                        <p:cTn id="60" dur="10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61" dur="1000" fill="hold"/>
                                        <p:tgtEl>
                                          <p:spTgt spid="4">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39C9C-8BDF-4BE7-BE7E-6FF950552D94}"/>
              </a:ext>
            </a:extLst>
          </p:cNvPr>
          <p:cNvSpPr>
            <a:spLocks noGrp="1"/>
          </p:cNvSpPr>
          <p:nvPr>
            <p:ph type="title"/>
          </p:nvPr>
        </p:nvSpPr>
        <p:spPr>
          <a:xfrm>
            <a:off x="1371599" y="446104"/>
            <a:ext cx="9778753" cy="761260"/>
          </a:xfrm>
        </p:spPr>
        <p:txBody>
          <a:bodyPr/>
          <a:lstStyle/>
          <a:p>
            <a:r>
              <a:rPr lang="en-US" dirty="0"/>
              <a:t>Final Data: (Merged)</a:t>
            </a:r>
          </a:p>
        </p:txBody>
      </p:sp>
      <p:graphicFrame>
        <p:nvGraphicFramePr>
          <p:cNvPr id="10" name="Content Placeholder 9">
            <a:extLst>
              <a:ext uri="{FF2B5EF4-FFF2-40B4-BE49-F238E27FC236}">
                <a16:creationId xmlns:a16="http://schemas.microsoft.com/office/drawing/2014/main" id="{F74FD3DE-A86D-440F-810F-812923A18432}"/>
              </a:ext>
            </a:extLst>
          </p:cNvPr>
          <p:cNvGraphicFramePr>
            <a:graphicFrameLocks noGrp="1"/>
          </p:cNvGraphicFramePr>
          <p:nvPr>
            <p:ph idx="1"/>
            <p:extLst>
              <p:ext uri="{D42A27DB-BD31-4B8C-83A1-F6EECF244321}">
                <p14:modId xmlns:p14="http://schemas.microsoft.com/office/powerpoint/2010/main" val="2745863803"/>
              </p:ext>
            </p:extLst>
          </p:nvPr>
        </p:nvGraphicFramePr>
        <p:xfrm>
          <a:off x="1076884" y="1384916"/>
          <a:ext cx="10978990" cy="5175679"/>
        </p:xfrm>
        <a:graphic>
          <a:graphicData uri="http://schemas.openxmlformats.org/drawingml/2006/table">
            <a:tbl>
              <a:tblPr>
                <a:tableStyleId>{5940675A-B579-460E-94D1-54222C63F5DA}</a:tableStyleId>
              </a:tblPr>
              <a:tblGrid>
                <a:gridCol w="1097899">
                  <a:extLst>
                    <a:ext uri="{9D8B030D-6E8A-4147-A177-3AD203B41FA5}">
                      <a16:colId xmlns:a16="http://schemas.microsoft.com/office/drawing/2014/main" val="1173393019"/>
                    </a:ext>
                  </a:extLst>
                </a:gridCol>
                <a:gridCol w="1097899">
                  <a:extLst>
                    <a:ext uri="{9D8B030D-6E8A-4147-A177-3AD203B41FA5}">
                      <a16:colId xmlns:a16="http://schemas.microsoft.com/office/drawing/2014/main" val="931406359"/>
                    </a:ext>
                  </a:extLst>
                </a:gridCol>
                <a:gridCol w="1097899">
                  <a:extLst>
                    <a:ext uri="{9D8B030D-6E8A-4147-A177-3AD203B41FA5}">
                      <a16:colId xmlns:a16="http://schemas.microsoft.com/office/drawing/2014/main" val="868474620"/>
                    </a:ext>
                  </a:extLst>
                </a:gridCol>
                <a:gridCol w="1097899">
                  <a:extLst>
                    <a:ext uri="{9D8B030D-6E8A-4147-A177-3AD203B41FA5}">
                      <a16:colId xmlns:a16="http://schemas.microsoft.com/office/drawing/2014/main" val="3513582655"/>
                    </a:ext>
                  </a:extLst>
                </a:gridCol>
                <a:gridCol w="1097899">
                  <a:extLst>
                    <a:ext uri="{9D8B030D-6E8A-4147-A177-3AD203B41FA5}">
                      <a16:colId xmlns:a16="http://schemas.microsoft.com/office/drawing/2014/main" val="1610567266"/>
                    </a:ext>
                  </a:extLst>
                </a:gridCol>
                <a:gridCol w="1097899">
                  <a:extLst>
                    <a:ext uri="{9D8B030D-6E8A-4147-A177-3AD203B41FA5}">
                      <a16:colId xmlns:a16="http://schemas.microsoft.com/office/drawing/2014/main" val="633612714"/>
                    </a:ext>
                  </a:extLst>
                </a:gridCol>
                <a:gridCol w="1097899">
                  <a:extLst>
                    <a:ext uri="{9D8B030D-6E8A-4147-A177-3AD203B41FA5}">
                      <a16:colId xmlns:a16="http://schemas.microsoft.com/office/drawing/2014/main" val="4021620762"/>
                    </a:ext>
                  </a:extLst>
                </a:gridCol>
                <a:gridCol w="1097899">
                  <a:extLst>
                    <a:ext uri="{9D8B030D-6E8A-4147-A177-3AD203B41FA5}">
                      <a16:colId xmlns:a16="http://schemas.microsoft.com/office/drawing/2014/main" val="1643668468"/>
                    </a:ext>
                  </a:extLst>
                </a:gridCol>
                <a:gridCol w="1097899">
                  <a:extLst>
                    <a:ext uri="{9D8B030D-6E8A-4147-A177-3AD203B41FA5}">
                      <a16:colId xmlns:a16="http://schemas.microsoft.com/office/drawing/2014/main" val="2110486452"/>
                    </a:ext>
                  </a:extLst>
                </a:gridCol>
                <a:gridCol w="1097899">
                  <a:extLst>
                    <a:ext uri="{9D8B030D-6E8A-4147-A177-3AD203B41FA5}">
                      <a16:colId xmlns:a16="http://schemas.microsoft.com/office/drawing/2014/main" val="203966089"/>
                    </a:ext>
                  </a:extLst>
                </a:gridCol>
              </a:tblGrid>
              <a:tr h="1425189">
                <a:tc>
                  <a:txBody>
                    <a:bodyPr/>
                    <a:lstStyle/>
                    <a:p>
                      <a:pPr algn="ctr" fontAlgn="ctr"/>
                      <a:r>
                        <a:rPr lang="en-US" sz="1800" b="1" dirty="0">
                          <a:effectLst/>
                        </a:rPr>
                        <a:t>FIPS Codes</a:t>
                      </a:r>
                    </a:p>
                  </a:txBody>
                  <a:tcPr marL="25952" marR="25952" marT="25952" marB="25952" anchor="ctr"/>
                </a:tc>
                <a:tc>
                  <a:txBody>
                    <a:bodyPr/>
                    <a:lstStyle/>
                    <a:p>
                      <a:pPr algn="ctr" fontAlgn="ctr"/>
                      <a:r>
                        <a:rPr lang="en-US" sz="1400" b="1" dirty="0">
                          <a:effectLst/>
                        </a:rPr>
                        <a:t>Age-Adjusted Percent Diabetes</a:t>
                      </a:r>
                    </a:p>
                  </a:txBody>
                  <a:tcPr marL="25952" marR="25952" marT="25952" marB="25952" anchor="ctr"/>
                </a:tc>
                <a:tc>
                  <a:txBody>
                    <a:bodyPr/>
                    <a:lstStyle/>
                    <a:p>
                      <a:pPr algn="ctr" fontAlgn="ctr"/>
                      <a:r>
                        <a:rPr lang="en-US" sz="1400" b="1" dirty="0">
                          <a:effectLst/>
                        </a:rPr>
                        <a:t>Age-Adjusted Percent Obesity</a:t>
                      </a:r>
                    </a:p>
                  </a:txBody>
                  <a:tcPr marL="25952" marR="25952" marT="25952" marB="25952" anchor="ctr"/>
                </a:tc>
                <a:tc>
                  <a:txBody>
                    <a:bodyPr/>
                    <a:lstStyle/>
                    <a:p>
                      <a:pPr algn="ctr" fontAlgn="ctr"/>
                      <a:r>
                        <a:rPr lang="en-US" sz="1800" b="1" dirty="0">
                          <a:effectLst/>
                        </a:rPr>
                        <a:t>County</a:t>
                      </a:r>
                    </a:p>
                    <a:p>
                      <a:pPr algn="ctr" fontAlgn="ctr"/>
                      <a:r>
                        <a:rPr lang="en-US" sz="1800" b="1" dirty="0">
                          <a:effectLst/>
                        </a:rPr>
                        <a:t>Name</a:t>
                      </a:r>
                    </a:p>
                  </a:txBody>
                  <a:tcPr marL="25952" marR="25952" marT="25952" marB="25952" anchor="ctr"/>
                </a:tc>
                <a:tc>
                  <a:txBody>
                    <a:bodyPr/>
                    <a:lstStyle/>
                    <a:p>
                      <a:pPr algn="ctr" fontAlgn="ctr"/>
                      <a:r>
                        <a:rPr lang="en-US" sz="1800" b="1" dirty="0">
                          <a:effectLst/>
                        </a:rPr>
                        <a:t>State</a:t>
                      </a:r>
                    </a:p>
                    <a:p>
                      <a:pPr algn="ctr" fontAlgn="ctr"/>
                      <a:r>
                        <a:rPr lang="en-US" sz="1800" b="1" dirty="0">
                          <a:effectLst/>
                        </a:rPr>
                        <a:t>Name</a:t>
                      </a:r>
                    </a:p>
                  </a:txBody>
                  <a:tcPr marL="25952" marR="25952" marT="25952" marB="25952" anchor="ctr"/>
                </a:tc>
                <a:tc>
                  <a:txBody>
                    <a:bodyPr/>
                    <a:lstStyle/>
                    <a:p>
                      <a:pPr algn="ctr" fontAlgn="ctr"/>
                      <a:r>
                        <a:rPr lang="en-US" sz="1800" b="1" dirty="0" err="1">
                          <a:effectLst/>
                        </a:rPr>
                        <a:t>lat</a:t>
                      </a:r>
                      <a:endParaRPr lang="en-US" sz="1800" b="1" dirty="0">
                        <a:effectLst/>
                      </a:endParaRPr>
                    </a:p>
                  </a:txBody>
                  <a:tcPr marL="25952" marR="25952" marT="25952" marB="25952" anchor="ctr"/>
                </a:tc>
                <a:tc>
                  <a:txBody>
                    <a:bodyPr/>
                    <a:lstStyle/>
                    <a:p>
                      <a:pPr algn="ctr" fontAlgn="ctr"/>
                      <a:r>
                        <a:rPr lang="en-US" sz="1800" b="1" dirty="0" err="1">
                          <a:effectLst/>
                        </a:rPr>
                        <a:t>lng</a:t>
                      </a:r>
                      <a:endParaRPr lang="en-US" sz="1800" b="1" dirty="0">
                        <a:effectLst/>
                      </a:endParaRPr>
                    </a:p>
                  </a:txBody>
                  <a:tcPr marL="25952" marR="25952" marT="25952" marB="25952" anchor="ctr"/>
                </a:tc>
                <a:tc>
                  <a:txBody>
                    <a:bodyPr/>
                    <a:lstStyle/>
                    <a:p>
                      <a:pPr algn="ctr" fontAlgn="ctr"/>
                      <a:r>
                        <a:rPr lang="en-US" sz="1800" b="1">
                          <a:effectLst/>
                        </a:rPr>
                        <a:t>Zip_Code</a:t>
                      </a:r>
                    </a:p>
                  </a:txBody>
                  <a:tcPr marL="25952" marR="25952" marT="25952" marB="25952" anchor="ctr"/>
                </a:tc>
                <a:tc>
                  <a:txBody>
                    <a:bodyPr/>
                    <a:lstStyle/>
                    <a:p>
                      <a:pPr algn="ctr" fontAlgn="ctr"/>
                      <a:r>
                        <a:rPr lang="en-US" sz="1800" b="1" dirty="0">
                          <a:effectLst/>
                        </a:rPr>
                        <a:t>Population</a:t>
                      </a:r>
                    </a:p>
                  </a:txBody>
                  <a:tcPr marL="25952" marR="25952" marT="25952" marB="25952" anchor="ctr"/>
                </a:tc>
                <a:tc>
                  <a:txBody>
                    <a:bodyPr/>
                    <a:lstStyle/>
                    <a:p>
                      <a:pPr algn="ctr" fontAlgn="ctr"/>
                      <a:r>
                        <a:rPr lang="en-US" sz="1800" b="1" dirty="0" err="1">
                          <a:effectLst/>
                        </a:rPr>
                        <a:t>fast_food</a:t>
                      </a:r>
                      <a:endParaRPr lang="en-US" sz="1800" b="1" dirty="0">
                        <a:effectLst/>
                      </a:endParaRPr>
                    </a:p>
                  </a:txBody>
                  <a:tcPr marL="25952" marR="25952" marT="25952" marB="25952" anchor="ctr"/>
                </a:tc>
                <a:extLst>
                  <a:ext uri="{0D108BD9-81ED-4DB2-BD59-A6C34878D82A}">
                    <a16:rowId xmlns:a16="http://schemas.microsoft.com/office/drawing/2014/main" val="3795164411"/>
                  </a:ext>
                </a:extLst>
              </a:tr>
              <a:tr h="750098">
                <a:tc>
                  <a:txBody>
                    <a:bodyPr/>
                    <a:lstStyle/>
                    <a:p>
                      <a:pPr algn="ctr" fontAlgn="ctr"/>
                      <a:r>
                        <a:rPr lang="en-US" sz="1800">
                          <a:effectLst/>
                        </a:rPr>
                        <a:t>1001</a:t>
                      </a:r>
                    </a:p>
                  </a:txBody>
                  <a:tcPr marL="25952" marR="25952" marT="25952" marB="25952" anchor="ctr"/>
                </a:tc>
                <a:tc>
                  <a:txBody>
                    <a:bodyPr/>
                    <a:lstStyle/>
                    <a:p>
                      <a:pPr algn="ctr" fontAlgn="ctr"/>
                      <a:r>
                        <a:rPr lang="en-US" sz="1800">
                          <a:effectLst/>
                        </a:rPr>
                        <a:t>11.9</a:t>
                      </a:r>
                    </a:p>
                  </a:txBody>
                  <a:tcPr marL="25952" marR="25952" marT="25952" marB="25952" anchor="ctr"/>
                </a:tc>
                <a:tc>
                  <a:txBody>
                    <a:bodyPr/>
                    <a:lstStyle/>
                    <a:p>
                      <a:pPr algn="ctr" fontAlgn="ctr"/>
                      <a:r>
                        <a:rPr lang="en-US" sz="1800" dirty="0">
                          <a:effectLst/>
                        </a:rPr>
                        <a:t>33.8</a:t>
                      </a:r>
                    </a:p>
                  </a:txBody>
                  <a:tcPr marL="25952" marR="25952" marT="25952" marB="25952" anchor="ctr"/>
                </a:tc>
                <a:tc>
                  <a:txBody>
                    <a:bodyPr/>
                    <a:lstStyle/>
                    <a:p>
                      <a:pPr algn="ctr" fontAlgn="ctr"/>
                      <a:r>
                        <a:rPr lang="en-US" sz="1800" dirty="0">
                          <a:effectLst/>
                        </a:rPr>
                        <a:t>Autauga</a:t>
                      </a:r>
                    </a:p>
                  </a:txBody>
                  <a:tcPr marL="25952" marR="25952" marT="25952" marB="25952" anchor="ctr"/>
                </a:tc>
                <a:tc>
                  <a:txBody>
                    <a:bodyPr/>
                    <a:lstStyle/>
                    <a:p>
                      <a:pPr algn="ctr" fontAlgn="ctr"/>
                      <a:r>
                        <a:rPr lang="en-US" sz="1800">
                          <a:effectLst/>
                        </a:rPr>
                        <a:t>Alabama</a:t>
                      </a:r>
                    </a:p>
                  </a:txBody>
                  <a:tcPr marL="25952" marR="25952" marT="25952" marB="25952" anchor="ctr"/>
                </a:tc>
                <a:tc>
                  <a:txBody>
                    <a:bodyPr/>
                    <a:lstStyle/>
                    <a:p>
                      <a:pPr algn="ctr" fontAlgn="ctr"/>
                      <a:r>
                        <a:rPr lang="en-US" sz="1800">
                          <a:effectLst/>
                        </a:rPr>
                        <a:t>32.4321</a:t>
                      </a:r>
                    </a:p>
                  </a:txBody>
                  <a:tcPr marL="25952" marR="25952" marT="25952" marB="25952" anchor="ctr"/>
                </a:tc>
                <a:tc>
                  <a:txBody>
                    <a:bodyPr/>
                    <a:lstStyle/>
                    <a:p>
                      <a:pPr algn="ctr" fontAlgn="ctr"/>
                      <a:r>
                        <a:rPr lang="en-US" sz="1800">
                          <a:effectLst/>
                        </a:rPr>
                        <a:t>-86.6582</a:t>
                      </a:r>
                    </a:p>
                  </a:txBody>
                  <a:tcPr marL="25952" marR="25952" marT="25952" marB="25952" anchor="ctr"/>
                </a:tc>
                <a:tc>
                  <a:txBody>
                    <a:bodyPr/>
                    <a:lstStyle/>
                    <a:p>
                      <a:pPr algn="ctr" fontAlgn="ctr"/>
                      <a:r>
                        <a:rPr lang="en-US" sz="1800">
                          <a:effectLst/>
                        </a:rPr>
                        <a:t>36003</a:t>
                      </a:r>
                    </a:p>
                  </a:txBody>
                  <a:tcPr marL="25952" marR="25952" marT="25952" marB="25952" anchor="ctr"/>
                </a:tc>
                <a:tc>
                  <a:txBody>
                    <a:bodyPr/>
                    <a:lstStyle/>
                    <a:p>
                      <a:pPr algn="ctr" fontAlgn="ctr"/>
                      <a:r>
                        <a:rPr lang="en-US" sz="1800">
                          <a:effectLst/>
                        </a:rPr>
                        <a:t>54695</a:t>
                      </a:r>
                    </a:p>
                  </a:txBody>
                  <a:tcPr marL="25952" marR="25952" marT="25952" marB="25952" anchor="ctr"/>
                </a:tc>
                <a:tc>
                  <a:txBody>
                    <a:bodyPr/>
                    <a:lstStyle/>
                    <a:p>
                      <a:pPr algn="ctr" fontAlgn="ctr"/>
                      <a:r>
                        <a:rPr lang="en-US" sz="1800">
                          <a:effectLst/>
                        </a:rPr>
                        <a:t>41</a:t>
                      </a:r>
                    </a:p>
                  </a:txBody>
                  <a:tcPr marL="25952" marR="25952" marT="25952" marB="25952" anchor="ctr"/>
                </a:tc>
                <a:extLst>
                  <a:ext uri="{0D108BD9-81ED-4DB2-BD59-A6C34878D82A}">
                    <a16:rowId xmlns:a16="http://schemas.microsoft.com/office/drawing/2014/main" val="3432660398"/>
                  </a:ext>
                </a:extLst>
              </a:tr>
              <a:tr h="750098">
                <a:tc>
                  <a:txBody>
                    <a:bodyPr/>
                    <a:lstStyle/>
                    <a:p>
                      <a:pPr algn="ctr" fontAlgn="ctr"/>
                      <a:r>
                        <a:rPr lang="en-US" sz="1800" dirty="0">
                          <a:effectLst/>
                        </a:rPr>
                        <a:t>1003</a:t>
                      </a:r>
                    </a:p>
                  </a:txBody>
                  <a:tcPr marL="25952" marR="25952" marT="25952" marB="25952" anchor="ctr"/>
                </a:tc>
                <a:tc>
                  <a:txBody>
                    <a:bodyPr/>
                    <a:lstStyle/>
                    <a:p>
                      <a:pPr algn="ctr" fontAlgn="ctr"/>
                      <a:r>
                        <a:rPr lang="en-US" sz="1800">
                          <a:effectLst/>
                        </a:rPr>
                        <a:t>8.8</a:t>
                      </a:r>
                    </a:p>
                  </a:txBody>
                  <a:tcPr marL="25952" marR="25952" marT="25952" marB="25952" anchor="ctr"/>
                </a:tc>
                <a:tc>
                  <a:txBody>
                    <a:bodyPr/>
                    <a:lstStyle/>
                    <a:p>
                      <a:pPr algn="ctr" fontAlgn="ctr"/>
                      <a:r>
                        <a:rPr lang="en-US" sz="1800">
                          <a:effectLst/>
                        </a:rPr>
                        <a:t>27.2</a:t>
                      </a:r>
                    </a:p>
                  </a:txBody>
                  <a:tcPr marL="25952" marR="25952" marT="25952" marB="25952" anchor="ctr"/>
                </a:tc>
                <a:tc>
                  <a:txBody>
                    <a:bodyPr/>
                    <a:lstStyle/>
                    <a:p>
                      <a:pPr algn="ctr" fontAlgn="ctr"/>
                      <a:r>
                        <a:rPr lang="en-US" sz="1800" dirty="0">
                          <a:effectLst/>
                        </a:rPr>
                        <a:t>Baldwin</a:t>
                      </a:r>
                    </a:p>
                  </a:txBody>
                  <a:tcPr marL="25952" marR="25952" marT="25952" marB="25952" anchor="ctr"/>
                </a:tc>
                <a:tc>
                  <a:txBody>
                    <a:bodyPr/>
                    <a:lstStyle/>
                    <a:p>
                      <a:pPr algn="ctr" fontAlgn="ctr"/>
                      <a:r>
                        <a:rPr lang="en-US" sz="1800" dirty="0">
                          <a:effectLst/>
                        </a:rPr>
                        <a:t>Alabama</a:t>
                      </a:r>
                    </a:p>
                  </a:txBody>
                  <a:tcPr marL="25952" marR="25952" marT="25952" marB="25952" anchor="ctr"/>
                </a:tc>
                <a:tc>
                  <a:txBody>
                    <a:bodyPr/>
                    <a:lstStyle/>
                    <a:p>
                      <a:pPr algn="ctr" fontAlgn="ctr"/>
                      <a:r>
                        <a:rPr lang="en-US" sz="1800" dirty="0">
                          <a:effectLst/>
                        </a:rPr>
                        <a:t>30.3555</a:t>
                      </a:r>
                    </a:p>
                  </a:txBody>
                  <a:tcPr marL="25952" marR="25952" marT="25952" marB="25952" anchor="ctr"/>
                </a:tc>
                <a:tc>
                  <a:txBody>
                    <a:bodyPr/>
                    <a:lstStyle/>
                    <a:p>
                      <a:pPr algn="ctr" fontAlgn="ctr"/>
                      <a:r>
                        <a:rPr lang="en-US" sz="1800" dirty="0">
                          <a:effectLst/>
                        </a:rPr>
                        <a:t>-87.5041</a:t>
                      </a:r>
                    </a:p>
                  </a:txBody>
                  <a:tcPr marL="25952" marR="25952" marT="25952" marB="25952" anchor="ctr"/>
                </a:tc>
                <a:tc>
                  <a:txBody>
                    <a:bodyPr/>
                    <a:lstStyle/>
                    <a:p>
                      <a:pPr algn="ctr" fontAlgn="ctr"/>
                      <a:r>
                        <a:rPr lang="en-US" sz="1800">
                          <a:effectLst/>
                        </a:rPr>
                        <a:t>36530</a:t>
                      </a:r>
                    </a:p>
                  </a:txBody>
                  <a:tcPr marL="25952" marR="25952" marT="25952" marB="25952" anchor="ctr"/>
                </a:tc>
                <a:tc>
                  <a:txBody>
                    <a:bodyPr/>
                    <a:lstStyle/>
                    <a:p>
                      <a:pPr algn="ctr" fontAlgn="ctr"/>
                      <a:r>
                        <a:rPr lang="en-US" sz="1800">
                          <a:effectLst/>
                        </a:rPr>
                        <a:t>194736</a:t>
                      </a:r>
                    </a:p>
                  </a:txBody>
                  <a:tcPr marL="25952" marR="25952" marT="25952" marB="25952" anchor="ctr"/>
                </a:tc>
                <a:tc>
                  <a:txBody>
                    <a:bodyPr/>
                    <a:lstStyle/>
                    <a:p>
                      <a:pPr algn="ctr" fontAlgn="ctr"/>
                      <a:r>
                        <a:rPr lang="en-US" sz="1800">
                          <a:effectLst/>
                        </a:rPr>
                        <a:t>180</a:t>
                      </a:r>
                    </a:p>
                  </a:txBody>
                  <a:tcPr marL="25952" marR="25952" marT="25952" marB="25952" anchor="ctr"/>
                </a:tc>
                <a:extLst>
                  <a:ext uri="{0D108BD9-81ED-4DB2-BD59-A6C34878D82A}">
                    <a16:rowId xmlns:a16="http://schemas.microsoft.com/office/drawing/2014/main" val="1093588439"/>
                  </a:ext>
                </a:extLst>
              </a:tr>
              <a:tr h="750098">
                <a:tc>
                  <a:txBody>
                    <a:bodyPr/>
                    <a:lstStyle/>
                    <a:p>
                      <a:pPr algn="ctr" fontAlgn="ctr"/>
                      <a:r>
                        <a:rPr lang="en-US" sz="1800">
                          <a:effectLst/>
                        </a:rPr>
                        <a:t>1005</a:t>
                      </a:r>
                    </a:p>
                  </a:txBody>
                  <a:tcPr marL="25952" marR="25952" marT="25952" marB="25952" anchor="ctr"/>
                </a:tc>
                <a:tc>
                  <a:txBody>
                    <a:bodyPr/>
                    <a:lstStyle/>
                    <a:p>
                      <a:pPr algn="ctr" fontAlgn="ctr"/>
                      <a:r>
                        <a:rPr lang="en-US" sz="1800">
                          <a:effectLst/>
                        </a:rPr>
                        <a:t>16.9</a:t>
                      </a:r>
                    </a:p>
                  </a:txBody>
                  <a:tcPr marL="25952" marR="25952" marT="25952" marB="25952" anchor="ctr"/>
                </a:tc>
                <a:tc>
                  <a:txBody>
                    <a:bodyPr/>
                    <a:lstStyle/>
                    <a:p>
                      <a:pPr algn="ctr" fontAlgn="ctr"/>
                      <a:r>
                        <a:rPr lang="en-US" sz="1800" dirty="0">
                          <a:effectLst/>
                        </a:rPr>
                        <a:t>44.7</a:t>
                      </a:r>
                    </a:p>
                  </a:txBody>
                  <a:tcPr marL="25952" marR="25952" marT="25952" marB="25952" anchor="ctr"/>
                </a:tc>
                <a:tc>
                  <a:txBody>
                    <a:bodyPr/>
                    <a:lstStyle/>
                    <a:p>
                      <a:pPr algn="ctr" fontAlgn="ctr"/>
                      <a:r>
                        <a:rPr lang="en-US" sz="1800" dirty="0">
                          <a:effectLst/>
                        </a:rPr>
                        <a:t>Barbour</a:t>
                      </a:r>
                    </a:p>
                  </a:txBody>
                  <a:tcPr marL="25952" marR="25952" marT="25952" marB="25952" anchor="ctr"/>
                </a:tc>
                <a:tc>
                  <a:txBody>
                    <a:bodyPr/>
                    <a:lstStyle/>
                    <a:p>
                      <a:pPr algn="ctr" fontAlgn="ctr"/>
                      <a:r>
                        <a:rPr lang="en-US" sz="1800">
                          <a:effectLst/>
                        </a:rPr>
                        <a:t>Alabama</a:t>
                      </a:r>
                    </a:p>
                  </a:txBody>
                  <a:tcPr marL="25952" marR="25952" marT="25952" marB="25952" anchor="ctr"/>
                </a:tc>
                <a:tc>
                  <a:txBody>
                    <a:bodyPr/>
                    <a:lstStyle/>
                    <a:p>
                      <a:pPr algn="ctr" fontAlgn="ctr"/>
                      <a:r>
                        <a:rPr lang="en-US" sz="1800">
                          <a:effectLst/>
                        </a:rPr>
                        <a:t>31.7085</a:t>
                      </a:r>
                    </a:p>
                  </a:txBody>
                  <a:tcPr marL="25952" marR="25952" marT="25952" marB="25952" anchor="ctr"/>
                </a:tc>
                <a:tc>
                  <a:txBody>
                    <a:bodyPr/>
                    <a:lstStyle/>
                    <a:p>
                      <a:pPr algn="ctr" fontAlgn="ctr"/>
                      <a:r>
                        <a:rPr lang="en-US" sz="1800" dirty="0">
                          <a:effectLst/>
                        </a:rPr>
                        <a:t>-85.6109</a:t>
                      </a:r>
                    </a:p>
                  </a:txBody>
                  <a:tcPr marL="25952" marR="25952" marT="25952" marB="25952" anchor="ctr"/>
                </a:tc>
                <a:tc>
                  <a:txBody>
                    <a:bodyPr/>
                    <a:lstStyle/>
                    <a:p>
                      <a:pPr algn="ctr" fontAlgn="ctr"/>
                      <a:r>
                        <a:rPr lang="en-US" sz="1800" dirty="0">
                          <a:effectLst/>
                        </a:rPr>
                        <a:t>36017</a:t>
                      </a:r>
                    </a:p>
                  </a:txBody>
                  <a:tcPr marL="25952" marR="25952" marT="25952" marB="25952" anchor="ctr"/>
                </a:tc>
                <a:tc>
                  <a:txBody>
                    <a:bodyPr/>
                    <a:lstStyle/>
                    <a:p>
                      <a:pPr algn="ctr" fontAlgn="ctr"/>
                      <a:r>
                        <a:rPr lang="en-US" sz="1800" dirty="0">
                          <a:effectLst/>
                        </a:rPr>
                        <a:t>26947</a:t>
                      </a:r>
                    </a:p>
                  </a:txBody>
                  <a:tcPr marL="25952" marR="25952" marT="25952" marB="25952" anchor="ctr"/>
                </a:tc>
                <a:tc>
                  <a:txBody>
                    <a:bodyPr/>
                    <a:lstStyle/>
                    <a:p>
                      <a:pPr algn="ctr" fontAlgn="ctr"/>
                      <a:r>
                        <a:rPr lang="en-US" sz="1800">
                          <a:effectLst/>
                        </a:rPr>
                        <a:t>13</a:t>
                      </a:r>
                    </a:p>
                  </a:txBody>
                  <a:tcPr marL="25952" marR="25952" marT="25952" marB="25952" anchor="ctr"/>
                </a:tc>
                <a:extLst>
                  <a:ext uri="{0D108BD9-81ED-4DB2-BD59-A6C34878D82A}">
                    <a16:rowId xmlns:a16="http://schemas.microsoft.com/office/drawing/2014/main" val="1002462213"/>
                  </a:ext>
                </a:extLst>
              </a:tr>
              <a:tr h="750098">
                <a:tc>
                  <a:txBody>
                    <a:bodyPr/>
                    <a:lstStyle/>
                    <a:p>
                      <a:pPr algn="ctr" fontAlgn="ctr"/>
                      <a:r>
                        <a:rPr lang="en-US" sz="1800">
                          <a:effectLst/>
                        </a:rPr>
                        <a:t>1007</a:t>
                      </a:r>
                    </a:p>
                  </a:txBody>
                  <a:tcPr marL="25952" marR="25952" marT="25952" marB="25952" anchor="ctr"/>
                </a:tc>
                <a:tc>
                  <a:txBody>
                    <a:bodyPr/>
                    <a:lstStyle/>
                    <a:p>
                      <a:pPr algn="ctr" fontAlgn="ctr"/>
                      <a:r>
                        <a:rPr lang="en-US" sz="1800">
                          <a:effectLst/>
                        </a:rPr>
                        <a:t>13.8</a:t>
                      </a:r>
                    </a:p>
                  </a:txBody>
                  <a:tcPr marL="25952" marR="25952" marT="25952" marB="25952" anchor="ctr"/>
                </a:tc>
                <a:tc>
                  <a:txBody>
                    <a:bodyPr/>
                    <a:lstStyle/>
                    <a:p>
                      <a:pPr algn="ctr" fontAlgn="ctr"/>
                      <a:r>
                        <a:rPr lang="en-US" sz="1800">
                          <a:effectLst/>
                        </a:rPr>
                        <a:t>40.3</a:t>
                      </a:r>
                    </a:p>
                  </a:txBody>
                  <a:tcPr marL="25952" marR="25952" marT="25952" marB="25952" anchor="ctr"/>
                </a:tc>
                <a:tc>
                  <a:txBody>
                    <a:bodyPr/>
                    <a:lstStyle/>
                    <a:p>
                      <a:pPr algn="ctr" fontAlgn="ctr"/>
                      <a:r>
                        <a:rPr lang="en-US" sz="1800">
                          <a:effectLst/>
                        </a:rPr>
                        <a:t>Bibb</a:t>
                      </a:r>
                    </a:p>
                  </a:txBody>
                  <a:tcPr marL="25952" marR="25952" marT="25952" marB="25952" anchor="ctr"/>
                </a:tc>
                <a:tc>
                  <a:txBody>
                    <a:bodyPr/>
                    <a:lstStyle/>
                    <a:p>
                      <a:pPr algn="ctr" fontAlgn="ctr"/>
                      <a:r>
                        <a:rPr lang="en-US" sz="1800">
                          <a:effectLst/>
                        </a:rPr>
                        <a:t>Alabama</a:t>
                      </a:r>
                    </a:p>
                  </a:txBody>
                  <a:tcPr marL="25952" marR="25952" marT="25952" marB="25952" anchor="ctr"/>
                </a:tc>
                <a:tc>
                  <a:txBody>
                    <a:bodyPr/>
                    <a:lstStyle/>
                    <a:p>
                      <a:pPr algn="ctr" fontAlgn="ctr"/>
                      <a:r>
                        <a:rPr lang="en-US" sz="1800">
                          <a:effectLst/>
                        </a:rPr>
                        <a:t>33.1468</a:t>
                      </a:r>
                    </a:p>
                  </a:txBody>
                  <a:tcPr marL="25952" marR="25952" marT="25952" marB="25952" anchor="ctr"/>
                </a:tc>
                <a:tc>
                  <a:txBody>
                    <a:bodyPr/>
                    <a:lstStyle/>
                    <a:p>
                      <a:pPr algn="ctr" fontAlgn="ctr"/>
                      <a:r>
                        <a:rPr lang="en-US" sz="1800">
                          <a:effectLst/>
                        </a:rPr>
                        <a:t>-87.0030</a:t>
                      </a:r>
                    </a:p>
                  </a:txBody>
                  <a:tcPr marL="25952" marR="25952" marT="25952" marB="25952" anchor="ctr"/>
                </a:tc>
                <a:tc>
                  <a:txBody>
                    <a:bodyPr/>
                    <a:lstStyle/>
                    <a:p>
                      <a:pPr algn="ctr" fontAlgn="ctr"/>
                      <a:r>
                        <a:rPr lang="en-US" sz="1800" dirty="0">
                          <a:effectLst/>
                        </a:rPr>
                        <a:t>35115</a:t>
                      </a:r>
                    </a:p>
                  </a:txBody>
                  <a:tcPr marL="25952" marR="25952" marT="25952" marB="25952" anchor="ctr"/>
                </a:tc>
                <a:tc>
                  <a:txBody>
                    <a:bodyPr/>
                    <a:lstStyle/>
                    <a:p>
                      <a:pPr algn="ctr" fontAlgn="ctr"/>
                      <a:r>
                        <a:rPr lang="en-US" sz="1800" dirty="0">
                          <a:effectLst/>
                        </a:rPr>
                        <a:t>22503</a:t>
                      </a:r>
                    </a:p>
                  </a:txBody>
                  <a:tcPr marL="25952" marR="25952" marT="25952" marB="25952" anchor="ctr"/>
                </a:tc>
                <a:tc>
                  <a:txBody>
                    <a:bodyPr/>
                    <a:lstStyle/>
                    <a:p>
                      <a:pPr algn="ctr" fontAlgn="ctr"/>
                      <a:r>
                        <a:rPr lang="en-US" sz="1800" dirty="0">
                          <a:effectLst/>
                        </a:rPr>
                        <a:t>268</a:t>
                      </a:r>
                    </a:p>
                  </a:txBody>
                  <a:tcPr marL="25952" marR="25952" marT="25952" marB="25952" anchor="ctr"/>
                </a:tc>
                <a:extLst>
                  <a:ext uri="{0D108BD9-81ED-4DB2-BD59-A6C34878D82A}">
                    <a16:rowId xmlns:a16="http://schemas.microsoft.com/office/drawing/2014/main" val="2991437939"/>
                  </a:ext>
                </a:extLst>
              </a:tr>
              <a:tr h="750098">
                <a:tc>
                  <a:txBody>
                    <a:bodyPr/>
                    <a:lstStyle/>
                    <a:p>
                      <a:pPr algn="ctr" fontAlgn="ctr"/>
                      <a:r>
                        <a:rPr lang="en-US" sz="1800">
                          <a:effectLst/>
                        </a:rPr>
                        <a:t>1009</a:t>
                      </a:r>
                    </a:p>
                  </a:txBody>
                  <a:tcPr marL="25952" marR="25952" marT="25952" marB="25952" anchor="ctr"/>
                </a:tc>
                <a:tc>
                  <a:txBody>
                    <a:bodyPr/>
                    <a:lstStyle/>
                    <a:p>
                      <a:pPr algn="ctr" fontAlgn="ctr"/>
                      <a:r>
                        <a:rPr lang="en-US" sz="1800">
                          <a:effectLst/>
                        </a:rPr>
                        <a:t>12.3</a:t>
                      </a:r>
                    </a:p>
                  </a:txBody>
                  <a:tcPr marL="25952" marR="25952" marT="25952" marB="25952" anchor="ctr"/>
                </a:tc>
                <a:tc>
                  <a:txBody>
                    <a:bodyPr/>
                    <a:lstStyle/>
                    <a:p>
                      <a:pPr algn="ctr" fontAlgn="ctr"/>
                      <a:r>
                        <a:rPr lang="en-US" sz="1800">
                          <a:effectLst/>
                        </a:rPr>
                        <a:t>34.9</a:t>
                      </a:r>
                    </a:p>
                  </a:txBody>
                  <a:tcPr marL="25952" marR="25952" marT="25952" marB="25952" anchor="ctr"/>
                </a:tc>
                <a:tc>
                  <a:txBody>
                    <a:bodyPr/>
                    <a:lstStyle/>
                    <a:p>
                      <a:pPr algn="ctr" fontAlgn="ctr"/>
                      <a:r>
                        <a:rPr lang="en-US" sz="1800">
                          <a:effectLst/>
                        </a:rPr>
                        <a:t>Blount</a:t>
                      </a:r>
                    </a:p>
                  </a:txBody>
                  <a:tcPr marL="25952" marR="25952" marT="25952" marB="25952" anchor="ctr"/>
                </a:tc>
                <a:tc>
                  <a:txBody>
                    <a:bodyPr/>
                    <a:lstStyle/>
                    <a:p>
                      <a:pPr algn="ctr" fontAlgn="ctr"/>
                      <a:r>
                        <a:rPr lang="en-US" sz="1800">
                          <a:effectLst/>
                        </a:rPr>
                        <a:t>Alabama</a:t>
                      </a:r>
                    </a:p>
                  </a:txBody>
                  <a:tcPr marL="25952" marR="25952" marT="25952" marB="25952" anchor="ctr"/>
                </a:tc>
                <a:tc>
                  <a:txBody>
                    <a:bodyPr/>
                    <a:lstStyle/>
                    <a:p>
                      <a:pPr algn="ctr" fontAlgn="ctr"/>
                      <a:r>
                        <a:rPr lang="en-US" sz="1800">
                          <a:effectLst/>
                        </a:rPr>
                        <a:t>33.9064</a:t>
                      </a:r>
                    </a:p>
                  </a:txBody>
                  <a:tcPr marL="25952" marR="25952" marT="25952" marB="25952" anchor="ctr"/>
                </a:tc>
                <a:tc>
                  <a:txBody>
                    <a:bodyPr/>
                    <a:lstStyle/>
                    <a:p>
                      <a:pPr algn="ctr" fontAlgn="ctr"/>
                      <a:r>
                        <a:rPr lang="en-US" sz="1800">
                          <a:effectLst/>
                        </a:rPr>
                        <a:t>-86.5178</a:t>
                      </a:r>
                    </a:p>
                  </a:txBody>
                  <a:tcPr marL="25952" marR="25952" marT="25952" marB="25952" anchor="ctr"/>
                </a:tc>
                <a:tc>
                  <a:txBody>
                    <a:bodyPr/>
                    <a:lstStyle/>
                    <a:p>
                      <a:pPr algn="ctr" fontAlgn="ctr"/>
                      <a:r>
                        <a:rPr lang="en-US" sz="1800">
                          <a:effectLst/>
                        </a:rPr>
                        <a:t>35013 35121</a:t>
                      </a:r>
                    </a:p>
                  </a:txBody>
                  <a:tcPr marL="25952" marR="25952" marT="25952" marB="25952" anchor="ctr"/>
                </a:tc>
                <a:tc>
                  <a:txBody>
                    <a:bodyPr/>
                    <a:lstStyle/>
                    <a:p>
                      <a:pPr algn="ctr" fontAlgn="ctr"/>
                      <a:r>
                        <a:rPr lang="en-US" sz="1800">
                          <a:effectLst/>
                        </a:rPr>
                        <a:t>57623</a:t>
                      </a:r>
                    </a:p>
                  </a:txBody>
                  <a:tcPr marL="25952" marR="25952" marT="25952" marB="25952" anchor="ctr"/>
                </a:tc>
                <a:tc>
                  <a:txBody>
                    <a:bodyPr/>
                    <a:lstStyle/>
                    <a:p>
                      <a:pPr algn="ctr" fontAlgn="ctr"/>
                      <a:r>
                        <a:rPr lang="en-US" sz="1800" dirty="0">
                          <a:effectLst/>
                        </a:rPr>
                        <a:t>122</a:t>
                      </a:r>
                    </a:p>
                  </a:txBody>
                  <a:tcPr marL="25952" marR="25952" marT="25952" marB="25952" anchor="ctr"/>
                </a:tc>
                <a:extLst>
                  <a:ext uri="{0D108BD9-81ED-4DB2-BD59-A6C34878D82A}">
                    <a16:rowId xmlns:a16="http://schemas.microsoft.com/office/drawing/2014/main" val="3529192643"/>
                  </a:ext>
                </a:extLst>
              </a:tr>
            </a:tbl>
          </a:graphicData>
        </a:graphic>
      </p:graphicFrame>
    </p:spTree>
    <p:extLst>
      <p:ext uri="{BB962C8B-B14F-4D97-AF65-F5344CB8AC3E}">
        <p14:creationId xmlns:p14="http://schemas.microsoft.com/office/powerpoint/2010/main" val="4031727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990725AA-41A2-430A-905D-70C5974230DB}"/>
              </a:ext>
            </a:extLst>
          </p:cNvPr>
          <p:cNvGraphicFramePr>
            <a:graphicFrameLocks noGrp="1"/>
          </p:cNvGraphicFramePr>
          <p:nvPr>
            <p:ph idx="1"/>
            <p:extLst>
              <p:ext uri="{D42A27DB-BD31-4B8C-83A1-F6EECF244321}">
                <p14:modId xmlns:p14="http://schemas.microsoft.com/office/powerpoint/2010/main" val="4193923939"/>
              </p:ext>
            </p:extLst>
          </p:nvPr>
        </p:nvGraphicFramePr>
        <p:xfrm>
          <a:off x="1371598" y="1797387"/>
          <a:ext cx="10496990" cy="4675906"/>
        </p:xfrm>
        <a:graphic>
          <a:graphicData uri="http://schemas.openxmlformats.org/drawingml/2006/table">
            <a:tbl>
              <a:tblPr/>
              <a:tblGrid>
                <a:gridCol w="1231326">
                  <a:extLst>
                    <a:ext uri="{9D8B030D-6E8A-4147-A177-3AD203B41FA5}">
                      <a16:colId xmlns:a16="http://schemas.microsoft.com/office/drawing/2014/main" val="3234389615"/>
                    </a:ext>
                  </a:extLst>
                </a:gridCol>
                <a:gridCol w="2244436">
                  <a:extLst>
                    <a:ext uri="{9D8B030D-6E8A-4147-A177-3AD203B41FA5}">
                      <a16:colId xmlns:a16="http://schemas.microsoft.com/office/drawing/2014/main" val="3023616238"/>
                    </a:ext>
                  </a:extLst>
                </a:gridCol>
                <a:gridCol w="2582140">
                  <a:extLst>
                    <a:ext uri="{9D8B030D-6E8A-4147-A177-3AD203B41FA5}">
                      <a16:colId xmlns:a16="http://schemas.microsoft.com/office/drawing/2014/main" val="424799021"/>
                    </a:ext>
                  </a:extLst>
                </a:gridCol>
                <a:gridCol w="2088573">
                  <a:extLst>
                    <a:ext uri="{9D8B030D-6E8A-4147-A177-3AD203B41FA5}">
                      <a16:colId xmlns:a16="http://schemas.microsoft.com/office/drawing/2014/main" val="2998554365"/>
                    </a:ext>
                  </a:extLst>
                </a:gridCol>
                <a:gridCol w="2350515">
                  <a:extLst>
                    <a:ext uri="{9D8B030D-6E8A-4147-A177-3AD203B41FA5}">
                      <a16:colId xmlns:a16="http://schemas.microsoft.com/office/drawing/2014/main" val="2180771295"/>
                    </a:ext>
                  </a:extLst>
                </a:gridCol>
              </a:tblGrid>
              <a:tr h="839266">
                <a:tc>
                  <a:txBody>
                    <a:bodyPr/>
                    <a:lstStyle/>
                    <a:p>
                      <a:pPr algn="r" fontAlgn="ctr"/>
                      <a:endParaRPr lang="en-US" sz="2000" b="1" dirty="0">
                        <a:effectLst/>
                      </a:endParaRPr>
                    </a:p>
                  </a:txBody>
                  <a:tcPr marL="45720" marR="45720" anchor="ctr">
                    <a:lnL>
                      <a:noFill/>
                    </a:lnL>
                    <a:lnR>
                      <a:noFill/>
                    </a:lnR>
                    <a:lnT>
                      <a:noFill/>
                    </a:lnT>
                    <a:lnB>
                      <a:noFill/>
                    </a:lnB>
                  </a:tcPr>
                </a:tc>
                <a:tc>
                  <a:txBody>
                    <a:bodyPr/>
                    <a:lstStyle/>
                    <a:p>
                      <a:pPr algn="r" fontAlgn="ctr"/>
                      <a:r>
                        <a:rPr lang="en-US" sz="2000" b="1" dirty="0">
                          <a:effectLst/>
                        </a:rPr>
                        <a:t>Age-Adjusted Percent Diabetes</a:t>
                      </a:r>
                    </a:p>
                  </a:txBody>
                  <a:tcPr marL="45720" marR="45720" anchor="ctr">
                    <a:lnL>
                      <a:noFill/>
                    </a:lnL>
                    <a:lnR>
                      <a:noFill/>
                    </a:lnR>
                    <a:lnT>
                      <a:noFill/>
                    </a:lnT>
                    <a:lnB>
                      <a:noFill/>
                    </a:lnB>
                  </a:tcPr>
                </a:tc>
                <a:tc>
                  <a:txBody>
                    <a:bodyPr/>
                    <a:lstStyle/>
                    <a:p>
                      <a:pPr algn="r" fontAlgn="ctr"/>
                      <a:r>
                        <a:rPr lang="en-US" sz="2000" b="1">
                          <a:effectLst/>
                        </a:rPr>
                        <a:t>Age-Adjusted Percent Obesity</a:t>
                      </a:r>
                    </a:p>
                  </a:txBody>
                  <a:tcPr marL="45720" marR="45720" anchor="ctr">
                    <a:lnL>
                      <a:noFill/>
                    </a:lnL>
                    <a:lnR>
                      <a:noFill/>
                    </a:lnR>
                    <a:lnT>
                      <a:noFill/>
                    </a:lnT>
                    <a:lnB>
                      <a:noFill/>
                    </a:lnB>
                  </a:tcPr>
                </a:tc>
                <a:tc>
                  <a:txBody>
                    <a:bodyPr/>
                    <a:lstStyle/>
                    <a:p>
                      <a:pPr algn="r" fontAlgn="ctr"/>
                      <a:r>
                        <a:rPr lang="en-US" sz="2000" b="1">
                          <a:effectLst/>
                        </a:rPr>
                        <a:t>fast_food</a:t>
                      </a:r>
                    </a:p>
                  </a:txBody>
                  <a:tcPr marL="45720" marR="45720" anchor="ctr">
                    <a:lnL>
                      <a:noFill/>
                    </a:lnL>
                    <a:lnR>
                      <a:noFill/>
                    </a:lnR>
                    <a:lnT>
                      <a:noFill/>
                    </a:lnT>
                    <a:lnB>
                      <a:noFill/>
                    </a:lnB>
                  </a:tcPr>
                </a:tc>
                <a:tc>
                  <a:txBody>
                    <a:bodyPr/>
                    <a:lstStyle/>
                    <a:p>
                      <a:pPr algn="r" fontAlgn="ctr"/>
                      <a:r>
                        <a:rPr lang="en-US" sz="2000" b="1" dirty="0" err="1">
                          <a:effectLst/>
                        </a:rPr>
                        <a:t>pop_ff_ratio</a:t>
                      </a:r>
                      <a:endParaRPr lang="en-US" sz="2000" b="1" dirty="0">
                        <a:effectLst/>
                      </a:endParaRPr>
                    </a:p>
                  </a:txBody>
                  <a:tcPr marL="45720" marR="45720" anchor="ctr">
                    <a:lnL>
                      <a:noFill/>
                    </a:lnL>
                    <a:lnR>
                      <a:noFill/>
                    </a:lnR>
                    <a:lnT>
                      <a:noFill/>
                    </a:lnT>
                    <a:lnB>
                      <a:noFill/>
                    </a:lnB>
                  </a:tcPr>
                </a:tc>
                <a:extLst>
                  <a:ext uri="{0D108BD9-81ED-4DB2-BD59-A6C34878D82A}">
                    <a16:rowId xmlns:a16="http://schemas.microsoft.com/office/drawing/2014/main" val="3072408309"/>
                  </a:ext>
                </a:extLst>
              </a:tr>
              <a:tr h="479580">
                <a:tc>
                  <a:txBody>
                    <a:bodyPr/>
                    <a:lstStyle/>
                    <a:p>
                      <a:pPr algn="r" fontAlgn="ctr"/>
                      <a:r>
                        <a:rPr lang="en-US" sz="2000" b="1">
                          <a:effectLst/>
                        </a:rPr>
                        <a:t>count</a:t>
                      </a:r>
                    </a:p>
                  </a:txBody>
                  <a:tcPr marL="45720" marR="45720" anchor="ctr">
                    <a:lnL>
                      <a:noFill/>
                    </a:lnL>
                    <a:lnR>
                      <a:noFill/>
                    </a:lnR>
                    <a:lnT>
                      <a:noFill/>
                    </a:lnT>
                    <a:lnB>
                      <a:noFill/>
                    </a:lnB>
                    <a:solidFill>
                      <a:srgbClr val="F5F5F5"/>
                    </a:solidFill>
                  </a:tcPr>
                </a:tc>
                <a:tc>
                  <a:txBody>
                    <a:bodyPr/>
                    <a:lstStyle/>
                    <a:p>
                      <a:pPr algn="r" fontAlgn="ctr"/>
                      <a:r>
                        <a:rPr lang="en-US" sz="2000" dirty="0">
                          <a:effectLst/>
                        </a:rPr>
                        <a:t>3139.000000</a:t>
                      </a:r>
                    </a:p>
                  </a:txBody>
                  <a:tcPr marL="45720" marR="45720" anchor="ctr">
                    <a:lnL>
                      <a:noFill/>
                    </a:lnL>
                    <a:lnR>
                      <a:noFill/>
                    </a:lnR>
                    <a:lnT>
                      <a:noFill/>
                    </a:lnT>
                    <a:lnB>
                      <a:noFill/>
                    </a:lnB>
                    <a:solidFill>
                      <a:srgbClr val="F5F5F5"/>
                    </a:solidFill>
                  </a:tcPr>
                </a:tc>
                <a:tc>
                  <a:txBody>
                    <a:bodyPr/>
                    <a:lstStyle/>
                    <a:p>
                      <a:pPr algn="r" fontAlgn="ctr"/>
                      <a:r>
                        <a:rPr lang="en-US" sz="2000">
                          <a:effectLst/>
                        </a:rPr>
                        <a:t>3139.000000</a:t>
                      </a:r>
                    </a:p>
                  </a:txBody>
                  <a:tcPr marL="45720" marR="45720" anchor="ctr">
                    <a:lnL>
                      <a:noFill/>
                    </a:lnL>
                    <a:lnR>
                      <a:noFill/>
                    </a:lnR>
                    <a:lnT>
                      <a:noFill/>
                    </a:lnT>
                    <a:lnB>
                      <a:noFill/>
                    </a:lnB>
                    <a:solidFill>
                      <a:srgbClr val="F5F5F5"/>
                    </a:solidFill>
                  </a:tcPr>
                </a:tc>
                <a:tc>
                  <a:txBody>
                    <a:bodyPr/>
                    <a:lstStyle/>
                    <a:p>
                      <a:pPr algn="r" fontAlgn="ctr"/>
                      <a:r>
                        <a:rPr lang="en-US" sz="2000">
                          <a:effectLst/>
                        </a:rPr>
                        <a:t>3139.000000</a:t>
                      </a:r>
                    </a:p>
                  </a:txBody>
                  <a:tcPr marL="45720" marR="45720" anchor="ctr">
                    <a:lnL>
                      <a:noFill/>
                    </a:lnL>
                    <a:lnR>
                      <a:noFill/>
                    </a:lnR>
                    <a:lnT>
                      <a:noFill/>
                    </a:lnT>
                    <a:lnB>
                      <a:noFill/>
                    </a:lnB>
                    <a:solidFill>
                      <a:srgbClr val="F5F5F5"/>
                    </a:solidFill>
                  </a:tcPr>
                </a:tc>
                <a:tc>
                  <a:txBody>
                    <a:bodyPr/>
                    <a:lstStyle/>
                    <a:p>
                      <a:pPr algn="r" fontAlgn="ctr"/>
                      <a:r>
                        <a:rPr lang="en-US" sz="2000">
                          <a:effectLst/>
                        </a:rPr>
                        <a:t>3139.000000</a:t>
                      </a:r>
                    </a:p>
                  </a:txBody>
                  <a:tcPr marL="45720" marR="45720" anchor="ctr">
                    <a:lnL>
                      <a:noFill/>
                    </a:lnL>
                    <a:lnR>
                      <a:noFill/>
                    </a:lnR>
                    <a:lnT>
                      <a:noFill/>
                    </a:lnT>
                    <a:lnB>
                      <a:noFill/>
                    </a:lnB>
                    <a:solidFill>
                      <a:srgbClr val="F5F5F5"/>
                    </a:solidFill>
                  </a:tcPr>
                </a:tc>
                <a:extLst>
                  <a:ext uri="{0D108BD9-81ED-4DB2-BD59-A6C34878D82A}">
                    <a16:rowId xmlns:a16="http://schemas.microsoft.com/office/drawing/2014/main" val="1290878207"/>
                  </a:ext>
                </a:extLst>
              </a:tr>
              <a:tr h="479580">
                <a:tc>
                  <a:txBody>
                    <a:bodyPr/>
                    <a:lstStyle/>
                    <a:p>
                      <a:pPr algn="r" fontAlgn="ctr"/>
                      <a:r>
                        <a:rPr lang="en-US" sz="2000" b="1">
                          <a:effectLst/>
                        </a:rPr>
                        <a:t>mean</a:t>
                      </a:r>
                    </a:p>
                  </a:txBody>
                  <a:tcPr marL="45720" marR="45720" anchor="ctr">
                    <a:lnL>
                      <a:noFill/>
                    </a:lnL>
                    <a:lnR>
                      <a:noFill/>
                    </a:lnR>
                    <a:lnT>
                      <a:noFill/>
                    </a:lnT>
                    <a:lnB>
                      <a:noFill/>
                    </a:lnB>
                  </a:tcPr>
                </a:tc>
                <a:tc>
                  <a:txBody>
                    <a:bodyPr/>
                    <a:lstStyle/>
                    <a:p>
                      <a:pPr algn="r" fontAlgn="ctr"/>
                      <a:r>
                        <a:rPr lang="en-US" sz="2000">
                          <a:effectLst/>
                        </a:rPr>
                        <a:t>9.618127</a:t>
                      </a:r>
                    </a:p>
                  </a:txBody>
                  <a:tcPr marL="45720" marR="45720" anchor="ctr">
                    <a:lnL>
                      <a:noFill/>
                    </a:lnL>
                    <a:lnR>
                      <a:noFill/>
                    </a:lnR>
                    <a:lnT>
                      <a:noFill/>
                    </a:lnT>
                    <a:lnB>
                      <a:noFill/>
                    </a:lnB>
                  </a:tcPr>
                </a:tc>
                <a:tc>
                  <a:txBody>
                    <a:bodyPr/>
                    <a:lstStyle/>
                    <a:p>
                      <a:pPr algn="r" fontAlgn="ctr"/>
                      <a:r>
                        <a:rPr lang="en-US" sz="2000" dirty="0">
                          <a:effectLst/>
                        </a:rPr>
                        <a:t>30.840395</a:t>
                      </a:r>
                    </a:p>
                  </a:txBody>
                  <a:tcPr marL="45720" marR="45720" anchor="ctr">
                    <a:lnL>
                      <a:noFill/>
                    </a:lnL>
                    <a:lnR>
                      <a:noFill/>
                    </a:lnR>
                    <a:lnT>
                      <a:noFill/>
                    </a:lnT>
                    <a:lnB>
                      <a:noFill/>
                    </a:lnB>
                  </a:tcPr>
                </a:tc>
                <a:tc>
                  <a:txBody>
                    <a:bodyPr/>
                    <a:lstStyle/>
                    <a:p>
                      <a:pPr algn="r" fontAlgn="ctr"/>
                      <a:r>
                        <a:rPr lang="en-US" sz="2000">
                          <a:effectLst/>
                        </a:rPr>
                        <a:t>137.829882</a:t>
                      </a:r>
                    </a:p>
                  </a:txBody>
                  <a:tcPr marL="45720" marR="45720" anchor="ctr">
                    <a:lnL>
                      <a:noFill/>
                    </a:lnL>
                    <a:lnR>
                      <a:noFill/>
                    </a:lnR>
                    <a:lnT>
                      <a:noFill/>
                    </a:lnT>
                    <a:lnB>
                      <a:noFill/>
                    </a:lnB>
                  </a:tcPr>
                </a:tc>
                <a:tc>
                  <a:txBody>
                    <a:bodyPr/>
                    <a:lstStyle/>
                    <a:p>
                      <a:pPr algn="r" fontAlgn="ctr"/>
                      <a:r>
                        <a:rPr lang="en-US" sz="2000">
                          <a:effectLst/>
                        </a:rPr>
                        <a:t>inf</a:t>
                      </a:r>
                    </a:p>
                  </a:txBody>
                  <a:tcPr marL="45720" marR="45720" anchor="ctr">
                    <a:lnL>
                      <a:noFill/>
                    </a:lnL>
                    <a:lnR>
                      <a:noFill/>
                    </a:lnR>
                    <a:lnT>
                      <a:noFill/>
                    </a:lnT>
                    <a:lnB>
                      <a:noFill/>
                    </a:lnB>
                  </a:tcPr>
                </a:tc>
                <a:extLst>
                  <a:ext uri="{0D108BD9-81ED-4DB2-BD59-A6C34878D82A}">
                    <a16:rowId xmlns:a16="http://schemas.microsoft.com/office/drawing/2014/main" val="4030211218"/>
                  </a:ext>
                </a:extLst>
              </a:tr>
              <a:tr h="479580">
                <a:tc>
                  <a:txBody>
                    <a:bodyPr/>
                    <a:lstStyle/>
                    <a:p>
                      <a:pPr algn="r" fontAlgn="ctr"/>
                      <a:r>
                        <a:rPr lang="en-US" sz="2000" b="1">
                          <a:effectLst/>
                        </a:rPr>
                        <a:t>std</a:t>
                      </a:r>
                    </a:p>
                  </a:txBody>
                  <a:tcPr marL="45720" marR="45720" anchor="ctr">
                    <a:lnL>
                      <a:noFill/>
                    </a:lnL>
                    <a:lnR>
                      <a:noFill/>
                    </a:lnR>
                    <a:lnT>
                      <a:noFill/>
                    </a:lnT>
                    <a:lnB>
                      <a:noFill/>
                    </a:lnB>
                    <a:solidFill>
                      <a:srgbClr val="F5F5F5"/>
                    </a:solidFill>
                  </a:tcPr>
                </a:tc>
                <a:tc>
                  <a:txBody>
                    <a:bodyPr/>
                    <a:lstStyle/>
                    <a:p>
                      <a:pPr algn="r" fontAlgn="ctr"/>
                      <a:r>
                        <a:rPr lang="en-US" sz="2000">
                          <a:effectLst/>
                        </a:rPr>
                        <a:t>2.182928</a:t>
                      </a:r>
                    </a:p>
                  </a:txBody>
                  <a:tcPr marL="45720" marR="45720" anchor="ctr">
                    <a:lnL>
                      <a:noFill/>
                    </a:lnL>
                    <a:lnR>
                      <a:noFill/>
                    </a:lnR>
                    <a:lnT>
                      <a:noFill/>
                    </a:lnT>
                    <a:lnB>
                      <a:noFill/>
                    </a:lnB>
                    <a:solidFill>
                      <a:srgbClr val="F5F5F5"/>
                    </a:solidFill>
                  </a:tcPr>
                </a:tc>
                <a:tc>
                  <a:txBody>
                    <a:bodyPr/>
                    <a:lstStyle/>
                    <a:p>
                      <a:pPr algn="r" fontAlgn="ctr"/>
                      <a:r>
                        <a:rPr lang="en-US" sz="2000" dirty="0">
                          <a:effectLst/>
                        </a:rPr>
                        <a:t>4.638937</a:t>
                      </a:r>
                    </a:p>
                  </a:txBody>
                  <a:tcPr marL="45720" marR="45720" anchor="ctr">
                    <a:lnL>
                      <a:noFill/>
                    </a:lnL>
                    <a:lnR>
                      <a:noFill/>
                    </a:lnR>
                    <a:lnT>
                      <a:noFill/>
                    </a:lnT>
                    <a:lnB>
                      <a:noFill/>
                    </a:lnB>
                    <a:solidFill>
                      <a:srgbClr val="F5F5F5"/>
                    </a:solidFill>
                  </a:tcPr>
                </a:tc>
                <a:tc>
                  <a:txBody>
                    <a:bodyPr/>
                    <a:lstStyle/>
                    <a:p>
                      <a:pPr algn="r" fontAlgn="ctr"/>
                      <a:r>
                        <a:rPr lang="en-US" sz="2000" dirty="0">
                          <a:effectLst/>
                        </a:rPr>
                        <a:t>388.669906</a:t>
                      </a:r>
                    </a:p>
                  </a:txBody>
                  <a:tcPr marL="45720" marR="45720" anchor="ctr">
                    <a:lnL>
                      <a:noFill/>
                    </a:lnL>
                    <a:lnR>
                      <a:noFill/>
                    </a:lnR>
                    <a:lnT>
                      <a:noFill/>
                    </a:lnT>
                    <a:lnB>
                      <a:noFill/>
                    </a:lnB>
                    <a:solidFill>
                      <a:srgbClr val="F5F5F5"/>
                    </a:solidFill>
                  </a:tcPr>
                </a:tc>
                <a:tc>
                  <a:txBody>
                    <a:bodyPr/>
                    <a:lstStyle/>
                    <a:p>
                      <a:pPr algn="r" fontAlgn="ctr"/>
                      <a:r>
                        <a:rPr lang="en-US" sz="2000">
                          <a:effectLst/>
                        </a:rPr>
                        <a:t>NaN</a:t>
                      </a:r>
                    </a:p>
                  </a:txBody>
                  <a:tcPr marL="45720" marR="45720" anchor="ctr">
                    <a:lnL>
                      <a:noFill/>
                    </a:lnL>
                    <a:lnR>
                      <a:noFill/>
                    </a:lnR>
                    <a:lnT>
                      <a:noFill/>
                    </a:lnT>
                    <a:lnB>
                      <a:noFill/>
                    </a:lnB>
                    <a:solidFill>
                      <a:srgbClr val="F5F5F5"/>
                    </a:solidFill>
                  </a:tcPr>
                </a:tc>
                <a:extLst>
                  <a:ext uri="{0D108BD9-81ED-4DB2-BD59-A6C34878D82A}">
                    <a16:rowId xmlns:a16="http://schemas.microsoft.com/office/drawing/2014/main" val="3186095951"/>
                  </a:ext>
                </a:extLst>
              </a:tr>
              <a:tr h="479580">
                <a:tc>
                  <a:txBody>
                    <a:bodyPr/>
                    <a:lstStyle/>
                    <a:p>
                      <a:pPr algn="r" fontAlgn="ctr"/>
                      <a:r>
                        <a:rPr lang="en-US" sz="2000" b="1">
                          <a:effectLst/>
                        </a:rPr>
                        <a:t>min</a:t>
                      </a:r>
                    </a:p>
                  </a:txBody>
                  <a:tcPr marL="45720" marR="45720" anchor="ctr">
                    <a:lnL>
                      <a:noFill/>
                    </a:lnL>
                    <a:lnR>
                      <a:noFill/>
                    </a:lnR>
                    <a:lnT>
                      <a:noFill/>
                    </a:lnT>
                    <a:lnB>
                      <a:noFill/>
                    </a:lnB>
                  </a:tcPr>
                </a:tc>
                <a:tc>
                  <a:txBody>
                    <a:bodyPr/>
                    <a:lstStyle/>
                    <a:p>
                      <a:pPr algn="r" fontAlgn="ctr"/>
                      <a:r>
                        <a:rPr lang="en-US" sz="2000">
                          <a:effectLst/>
                        </a:rPr>
                        <a:t>3.800000</a:t>
                      </a:r>
                    </a:p>
                  </a:txBody>
                  <a:tcPr marL="45720" marR="45720" anchor="ctr">
                    <a:lnL>
                      <a:noFill/>
                    </a:lnL>
                    <a:lnR>
                      <a:noFill/>
                    </a:lnR>
                    <a:lnT>
                      <a:noFill/>
                    </a:lnT>
                    <a:lnB>
                      <a:noFill/>
                    </a:lnB>
                  </a:tcPr>
                </a:tc>
                <a:tc>
                  <a:txBody>
                    <a:bodyPr/>
                    <a:lstStyle/>
                    <a:p>
                      <a:pPr algn="r" fontAlgn="ctr"/>
                      <a:r>
                        <a:rPr lang="en-US" sz="2000">
                          <a:effectLst/>
                        </a:rPr>
                        <a:t>11.800000</a:t>
                      </a:r>
                    </a:p>
                  </a:txBody>
                  <a:tcPr marL="45720" marR="45720" anchor="ctr">
                    <a:lnL>
                      <a:noFill/>
                    </a:lnL>
                    <a:lnR>
                      <a:noFill/>
                    </a:lnR>
                    <a:lnT>
                      <a:noFill/>
                    </a:lnT>
                    <a:lnB>
                      <a:noFill/>
                    </a:lnB>
                  </a:tcPr>
                </a:tc>
                <a:tc>
                  <a:txBody>
                    <a:bodyPr/>
                    <a:lstStyle/>
                    <a:p>
                      <a:pPr algn="r" fontAlgn="ctr"/>
                      <a:r>
                        <a:rPr lang="en-US" sz="2000" dirty="0">
                          <a:effectLst/>
                        </a:rPr>
                        <a:t>0.000000</a:t>
                      </a:r>
                    </a:p>
                  </a:txBody>
                  <a:tcPr marL="45720" marR="45720" anchor="ctr">
                    <a:lnL>
                      <a:noFill/>
                    </a:lnL>
                    <a:lnR>
                      <a:noFill/>
                    </a:lnR>
                    <a:lnT>
                      <a:noFill/>
                    </a:lnT>
                    <a:lnB>
                      <a:noFill/>
                    </a:lnB>
                  </a:tcPr>
                </a:tc>
                <a:tc>
                  <a:txBody>
                    <a:bodyPr/>
                    <a:lstStyle/>
                    <a:p>
                      <a:pPr algn="r" fontAlgn="ctr"/>
                      <a:r>
                        <a:rPr lang="en-US" sz="2000">
                          <a:effectLst/>
                        </a:rPr>
                        <a:t>5.590000</a:t>
                      </a:r>
                    </a:p>
                  </a:txBody>
                  <a:tcPr marL="45720" marR="45720" anchor="ctr">
                    <a:lnL>
                      <a:noFill/>
                    </a:lnL>
                    <a:lnR>
                      <a:noFill/>
                    </a:lnR>
                    <a:lnT>
                      <a:noFill/>
                    </a:lnT>
                    <a:lnB>
                      <a:noFill/>
                    </a:lnB>
                  </a:tcPr>
                </a:tc>
                <a:extLst>
                  <a:ext uri="{0D108BD9-81ED-4DB2-BD59-A6C34878D82A}">
                    <a16:rowId xmlns:a16="http://schemas.microsoft.com/office/drawing/2014/main" val="2233117663"/>
                  </a:ext>
                </a:extLst>
              </a:tr>
              <a:tr h="479580">
                <a:tc>
                  <a:txBody>
                    <a:bodyPr/>
                    <a:lstStyle/>
                    <a:p>
                      <a:pPr algn="r" fontAlgn="ctr"/>
                      <a:r>
                        <a:rPr lang="en-US" sz="2000" b="1">
                          <a:effectLst/>
                        </a:rPr>
                        <a:t>25%</a:t>
                      </a:r>
                    </a:p>
                  </a:txBody>
                  <a:tcPr marL="45720" marR="45720" anchor="ctr">
                    <a:lnL>
                      <a:noFill/>
                    </a:lnL>
                    <a:lnR>
                      <a:noFill/>
                    </a:lnR>
                    <a:lnT>
                      <a:noFill/>
                    </a:lnT>
                    <a:lnB>
                      <a:noFill/>
                    </a:lnB>
                    <a:solidFill>
                      <a:srgbClr val="F5F5F5"/>
                    </a:solidFill>
                  </a:tcPr>
                </a:tc>
                <a:tc>
                  <a:txBody>
                    <a:bodyPr/>
                    <a:lstStyle/>
                    <a:p>
                      <a:pPr algn="r" fontAlgn="ctr"/>
                      <a:r>
                        <a:rPr lang="en-US" sz="2000">
                          <a:effectLst/>
                        </a:rPr>
                        <a:t>8.100000</a:t>
                      </a:r>
                    </a:p>
                  </a:txBody>
                  <a:tcPr marL="45720" marR="45720" anchor="ctr">
                    <a:lnL>
                      <a:noFill/>
                    </a:lnL>
                    <a:lnR>
                      <a:noFill/>
                    </a:lnR>
                    <a:lnT>
                      <a:noFill/>
                    </a:lnT>
                    <a:lnB>
                      <a:noFill/>
                    </a:lnB>
                    <a:solidFill>
                      <a:srgbClr val="F5F5F5"/>
                    </a:solidFill>
                  </a:tcPr>
                </a:tc>
                <a:tc>
                  <a:txBody>
                    <a:bodyPr/>
                    <a:lstStyle/>
                    <a:p>
                      <a:pPr algn="r" fontAlgn="ctr"/>
                      <a:r>
                        <a:rPr lang="en-US" sz="2000">
                          <a:effectLst/>
                        </a:rPr>
                        <a:t>28.000000</a:t>
                      </a:r>
                    </a:p>
                  </a:txBody>
                  <a:tcPr marL="45720" marR="45720" anchor="ctr">
                    <a:lnL>
                      <a:noFill/>
                    </a:lnL>
                    <a:lnR>
                      <a:noFill/>
                    </a:lnR>
                    <a:lnT>
                      <a:noFill/>
                    </a:lnT>
                    <a:lnB>
                      <a:noFill/>
                    </a:lnB>
                    <a:solidFill>
                      <a:srgbClr val="F5F5F5"/>
                    </a:solidFill>
                  </a:tcPr>
                </a:tc>
                <a:tc>
                  <a:txBody>
                    <a:bodyPr/>
                    <a:lstStyle/>
                    <a:p>
                      <a:pPr algn="r" fontAlgn="ctr"/>
                      <a:r>
                        <a:rPr lang="en-US" sz="2000" dirty="0">
                          <a:effectLst/>
                        </a:rPr>
                        <a:t>9.000000</a:t>
                      </a:r>
                    </a:p>
                  </a:txBody>
                  <a:tcPr marL="45720" marR="45720" anchor="ctr">
                    <a:lnL>
                      <a:noFill/>
                    </a:lnL>
                    <a:lnR>
                      <a:noFill/>
                    </a:lnR>
                    <a:lnT>
                      <a:noFill/>
                    </a:lnT>
                    <a:lnB>
                      <a:noFill/>
                    </a:lnB>
                    <a:solidFill>
                      <a:srgbClr val="F5F5F5"/>
                    </a:solidFill>
                  </a:tcPr>
                </a:tc>
                <a:tc>
                  <a:txBody>
                    <a:bodyPr/>
                    <a:lstStyle/>
                    <a:p>
                      <a:pPr algn="r" fontAlgn="ctr"/>
                      <a:r>
                        <a:rPr lang="en-US" sz="2000">
                          <a:effectLst/>
                        </a:rPr>
                        <a:t>499.713837</a:t>
                      </a:r>
                    </a:p>
                  </a:txBody>
                  <a:tcPr marL="45720" marR="45720" anchor="ctr">
                    <a:lnL>
                      <a:noFill/>
                    </a:lnL>
                    <a:lnR>
                      <a:noFill/>
                    </a:lnR>
                    <a:lnT>
                      <a:noFill/>
                    </a:lnT>
                    <a:lnB>
                      <a:noFill/>
                    </a:lnB>
                    <a:solidFill>
                      <a:srgbClr val="F5F5F5"/>
                    </a:solidFill>
                  </a:tcPr>
                </a:tc>
                <a:extLst>
                  <a:ext uri="{0D108BD9-81ED-4DB2-BD59-A6C34878D82A}">
                    <a16:rowId xmlns:a16="http://schemas.microsoft.com/office/drawing/2014/main" val="1928971090"/>
                  </a:ext>
                </a:extLst>
              </a:tr>
              <a:tr h="479580">
                <a:tc>
                  <a:txBody>
                    <a:bodyPr/>
                    <a:lstStyle/>
                    <a:p>
                      <a:pPr algn="r" fontAlgn="ctr"/>
                      <a:r>
                        <a:rPr lang="en-US" sz="2000" b="1">
                          <a:effectLst/>
                        </a:rPr>
                        <a:t>50%</a:t>
                      </a:r>
                    </a:p>
                  </a:txBody>
                  <a:tcPr marL="45720" marR="45720" anchor="ctr">
                    <a:lnL>
                      <a:noFill/>
                    </a:lnL>
                    <a:lnR>
                      <a:noFill/>
                    </a:lnR>
                    <a:lnT>
                      <a:noFill/>
                    </a:lnT>
                    <a:lnB>
                      <a:noFill/>
                    </a:lnB>
                  </a:tcPr>
                </a:tc>
                <a:tc>
                  <a:txBody>
                    <a:bodyPr/>
                    <a:lstStyle/>
                    <a:p>
                      <a:pPr algn="r" fontAlgn="ctr"/>
                      <a:r>
                        <a:rPr lang="en-US" sz="2000">
                          <a:effectLst/>
                        </a:rPr>
                        <a:t>9.300000</a:t>
                      </a:r>
                    </a:p>
                  </a:txBody>
                  <a:tcPr marL="45720" marR="45720" anchor="ctr">
                    <a:lnL>
                      <a:noFill/>
                    </a:lnL>
                    <a:lnR>
                      <a:noFill/>
                    </a:lnR>
                    <a:lnT>
                      <a:noFill/>
                    </a:lnT>
                    <a:lnB>
                      <a:noFill/>
                    </a:lnB>
                  </a:tcPr>
                </a:tc>
                <a:tc>
                  <a:txBody>
                    <a:bodyPr/>
                    <a:lstStyle/>
                    <a:p>
                      <a:pPr algn="r" fontAlgn="ctr"/>
                      <a:r>
                        <a:rPr lang="en-US" sz="2000">
                          <a:effectLst/>
                        </a:rPr>
                        <a:t>31.000000</a:t>
                      </a:r>
                    </a:p>
                  </a:txBody>
                  <a:tcPr marL="45720" marR="45720" anchor="ctr">
                    <a:lnL>
                      <a:noFill/>
                    </a:lnL>
                    <a:lnR>
                      <a:noFill/>
                    </a:lnR>
                    <a:lnT>
                      <a:noFill/>
                    </a:lnT>
                    <a:lnB>
                      <a:noFill/>
                    </a:lnB>
                  </a:tcPr>
                </a:tc>
                <a:tc>
                  <a:txBody>
                    <a:bodyPr/>
                    <a:lstStyle/>
                    <a:p>
                      <a:pPr algn="r" fontAlgn="ctr"/>
                      <a:r>
                        <a:rPr lang="en-US" sz="2000" dirty="0">
                          <a:effectLst/>
                        </a:rPr>
                        <a:t>30.000000</a:t>
                      </a:r>
                    </a:p>
                  </a:txBody>
                  <a:tcPr marL="45720" marR="45720" anchor="ctr">
                    <a:lnL>
                      <a:noFill/>
                    </a:lnL>
                    <a:lnR>
                      <a:noFill/>
                    </a:lnR>
                    <a:lnT>
                      <a:noFill/>
                    </a:lnT>
                    <a:lnB>
                      <a:noFill/>
                    </a:lnB>
                  </a:tcPr>
                </a:tc>
                <a:tc>
                  <a:txBody>
                    <a:bodyPr/>
                    <a:lstStyle/>
                    <a:p>
                      <a:pPr algn="r" fontAlgn="ctr"/>
                      <a:r>
                        <a:rPr lang="en-US" sz="2000" dirty="0">
                          <a:effectLst/>
                        </a:rPr>
                        <a:t>1079.941176</a:t>
                      </a:r>
                    </a:p>
                  </a:txBody>
                  <a:tcPr marL="45720" marR="45720" anchor="ctr">
                    <a:lnL>
                      <a:noFill/>
                    </a:lnL>
                    <a:lnR>
                      <a:noFill/>
                    </a:lnR>
                    <a:lnT>
                      <a:noFill/>
                    </a:lnT>
                    <a:lnB>
                      <a:noFill/>
                    </a:lnB>
                  </a:tcPr>
                </a:tc>
                <a:extLst>
                  <a:ext uri="{0D108BD9-81ED-4DB2-BD59-A6C34878D82A}">
                    <a16:rowId xmlns:a16="http://schemas.microsoft.com/office/drawing/2014/main" val="4011672859"/>
                  </a:ext>
                </a:extLst>
              </a:tr>
              <a:tr h="479580">
                <a:tc>
                  <a:txBody>
                    <a:bodyPr/>
                    <a:lstStyle/>
                    <a:p>
                      <a:pPr algn="r" fontAlgn="ctr"/>
                      <a:r>
                        <a:rPr lang="en-US" sz="2000" b="1">
                          <a:effectLst/>
                        </a:rPr>
                        <a:t>75%</a:t>
                      </a:r>
                    </a:p>
                  </a:txBody>
                  <a:tcPr marL="45720" marR="45720" anchor="ctr">
                    <a:lnL>
                      <a:noFill/>
                    </a:lnL>
                    <a:lnR>
                      <a:noFill/>
                    </a:lnR>
                    <a:lnT>
                      <a:noFill/>
                    </a:lnT>
                    <a:lnB>
                      <a:noFill/>
                    </a:lnB>
                    <a:solidFill>
                      <a:srgbClr val="F5F5F5"/>
                    </a:solidFill>
                  </a:tcPr>
                </a:tc>
                <a:tc>
                  <a:txBody>
                    <a:bodyPr/>
                    <a:lstStyle/>
                    <a:p>
                      <a:pPr algn="r" fontAlgn="ctr"/>
                      <a:r>
                        <a:rPr lang="en-US" sz="2000">
                          <a:effectLst/>
                        </a:rPr>
                        <a:t>11.100000</a:t>
                      </a:r>
                    </a:p>
                  </a:txBody>
                  <a:tcPr marL="45720" marR="45720" anchor="ctr">
                    <a:lnL>
                      <a:noFill/>
                    </a:lnL>
                    <a:lnR>
                      <a:noFill/>
                    </a:lnR>
                    <a:lnT>
                      <a:noFill/>
                    </a:lnT>
                    <a:lnB>
                      <a:noFill/>
                    </a:lnB>
                    <a:solidFill>
                      <a:srgbClr val="F5F5F5"/>
                    </a:solidFill>
                  </a:tcPr>
                </a:tc>
                <a:tc>
                  <a:txBody>
                    <a:bodyPr/>
                    <a:lstStyle/>
                    <a:p>
                      <a:pPr algn="r" fontAlgn="ctr"/>
                      <a:r>
                        <a:rPr lang="en-US" sz="2000">
                          <a:effectLst/>
                        </a:rPr>
                        <a:t>33.700000</a:t>
                      </a:r>
                    </a:p>
                  </a:txBody>
                  <a:tcPr marL="45720" marR="45720" anchor="ctr">
                    <a:lnL>
                      <a:noFill/>
                    </a:lnL>
                    <a:lnR>
                      <a:noFill/>
                    </a:lnR>
                    <a:lnT>
                      <a:noFill/>
                    </a:lnT>
                    <a:lnB>
                      <a:noFill/>
                    </a:lnB>
                    <a:solidFill>
                      <a:srgbClr val="F5F5F5"/>
                    </a:solidFill>
                  </a:tcPr>
                </a:tc>
                <a:tc>
                  <a:txBody>
                    <a:bodyPr/>
                    <a:lstStyle/>
                    <a:p>
                      <a:pPr algn="r" fontAlgn="ctr"/>
                      <a:r>
                        <a:rPr lang="en-US" sz="2000">
                          <a:effectLst/>
                        </a:rPr>
                        <a:t>93.000000</a:t>
                      </a:r>
                    </a:p>
                  </a:txBody>
                  <a:tcPr marL="45720" marR="45720" anchor="ctr">
                    <a:lnL>
                      <a:noFill/>
                    </a:lnL>
                    <a:lnR>
                      <a:noFill/>
                    </a:lnR>
                    <a:lnT>
                      <a:noFill/>
                    </a:lnT>
                    <a:lnB>
                      <a:noFill/>
                    </a:lnB>
                    <a:solidFill>
                      <a:srgbClr val="F5F5F5"/>
                    </a:solidFill>
                  </a:tcPr>
                </a:tc>
                <a:tc>
                  <a:txBody>
                    <a:bodyPr/>
                    <a:lstStyle/>
                    <a:p>
                      <a:pPr algn="r" fontAlgn="ctr"/>
                      <a:r>
                        <a:rPr lang="en-US" sz="2000" dirty="0">
                          <a:effectLst/>
                        </a:rPr>
                        <a:t>2120.446970</a:t>
                      </a:r>
                    </a:p>
                  </a:txBody>
                  <a:tcPr marL="45720" marR="45720" anchor="ctr">
                    <a:lnL>
                      <a:noFill/>
                    </a:lnL>
                    <a:lnR>
                      <a:noFill/>
                    </a:lnR>
                    <a:lnT>
                      <a:noFill/>
                    </a:lnT>
                    <a:lnB>
                      <a:noFill/>
                    </a:lnB>
                    <a:solidFill>
                      <a:srgbClr val="F5F5F5"/>
                    </a:solidFill>
                  </a:tcPr>
                </a:tc>
                <a:extLst>
                  <a:ext uri="{0D108BD9-81ED-4DB2-BD59-A6C34878D82A}">
                    <a16:rowId xmlns:a16="http://schemas.microsoft.com/office/drawing/2014/main" val="568392082"/>
                  </a:ext>
                </a:extLst>
              </a:tr>
              <a:tr h="479580">
                <a:tc>
                  <a:txBody>
                    <a:bodyPr/>
                    <a:lstStyle/>
                    <a:p>
                      <a:pPr algn="r" fontAlgn="ctr"/>
                      <a:r>
                        <a:rPr lang="en-US" sz="2000" b="1">
                          <a:effectLst/>
                        </a:rPr>
                        <a:t>max</a:t>
                      </a:r>
                    </a:p>
                  </a:txBody>
                  <a:tcPr marL="45720" marR="45720" anchor="ctr">
                    <a:lnL>
                      <a:noFill/>
                    </a:lnL>
                    <a:lnR>
                      <a:noFill/>
                    </a:lnR>
                    <a:lnT>
                      <a:noFill/>
                    </a:lnT>
                    <a:lnB>
                      <a:noFill/>
                    </a:lnB>
                  </a:tcPr>
                </a:tc>
                <a:tc>
                  <a:txBody>
                    <a:bodyPr/>
                    <a:lstStyle/>
                    <a:p>
                      <a:pPr algn="r" fontAlgn="ctr"/>
                      <a:r>
                        <a:rPr lang="en-US" sz="2000">
                          <a:effectLst/>
                        </a:rPr>
                        <a:t>20.800000</a:t>
                      </a:r>
                    </a:p>
                  </a:txBody>
                  <a:tcPr marL="45720" marR="45720" anchor="ctr">
                    <a:lnL>
                      <a:noFill/>
                    </a:lnL>
                    <a:lnR>
                      <a:noFill/>
                    </a:lnR>
                    <a:lnT>
                      <a:noFill/>
                    </a:lnT>
                    <a:lnB>
                      <a:noFill/>
                    </a:lnB>
                  </a:tcPr>
                </a:tc>
                <a:tc>
                  <a:txBody>
                    <a:bodyPr/>
                    <a:lstStyle/>
                    <a:p>
                      <a:pPr algn="r" fontAlgn="ctr"/>
                      <a:r>
                        <a:rPr lang="en-US" sz="2000">
                          <a:effectLst/>
                        </a:rPr>
                        <a:t>47.900000</a:t>
                      </a:r>
                    </a:p>
                  </a:txBody>
                  <a:tcPr marL="45720" marR="45720" anchor="ctr">
                    <a:lnL>
                      <a:noFill/>
                    </a:lnL>
                    <a:lnR>
                      <a:noFill/>
                    </a:lnR>
                    <a:lnT>
                      <a:noFill/>
                    </a:lnT>
                    <a:lnB>
                      <a:noFill/>
                    </a:lnB>
                  </a:tcPr>
                </a:tc>
                <a:tc>
                  <a:txBody>
                    <a:bodyPr/>
                    <a:lstStyle/>
                    <a:p>
                      <a:pPr algn="r" fontAlgn="ctr"/>
                      <a:r>
                        <a:rPr lang="en-US" sz="2000">
                          <a:effectLst/>
                        </a:rPr>
                        <a:t>7100.000000</a:t>
                      </a:r>
                    </a:p>
                  </a:txBody>
                  <a:tcPr marL="45720" marR="45720" anchor="ctr">
                    <a:lnL>
                      <a:noFill/>
                    </a:lnL>
                    <a:lnR>
                      <a:noFill/>
                    </a:lnR>
                    <a:lnT>
                      <a:noFill/>
                    </a:lnT>
                    <a:lnB>
                      <a:noFill/>
                    </a:lnB>
                  </a:tcPr>
                </a:tc>
                <a:tc>
                  <a:txBody>
                    <a:bodyPr/>
                    <a:lstStyle/>
                    <a:p>
                      <a:pPr algn="r" fontAlgn="ctr"/>
                      <a:r>
                        <a:rPr lang="en-US" sz="2000" dirty="0">
                          <a:effectLst/>
                        </a:rPr>
                        <a:t>inf</a:t>
                      </a:r>
                    </a:p>
                  </a:txBody>
                  <a:tcPr marL="45720" marR="45720" anchor="ctr">
                    <a:lnL>
                      <a:noFill/>
                    </a:lnL>
                    <a:lnR>
                      <a:noFill/>
                    </a:lnR>
                    <a:lnT>
                      <a:noFill/>
                    </a:lnT>
                    <a:lnB>
                      <a:noFill/>
                    </a:lnB>
                  </a:tcPr>
                </a:tc>
                <a:extLst>
                  <a:ext uri="{0D108BD9-81ED-4DB2-BD59-A6C34878D82A}">
                    <a16:rowId xmlns:a16="http://schemas.microsoft.com/office/drawing/2014/main" val="3315781623"/>
                  </a:ext>
                </a:extLst>
              </a:tr>
            </a:tbl>
          </a:graphicData>
        </a:graphic>
      </p:graphicFrame>
      <p:sp>
        <p:nvSpPr>
          <p:cNvPr id="2" name="Title 1">
            <a:extLst>
              <a:ext uri="{FF2B5EF4-FFF2-40B4-BE49-F238E27FC236}">
                <a16:creationId xmlns:a16="http://schemas.microsoft.com/office/drawing/2014/main" id="{7712E91B-31BA-4A1E-8D08-FA0505BE4915}"/>
              </a:ext>
            </a:extLst>
          </p:cNvPr>
          <p:cNvSpPr>
            <a:spLocks noGrp="1"/>
          </p:cNvSpPr>
          <p:nvPr>
            <p:ph type="title"/>
          </p:nvPr>
        </p:nvSpPr>
        <p:spPr>
          <a:xfrm>
            <a:off x="1371598" y="340075"/>
            <a:ext cx="9673937" cy="1296963"/>
          </a:xfrm>
        </p:spPr>
        <p:txBody>
          <a:bodyPr>
            <a:normAutofit/>
          </a:bodyPr>
          <a:lstStyle/>
          <a:p>
            <a:r>
              <a:rPr lang="en-US" dirty="0"/>
              <a:t>Summary Statistics:  n = 3139 </a:t>
            </a:r>
            <a:br>
              <a:rPr lang="en-US" dirty="0"/>
            </a:br>
            <a:r>
              <a:rPr lang="en-US" sz="3200" dirty="0"/>
              <a:t>(Before Cleaning)</a:t>
            </a:r>
          </a:p>
        </p:txBody>
      </p:sp>
      <p:sp>
        <p:nvSpPr>
          <p:cNvPr id="9" name="Rectangle 8">
            <a:extLst>
              <a:ext uri="{FF2B5EF4-FFF2-40B4-BE49-F238E27FC236}">
                <a16:creationId xmlns:a16="http://schemas.microsoft.com/office/drawing/2014/main" id="{3CDD2248-3AAC-4257-A70A-803BEE319834}"/>
              </a:ext>
            </a:extLst>
          </p:cNvPr>
          <p:cNvSpPr/>
          <p:nvPr/>
        </p:nvSpPr>
        <p:spPr>
          <a:xfrm>
            <a:off x="9765437" y="3085219"/>
            <a:ext cx="2139518" cy="494605"/>
          </a:xfrm>
          <a:prstGeom prst="rect">
            <a:avLst/>
          </a:prstGeom>
          <a:solidFill>
            <a:srgbClr val="0070C0">
              <a:alpha val="2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D1716E0-46FD-4818-8A3E-DC06C3B4BEC0}"/>
              </a:ext>
            </a:extLst>
          </p:cNvPr>
          <p:cNvSpPr/>
          <p:nvPr/>
        </p:nvSpPr>
        <p:spPr>
          <a:xfrm>
            <a:off x="9765437" y="3579824"/>
            <a:ext cx="2139518" cy="494605"/>
          </a:xfrm>
          <a:prstGeom prst="rect">
            <a:avLst/>
          </a:prstGeom>
          <a:solidFill>
            <a:srgbClr val="0070C0">
              <a:alpha val="2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BF239FC-0473-4E87-9200-C8544798DDD2}"/>
              </a:ext>
            </a:extLst>
          </p:cNvPr>
          <p:cNvSpPr/>
          <p:nvPr/>
        </p:nvSpPr>
        <p:spPr>
          <a:xfrm>
            <a:off x="9765437" y="5922878"/>
            <a:ext cx="2139518" cy="494605"/>
          </a:xfrm>
          <a:prstGeom prst="rect">
            <a:avLst/>
          </a:prstGeom>
          <a:solidFill>
            <a:srgbClr val="0070C0">
              <a:alpha val="2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4408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anim calcmode="lin" valueType="num">
                                      <p:cBhvr>
                                        <p:cTn id="18" dur="1000" fill="hold"/>
                                        <p:tgtEl>
                                          <p:spTgt spid="11"/>
                                        </p:tgtEl>
                                        <p:attrNameLst>
                                          <p:attrName>ppt_x</p:attrName>
                                        </p:attrNameLst>
                                      </p:cBhvr>
                                      <p:tavLst>
                                        <p:tav tm="0">
                                          <p:val>
                                            <p:strVal val="#ppt_x"/>
                                          </p:val>
                                        </p:tav>
                                        <p:tav tm="100000">
                                          <p:val>
                                            <p:strVal val="#ppt_x"/>
                                          </p:val>
                                        </p:tav>
                                      </p:tavLst>
                                    </p:anim>
                                    <p:anim calcmode="lin" valueType="num">
                                      <p:cBhvr>
                                        <p:cTn id="1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2E91B-31BA-4A1E-8D08-FA0505BE4915}"/>
              </a:ext>
            </a:extLst>
          </p:cNvPr>
          <p:cNvSpPr>
            <a:spLocks noGrp="1"/>
          </p:cNvSpPr>
          <p:nvPr>
            <p:ph type="title"/>
          </p:nvPr>
        </p:nvSpPr>
        <p:spPr>
          <a:xfrm>
            <a:off x="1371598" y="311651"/>
            <a:ext cx="9632374" cy="1364033"/>
          </a:xfrm>
        </p:spPr>
        <p:txBody>
          <a:bodyPr>
            <a:normAutofit/>
          </a:bodyPr>
          <a:lstStyle/>
          <a:p>
            <a:r>
              <a:rPr lang="en-US" dirty="0"/>
              <a:t>Summary Statistics:  n = 2906 </a:t>
            </a:r>
            <a:br>
              <a:rPr lang="en-US" dirty="0"/>
            </a:br>
            <a:r>
              <a:rPr lang="en-US" sz="3200" dirty="0"/>
              <a:t>(After dropping “0”)</a:t>
            </a:r>
          </a:p>
        </p:txBody>
      </p:sp>
      <p:graphicFrame>
        <p:nvGraphicFramePr>
          <p:cNvPr id="7" name="Content Placeholder 6">
            <a:extLst>
              <a:ext uri="{FF2B5EF4-FFF2-40B4-BE49-F238E27FC236}">
                <a16:creationId xmlns:a16="http://schemas.microsoft.com/office/drawing/2014/main" id="{8764CF37-B340-4AD4-B83C-3ACA8FAC6306}"/>
              </a:ext>
            </a:extLst>
          </p:cNvPr>
          <p:cNvGraphicFramePr>
            <a:graphicFrameLocks noGrp="1"/>
          </p:cNvGraphicFramePr>
          <p:nvPr>
            <p:ph idx="1"/>
            <p:extLst>
              <p:ext uri="{D42A27DB-BD31-4B8C-83A1-F6EECF244321}">
                <p14:modId xmlns:p14="http://schemas.microsoft.com/office/powerpoint/2010/main" val="1231999874"/>
              </p:ext>
            </p:extLst>
          </p:nvPr>
        </p:nvGraphicFramePr>
        <p:xfrm>
          <a:off x="1371598" y="1631373"/>
          <a:ext cx="10609120" cy="4966856"/>
        </p:xfrm>
        <a:graphic>
          <a:graphicData uri="http://schemas.openxmlformats.org/drawingml/2006/table">
            <a:tbl>
              <a:tblPr/>
              <a:tblGrid>
                <a:gridCol w="1069384">
                  <a:extLst>
                    <a:ext uri="{9D8B030D-6E8A-4147-A177-3AD203B41FA5}">
                      <a16:colId xmlns:a16="http://schemas.microsoft.com/office/drawing/2014/main" val="1701946842"/>
                    </a:ext>
                  </a:extLst>
                </a:gridCol>
                <a:gridCol w="2609000">
                  <a:extLst>
                    <a:ext uri="{9D8B030D-6E8A-4147-A177-3AD203B41FA5}">
                      <a16:colId xmlns:a16="http://schemas.microsoft.com/office/drawing/2014/main" val="3280337977"/>
                    </a:ext>
                  </a:extLst>
                </a:gridCol>
                <a:gridCol w="2389909">
                  <a:extLst>
                    <a:ext uri="{9D8B030D-6E8A-4147-A177-3AD203B41FA5}">
                      <a16:colId xmlns:a16="http://schemas.microsoft.com/office/drawing/2014/main" val="655166709"/>
                    </a:ext>
                  </a:extLst>
                </a:gridCol>
                <a:gridCol w="2171700">
                  <a:extLst>
                    <a:ext uri="{9D8B030D-6E8A-4147-A177-3AD203B41FA5}">
                      <a16:colId xmlns:a16="http://schemas.microsoft.com/office/drawing/2014/main" val="2070677048"/>
                    </a:ext>
                  </a:extLst>
                </a:gridCol>
                <a:gridCol w="2369127">
                  <a:extLst>
                    <a:ext uri="{9D8B030D-6E8A-4147-A177-3AD203B41FA5}">
                      <a16:colId xmlns:a16="http://schemas.microsoft.com/office/drawing/2014/main" val="791943518"/>
                    </a:ext>
                  </a:extLst>
                </a:gridCol>
              </a:tblGrid>
              <a:tr h="836893">
                <a:tc>
                  <a:txBody>
                    <a:bodyPr/>
                    <a:lstStyle/>
                    <a:p>
                      <a:pPr algn="r" fontAlgn="ctr"/>
                      <a:endParaRPr lang="en-US" sz="2400" b="1" dirty="0">
                        <a:effectLst/>
                      </a:endParaRPr>
                    </a:p>
                  </a:txBody>
                  <a:tcPr marL="45720" marR="45720" anchor="ctr">
                    <a:lnL>
                      <a:noFill/>
                    </a:lnL>
                    <a:lnR>
                      <a:noFill/>
                    </a:lnR>
                    <a:lnT>
                      <a:noFill/>
                    </a:lnT>
                    <a:lnB>
                      <a:noFill/>
                    </a:lnB>
                  </a:tcPr>
                </a:tc>
                <a:tc>
                  <a:txBody>
                    <a:bodyPr/>
                    <a:lstStyle/>
                    <a:p>
                      <a:pPr algn="r" fontAlgn="ctr"/>
                      <a:r>
                        <a:rPr lang="en-US" sz="2400" b="1" dirty="0">
                          <a:effectLst/>
                        </a:rPr>
                        <a:t>Age-Adjusted Percent Diabetes</a:t>
                      </a:r>
                    </a:p>
                  </a:txBody>
                  <a:tcPr marL="45720" marR="45720" anchor="ctr">
                    <a:lnL>
                      <a:noFill/>
                    </a:lnL>
                    <a:lnR>
                      <a:noFill/>
                    </a:lnR>
                    <a:lnT>
                      <a:noFill/>
                    </a:lnT>
                    <a:lnB>
                      <a:noFill/>
                    </a:lnB>
                  </a:tcPr>
                </a:tc>
                <a:tc>
                  <a:txBody>
                    <a:bodyPr/>
                    <a:lstStyle/>
                    <a:p>
                      <a:pPr algn="r" fontAlgn="ctr"/>
                      <a:r>
                        <a:rPr lang="en-US" sz="2400" b="1" dirty="0">
                          <a:effectLst/>
                        </a:rPr>
                        <a:t>Age-Adjusted Percent Obesity</a:t>
                      </a:r>
                    </a:p>
                  </a:txBody>
                  <a:tcPr marL="45720" marR="45720" anchor="ctr">
                    <a:lnL>
                      <a:noFill/>
                    </a:lnL>
                    <a:lnR>
                      <a:noFill/>
                    </a:lnR>
                    <a:lnT>
                      <a:noFill/>
                    </a:lnT>
                    <a:lnB>
                      <a:noFill/>
                    </a:lnB>
                  </a:tcPr>
                </a:tc>
                <a:tc>
                  <a:txBody>
                    <a:bodyPr/>
                    <a:lstStyle/>
                    <a:p>
                      <a:pPr algn="r" fontAlgn="ctr"/>
                      <a:r>
                        <a:rPr lang="en-US" sz="2400" b="1" dirty="0" err="1">
                          <a:effectLst/>
                        </a:rPr>
                        <a:t>fast_food</a:t>
                      </a:r>
                      <a:endParaRPr lang="en-US" sz="2400" b="1" dirty="0">
                        <a:effectLst/>
                      </a:endParaRPr>
                    </a:p>
                  </a:txBody>
                  <a:tcPr marL="45720" marR="45720" anchor="ctr">
                    <a:lnL>
                      <a:noFill/>
                    </a:lnL>
                    <a:lnR>
                      <a:noFill/>
                    </a:lnR>
                    <a:lnT>
                      <a:noFill/>
                    </a:lnT>
                    <a:lnB>
                      <a:noFill/>
                    </a:lnB>
                  </a:tcPr>
                </a:tc>
                <a:tc>
                  <a:txBody>
                    <a:bodyPr/>
                    <a:lstStyle/>
                    <a:p>
                      <a:pPr algn="r" fontAlgn="ctr"/>
                      <a:r>
                        <a:rPr lang="en-US" sz="2400" b="1">
                          <a:effectLst/>
                        </a:rPr>
                        <a:t>pop_ff_ratio</a:t>
                      </a:r>
                    </a:p>
                  </a:txBody>
                  <a:tcPr marL="45720" marR="45720" anchor="ctr">
                    <a:lnL>
                      <a:noFill/>
                    </a:lnL>
                    <a:lnR>
                      <a:noFill/>
                    </a:lnR>
                    <a:lnT>
                      <a:noFill/>
                    </a:lnT>
                    <a:lnB>
                      <a:noFill/>
                    </a:lnB>
                  </a:tcPr>
                </a:tc>
                <a:extLst>
                  <a:ext uri="{0D108BD9-81ED-4DB2-BD59-A6C34878D82A}">
                    <a16:rowId xmlns:a16="http://schemas.microsoft.com/office/drawing/2014/main" val="3117376786"/>
                  </a:ext>
                </a:extLst>
              </a:tr>
              <a:tr h="478225">
                <a:tc>
                  <a:txBody>
                    <a:bodyPr/>
                    <a:lstStyle/>
                    <a:p>
                      <a:pPr algn="r" fontAlgn="ctr"/>
                      <a:r>
                        <a:rPr lang="en-US" sz="2400" b="1">
                          <a:effectLst/>
                        </a:rPr>
                        <a:t>count</a:t>
                      </a:r>
                    </a:p>
                  </a:txBody>
                  <a:tcPr marL="45720" marR="45720" anchor="ctr">
                    <a:lnL>
                      <a:noFill/>
                    </a:lnL>
                    <a:lnR>
                      <a:noFill/>
                    </a:lnR>
                    <a:lnT>
                      <a:noFill/>
                    </a:lnT>
                    <a:lnB>
                      <a:noFill/>
                    </a:lnB>
                    <a:solidFill>
                      <a:srgbClr val="F5F5F5"/>
                    </a:solidFill>
                  </a:tcPr>
                </a:tc>
                <a:tc>
                  <a:txBody>
                    <a:bodyPr/>
                    <a:lstStyle/>
                    <a:p>
                      <a:pPr algn="r" fontAlgn="ctr"/>
                      <a:r>
                        <a:rPr lang="en-US" sz="2400" dirty="0">
                          <a:effectLst/>
                        </a:rPr>
                        <a:t>2906.000000</a:t>
                      </a:r>
                    </a:p>
                  </a:txBody>
                  <a:tcPr marL="45720" marR="45720" anchor="ctr">
                    <a:lnL>
                      <a:noFill/>
                    </a:lnL>
                    <a:lnR>
                      <a:noFill/>
                    </a:lnR>
                    <a:lnT>
                      <a:noFill/>
                    </a:lnT>
                    <a:lnB>
                      <a:noFill/>
                    </a:lnB>
                    <a:solidFill>
                      <a:srgbClr val="F5F5F5"/>
                    </a:solidFill>
                  </a:tcPr>
                </a:tc>
                <a:tc>
                  <a:txBody>
                    <a:bodyPr/>
                    <a:lstStyle/>
                    <a:p>
                      <a:pPr algn="r" fontAlgn="ctr"/>
                      <a:r>
                        <a:rPr lang="en-US" sz="2400">
                          <a:effectLst/>
                        </a:rPr>
                        <a:t>2906.000000</a:t>
                      </a:r>
                    </a:p>
                  </a:txBody>
                  <a:tcPr marL="45720" marR="45720" anchor="ctr">
                    <a:lnL>
                      <a:noFill/>
                    </a:lnL>
                    <a:lnR>
                      <a:noFill/>
                    </a:lnR>
                    <a:lnT>
                      <a:noFill/>
                    </a:lnT>
                    <a:lnB>
                      <a:noFill/>
                    </a:lnB>
                    <a:solidFill>
                      <a:srgbClr val="F5F5F5"/>
                    </a:solidFill>
                  </a:tcPr>
                </a:tc>
                <a:tc>
                  <a:txBody>
                    <a:bodyPr/>
                    <a:lstStyle/>
                    <a:p>
                      <a:pPr algn="r" fontAlgn="ctr"/>
                      <a:r>
                        <a:rPr lang="en-US" sz="2400">
                          <a:effectLst/>
                        </a:rPr>
                        <a:t>2906.000000</a:t>
                      </a:r>
                    </a:p>
                  </a:txBody>
                  <a:tcPr marL="45720" marR="45720" anchor="ctr">
                    <a:lnL>
                      <a:noFill/>
                    </a:lnL>
                    <a:lnR>
                      <a:noFill/>
                    </a:lnR>
                    <a:lnT>
                      <a:noFill/>
                    </a:lnT>
                    <a:lnB>
                      <a:noFill/>
                    </a:lnB>
                    <a:solidFill>
                      <a:srgbClr val="F5F5F5"/>
                    </a:solidFill>
                  </a:tcPr>
                </a:tc>
                <a:tc>
                  <a:txBody>
                    <a:bodyPr/>
                    <a:lstStyle/>
                    <a:p>
                      <a:pPr algn="r" fontAlgn="ctr"/>
                      <a:r>
                        <a:rPr lang="en-US" sz="2400">
                          <a:effectLst/>
                        </a:rPr>
                        <a:t>2906.000000</a:t>
                      </a:r>
                    </a:p>
                  </a:txBody>
                  <a:tcPr marL="45720" marR="45720" anchor="ctr">
                    <a:lnL>
                      <a:noFill/>
                    </a:lnL>
                    <a:lnR>
                      <a:noFill/>
                    </a:lnR>
                    <a:lnT>
                      <a:noFill/>
                    </a:lnT>
                    <a:lnB>
                      <a:noFill/>
                    </a:lnB>
                    <a:solidFill>
                      <a:srgbClr val="F5F5F5"/>
                    </a:solidFill>
                  </a:tcPr>
                </a:tc>
                <a:extLst>
                  <a:ext uri="{0D108BD9-81ED-4DB2-BD59-A6C34878D82A}">
                    <a16:rowId xmlns:a16="http://schemas.microsoft.com/office/drawing/2014/main" val="2053217017"/>
                  </a:ext>
                </a:extLst>
              </a:tr>
              <a:tr h="478225">
                <a:tc>
                  <a:txBody>
                    <a:bodyPr/>
                    <a:lstStyle/>
                    <a:p>
                      <a:pPr algn="r" fontAlgn="ctr"/>
                      <a:r>
                        <a:rPr lang="en-US" sz="2400" b="1">
                          <a:effectLst/>
                        </a:rPr>
                        <a:t>mean</a:t>
                      </a:r>
                    </a:p>
                  </a:txBody>
                  <a:tcPr marL="45720" marR="45720" anchor="ctr">
                    <a:lnL>
                      <a:noFill/>
                    </a:lnL>
                    <a:lnR>
                      <a:noFill/>
                    </a:lnR>
                    <a:lnT>
                      <a:noFill/>
                    </a:lnT>
                    <a:lnB>
                      <a:noFill/>
                    </a:lnB>
                  </a:tcPr>
                </a:tc>
                <a:tc>
                  <a:txBody>
                    <a:bodyPr/>
                    <a:lstStyle/>
                    <a:p>
                      <a:pPr algn="r" fontAlgn="ctr"/>
                      <a:r>
                        <a:rPr lang="en-US" sz="2400">
                          <a:effectLst/>
                        </a:rPr>
                        <a:t>9.733964</a:t>
                      </a:r>
                    </a:p>
                  </a:txBody>
                  <a:tcPr marL="45720" marR="45720" anchor="ctr">
                    <a:lnL>
                      <a:noFill/>
                    </a:lnL>
                    <a:lnR>
                      <a:noFill/>
                    </a:lnR>
                    <a:lnT>
                      <a:noFill/>
                    </a:lnT>
                    <a:lnB>
                      <a:noFill/>
                    </a:lnB>
                  </a:tcPr>
                </a:tc>
                <a:tc>
                  <a:txBody>
                    <a:bodyPr/>
                    <a:lstStyle/>
                    <a:p>
                      <a:pPr algn="r" fontAlgn="ctr"/>
                      <a:r>
                        <a:rPr lang="en-US" sz="2400" dirty="0">
                          <a:effectLst/>
                        </a:rPr>
                        <a:t>30.945699</a:t>
                      </a:r>
                    </a:p>
                  </a:txBody>
                  <a:tcPr marL="45720" marR="45720" anchor="ctr">
                    <a:lnL>
                      <a:noFill/>
                    </a:lnL>
                    <a:lnR>
                      <a:noFill/>
                    </a:lnR>
                    <a:lnT>
                      <a:noFill/>
                    </a:lnT>
                    <a:lnB>
                      <a:noFill/>
                    </a:lnB>
                  </a:tcPr>
                </a:tc>
                <a:tc>
                  <a:txBody>
                    <a:bodyPr/>
                    <a:lstStyle/>
                    <a:p>
                      <a:pPr algn="r" fontAlgn="ctr"/>
                      <a:r>
                        <a:rPr lang="en-US" sz="2400">
                          <a:effectLst/>
                        </a:rPr>
                        <a:t>148.880936</a:t>
                      </a:r>
                    </a:p>
                  </a:txBody>
                  <a:tcPr marL="45720" marR="45720" anchor="ctr">
                    <a:lnL>
                      <a:noFill/>
                    </a:lnL>
                    <a:lnR>
                      <a:noFill/>
                    </a:lnR>
                    <a:lnT>
                      <a:noFill/>
                    </a:lnT>
                    <a:lnB>
                      <a:noFill/>
                    </a:lnB>
                  </a:tcPr>
                </a:tc>
                <a:tc>
                  <a:txBody>
                    <a:bodyPr/>
                    <a:lstStyle/>
                    <a:p>
                      <a:pPr algn="r" fontAlgn="ctr"/>
                      <a:r>
                        <a:rPr lang="en-US" sz="2400">
                          <a:effectLst/>
                        </a:rPr>
                        <a:t>1984.016126</a:t>
                      </a:r>
                    </a:p>
                  </a:txBody>
                  <a:tcPr marL="45720" marR="45720" anchor="ctr">
                    <a:lnL>
                      <a:noFill/>
                    </a:lnL>
                    <a:lnR>
                      <a:noFill/>
                    </a:lnR>
                    <a:lnT>
                      <a:noFill/>
                    </a:lnT>
                    <a:lnB>
                      <a:noFill/>
                    </a:lnB>
                  </a:tcPr>
                </a:tc>
                <a:extLst>
                  <a:ext uri="{0D108BD9-81ED-4DB2-BD59-A6C34878D82A}">
                    <a16:rowId xmlns:a16="http://schemas.microsoft.com/office/drawing/2014/main" val="3636619964"/>
                  </a:ext>
                </a:extLst>
              </a:tr>
              <a:tr h="478225">
                <a:tc>
                  <a:txBody>
                    <a:bodyPr/>
                    <a:lstStyle/>
                    <a:p>
                      <a:pPr algn="r" fontAlgn="ctr"/>
                      <a:r>
                        <a:rPr lang="en-US" sz="2400" b="1">
                          <a:effectLst/>
                        </a:rPr>
                        <a:t>std</a:t>
                      </a:r>
                    </a:p>
                  </a:txBody>
                  <a:tcPr marL="45720" marR="45720" anchor="ctr">
                    <a:lnL>
                      <a:noFill/>
                    </a:lnL>
                    <a:lnR>
                      <a:noFill/>
                    </a:lnR>
                    <a:lnT>
                      <a:noFill/>
                    </a:lnT>
                    <a:lnB>
                      <a:noFill/>
                    </a:lnB>
                    <a:solidFill>
                      <a:srgbClr val="F5F5F5"/>
                    </a:solidFill>
                  </a:tcPr>
                </a:tc>
                <a:tc>
                  <a:txBody>
                    <a:bodyPr/>
                    <a:lstStyle/>
                    <a:p>
                      <a:pPr algn="r" fontAlgn="ctr"/>
                      <a:r>
                        <a:rPr lang="en-US" sz="2400">
                          <a:effectLst/>
                        </a:rPr>
                        <a:t>2.164388</a:t>
                      </a:r>
                    </a:p>
                  </a:txBody>
                  <a:tcPr marL="45720" marR="45720" anchor="ctr">
                    <a:lnL>
                      <a:noFill/>
                    </a:lnL>
                    <a:lnR>
                      <a:noFill/>
                    </a:lnR>
                    <a:lnT>
                      <a:noFill/>
                    </a:lnT>
                    <a:lnB>
                      <a:noFill/>
                    </a:lnB>
                    <a:solidFill>
                      <a:srgbClr val="F5F5F5"/>
                    </a:solidFill>
                  </a:tcPr>
                </a:tc>
                <a:tc>
                  <a:txBody>
                    <a:bodyPr/>
                    <a:lstStyle/>
                    <a:p>
                      <a:pPr algn="r" fontAlgn="ctr"/>
                      <a:r>
                        <a:rPr lang="en-US" sz="2400" dirty="0">
                          <a:effectLst/>
                        </a:rPr>
                        <a:t>4.638958</a:t>
                      </a:r>
                    </a:p>
                  </a:txBody>
                  <a:tcPr marL="45720" marR="45720" anchor="ctr">
                    <a:lnL>
                      <a:noFill/>
                    </a:lnL>
                    <a:lnR>
                      <a:noFill/>
                    </a:lnR>
                    <a:lnT>
                      <a:noFill/>
                    </a:lnT>
                    <a:lnB>
                      <a:noFill/>
                    </a:lnB>
                    <a:solidFill>
                      <a:srgbClr val="F5F5F5"/>
                    </a:solidFill>
                  </a:tcPr>
                </a:tc>
                <a:tc>
                  <a:txBody>
                    <a:bodyPr/>
                    <a:lstStyle/>
                    <a:p>
                      <a:pPr algn="r" fontAlgn="ctr"/>
                      <a:r>
                        <a:rPr lang="en-US" sz="2400">
                          <a:effectLst/>
                        </a:rPr>
                        <a:t>401.913899</a:t>
                      </a:r>
                    </a:p>
                  </a:txBody>
                  <a:tcPr marL="45720" marR="45720" anchor="ctr">
                    <a:lnL>
                      <a:noFill/>
                    </a:lnL>
                    <a:lnR>
                      <a:noFill/>
                    </a:lnR>
                    <a:lnT>
                      <a:noFill/>
                    </a:lnT>
                    <a:lnB>
                      <a:noFill/>
                    </a:lnB>
                    <a:solidFill>
                      <a:srgbClr val="F5F5F5"/>
                    </a:solidFill>
                  </a:tcPr>
                </a:tc>
                <a:tc>
                  <a:txBody>
                    <a:bodyPr/>
                    <a:lstStyle/>
                    <a:p>
                      <a:pPr algn="r" fontAlgn="ctr"/>
                      <a:r>
                        <a:rPr lang="en-US" sz="2400">
                          <a:effectLst/>
                        </a:rPr>
                        <a:t>9612.109975</a:t>
                      </a:r>
                    </a:p>
                  </a:txBody>
                  <a:tcPr marL="45720" marR="45720" anchor="ctr">
                    <a:lnL>
                      <a:noFill/>
                    </a:lnL>
                    <a:lnR>
                      <a:noFill/>
                    </a:lnR>
                    <a:lnT>
                      <a:noFill/>
                    </a:lnT>
                    <a:lnB>
                      <a:noFill/>
                    </a:lnB>
                    <a:solidFill>
                      <a:srgbClr val="F5F5F5"/>
                    </a:solidFill>
                  </a:tcPr>
                </a:tc>
                <a:extLst>
                  <a:ext uri="{0D108BD9-81ED-4DB2-BD59-A6C34878D82A}">
                    <a16:rowId xmlns:a16="http://schemas.microsoft.com/office/drawing/2014/main" val="622280230"/>
                  </a:ext>
                </a:extLst>
              </a:tr>
              <a:tr h="478225">
                <a:tc>
                  <a:txBody>
                    <a:bodyPr/>
                    <a:lstStyle/>
                    <a:p>
                      <a:pPr algn="r" fontAlgn="ctr"/>
                      <a:r>
                        <a:rPr lang="en-US" sz="2400" b="1">
                          <a:effectLst/>
                        </a:rPr>
                        <a:t>min</a:t>
                      </a:r>
                    </a:p>
                  </a:txBody>
                  <a:tcPr marL="45720" marR="45720" anchor="ctr">
                    <a:lnL>
                      <a:noFill/>
                    </a:lnL>
                    <a:lnR>
                      <a:noFill/>
                    </a:lnR>
                    <a:lnT>
                      <a:noFill/>
                    </a:lnT>
                    <a:lnB>
                      <a:noFill/>
                    </a:lnB>
                  </a:tcPr>
                </a:tc>
                <a:tc>
                  <a:txBody>
                    <a:bodyPr/>
                    <a:lstStyle/>
                    <a:p>
                      <a:pPr algn="r" fontAlgn="ctr"/>
                      <a:r>
                        <a:rPr lang="en-US" sz="2400">
                          <a:effectLst/>
                        </a:rPr>
                        <a:t>3.800000</a:t>
                      </a:r>
                    </a:p>
                  </a:txBody>
                  <a:tcPr marL="45720" marR="45720" anchor="ctr">
                    <a:lnL>
                      <a:noFill/>
                    </a:lnL>
                    <a:lnR>
                      <a:noFill/>
                    </a:lnR>
                    <a:lnT>
                      <a:noFill/>
                    </a:lnT>
                    <a:lnB>
                      <a:noFill/>
                    </a:lnB>
                  </a:tcPr>
                </a:tc>
                <a:tc>
                  <a:txBody>
                    <a:bodyPr/>
                    <a:lstStyle/>
                    <a:p>
                      <a:pPr algn="r" fontAlgn="ctr"/>
                      <a:r>
                        <a:rPr lang="en-US" sz="2400" dirty="0">
                          <a:effectLst/>
                        </a:rPr>
                        <a:t>11.800000</a:t>
                      </a:r>
                    </a:p>
                  </a:txBody>
                  <a:tcPr marL="45720" marR="45720" anchor="ctr">
                    <a:lnL>
                      <a:noFill/>
                    </a:lnL>
                    <a:lnR>
                      <a:noFill/>
                    </a:lnR>
                    <a:lnT>
                      <a:noFill/>
                    </a:lnT>
                    <a:lnB>
                      <a:noFill/>
                    </a:lnB>
                  </a:tcPr>
                </a:tc>
                <a:tc>
                  <a:txBody>
                    <a:bodyPr/>
                    <a:lstStyle/>
                    <a:p>
                      <a:pPr algn="r" fontAlgn="ctr"/>
                      <a:r>
                        <a:rPr lang="en-US" sz="2400" dirty="0">
                          <a:effectLst/>
                        </a:rPr>
                        <a:t>1.000000</a:t>
                      </a:r>
                    </a:p>
                  </a:txBody>
                  <a:tcPr marL="45720" marR="45720" anchor="ctr">
                    <a:lnL>
                      <a:noFill/>
                    </a:lnL>
                    <a:lnR>
                      <a:noFill/>
                    </a:lnR>
                    <a:lnT>
                      <a:noFill/>
                    </a:lnT>
                    <a:lnB>
                      <a:noFill/>
                    </a:lnB>
                  </a:tcPr>
                </a:tc>
                <a:tc>
                  <a:txBody>
                    <a:bodyPr/>
                    <a:lstStyle/>
                    <a:p>
                      <a:pPr algn="r" fontAlgn="ctr"/>
                      <a:r>
                        <a:rPr lang="en-US" sz="2400">
                          <a:effectLst/>
                        </a:rPr>
                        <a:t>5.590000</a:t>
                      </a:r>
                    </a:p>
                  </a:txBody>
                  <a:tcPr marL="45720" marR="45720" anchor="ctr">
                    <a:lnL>
                      <a:noFill/>
                    </a:lnL>
                    <a:lnR>
                      <a:noFill/>
                    </a:lnR>
                    <a:lnT>
                      <a:noFill/>
                    </a:lnT>
                    <a:lnB>
                      <a:noFill/>
                    </a:lnB>
                  </a:tcPr>
                </a:tc>
                <a:extLst>
                  <a:ext uri="{0D108BD9-81ED-4DB2-BD59-A6C34878D82A}">
                    <a16:rowId xmlns:a16="http://schemas.microsoft.com/office/drawing/2014/main" val="3222339858"/>
                  </a:ext>
                </a:extLst>
              </a:tr>
              <a:tr h="478225">
                <a:tc>
                  <a:txBody>
                    <a:bodyPr/>
                    <a:lstStyle/>
                    <a:p>
                      <a:pPr algn="r" fontAlgn="ctr"/>
                      <a:r>
                        <a:rPr lang="en-US" sz="2400" b="1">
                          <a:effectLst/>
                        </a:rPr>
                        <a:t>25%</a:t>
                      </a:r>
                    </a:p>
                  </a:txBody>
                  <a:tcPr marL="45720" marR="45720" anchor="ctr">
                    <a:lnL>
                      <a:noFill/>
                    </a:lnL>
                    <a:lnR>
                      <a:noFill/>
                    </a:lnR>
                    <a:lnT>
                      <a:noFill/>
                    </a:lnT>
                    <a:lnB>
                      <a:noFill/>
                    </a:lnB>
                  </a:tcPr>
                </a:tc>
                <a:tc>
                  <a:txBody>
                    <a:bodyPr/>
                    <a:lstStyle/>
                    <a:p>
                      <a:pPr algn="r" fontAlgn="ctr"/>
                      <a:r>
                        <a:rPr lang="en-US" sz="2400">
                          <a:effectLst/>
                        </a:rPr>
                        <a:t>8.200000</a:t>
                      </a:r>
                    </a:p>
                  </a:txBody>
                  <a:tcPr marL="45720" marR="45720" anchor="ctr">
                    <a:lnL>
                      <a:noFill/>
                    </a:lnL>
                    <a:lnR>
                      <a:noFill/>
                    </a:lnR>
                    <a:lnT>
                      <a:noFill/>
                    </a:lnT>
                    <a:lnB>
                      <a:noFill/>
                    </a:lnB>
                  </a:tcPr>
                </a:tc>
                <a:tc>
                  <a:txBody>
                    <a:bodyPr/>
                    <a:lstStyle/>
                    <a:p>
                      <a:pPr algn="r" fontAlgn="ctr"/>
                      <a:r>
                        <a:rPr lang="en-US" sz="2400">
                          <a:effectLst/>
                        </a:rPr>
                        <a:t>28.100000</a:t>
                      </a:r>
                    </a:p>
                  </a:txBody>
                  <a:tcPr marL="45720" marR="45720" anchor="ctr">
                    <a:lnL>
                      <a:noFill/>
                    </a:lnL>
                    <a:lnR>
                      <a:noFill/>
                    </a:lnR>
                    <a:lnT>
                      <a:noFill/>
                    </a:lnT>
                    <a:lnB>
                      <a:noFill/>
                    </a:lnB>
                  </a:tcPr>
                </a:tc>
                <a:tc>
                  <a:txBody>
                    <a:bodyPr/>
                    <a:lstStyle/>
                    <a:p>
                      <a:pPr algn="r" fontAlgn="ctr"/>
                      <a:r>
                        <a:rPr lang="en-US" sz="2400" dirty="0">
                          <a:effectLst/>
                        </a:rPr>
                        <a:t>13.000000</a:t>
                      </a:r>
                    </a:p>
                  </a:txBody>
                  <a:tcPr marL="45720" marR="45720" anchor="ctr">
                    <a:lnL>
                      <a:noFill/>
                    </a:lnL>
                    <a:lnR>
                      <a:noFill/>
                    </a:lnR>
                    <a:lnT>
                      <a:noFill/>
                    </a:lnT>
                    <a:lnB>
                      <a:noFill/>
                    </a:lnB>
                  </a:tcPr>
                </a:tc>
                <a:tc>
                  <a:txBody>
                    <a:bodyPr/>
                    <a:lstStyle/>
                    <a:p>
                      <a:pPr algn="r" fontAlgn="ctr"/>
                      <a:r>
                        <a:rPr lang="en-US" sz="2400">
                          <a:effectLst/>
                        </a:rPr>
                        <a:t>458.969695</a:t>
                      </a:r>
                    </a:p>
                  </a:txBody>
                  <a:tcPr marL="45720" marR="45720" anchor="ctr">
                    <a:lnL>
                      <a:noFill/>
                    </a:lnL>
                    <a:lnR>
                      <a:noFill/>
                    </a:lnR>
                    <a:lnT>
                      <a:noFill/>
                    </a:lnT>
                    <a:lnB>
                      <a:noFill/>
                    </a:lnB>
                  </a:tcPr>
                </a:tc>
                <a:extLst>
                  <a:ext uri="{0D108BD9-81ED-4DB2-BD59-A6C34878D82A}">
                    <a16:rowId xmlns:a16="http://schemas.microsoft.com/office/drawing/2014/main" val="3352094473"/>
                  </a:ext>
                </a:extLst>
              </a:tr>
              <a:tr h="478225">
                <a:tc>
                  <a:txBody>
                    <a:bodyPr/>
                    <a:lstStyle/>
                    <a:p>
                      <a:pPr algn="r" fontAlgn="ctr"/>
                      <a:r>
                        <a:rPr lang="en-US" sz="2400" b="1">
                          <a:effectLst/>
                        </a:rPr>
                        <a:t>50%</a:t>
                      </a:r>
                    </a:p>
                  </a:txBody>
                  <a:tcPr marL="45720" marR="45720" anchor="ctr">
                    <a:lnL>
                      <a:noFill/>
                    </a:lnL>
                    <a:lnR>
                      <a:noFill/>
                    </a:lnR>
                    <a:lnT>
                      <a:noFill/>
                    </a:lnT>
                    <a:lnB>
                      <a:noFill/>
                    </a:lnB>
                  </a:tcPr>
                </a:tc>
                <a:tc>
                  <a:txBody>
                    <a:bodyPr/>
                    <a:lstStyle/>
                    <a:p>
                      <a:pPr algn="r" fontAlgn="ctr"/>
                      <a:r>
                        <a:rPr lang="en-US" sz="2400">
                          <a:effectLst/>
                        </a:rPr>
                        <a:t>9.400000</a:t>
                      </a:r>
                    </a:p>
                  </a:txBody>
                  <a:tcPr marL="45720" marR="45720" anchor="ctr">
                    <a:lnL>
                      <a:noFill/>
                    </a:lnL>
                    <a:lnR>
                      <a:noFill/>
                    </a:lnR>
                    <a:lnT>
                      <a:noFill/>
                    </a:lnT>
                    <a:lnB>
                      <a:noFill/>
                    </a:lnB>
                  </a:tcPr>
                </a:tc>
                <a:tc>
                  <a:txBody>
                    <a:bodyPr/>
                    <a:lstStyle/>
                    <a:p>
                      <a:pPr algn="r" fontAlgn="ctr"/>
                      <a:r>
                        <a:rPr lang="en-US" sz="2400">
                          <a:effectLst/>
                        </a:rPr>
                        <a:t>31.100000</a:t>
                      </a:r>
                    </a:p>
                  </a:txBody>
                  <a:tcPr marL="45720" marR="45720" anchor="ctr">
                    <a:lnL>
                      <a:noFill/>
                    </a:lnL>
                    <a:lnR>
                      <a:noFill/>
                    </a:lnR>
                    <a:lnT>
                      <a:noFill/>
                    </a:lnT>
                    <a:lnB>
                      <a:noFill/>
                    </a:lnB>
                  </a:tcPr>
                </a:tc>
                <a:tc>
                  <a:txBody>
                    <a:bodyPr/>
                    <a:lstStyle/>
                    <a:p>
                      <a:pPr algn="r" fontAlgn="ctr"/>
                      <a:r>
                        <a:rPr lang="en-US" sz="2400" dirty="0">
                          <a:effectLst/>
                        </a:rPr>
                        <a:t>36.000000</a:t>
                      </a:r>
                    </a:p>
                  </a:txBody>
                  <a:tcPr marL="45720" marR="45720" anchor="ctr">
                    <a:lnL>
                      <a:noFill/>
                    </a:lnL>
                    <a:lnR>
                      <a:noFill/>
                    </a:lnR>
                    <a:lnT>
                      <a:noFill/>
                    </a:lnT>
                    <a:lnB>
                      <a:noFill/>
                    </a:lnB>
                  </a:tcPr>
                </a:tc>
                <a:tc>
                  <a:txBody>
                    <a:bodyPr/>
                    <a:lstStyle/>
                    <a:p>
                      <a:pPr algn="r" fontAlgn="ctr"/>
                      <a:r>
                        <a:rPr lang="en-US" sz="2400" dirty="0">
                          <a:effectLst/>
                        </a:rPr>
                        <a:t>982.936914</a:t>
                      </a:r>
                    </a:p>
                  </a:txBody>
                  <a:tcPr marL="45720" marR="45720" anchor="ctr">
                    <a:lnL>
                      <a:noFill/>
                    </a:lnL>
                    <a:lnR>
                      <a:noFill/>
                    </a:lnR>
                    <a:lnT>
                      <a:noFill/>
                    </a:lnT>
                    <a:lnB>
                      <a:noFill/>
                    </a:lnB>
                  </a:tcPr>
                </a:tc>
                <a:extLst>
                  <a:ext uri="{0D108BD9-81ED-4DB2-BD59-A6C34878D82A}">
                    <a16:rowId xmlns:a16="http://schemas.microsoft.com/office/drawing/2014/main" val="2338502163"/>
                  </a:ext>
                </a:extLst>
              </a:tr>
              <a:tr h="478225">
                <a:tc>
                  <a:txBody>
                    <a:bodyPr/>
                    <a:lstStyle/>
                    <a:p>
                      <a:pPr algn="r" fontAlgn="ctr"/>
                      <a:r>
                        <a:rPr lang="en-US" sz="2400" b="1">
                          <a:effectLst/>
                        </a:rPr>
                        <a:t>75%</a:t>
                      </a:r>
                    </a:p>
                  </a:txBody>
                  <a:tcPr marL="45720" marR="45720" anchor="ctr">
                    <a:lnL>
                      <a:noFill/>
                    </a:lnL>
                    <a:lnR>
                      <a:noFill/>
                    </a:lnR>
                    <a:lnT>
                      <a:noFill/>
                    </a:lnT>
                    <a:lnB>
                      <a:noFill/>
                    </a:lnB>
                    <a:solidFill>
                      <a:srgbClr val="F5F5F5"/>
                    </a:solidFill>
                  </a:tcPr>
                </a:tc>
                <a:tc>
                  <a:txBody>
                    <a:bodyPr/>
                    <a:lstStyle/>
                    <a:p>
                      <a:pPr algn="r" fontAlgn="ctr"/>
                      <a:r>
                        <a:rPr lang="en-US" sz="2400">
                          <a:effectLst/>
                        </a:rPr>
                        <a:t>11.200000</a:t>
                      </a:r>
                    </a:p>
                  </a:txBody>
                  <a:tcPr marL="45720" marR="45720" anchor="ctr">
                    <a:lnL>
                      <a:noFill/>
                    </a:lnL>
                    <a:lnR>
                      <a:noFill/>
                    </a:lnR>
                    <a:lnT>
                      <a:noFill/>
                    </a:lnT>
                    <a:lnB>
                      <a:noFill/>
                    </a:lnB>
                    <a:solidFill>
                      <a:srgbClr val="F5F5F5"/>
                    </a:solidFill>
                  </a:tcPr>
                </a:tc>
                <a:tc>
                  <a:txBody>
                    <a:bodyPr/>
                    <a:lstStyle/>
                    <a:p>
                      <a:pPr algn="r" fontAlgn="ctr"/>
                      <a:r>
                        <a:rPr lang="en-US" sz="2400">
                          <a:effectLst/>
                        </a:rPr>
                        <a:t>33.900000</a:t>
                      </a:r>
                    </a:p>
                  </a:txBody>
                  <a:tcPr marL="45720" marR="45720" anchor="ctr">
                    <a:lnL>
                      <a:noFill/>
                    </a:lnL>
                    <a:lnR>
                      <a:noFill/>
                    </a:lnR>
                    <a:lnT>
                      <a:noFill/>
                    </a:lnT>
                    <a:lnB>
                      <a:noFill/>
                    </a:lnB>
                    <a:solidFill>
                      <a:srgbClr val="F5F5F5"/>
                    </a:solidFill>
                  </a:tcPr>
                </a:tc>
                <a:tc>
                  <a:txBody>
                    <a:bodyPr/>
                    <a:lstStyle/>
                    <a:p>
                      <a:pPr algn="r" fontAlgn="ctr"/>
                      <a:r>
                        <a:rPr lang="en-US" sz="2400">
                          <a:effectLst/>
                        </a:rPr>
                        <a:t>102.000000</a:t>
                      </a:r>
                    </a:p>
                  </a:txBody>
                  <a:tcPr marL="45720" marR="45720" anchor="ctr">
                    <a:lnL>
                      <a:noFill/>
                    </a:lnL>
                    <a:lnR>
                      <a:noFill/>
                    </a:lnR>
                    <a:lnT>
                      <a:noFill/>
                    </a:lnT>
                    <a:lnB>
                      <a:noFill/>
                    </a:lnB>
                    <a:solidFill>
                      <a:srgbClr val="F5F5F5"/>
                    </a:solidFill>
                  </a:tcPr>
                </a:tc>
                <a:tc>
                  <a:txBody>
                    <a:bodyPr/>
                    <a:lstStyle/>
                    <a:p>
                      <a:pPr algn="r" fontAlgn="ctr"/>
                      <a:r>
                        <a:rPr lang="en-US" sz="2400" dirty="0">
                          <a:effectLst/>
                        </a:rPr>
                        <a:t>1779.595734</a:t>
                      </a:r>
                    </a:p>
                  </a:txBody>
                  <a:tcPr marL="45720" marR="45720" anchor="ctr">
                    <a:lnL>
                      <a:noFill/>
                    </a:lnL>
                    <a:lnR>
                      <a:noFill/>
                    </a:lnR>
                    <a:lnT>
                      <a:noFill/>
                    </a:lnT>
                    <a:lnB>
                      <a:noFill/>
                    </a:lnB>
                    <a:solidFill>
                      <a:srgbClr val="F5F5F5"/>
                    </a:solidFill>
                  </a:tcPr>
                </a:tc>
                <a:extLst>
                  <a:ext uri="{0D108BD9-81ED-4DB2-BD59-A6C34878D82A}">
                    <a16:rowId xmlns:a16="http://schemas.microsoft.com/office/drawing/2014/main" val="2258867292"/>
                  </a:ext>
                </a:extLst>
              </a:tr>
              <a:tr h="782388">
                <a:tc>
                  <a:txBody>
                    <a:bodyPr/>
                    <a:lstStyle/>
                    <a:p>
                      <a:pPr algn="r" fontAlgn="ctr"/>
                      <a:r>
                        <a:rPr lang="en-US" sz="2400" b="1">
                          <a:effectLst/>
                        </a:rPr>
                        <a:t>max</a:t>
                      </a:r>
                    </a:p>
                  </a:txBody>
                  <a:tcPr marL="45720" marR="45720" anchor="ctr">
                    <a:lnL>
                      <a:noFill/>
                    </a:lnL>
                    <a:lnR>
                      <a:noFill/>
                    </a:lnR>
                    <a:lnT>
                      <a:noFill/>
                    </a:lnT>
                    <a:lnB>
                      <a:noFill/>
                    </a:lnB>
                  </a:tcPr>
                </a:tc>
                <a:tc>
                  <a:txBody>
                    <a:bodyPr/>
                    <a:lstStyle/>
                    <a:p>
                      <a:pPr algn="r" fontAlgn="ctr"/>
                      <a:r>
                        <a:rPr lang="en-US" sz="2400">
                          <a:effectLst/>
                        </a:rPr>
                        <a:t>20.800000</a:t>
                      </a:r>
                    </a:p>
                  </a:txBody>
                  <a:tcPr marL="45720" marR="45720" anchor="ctr">
                    <a:lnL>
                      <a:noFill/>
                    </a:lnL>
                    <a:lnR>
                      <a:noFill/>
                    </a:lnR>
                    <a:lnT>
                      <a:noFill/>
                    </a:lnT>
                    <a:lnB>
                      <a:noFill/>
                    </a:lnB>
                  </a:tcPr>
                </a:tc>
                <a:tc>
                  <a:txBody>
                    <a:bodyPr/>
                    <a:lstStyle/>
                    <a:p>
                      <a:pPr algn="r" fontAlgn="ctr"/>
                      <a:r>
                        <a:rPr lang="en-US" sz="2400">
                          <a:effectLst/>
                        </a:rPr>
                        <a:t>47.900000</a:t>
                      </a:r>
                    </a:p>
                  </a:txBody>
                  <a:tcPr marL="45720" marR="45720" anchor="ctr">
                    <a:lnL>
                      <a:noFill/>
                    </a:lnL>
                    <a:lnR>
                      <a:noFill/>
                    </a:lnR>
                    <a:lnT>
                      <a:noFill/>
                    </a:lnT>
                    <a:lnB>
                      <a:noFill/>
                    </a:lnB>
                  </a:tcPr>
                </a:tc>
                <a:tc>
                  <a:txBody>
                    <a:bodyPr/>
                    <a:lstStyle/>
                    <a:p>
                      <a:pPr algn="r" fontAlgn="ctr"/>
                      <a:r>
                        <a:rPr lang="en-US" sz="2400">
                          <a:effectLst/>
                        </a:rPr>
                        <a:t>7100.000000</a:t>
                      </a:r>
                    </a:p>
                  </a:txBody>
                  <a:tcPr marL="45720" marR="45720" anchor="ctr">
                    <a:lnL>
                      <a:noFill/>
                    </a:lnL>
                    <a:lnR>
                      <a:noFill/>
                    </a:lnR>
                    <a:lnT>
                      <a:noFill/>
                    </a:lnT>
                    <a:lnB>
                      <a:noFill/>
                    </a:lnB>
                  </a:tcPr>
                </a:tc>
                <a:tc>
                  <a:txBody>
                    <a:bodyPr/>
                    <a:lstStyle/>
                    <a:p>
                      <a:pPr algn="r" fontAlgn="ctr"/>
                      <a:r>
                        <a:rPr lang="en-US" sz="2400" dirty="0">
                          <a:effectLst/>
                        </a:rPr>
                        <a:t>432373.000000</a:t>
                      </a:r>
                    </a:p>
                  </a:txBody>
                  <a:tcPr marL="45720" marR="45720" anchor="ctr">
                    <a:lnL>
                      <a:noFill/>
                    </a:lnL>
                    <a:lnR>
                      <a:noFill/>
                    </a:lnR>
                    <a:lnT>
                      <a:noFill/>
                    </a:lnT>
                    <a:lnB>
                      <a:noFill/>
                    </a:lnB>
                  </a:tcPr>
                </a:tc>
                <a:extLst>
                  <a:ext uri="{0D108BD9-81ED-4DB2-BD59-A6C34878D82A}">
                    <a16:rowId xmlns:a16="http://schemas.microsoft.com/office/drawing/2014/main" val="3796207128"/>
                  </a:ext>
                </a:extLst>
              </a:tr>
            </a:tbl>
          </a:graphicData>
        </a:graphic>
      </p:graphicFrame>
      <p:sp>
        <p:nvSpPr>
          <p:cNvPr id="9" name="Rectangle 8">
            <a:extLst>
              <a:ext uri="{FF2B5EF4-FFF2-40B4-BE49-F238E27FC236}">
                <a16:creationId xmlns:a16="http://schemas.microsoft.com/office/drawing/2014/main" id="{3CDD2248-3AAC-4257-A70A-803BEE319834}"/>
              </a:ext>
            </a:extLst>
          </p:cNvPr>
          <p:cNvSpPr/>
          <p:nvPr/>
        </p:nvSpPr>
        <p:spPr>
          <a:xfrm>
            <a:off x="9673935" y="2961409"/>
            <a:ext cx="2306783" cy="415422"/>
          </a:xfrm>
          <a:prstGeom prst="rect">
            <a:avLst/>
          </a:prstGeom>
          <a:solidFill>
            <a:srgbClr val="0070C0">
              <a:alpha val="2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D1716E0-46FD-4818-8A3E-DC06C3B4BEC0}"/>
              </a:ext>
            </a:extLst>
          </p:cNvPr>
          <p:cNvSpPr/>
          <p:nvPr/>
        </p:nvSpPr>
        <p:spPr>
          <a:xfrm>
            <a:off x="9673935" y="3385058"/>
            <a:ext cx="2306783" cy="459364"/>
          </a:xfrm>
          <a:prstGeom prst="rect">
            <a:avLst/>
          </a:prstGeom>
          <a:solidFill>
            <a:srgbClr val="0070C0">
              <a:alpha val="2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BF239FC-0473-4E87-9200-C8544798DDD2}"/>
              </a:ext>
            </a:extLst>
          </p:cNvPr>
          <p:cNvSpPr/>
          <p:nvPr/>
        </p:nvSpPr>
        <p:spPr>
          <a:xfrm>
            <a:off x="9673935" y="5899138"/>
            <a:ext cx="2306782" cy="550415"/>
          </a:xfrm>
          <a:prstGeom prst="rect">
            <a:avLst/>
          </a:prstGeom>
          <a:solidFill>
            <a:srgbClr val="0070C0">
              <a:alpha val="2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612D647-F1F9-4181-BCFA-5E7525319D02}"/>
              </a:ext>
            </a:extLst>
          </p:cNvPr>
          <p:cNvSpPr/>
          <p:nvPr/>
        </p:nvSpPr>
        <p:spPr>
          <a:xfrm>
            <a:off x="9673936" y="5348723"/>
            <a:ext cx="2306782" cy="550415"/>
          </a:xfrm>
          <a:prstGeom prst="rect">
            <a:avLst/>
          </a:prstGeom>
          <a:solidFill>
            <a:srgbClr val="0070C0">
              <a:alpha val="2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34237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anim calcmode="lin" valueType="num">
                                      <p:cBhvr>
                                        <p:cTn id="18" dur="1000" fill="hold"/>
                                        <p:tgtEl>
                                          <p:spTgt spid="11"/>
                                        </p:tgtEl>
                                        <p:attrNameLst>
                                          <p:attrName>ppt_x</p:attrName>
                                        </p:attrNameLst>
                                      </p:cBhvr>
                                      <p:tavLst>
                                        <p:tav tm="0">
                                          <p:val>
                                            <p:strVal val="#ppt_x"/>
                                          </p:val>
                                        </p:tav>
                                        <p:tav tm="100000">
                                          <p:val>
                                            <p:strVal val="#ppt_x"/>
                                          </p:val>
                                        </p:tav>
                                      </p:tavLst>
                                    </p:anim>
                                    <p:anim calcmode="lin" valueType="num">
                                      <p:cBhvr>
                                        <p:cTn id="19" dur="1000" fill="hold"/>
                                        <p:tgtEl>
                                          <p:spTgt spid="11"/>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4FE56-DA85-4DDB-8A5B-C8A020431C32}"/>
              </a:ext>
            </a:extLst>
          </p:cNvPr>
          <p:cNvSpPr>
            <a:spLocks noGrp="1"/>
          </p:cNvSpPr>
          <p:nvPr>
            <p:ph type="title"/>
          </p:nvPr>
        </p:nvSpPr>
        <p:spPr>
          <a:xfrm>
            <a:off x="1371600" y="392837"/>
            <a:ext cx="9601200" cy="867792"/>
          </a:xfrm>
        </p:spPr>
        <p:txBody>
          <a:bodyPr/>
          <a:lstStyle/>
          <a:p>
            <a:r>
              <a:rPr lang="en-US" dirty="0"/>
              <a:t>Frequency Distribution: (Before)</a:t>
            </a:r>
          </a:p>
        </p:txBody>
      </p:sp>
      <p:pic>
        <p:nvPicPr>
          <p:cNvPr id="5" name="Content Placeholder 4">
            <a:extLst>
              <a:ext uri="{FF2B5EF4-FFF2-40B4-BE49-F238E27FC236}">
                <a16:creationId xmlns:a16="http://schemas.microsoft.com/office/drawing/2014/main" id="{98956A63-6AB7-4FE0-BF8B-4D6AC8D9D0BC}"/>
              </a:ext>
            </a:extLst>
          </p:cNvPr>
          <p:cNvPicPr>
            <a:picLocks noGrp="1" noChangeAspect="1"/>
          </p:cNvPicPr>
          <p:nvPr>
            <p:ph idx="1"/>
          </p:nvPr>
        </p:nvPicPr>
        <p:blipFill rotWithShape="1">
          <a:blip r:embed="rId2"/>
          <a:srcRect r="4665"/>
          <a:stretch/>
        </p:blipFill>
        <p:spPr>
          <a:xfrm>
            <a:off x="1007616" y="1371600"/>
            <a:ext cx="6849122" cy="4789504"/>
          </a:xfrm>
        </p:spPr>
      </p:pic>
      <p:sp>
        <p:nvSpPr>
          <p:cNvPr id="6" name="TextBox 5">
            <a:extLst>
              <a:ext uri="{FF2B5EF4-FFF2-40B4-BE49-F238E27FC236}">
                <a16:creationId xmlns:a16="http://schemas.microsoft.com/office/drawing/2014/main" id="{A3974468-B270-439A-94F4-42A72695DBC3}"/>
              </a:ext>
            </a:extLst>
          </p:cNvPr>
          <p:cNvSpPr txBox="1"/>
          <p:nvPr/>
        </p:nvSpPr>
        <p:spPr>
          <a:xfrm>
            <a:off x="8034291" y="1519583"/>
            <a:ext cx="4030462" cy="2246769"/>
          </a:xfrm>
          <a:prstGeom prst="rect">
            <a:avLst/>
          </a:prstGeom>
          <a:noFill/>
        </p:spPr>
        <p:txBody>
          <a:bodyPr wrap="square" rtlCol="0">
            <a:spAutoFit/>
          </a:bodyPr>
          <a:lstStyle/>
          <a:p>
            <a:r>
              <a:rPr lang="en-US" sz="2800" dirty="0"/>
              <a:t>Data is extreme skewed to the left, which identifies the outliners in the data for Population </a:t>
            </a:r>
            <a:r>
              <a:rPr lang="en-US" sz="2800" dirty="0" err="1"/>
              <a:t>FastFood</a:t>
            </a:r>
            <a:r>
              <a:rPr lang="en-US" sz="2800" dirty="0"/>
              <a:t> Ratio.</a:t>
            </a:r>
          </a:p>
        </p:txBody>
      </p:sp>
    </p:spTree>
    <p:extLst>
      <p:ext uri="{BB962C8B-B14F-4D97-AF65-F5344CB8AC3E}">
        <p14:creationId xmlns:p14="http://schemas.microsoft.com/office/powerpoint/2010/main" val="25061001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A939F-F103-4986-9592-15B8A9357606}"/>
              </a:ext>
            </a:extLst>
          </p:cNvPr>
          <p:cNvSpPr>
            <a:spLocks noGrp="1"/>
          </p:cNvSpPr>
          <p:nvPr>
            <p:ph type="title"/>
          </p:nvPr>
        </p:nvSpPr>
        <p:spPr>
          <a:xfrm>
            <a:off x="1371599" y="301339"/>
            <a:ext cx="9601200" cy="945573"/>
          </a:xfrm>
        </p:spPr>
        <p:txBody>
          <a:bodyPr>
            <a:normAutofit fontScale="90000"/>
          </a:bodyPr>
          <a:lstStyle/>
          <a:p>
            <a:r>
              <a:rPr lang="en-US" dirty="0"/>
              <a:t>Summary Statistics:  n = 2302</a:t>
            </a:r>
            <a:br>
              <a:rPr lang="en-US" dirty="0"/>
            </a:br>
            <a:r>
              <a:rPr lang="en-US" sz="3600" dirty="0"/>
              <a:t>(After dropping </a:t>
            </a:r>
            <a:r>
              <a:rPr lang="en-US" sz="3600" dirty="0" err="1"/>
              <a:t>pop_ff_ratio</a:t>
            </a:r>
            <a:r>
              <a:rPr lang="en-US" sz="3600" dirty="0"/>
              <a:t> &gt; 2000)</a:t>
            </a:r>
          </a:p>
        </p:txBody>
      </p:sp>
      <p:graphicFrame>
        <p:nvGraphicFramePr>
          <p:cNvPr id="7" name="Content Placeholder 6">
            <a:extLst>
              <a:ext uri="{FF2B5EF4-FFF2-40B4-BE49-F238E27FC236}">
                <a16:creationId xmlns:a16="http://schemas.microsoft.com/office/drawing/2014/main" id="{3286BF40-CDDF-49FE-8E96-8C8E3C30B29C}"/>
              </a:ext>
            </a:extLst>
          </p:cNvPr>
          <p:cNvGraphicFramePr>
            <a:graphicFrameLocks noGrp="1"/>
          </p:cNvGraphicFramePr>
          <p:nvPr>
            <p:ph idx="1"/>
            <p:extLst>
              <p:ext uri="{D42A27DB-BD31-4B8C-83A1-F6EECF244321}">
                <p14:modId xmlns:p14="http://schemas.microsoft.com/office/powerpoint/2010/main" val="3724039457"/>
              </p:ext>
            </p:extLst>
          </p:nvPr>
        </p:nvGraphicFramePr>
        <p:xfrm>
          <a:off x="1371599" y="1571348"/>
          <a:ext cx="10380520" cy="4904969"/>
        </p:xfrm>
        <a:graphic>
          <a:graphicData uri="http://schemas.openxmlformats.org/drawingml/2006/table">
            <a:tbl>
              <a:tblPr/>
              <a:tblGrid>
                <a:gridCol w="1309257">
                  <a:extLst>
                    <a:ext uri="{9D8B030D-6E8A-4147-A177-3AD203B41FA5}">
                      <a16:colId xmlns:a16="http://schemas.microsoft.com/office/drawing/2014/main" val="380163872"/>
                    </a:ext>
                  </a:extLst>
                </a:gridCol>
                <a:gridCol w="2587336">
                  <a:extLst>
                    <a:ext uri="{9D8B030D-6E8A-4147-A177-3AD203B41FA5}">
                      <a16:colId xmlns:a16="http://schemas.microsoft.com/office/drawing/2014/main" val="2416081848"/>
                    </a:ext>
                  </a:extLst>
                </a:gridCol>
                <a:gridCol w="2331719">
                  <a:extLst>
                    <a:ext uri="{9D8B030D-6E8A-4147-A177-3AD203B41FA5}">
                      <a16:colId xmlns:a16="http://schemas.microsoft.com/office/drawing/2014/main" val="345949901"/>
                    </a:ext>
                  </a:extLst>
                </a:gridCol>
                <a:gridCol w="2076104">
                  <a:extLst>
                    <a:ext uri="{9D8B030D-6E8A-4147-A177-3AD203B41FA5}">
                      <a16:colId xmlns:a16="http://schemas.microsoft.com/office/drawing/2014/main" val="2534866865"/>
                    </a:ext>
                  </a:extLst>
                </a:gridCol>
                <a:gridCol w="2076104">
                  <a:extLst>
                    <a:ext uri="{9D8B030D-6E8A-4147-A177-3AD203B41FA5}">
                      <a16:colId xmlns:a16="http://schemas.microsoft.com/office/drawing/2014/main" val="2121576418"/>
                    </a:ext>
                  </a:extLst>
                </a:gridCol>
              </a:tblGrid>
              <a:tr h="880377">
                <a:tc>
                  <a:txBody>
                    <a:bodyPr/>
                    <a:lstStyle/>
                    <a:p>
                      <a:pPr algn="r" fontAlgn="ctr"/>
                      <a:endParaRPr lang="en-US" sz="2400" b="1" dirty="0">
                        <a:effectLst/>
                      </a:endParaRPr>
                    </a:p>
                  </a:txBody>
                  <a:tcPr marL="45720" marR="45720" anchor="ctr">
                    <a:lnL>
                      <a:noFill/>
                    </a:lnL>
                    <a:lnR>
                      <a:noFill/>
                    </a:lnR>
                    <a:lnT>
                      <a:noFill/>
                    </a:lnT>
                    <a:lnB>
                      <a:noFill/>
                    </a:lnB>
                  </a:tcPr>
                </a:tc>
                <a:tc>
                  <a:txBody>
                    <a:bodyPr/>
                    <a:lstStyle/>
                    <a:p>
                      <a:pPr algn="r" fontAlgn="ctr"/>
                      <a:r>
                        <a:rPr lang="en-US" sz="2400" b="1">
                          <a:effectLst/>
                        </a:rPr>
                        <a:t>Age-Adjusted Percent Diabetes</a:t>
                      </a:r>
                    </a:p>
                  </a:txBody>
                  <a:tcPr marL="45720" marR="45720" anchor="ctr">
                    <a:lnL>
                      <a:noFill/>
                    </a:lnL>
                    <a:lnR>
                      <a:noFill/>
                    </a:lnR>
                    <a:lnT>
                      <a:noFill/>
                    </a:lnT>
                    <a:lnB>
                      <a:noFill/>
                    </a:lnB>
                  </a:tcPr>
                </a:tc>
                <a:tc>
                  <a:txBody>
                    <a:bodyPr/>
                    <a:lstStyle/>
                    <a:p>
                      <a:pPr algn="r" fontAlgn="ctr"/>
                      <a:r>
                        <a:rPr lang="en-US" sz="2400" b="1">
                          <a:effectLst/>
                        </a:rPr>
                        <a:t>Age-Adjusted Percent Obesity</a:t>
                      </a:r>
                    </a:p>
                  </a:txBody>
                  <a:tcPr marL="45720" marR="45720" anchor="ctr">
                    <a:lnL>
                      <a:noFill/>
                    </a:lnL>
                    <a:lnR>
                      <a:noFill/>
                    </a:lnR>
                    <a:lnT>
                      <a:noFill/>
                    </a:lnT>
                    <a:lnB>
                      <a:noFill/>
                    </a:lnB>
                  </a:tcPr>
                </a:tc>
                <a:tc>
                  <a:txBody>
                    <a:bodyPr/>
                    <a:lstStyle/>
                    <a:p>
                      <a:pPr algn="r" fontAlgn="ctr"/>
                      <a:r>
                        <a:rPr lang="en-US" sz="2400" b="1">
                          <a:effectLst/>
                        </a:rPr>
                        <a:t>fast_food</a:t>
                      </a:r>
                    </a:p>
                  </a:txBody>
                  <a:tcPr marL="45720" marR="45720" anchor="ctr">
                    <a:lnL>
                      <a:noFill/>
                    </a:lnL>
                    <a:lnR>
                      <a:noFill/>
                    </a:lnR>
                    <a:lnT>
                      <a:noFill/>
                    </a:lnT>
                    <a:lnB>
                      <a:noFill/>
                    </a:lnB>
                  </a:tcPr>
                </a:tc>
                <a:tc>
                  <a:txBody>
                    <a:bodyPr/>
                    <a:lstStyle/>
                    <a:p>
                      <a:pPr algn="r" fontAlgn="ctr"/>
                      <a:r>
                        <a:rPr lang="en-US" sz="2400" b="1">
                          <a:effectLst/>
                        </a:rPr>
                        <a:t>pop_ff_ratio</a:t>
                      </a:r>
                    </a:p>
                  </a:txBody>
                  <a:tcPr marL="45720" marR="45720" anchor="ctr">
                    <a:lnL>
                      <a:noFill/>
                    </a:lnL>
                    <a:lnR>
                      <a:noFill/>
                    </a:lnR>
                    <a:lnT>
                      <a:noFill/>
                    </a:lnT>
                    <a:lnB>
                      <a:noFill/>
                    </a:lnB>
                  </a:tcPr>
                </a:tc>
                <a:extLst>
                  <a:ext uri="{0D108BD9-81ED-4DB2-BD59-A6C34878D82A}">
                    <a16:rowId xmlns:a16="http://schemas.microsoft.com/office/drawing/2014/main" val="3855384224"/>
                  </a:ext>
                </a:extLst>
              </a:tr>
              <a:tr h="503074">
                <a:tc>
                  <a:txBody>
                    <a:bodyPr/>
                    <a:lstStyle/>
                    <a:p>
                      <a:pPr algn="r" fontAlgn="ctr"/>
                      <a:r>
                        <a:rPr lang="en-US" sz="2400" b="1">
                          <a:effectLst/>
                        </a:rPr>
                        <a:t>count</a:t>
                      </a:r>
                    </a:p>
                  </a:txBody>
                  <a:tcPr marL="45720" marR="45720" anchor="ctr">
                    <a:lnL>
                      <a:noFill/>
                    </a:lnL>
                    <a:lnR>
                      <a:noFill/>
                    </a:lnR>
                    <a:lnT>
                      <a:noFill/>
                    </a:lnT>
                    <a:lnB>
                      <a:noFill/>
                    </a:lnB>
                    <a:solidFill>
                      <a:srgbClr val="F5F5F5"/>
                    </a:solidFill>
                  </a:tcPr>
                </a:tc>
                <a:tc>
                  <a:txBody>
                    <a:bodyPr/>
                    <a:lstStyle/>
                    <a:p>
                      <a:pPr algn="r" fontAlgn="ctr"/>
                      <a:r>
                        <a:rPr lang="en-US" sz="2400" dirty="0">
                          <a:effectLst/>
                        </a:rPr>
                        <a:t>2302.000000</a:t>
                      </a:r>
                    </a:p>
                  </a:txBody>
                  <a:tcPr marL="45720" marR="45720" anchor="ctr">
                    <a:lnL>
                      <a:noFill/>
                    </a:lnL>
                    <a:lnR>
                      <a:noFill/>
                    </a:lnR>
                    <a:lnT>
                      <a:noFill/>
                    </a:lnT>
                    <a:lnB>
                      <a:noFill/>
                    </a:lnB>
                    <a:solidFill>
                      <a:srgbClr val="F5F5F5"/>
                    </a:solidFill>
                  </a:tcPr>
                </a:tc>
                <a:tc>
                  <a:txBody>
                    <a:bodyPr/>
                    <a:lstStyle/>
                    <a:p>
                      <a:pPr algn="r" fontAlgn="ctr"/>
                      <a:r>
                        <a:rPr lang="en-US" sz="2400">
                          <a:effectLst/>
                        </a:rPr>
                        <a:t>2302.000000</a:t>
                      </a:r>
                    </a:p>
                  </a:txBody>
                  <a:tcPr marL="45720" marR="45720" anchor="ctr">
                    <a:lnL>
                      <a:noFill/>
                    </a:lnL>
                    <a:lnR>
                      <a:noFill/>
                    </a:lnR>
                    <a:lnT>
                      <a:noFill/>
                    </a:lnT>
                    <a:lnB>
                      <a:noFill/>
                    </a:lnB>
                    <a:solidFill>
                      <a:srgbClr val="F5F5F5"/>
                    </a:solidFill>
                  </a:tcPr>
                </a:tc>
                <a:tc>
                  <a:txBody>
                    <a:bodyPr/>
                    <a:lstStyle/>
                    <a:p>
                      <a:pPr algn="r" fontAlgn="ctr"/>
                      <a:r>
                        <a:rPr lang="en-US" sz="2400">
                          <a:effectLst/>
                        </a:rPr>
                        <a:t>2302.000000</a:t>
                      </a:r>
                    </a:p>
                  </a:txBody>
                  <a:tcPr marL="45720" marR="45720" anchor="ctr">
                    <a:lnL>
                      <a:noFill/>
                    </a:lnL>
                    <a:lnR>
                      <a:noFill/>
                    </a:lnR>
                    <a:lnT>
                      <a:noFill/>
                    </a:lnT>
                    <a:lnB>
                      <a:noFill/>
                    </a:lnB>
                    <a:solidFill>
                      <a:srgbClr val="F5F5F5"/>
                    </a:solidFill>
                  </a:tcPr>
                </a:tc>
                <a:tc>
                  <a:txBody>
                    <a:bodyPr/>
                    <a:lstStyle/>
                    <a:p>
                      <a:pPr algn="r" fontAlgn="ctr"/>
                      <a:r>
                        <a:rPr lang="en-US" sz="2400">
                          <a:effectLst/>
                        </a:rPr>
                        <a:t>2302.000000</a:t>
                      </a:r>
                    </a:p>
                  </a:txBody>
                  <a:tcPr marL="45720" marR="45720" anchor="ctr">
                    <a:lnL>
                      <a:noFill/>
                    </a:lnL>
                    <a:lnR>
                      <a:noFill/>
                    </a:lnR>
                    <a:lnT>
                      <a:noFill/>
                    </a:lnT>
                    <a:lnB>
                      <a:noFill/>
                    </a:lnB>
                    <a:solidFill>
                      <a:srgbClr val="F5F5F5"/>
                    </a:solidFill>
                  </a:tcPr>
                </a:tc>
                <a:extLst>
                  <a:ext uri="{0D108BD9-81ED-4DB2-BD59-A6C34878D82A}">
                    <a16:rowId xmlns:a16="http://schemas.microsoft.com/office/drawing/2014/main" val="824108052"/>
                  </a:ext>
                </a:extLst>
              </a:tr>
              <a:tr h="503074">
                <a:tc>
                  <a:txBody>
                    <a:bodyPr/>
                    <a:lstStyle/>
                    <a:p>
                      <a:pPr algn="r" fontAlgn="ctr"/>
                      <a:r>
                        <a:rPr lang="en-US" sz="2400" b="1">
                          <a:effectLst/>
                        </a:rPr>
                        <a:t>mean</a:t>
                      </a:r>
                    </a:p>
                  </a:txBody>
                  <a:tcPr marL="45720" marR="45720" anchor="ctr">
                    <a:lnL>
                      <a:noFill/>
                    </a:lnL>
                    <a:lnR>
                      <a:noFill/>
                    </a:lnR>
                    <a:lnT>
                      <a:noFill/>
                    </a:lnT>
                    <a:lnB>
                      <a:noFill/>
                    </a:lnB>
                  </a:tcPr>
                </a:tc>
                <a:tc>
                  <a:txBody>
                    <a:bodyPr/>
                    <a:lstStyle/>
                    <a:p>
                      <a:pPr algn="r" fontAlgn="ctr"/>
                      <a:r>
                        <a:rPr lang="en-US" sz="2400">
                          <a:effectLst/>
                        </a:rPr>
                        <a:t>9.876759</a:t>
                      </a:r>
                    </a:p>
                  </a:txBody>
                  <a:tcPr marL="45720" marR="45720" anchor="ctr">
                    <a:lnL>
                      <a:noFill/>
                    </a:lnL>
                    <a:lnR>
                      <a:noFill/>
                    </a:lnR>
                    <a:lnT>
                      <a:noFill/>
                    </a:lnT>
                    <a:lnB>
                      <a:noFill/>
                    </a:lnB>
                  </a:tcPr>
                </a:tc>
                <a:tc>
                  <a:txBody>
                    <a:bodyPr/>
                    <a:lstStyle/>
                    <a:p>
                      <a:pPr algn="r" fontAlgn="ctr"/>
                      <a:r>
                        <a:rPr lang="en-US" sz="2400" dirty="0">
                          <a:effectLst/>
                        </a:rPr>
                        <a:t>31.015899</a:t>
                      </a:r>
                    </a:p>
                  </a:txBody>
                  <a:tcPr marL="45720" marR="45720" anchor="ctr">
                    <a:lnL>
                      <a:noFill/>
                    </a:lnL>
                    <a:lnR>
                      <a:noFill/>
                    </a:lnR>
                    <a:lnT>
                      <a:noFill/>
                    </a:lnT>
                    <a:lnB>
                      <a:noFill/>
                    </a:lnB>
                  </a:tcPr>
                </a:tc>
                <a:tc>
                  <a:txBody>
                    <a:bodyPr/>
                    <a:lstStyle/>
                    <a:p>
                      <a:pPr algn="r" fontAlgn="ctr"/>
                      <a:r>
                        <a:rPr lang="en-US" sz="2400">
                          <a:effectLst/>
                        </a:rPr>
                        <a:t>179.766290</a:t>
                      </a:r>
                    </a:p>
                  </a:txBody>
                  <a:tcPr marL="45720" marR="45720" anchor="ctr">
                    <a:lnL>
                      <a:noFill/>
                    </a:lnL>
                    <a:lnR>
                      <a:noFill/>
                    </a:lnR>
                    <a:lnT>
                      <a:noFill/>
                    </a:lnT>
                    <a:lnB>
                      <a:noFill/>
                    </a:lnB>
                  </a:tcPr>
                </a:tc>
                <a:tc>
                  <a:txBody>
                    <a:bodyPr/>
                    <a:lstStyle/>
                    <a:p>
                      <a:pPr algn="r" fontAlgn="ctr"/>
                      <a:r>
                        <a:rPr lang="en-US" sz="2400">
                          <a:effectLst/>
                        </a:rPr>
                        <a:t>824.835123</a:t>
                      </a:r>
                    </a:p>
                  </a:txBody>
                  <a:tcPr marL="45720" marR="45720" anchor="ctr">
                    <a:lnL>
                      <a:noFill/>
                    </a:lnL>
                    <a:lnR>
                      <a:noFill/>
                    </a:lnR>
                    <a:lnT>
                      <a:noFill/>
                    </a:lnT>
                    <a:lnB>
                      <a:noFill/>
                    </a:lnB>
                  </a:tcPr>
                </a:tc>
                <a:extLst>
                  <a:ext uri="{0D108BD9-81ED-4DB2-BD59-A6C34878D82A}">
                    <a16:rowId xmlns:a16="http://schemas.microsoft.com/office/drawing/2014/main" val="2844322892"/>
                  </a:ext>
                </a:extLst>
              </a:tr>
              <a:tr h="503074">
                <a:tc>
                  <a:txBody>
                    <a:bodyPr/>
                    <a:lstStyle/>
                    <a:p>
                      <a:pPr algn="r" fontAlgn="ctr"/>
                      <a:r>
                        <a:rPr lang="en-US" sz="2400" b="1">
                          <a:effectLst/>
                        </a:rPr>
                        <a:t>std</a:t>
                      </a:r>
                    </a:p>
                  </a:txBody>
                  <a:tcPr marL="45720" marR="45720" anchor="ctr">
                    <a:lnL>
                      <a:noFill/>
                    </a:lnL>
                    <a:lnR>
                      <a:noFill/>
                    </a:lnR>
                    <a:lnT>
                      <a:noFill/>
                    </a:lnT>
                    <a:lnB>
                      <a:noFill/>
                    </a:lnB>
                    <a:solidFill>
                      <a:srgbClr val="F5F5F5"/>
                    </a:solidFill>
                  </a:tcPr>
                </a:tc>
                <a:tc>
                  <a:txBody>
                    <a:bodyPr/>
                    <a:lstStyle/>
                    <a:p>
                      <a:pPr algn="r" fontAlgn="ctr"/>
                      <a:r>
                        <a:rPr lang="en-US" sz="2400">
                          <a:effectLst/>
                        </a:rPr>
                        <a:t>2.102624</a:t>
                      </a:r>
                    </a:p>
                  </a:txBody>
                  <a:tcPr marL="45720" marR="45720" anchor="ctr">
                    <a:lnL>
                      <a:noFill/>
                    </a:lnL>
                    <a:lnR>
                      <a:noFill/>
                    </a:lnR>
                    <a:lnT>
                      <a:noFill/>
                    </a:lnT>
                    <a:lnB>
                      <a:noFill/>
                    </a:lnB>
                    <a:solidFill>
                      <a:srgbClr val="F5F5F5"/>
                    </a:solidFill>
                  </a:tcPr>
                </a:tc>
                <a:tc>
                  <a:txBody>
                    <a:bodyPr/>
                    <a:lstStyle/>
                    <a:p>
                      <a:pPr algn="r" fontAlgn="ctr"/>
                      <a:r>
                        <a:rPr lang="en-US" sz="2400" dirty="0">
                          <a:effectLst/>
                        </a:rPr>
                        <a:t>4.579583</a:t>
                      </a:r>
                    </a:p>
                  </a:txBody>
                  <a:tcPr marL="45720" marR="45720" anchor="ctr">
                    <a:lnL>
                      <a:noFill/>
                    </a:lnL>
                    <a:lnR>
                      <a:noFill/>
                    </a:lnR>
                    <a:lnT>
                      <a:noFill/>
                    </a:lnT>
                    <a:lnB>
                      <a:noFill/>
                    </a:lnB>
                    <a:solidFill>
                      <a:srgbClr val="F5F5F5"/>
                    </a:solidFill>
                  </a:tcPr>
                </a:tc>
                <a:tc>
                  <a:txBody>
                    <a:bodyPr/>
                    <a:lstStyle/>
                    <a:p>
                      <a:pPr algn="r" fontAlgn="ctr"/>
                      <a:r>
                        <a:rPr lang="en-US" sz="2400">
                          <a:effectLst/>
                        </a:rPr>
                        <a:t>442.031244</a:t>
                      </a:r>
                    </a:p>
                  </a:txBody>
                  <a:tcPr marL="45720" marR="45720" anchor="ctr">
                    <a:lnL>
                      <a:noFill/>
                    </a:lnL>
                    <a:lnR>
                      <a:noFill/>
                    </a:lnR>
                    <a:lnT>
                      <a:noFill/>
                    </a:lnT>
                    <a:lnB>
                      <a:noFill/>
                    </a:lnB>
                    <a:solidFill>
                      <a:srgbClr val="F5F5F5"/>
                    </a:solidFill>
                  </a:tcPr>
                </a:tc>
                <a:tc>
                  <a:txBody>
                    <a:bodyPr/>
                    <a:lstStyle/>
                    <a:p>
                      <a:pPr algn="r" fontAlgn="ctr"/>
                      <a:r>
                        <a:rPr lang="en-US" sz="2400">
                          <a:effectLst/>
                        </a:rPr>
                        <a:t>527.838440</a:t>
                      </a:r>
                    </a:p>
                  </a:txBody>
                  <a:tcPr marL="45720" marR="45720" anchor="ctr">
                    <a:lnL>
                      <a:noFill/>
                    </a:lnL>
                    <a:lnR>
                      <a:noFill/>
                    </a:lnR>
                    <a:lnT>
                      <a:noFill/>
                    </a:lnT>
                    <a:lnB>
                      <a:noFill/>
                    </a:lnB>
                    <a:solidFill>
                      <a:srgbClr val="F5F5F5"/>
                    </a:solidFill>
                  </a:tcPr>
                </a:tc>
                <a:extLst>
                  <a:ext uri="{0D108BD9-81ED-4DB2-BD59-A6C34878D82A}">
                    <a16:rowId xmlns:a16="http://schemas.microsoft.com/office/drawing/2014/main" val="3854606301"/>
                  </a:ext>
                </a:extLst>
              </a:tr>
              <a:tr h="503074">
                <a:tc>
                  <a:txBody>
                    <a:bodyPr/>
                    <a:lstStyle/>
                    <a:p>
                      <a:pPr algn="r" fontAlgn="ctr"/>
                      <a:r>
                        <a:rPr lang="en-US" sz="2400" b="1">
                          <a:effectLst/>
                        </a:rPr>
                        <a:t>min</a:t>
                      </a:r>
                    </a:p>
                  </a:txBody>
                  <a:tcPr marL="45720" marR="45720" anchor="ctr">
                    <a:lnL>
                      <a:noFill/>
                    </a:lnL>
                    <a:lnR>
                      <a:noFill/>
                    </a:lnR>
                    <a:lnT>
                      <a:noFill/>
                    </a:lnT>
                    <a:lnB>
                      <a:noFill/>
                    </a:lnB>
                  </a:tcPr>
                </a:tc>
                <a:tc>
                  <a:txBody>
                    <a:bodyPr/>
                    <a:lstStyle/>
                    <a:p>
                      <a:pPr algn="r" fontAlgn="ctr"/>
                      <a:r>
                        <a:rPr lang="en-US" sz="2400">
                          <a:effectLst/>
                        </a:rPr>
                        <a:t>3.800000</a:t>
                      </a:r>
                    </a:p>
                  </a:txBody>
                  <a:tcPr marL="45720" marR="45720" anchor="ctr">
                    <a:lnL>
                      <a:noFill/>
                    </a:lnL>
                    <a:lnR>
                      <a:noFill/>
                    </a:lnR>
                    <a:lnT>
                      <a:noFill/>
                    </a:lnT>
                    <a:lnB>
                      <a:noFill/>
                    </a:lnB>
                  </a:tcPr>
                </a:tc>
                <a:tc>
                  <a:txBody>
                    <a:bodyPr/>
                    <a:lstStyle/>
                    <a:p>
                      <a:pPr algn="r" fontAlgn="ctr"/>
                      <a:r>
                        <a:rPr lang="en-US" sz="2400" dirty="0">
                          <a:effectLst/>
                        </a:rPr>
                        <a:t>11.800000</a:t>
                      </a:r>
                    </a:p>
                  </a:txBody>
                  <a:tcPr marL="45720" marR="45720" anchor="ctr">
                    <a:lnL>
                      <a:noFill/>
                    </a:lnL>
                    <a:lnR>
                      <a:noFill/>
                    </a:lnR>
                    <a:lnT>
                      <a:noFill/>
                    </a:lnT>
                    <a:lnB>
                      <a:noFill/>
                    </a:lnB>
                  </a:tcPr>
                </a:tc>
                <a:tc>
                  <a:txBody>
                    <a:bodyPr/>
                    <a:lstStyle/>
                    <a:p>
                      <a:pPr algn="r" fontAlgn="ctr"/>
                      <a:r>
                        <a:rPr lang="en-US" sz="2400" dirty="0">
                          <a:effectLst/>
                        </a:rPr>
                        <a:t>1.000000</a:t>
                      </a:r>
                    </a:p>
                  </a:txBody>
                  <a:tcPr marL="45720" marR="45720" anchor="ctr">
                    <a:lnL>
                      <a:noFill/>
                    </a:lnL>
                    <a:lnR>
                      <a:noFill/>
                    </a:lnR>
                    <a:lnT>
                      <a:noFill/>
                    </a:lnT>
                    <a:lnB>
                      <a:noFill/>
                    </a:lnB>
                  </a:tcPr>
                </a:tc>
                <a:tc>
                  <a:txBody>
                    <a:bodyPr/>
                    <a:lstStyle/>
                    <a:p>
                      <a:pPr algn="r" fontAlgn="ctr"/>
                      <a:r>
                        <a:rPr lang="en-US" sz="2400">
                          <a:effectLst/>
                        </a:rPr>
                        <a:t>5.590000</a:t>
                      </a:r>
                    </a:p>
                  </a:txBody>
                  <a:tcPr marL="45720" marR="45720" anchor="ctr">
                    <a:lnL>
                      <a:noFill/>
                    </a:lnL>
                    <a:lnR>
                      <a:noFill/>
                    </a:lnR>
                    <a:lnT>
                      <a:noFill/>
                    </a:lnT>
                    <a:lnB>
                      <a:noFill/>
                    </a:lnB>
                  </a:tcPr>
                </a:tc>
                <a:extLst>
                  <a:ext uri="{0D108BD9-81ED-4DB2-BD59-A6C34878D82A}">
                    <a16:rowId xmlns:a16="http://schemas.microsoft.com/office/drawing/2014/main" val="471661216"/>
                  </a:ext>
                </a:extLst>
              </a:tr>
              <a:tr h="503074">
                <a:tc>
                  <a:txBody>
                    <a:bodyPr/>
                    <a:lstStyle/>
                    <a:p>
                      <a:pPr algn="r" fontAlgn="ctr"/>
                      <a:r>
                        <a:rPr lang="en-US" sz="2400" b="1">
                          <a:effectLst/>
                        </a:rPr>
                        <a:t>25%</a:t>
                      </a:r>
                    </a:p>
                  </a:txBody>
                  <a:tcPr marL="45720" marR="45720" anchor="ctr">
                    <a:lnL>
                      <a:noFill/>
                    </a:lnL>
                    <a:lnR>
                      <a:noFill/>
                    </a:lnR>
                    <a:lnT>
                      <a:noFill/>
                    </a:lnT>
                    <a:lnB>
                      <a:noFill/>
                    </a:lnB>
                  </a:tcPr>
                </a:tc>
                <a:tc>
                  <a:txBody>
                    <a:bodyPr/>
                    <a:lstStyle/>
                    <a:p>
                      <a:pPr algn="r" fontAlgn="ctr"/>
                      <a:r>
                        <a:rPr lang="en-US" sz="2400">
                          <a:effectLst/>
                        </a:rPr>
                        <a:t>8.400000</a:t>
                      </a:r>
                    </a:p>
                  </a:txBody>
                  <a:tcPr marL="45720" marR="45720" anchor="ctr">
                    <a:lnL>
                      <a:noFill/>
                    </a:lnL>
                    <a:lnR>
                      <a:noFill/>
                    </a:lnR>
                    <a:lnT>
                      <a:noFill/>
                    </a:lnT>
                    <a:lnB>
                      <a:noFill/>
                    </a:lnB>
                  </a:tcPr>
                </a:tc>
                <a:tc>
                  <a:txBody>
                    <a:bodyPr/>
                    <a:lstStyle/>
                    <a:p>
                      <a:pPr algn="r" fontAlgn="ctr"/>
                      <a:r>
                        <a:rPr lang="en-US" sz="2400">
                          <a:effectLst/>
                        </a:rPr>
                        <a:t>28.200000</a:t>
                      </a:r>
                    </a:p>
                  </a:txBody>
                  <a:tcPr marL="45720" marR="45720" anchor="ctr">
                    <a:lnL>
                      <a:noFill/>
                    </a:lnL>
                    <a:lnR>
                      <a:noFill/>
                    </a:lnR>
                    <a:lnT>
                      <a:noFill/>
                    </a:lnT>
                    <a:lnB>
                      <a:noFill/>
                    </a:lnB>
                  </a:tcPr>
                </a:tc>
                <a:tc>
                  <a:txBody>
                    <a:bodyPr/>
                    <a:lstStyle/>
                    <a:p>
                      <a:pPr algn="r" fontAlgn="ctr"/>
                      <a:r>
                        <a:rPr lang="en-US" sz="2400" dirty="0">
                          <a:effectLst/>
                        </a:rPr>
                        <a:t>21.000000</a:t>
                      </a:r>
                    </a:p>
                  </a:txBody>
                  <a:tcPr marL="45720" marR="45720" anchor="ctr">
                    <a:lnL>
                      <a:noFill/>
                    </a:lnL>
                    <a:lnR>
                      <a:noFill/>
                    </a:lnR>
                    <a:lnT>
                      <a:noFill/>
                    </a:lnT>
                    <a:lnB>
                      <a:noFill/>
                    </a:lnB>
                  </a:tcPr>
                </a:tc>
                <a:tc>
                  <a:txBody>
                    <a:bodyPr/>
                    <a:lstStyle/>
                    <a:p>
                      <a:pPr algn="r" fontAlgn="ctr"/>
                      <a:r>
                        <a:rPr lang="en-US" sz="2400">
                          <a:effectLst/>
                        </a:rPr>
                        <a:t>372.594979</a:t>
                      </a:r>
                    </a:p>
                  </a:txBody>
                  <a:tcPr marL="45720" marR="45720" anchor="ctr">
                    <a:lnL>
                      <a:noFill/>
                    </a:lnL>
                    <a:lnR>
                      <a:noFill/>
                    </a:lnR>
                    <a:lnT>
                      <a:noFill/>
                    </a:lnT>
                    <a:lnB>
                      <a:noFill/>
                    </a:lnB>
                  </a:tcPr>
                </a:tc>
                <a:extLst>
                  <a:ext uri="{0D108BD9-81ED-4DB2-BD59-A6C34878D82A}">
                    <a16:rowId xmlns:a16="http://schemas.microsoft.com/office/drawing/2014/main" val="3229717147"/>
                  </a:ext>
                </a:extLst>
              </a:tr>
              <a:tr h="503074">
                <a:tc>
                  <a:txBody>
                    <a:bodyPr/>
                    <a:lstStyle/>
                    <a:p>
                      <a:pPr algn="r" fontAlgn="ctr"/>
                      <a:r>
                        <a:rPr lang="en-US" sz="2400" b="1">
                          <a:effectLst/>
                        </a:rPr>
                        <a:t>50%</a:t>
                      </a:r>
                    </a:p>
                  </a:txBody>
                  <a:tcPr marL="45720" marR="45720" anchor="ctr">
                    <a:lnL>
                      <a:noFill/>
                    </a:lnL>
                    <a:lnR>
                      <a:noFill/>
                    </a:lnR>
                    <a:lnT>
                      <a:noFill/>
                    </a:lnT>
                    <a:lnB>
                      <a:noFill/>
                    </a:lnB>
                  </a:tcPr>
                </a:tc>
                <a:tc>
                  <a:txBody>
                    <a:bodyPr/>
                    <a:lstStyle/>
                    <a:p>
                      <a:pPr algn="r" fontAlgn="ctr"/>
                      <a:r>
                        <a:rPr lang="en-US" sz="2400">
                          <a:effectLst/>
                        </a:rPr>
                        <a:t>9.600000</a:t>
                      </a:r>
                    </a:p>
                  </a:txBody>
                  <a:tcPr marL="45720" marR="45720" anchor="ctr">
                    <a:lnL>
                      <a:noFill/>
                    </a:lnL>
                    <a:lnR>
                      <a:noFill/>
                    </a:lnR>
                    <a:lnT>
                      <a:noFill/>
                    </a:lnT>
                    <a:lnB>
                      <a:noFill/>
                    </a:lnB>
                  </a:tcPr>
                </a:tc>
                <a:tc>
                  <a:txBody>
                    <a:bodyPr/>
                    <a:lstStyle/>
                    <a:p>
                      <a:pPr algn="r" fontAlgn="ctr"/>
                      <a:r>
                        <a:rPr lang="en-US" sz="2400">
                          <a:effectLst/>
                        </a:rPr>
                        <a:t>31.200000</a:t>
                      </a:r>
                    </a:p>
                  </a:txBody>
                  <a:tcPr marL="45720" marR="45720" anchor="ctr">
                    <a:lnL>
                      <a:noFill/>
                    </a:lnL>
                    <a:lnR>
                      <a:noFill/>
                    </a:lnR>
                    <a:lnT>
                      <a:noFill/>
                    </a:lnT>
                    <a:lnB>
                      <a:noFill/>
                    </a:lnB>
                  </a:tcPr>
                </a:tc>
                <a:tc>
                  <a:txBody>
                    <a:bodyPr/>
                    <a:lstStyle/>
                    <a:p>
                      <a:pPr algn="r" fontAlgn="ctr"/>
                      <a:r>
                        <a:rPr lang="en-US" sz="2400" dirty="0">
                          <a:effectLst/>
                        </a:rPr>
                        <a:t>48.500000</a:t>
                      </a:r>
                    </a:p>
                  </a:txBody>
                  <a:tcPr marL="45720" marR="45720" anchor="ctr">
                    <a:lnL>
                      <a:noFill/>
                    </a:lnL>
                    <a:lnR>
                      <a:noFill/>
                    </a:lnR>
                    <a:lnT>
                      <a:noFill/>
                    </a:lnT>
                    <a:lnB>
                      <a:noFill/>
                    </a:lnB>
                  </a:tcPr>
                </a:tc>
                <a:tc>
                  <a:txBody>
                    <a:bodyPr/>
                    <a:lstStyle/>
                    <a:p>
                      <a:pPr algn="r" fontAlgn="ctr"/>
                      <a:r>
                        <a:rPr lang="en-US" sz="2400">
                          <a:effectLst/>
                        </a:rPr>
                        <a:t>728.027432</a:t>
                      </a:r>
                    </a:p>
                  </a:txBody>
                  <a:tcPr marL="45720" marR="45720" anchor="ctr">
                    <a:lnL>
                      <a:noFill/>
                    </a:lnL>
                    <a:lnR>
                      <a:noFill/>
                    </a:lnR>
                    <a:lnT>
                      <a:noFill/>
                    </a:lnT>
                    <a:lnB>
                      <a:noFill/>
                    </a:lnB>
                  </a:tcPr>
                </a:tc>
                <a:extLst>
                  <a:ext uri="{0D108BD9-81ED-4DB2-BD59-A6C34878D82A}">
                    <a16:rowId xmlns:a16="http://schemas.microsoft.com/office/drawing/2014/main" val="2943712450"/>
                  </a:ext>
                </a:extLst>
              </a:tr>
              <a:tr h="503074">
                <a:tc>
                  <a:txBody>
                    <a:bodyPr/>
                    <a:lstStyle/>
                    <a:p>
                      <a:pPr algn="r" fontAlgn="ctr"/>
                      <a:r>
                        <a:rPr lang="en-US" sz="2400" b="1">
                          <a:effectLst/>
                        </a:rPr>
                        <a:t>75%</a:t>
                      </a:r>
                    </a:p>
                  </a:txBody>
                  <a:tcPr marL="45720" marR="45720" anchor="ctr">
                    <a:lnL>
                      <a:noFill/>
                    </a:lnL>
                    <a:lnR>
                      <a:noFill/>
                    </a:lnR>
                    <a:lnT>
                      <a:noFill/>
                    </a:lnT>
                    <a:lnB>
                      <a:noFill/>
                    </a:lnB>
                    <a:solidFill>
                      <a:srgbClr val="F5F5F5"/>
                    </a:solidFill>
                  </a:tcPr>
                </a:tc>
                <a:tc>
                  <a:txBody>
                    <a:bodyPr/>
                    <a:lstStyle/>
                    <a:p>
                      <a:pPr algn="r" fontAlgn="ctr"/>
                      <a:r>
                        <a:rPr lang="en-US" sz="2400">
                          <a:effectLst/>
                        </a:rPr>
                        <a:t>11.300000</a:t>
                      </a:r>
                    </a:p>
                  </a:txBody>
                  <a:tcPr marL="45720" marR="45720" anchor="ctr">
                    <a:lnL>
                      <a:noFill/>
                    </a:lnL>
                    <a:lnR>
                      <a:noFill/>
                    </a:lnR>
                    <a:lnT>
                      <a:noFill/>
                    </a:lnT>
                    <a:lnB>
                      <a:noFill/>
                    </a:lnB>
                    <a:solidFill>
                      <a:srgbClr val="F5F5F5"/>
                    </a:solidFill>
                  </a:tcPr>
                </a:tc>
                <a:tc>
                  <a:txBody>
                    <a:bodyPr/>
                    <a:lstStyle/>
                    <a:p>
                      <a:pPr algn="r" fontAlgn="ctr"/>
                      <a:r>
                        <a:rPr lang="en-US" sz="2400">
                          <a:effectLst/>
                        </a:rPr>
                        <a:t>33.975000</a:t>
                      </a:r>
                    </a:p>
                  </a:txBody>
                  <a:tcPr marL="45720" marR="45720" anchor="ctr">
                    <a:lnL>
                      <a:noFill/>
                    </a:lnL>
                    <a:lnR>
                      <a:noFill/>
                    </a:lnR>
                    <a:lnT>
                      <a:noFill/>
                    </a:lnT>
                    <a:lnB>
                      <a:noFill/>
                    </a:lnB>
                    <a:solidFill>
                      <a:srgbClr val="F5F5F5"/>
                    </a:solidFill>
                  </a:tcPr>
                </a:tc>
                <a:tc>
                  <a:txBody>
                    <a:bodyPr/>
                    <a:lstStyle/>
                    <a:p>
                      <a:pPr algn="r" fontAlgn="ctr"/>
                      <a:r>
                        <a:rPr lang="en-US" sz="2400" dirty="0">
                          <a:effectLst/>
                        </a:rPr>
                        <a:t>131.000000</a:t>
                      </a:r>
                    </a:p>
                  </a:txBody>
                  <a:tcPr marL="45720" marR="45720" anchor="ctr">
                    <a:lnL>
                      <a:noFill/>
                    </a:lnL>
                    <a:lnR>
                      <a:noFill/>
                    </a:lnR>
                    <a:lnT>
                      <a:noFill/>
                    </a:lnT>
                    <a:lnB>
                      <a:noFill/>
                    </a:lnB>
                    <a:solidFill>
                      <a:srgbClr val="F5F5F5"/>
                    </a:solidFill>
                  </a:tcPr>
                </a:tc>
                <a:tc>
                  <a:txBody>
                    <a:bodyPr/>
                    <a:lstStyle/>
                    <a:p>
                      <a:pPr algn="r" fontAlgn="ctr"/>
                      <a:r>
                        <a:rPr lang="en-US" sz="2400" dirty="0">
                          <a:effectLst/>
                        </a:rPr>
                        <a:t>1224.617908</a:t>
                      </a:r>
                    </a:p>
                  </a:txBody>
                  <a:tcPr marL="45720" marR="45720" anchor="ctr">
                    <a:lnL>
                      <a:noFill/>
                    </a:lnL>
                    <a:lnR>
                      <a:noFill/>
                    </a:lnR>
                    <a:lnT>
                      <a:noFill/>
                    </a:lnT>
                    <a:lnB>
                      <a:noFill/>
                    </a:lnB>
                    <a:solidFill>
                      <a:srgbClr val="F5F5F5"/>
                    </a:solidFill>
                  </a:tcPr>
                </a:tc>
                <a:extLst>
                  <a:ext uri="{0D108BD9-81ED-4DB2-BD59-A6C34878D82A}">
                    <a16:rowId xmlns:a16="http://schemas.microsoft.com/office/drawing/2014/main" val="294665058"/>
                  </a:ext>
                </a:extLst>
              </a:tr>
              <a:tr h="503074">
                <a:tc>
                  <a:txBody>
                    <a:bodyPr/>
                    <a:lstStyle/>
                    <a:p>
                      <a:pPr algn="r" fontAlgn="ctr"/>
                      <a:r>
                        <a:rPr lang="en-US" sz="2400" b="1">
                          <a:effectLst/>
                        </a:rPr>
                        <a:t>max</a:t>
                      </a:r>
                    </a:p>
                  </a:txBody>
                  <a:tcPr marL="45720" marR="45720" anchor="ctr">
                    <a:lnL>
                      <a:noFill/>
                    </a:lnL>
                    <a:lnR>
                      <a:noFill/>
                    </a:lnR>
                    <a:lnT>
                      <a:noFill/>
                    </a:lnT>
                    <a:lnB>
                      <a:noFill/>
                    </a:lnB>
                  </a:tcPr>
                </a:tc>
                <a:tc>
                  <a:txBody>
                    <a:bodyPr/>
                    <a:lstStyle/>
                    <a:p>
                      <a:pPr algn="r" fontAlgn="ctr"/>
                      <a:r>
                        <a:rPr lang="en-US" sz="2400">
                          <a:effectLst/>
                        </a:rPr>
                        <a:t>20.800000</a:t>
                      </a:r>
                    </a:p>
                  </a:txBody>
                  <a:tcPr marL="45720" marR="45720" anchor="ctr">
                    <a:lnL>
                      <a:noFill/>
                    </a:lnL>
                    <a:lnR>
                      <a:noFill/>
                    </a:lnR>
                    <a:lnT>
                      <a:noFill/>
                    </a:lnT>
                    <a:lnB>
                      <a:noFill/>
                    </a:lnB>
                  </a:tcPr>
                </a:tc>
                <a:tc>
                  <a:txBody>
                    <a:bodyPr/>
                    <a:lstStyle/>
                    <a:p>
                      <a:pPr algn="r" fontAlgn="ctr"/>
                      <a:r>
                        <a:rPr lang="en-US" sz="2400">
                          <a:effectLst/>
                        </a:rPr>
                        <a:t>46.400000</a:t>
                      </a:r>
                    </a:p>
                  </a:txBody>
                  <a:tcPr marL="45720" marR="45720" anchor="ctr">
                    <a:lnL>
                      <a:noFill/>
                    </a:lnL>
                    <a:lnR>
                      <a:noFill/>
                    </a:lnR>
                    <a:lnT>
                      <a:noFill/>
                    </a:lnT>
                    <a:lnB>
                      <a:noFill/>
                    </a:lnB>
                  </a:tcPr>
                </a:tc>
                <a:tc>
                  <a:txBody>
                    <a:bodyPr/>
                    <a:lstStyle/>
                    <a:p>
                      <a:pPr algn="r" fontAlgn="ctr"/>
                      <a:r>
                        <a:rPr lang="en-US" sz="2400">
                          <a:effectLst/>
                        </a:rPr>
                        <a:t>7100.000000</a:t>
                      </a:r>
                    </a:p>
                  </a:txBody>
                  <a:tcPr marL="45720" marR="45720" anchor="ctr">
                    <a:lnL>
                      <a:noFill/>
                    </a:lnL>
                    <a:lnR>
                      <a:noFill/>
                    </a:lnR>
                    <a:lnT>
                      <a:noFill/>
                    </a:lnT>
                    <a:lnB>
                      <a:noFill/>
                    </a:lnB>
                  </a:tcPr>
                </a:tc>
                <a:tc>
                  <a:txBody>
                    <a:bodyPr/>
                    <a:lstStyle/>
                    <a:p>
                      <a:pPr algn="r" fontAlgn="ctr"/>
                      <a:r>
                        <a:rPr lang="en-US" sz="2400" dirty="0">
                          <a:effectLst/>
                        </a:rPr>
                        <a:t>1997.769231</a:t>
                      </a:r>
                    </a:p>
                  </a:txBody>
                  <a:tcPr marL="45720" marR="45720" anchor="ctr">
                    <a:lnL>
                      <a:noFill/>
                    </a:lnL>
                    <a:lnR>
                      <a:noFill/>
                    </a:lnR>
                    <a:lnT>
                      <a:noFill/>
                    </a:lnT>
                    <a:lnB>
                      <a:noFill/>
                    </a:lnB>
                  </a:tcPr>
                </a:tc>
                <a:extLst>
                  <a:ext uri="{0D108BD9-81ED-4DB2-BD59-A6C34878D82A}">
                    <a16:rowId xmlns:a16="http://schemas.microsoft.com/office/drawing/2014/main" val="3745617578"/>
                  </a:ext>
                </a:extLst>
              </a:tr>
            </a:tbl>
          </a:graphicData>
        </a:graphic>
      </p:graphicFrame>
      <p:sp>
        <p:nvSpPr>
          <p:cNvPr id="8" name="Rectangle 7">
            <a:extLst>
              <a:ext uri="{FF2B5EF4-FFF2-40B4-BE49-F238E27FC236}">
                <a16:creationId xmlns:a16="http://schemas.microsoft.com/office/drawing/2014/main" id="{ABA5C29C-7E28-4B7A-94B3-AFA3BD7BBB88}"/>
              </a:ext>
            </a:extLst>
          </p:cNvPr>
          <p:cNvSpPr/>
          <p:nvPr/>
        </p:nvSpPr>
        <p:spPr>
          <a:xfrm>
            <a:off x="9774314" y="2447109"/>
            <a:ext cx="2139518" cy="550415"/>
          </a:xfrm>
          <a:prstGeom prst="rect">
            <a:avLst/>
          </a:prstGeom>
          <a:solidFill>
            <a:srgbClr val="0070C0">
              <a:alpha val="2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A93C93D-0748-4D96-BA03-5C851A2A4D2B}"/>
              </a:ext>
            </a:extLst>
          </p:cNvPr>
          <p:cNvSpPr/>
          <p:nvPr/>
        </p:nvSpPr>
        <p:spPr>
          <a:xfrm>
            <a:off x="9774314" y="2937914"/>
            <a:ext cx="2139518" cy="491086"/>
          </a:xfrm>
          <a:prstGeom prst="rect">
            <a:avLst/>
          </a:prstGeom>
          <a:solidFill>
            <a:srgbClr val="0070C0">
              <a:alpha val="2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B6ADD6-B5CC-4FF1-BF89-D6B9BB8088EF}"/>
              </a:ext>
            </a:extLst>
          </p:cNvPr>
          <p:cNvSpPr/>
          <p:nvPr/>
        </p:nvSpPr>
        <p:spPr>
          <a:xfrm>
            <a:off x="9765437" y="5922878"/>
            <a:ext cx="2139518" cy="550415"/>
          </a:xfrm>
          <a:prstGeom prst="rect">
            <a:avLst/>
          </a:prstGeom>
          <a:solidFill>
            <a:srgbClr val="0070C0">
              <a:alpha val="2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C45F45E-B739-4FC0-A1FE-41681C79C26F}"/>
              </a:ext>
            </a:extLst>
          </p:cNvPr>
          <p:cNvSpPr/>
          <p:nvPr/>
        </p:nvSpPr>
        <p:spPr>
          <a:xfrm>
            <a:off x="9765437" y="5480425"/>
            <a:ext cx="2139518" cy="491086"/>
          </a:xfrm>
          <a:prstGeom prst="rect">
            <a:avLst/>
          </a:prstGeom>
          <a:solidFill>
            <a:srgbClr val="0070C0">
              <a:alpha val="2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4262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4FE56-DA85-4DDB-8A5B-C8A020431C32}"/>
              </a:ext>
            </a:extLst>
          </p:cNvPr>
          <p:cNvSpPr>
            <a:spLocks noGrp="1"/>
          </p:cNvSpPr>
          <p:nvPr>
            <p:ph type="title"/>
          </p:nvPr>
        </p:nvSpPr>
        <p:spPr>
          <a:xfrm>
            <a:off x="1371600" y="392837"/>
            <a:ext cx="9601200" cy="867792"/>
          </a:xfrm>
        </p:spPr>
        <p:txBody>
          <a:bodyPr/>
          <a:lstStyle/>
          <a:p>
            <a:r>
              <a:rPr lang="en-US" dirty="0"/>
              <a:t>Frequency Distribution: (After)</a:t>
            </a:r>
          </a:p>
        </p:txBody>
      </p:sp>
      <p:sp>
        <p:nvSpPr>
          <p:cNvPr id="6" name="TextBox 5">
            <a:extLst>
              <a:ext uri="{FF2B5EF4-FFF2-40B4-BE49-F238E27FC236}">
                <a16:creationId xmlns:a16="http://schemas.microsoft.com/office/drawing/2014/main" id="{A3974468-B270-439A-94F4-42A72695DBC3}"/>
              </a:ext>
            </a:extLst>
          </p:cNvPr>
          <p:cNvSpPr txBox="1"/>
          <p:nvPr/>
        </p:nvSpPr>
        <p:spPr>
          <a:xfrm>
            <a:off x="8105311" y="1558031"/>
            <a:ext cx="3906175" cy="2677656"/>
          </a:xfrm>
          <a:prstGeom prst="rect">
            <a:avLst/>
          </a:prstGeom>
          <a:noFill/>
        </p:spPr>
        <p:txBody>
          <a:bodyPr wrap="square" rtlCol="0">
            <a:spAutoFit/>
          </a:bodyPr>
          <a:lstStyle/>
          <a:p>
            <a:r>
              <a:rPr lang="en-US" sz="2800" dirty="0"/>
              <a:t>The data is more spread out after cleaning.  The study will focus on the counties that has population </a:t>
            </a:r>
            <a:r>
              <a:rPr lang="en-US" sz="2800" dirty="0" err="1"/>
              <a:t>fastfood</a:t>
            </a:r>
            <a:r>
              <a:rPr lang="en-US" sz="2800" dirty="0"/>
              <a:t> ratio equal or less that 2000.</a:t>
            </a:r>
          </a:p>
        </p:txBody>
      </p:sp>
      <p:pic>
        <p:nvPicPr>
          <p:cNvPr id="8" name="Content Placeholder 7">
            <a:extLst>
              <a:ext uri="{FF2B5EF4-FFF2-40B4-BE49-F238E27FC236}">
                <a16:creationId xmlns:a16="http://schemas.microsoft.com/office/drawing/2014/main" id="{A2D81B66-F0F3-44FC-B58A-FFFAC62E1DEF}"/>
              </a:ext>
            </a:extLst>
          </p:cNvPr>
          <p:cNvPicPr>
            <a:picLocks noGrp="1" noChangeAspect="1"/>
          </p:cNvPicPr>
          <p:nvPr>
            <p:ph idx="1"/>
          </p:nvPr>
        </p:nvPicPr>
        <p:blipFill rotWithShape="1">
          <a:blip r:embed="rId2"/>
          <a:srcRect r="4458"/>
          <a:stretch/>
        </p:blipFill>
        <p:spPr>
          <a:xfrm>
            <a:off x="980982" y="1389355"/>
            <a:ext cx="6991165" cy="4878280"/>
          </a:xfrm>
        </p:spPr>
      </p:pic>
    </p:spTree>
    <p:extLst>
      <p:ext uri="{BB962C8B-B14F-4D97-AF65-F5344CB8AC3E}">
        <p14:creationId xmlns:p14="http://schemas.microsoft.com/office/powerpoint/2010/main" val="2607156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4FE56-DA85-4DDB-8A5B-C8A020431C32}"/>
              </a:ext>
            </a:extLst>
          </p:cNvPr>
          <p:cNvSpPr>
            <a:spLocks noGrp="1"/>
          </p:cNvSpPr>
          <p:nvPr>
            <p:ph type="title"/>
          </p:nvPr>
        </p:nvSpPr>
        <p:spPr>
          <a:xfrm>
            <a:off x="1371599" y="392837"/>
            <a:ext cx="10124983" cy="867792"/>
          </a:xfrm>
        </p:spPr>
        <p:txBody>
          <a:bodyPr>
            <a:normAutofit fontScale="90000"/>
          </a:bodyPr>
          <a:lstStyle/>
          <a:p>
            <a:r>
              <a:rPr lang="en-US" dirty="0"/>
              <a:t>Obesity vs Population </a:t>
            </a:r>
            <a:r>
              <a:rPr lang="en-US" dirty="0" err="1"/>
              <a:t>FastFood</a:t>
            </a:r>
            <a:r>
              <a:rPr lang="en-US" dirty="0"/>
              <a:t> Ratio: (Before)</a:t>
            </a:r>
          </a:p>
        </p:txBody>
      </p:sp>
      <p:pic>
        <p:nvPicPr>
          <p:cNvPr id="7" name="Content Placeholder 6">
            <a:extLst>
              <a:ext uri="{FF2B5EF4-FFF2-40B4-BE49-F238E27FC236}">
                <a16:creationId xmlns:a16="http://schemas.microsoft.com/office/drawing/2014/main" id="{207EFB5E-1383-4925-8282-2DD3E6C4D83D}"/>
              </a:ext>
            </a:extLst>
          </p:cNvPr>
          <p:cNvPicPr>
            <a:picLocks noGrp="1" noChangeAspect="1"/>
          </p:cNvPicPr>
          <p:nvPr>
            <p:ph idx="1"/>
          </p:nvPr>
        </p:nvPicPr>
        <p:blipFill>
          <a:blip r:embed="rId2"/>
          <a:stretch>
            <a:fillRect/>
          </a:stretch>
        </p:blipFill>
        <p:spPr>
          <a:xfrm>
            <a:off x="1371599" y="1260629"/>
            <a:ext cx="8163018" cy="5442012"/>
          </a:xfrm>
        </p:spPr>
      </p:pic>
      <p:sp>
        <p:nvSpPr>
          <p:cNvPr id="9" name="Rectangle 8">
            <a:extLst>
              <a:ext uri="{FF2B5EF4-FFF2-40B4-BE49-F238E27FC236}">
                <a16:creationId xmlns:a16="http://schemas.microsoft.com/office/drawing/2014/main" id="{DEB50D54-E775-46E5-9F30-75D1C090C414}"/>
              </a:ext>
            </a:extLst>
          </p:cNvPr>
          <p:cNvSpPr/>
          <p:nvPr/>
        </p:nvSpPr>
        <p:spPr>
          <a:xfrm>
            <a:off x="2476870" y="1917576"/>
            <a:ext cx="861134" cy="4128117"/>
          </a:xfrm>
          <a:prstGeom prst="rect">
            <a:avLst/>
          </a:prstGeom>
          <a:solidFill>
            <a:schemeClr val="accent2">
              <a:alpha val="29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2909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4FE56-DA85-4DDB-8A5B-C8A020431C32}"/>
              </a:ext>
            </a:extLst>
          </p:cNvPr>
          <p:cNvSpPr>
            <a:spLocks noGrp="1"/>
          </p:cNvSpPr>
          <p:nvPr>
            <p:ph type="title"/>
          </p:nvPr>
        </p:nvSpPr>
        <p:spPr>
          <a:xfrm>
            <a:off x="1371600" y="392837"/>
            <a:ext cx="10258148" cy="867792"/>
          </a:xfrm>
        </p:spPr>
        <p:txBody>
          <a:bodyPr>
            <a:normAutofit fontScale="90000"/>
          </a:bodyPr>
          <a:lstStyle/>
          <a:p>
            <a:r>
              <a:rPr lang="en-US" dirty="0"/>
              <a:t>Obesity vs Population </a:t>
            </a:r>
            <a:r>
              <a:rPr lang="en-US" dirty="0" err="1"/>
              <a:t>FastFood</a:t>
            </a:r>
            <a:r>
              <a:rPr lang="en-US" dirty="0"/>
              <a:t> Ratio: (After)</a:t>
            </a:r>
          </a:p>
        </p:txBody>
      </p:sp>
      <p:pic>
        <p:nvPicPr>
          <p:cNvPr id="7" name="Content Placeholder 6">
            <a:extLst>
              <a:ext uri="{FF2B5EF4-FFF2-40B4-BE49-F238E27FC236}">
                <a16:creationId xmlns:a16="http://schemas.microsoft.com/office/drawing/2014/main" id="{CE686005-76AD-4991-B0F4-C031987944CD}"/>
              </a:ext>
            </a:extLst>
          </p:cNvPr>
          <p:cNvPicPr>
            <a:picLocks noGrp="1" noChangeAspect="1"/>
          </p:cNvPicPr>
          <p:nvPr>
            <p:ph idx="1"/>
          </p:nvPr>
        </p:nvPicPr>
        <p:blipFill>
          <a:blip r:embed="rId2"/>
          <a:stretch>
            <a:fillRect/>
          </a:stretch>
        </p:blipFill>
        <p:spPr>
          <a:xfrm>
            <a:off x="1371600" y="1260629"/>
            <a:ext cx="7887810" cy="5258540"/>
          </a:xfrm>
        </p:spPr>
      </p:pic>
    </p:spTree>
    <p:extLst>
      <p:ext uri="{BB962C8B-B14F-4D97-AF65-F5344CB8AC3E}">
        <p14:creationId xmlns:p14="http://schemas.microsoft.com/office/powerpoint/2010/main" val="3234342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61EF2-7A86-4988-983F-565EE6701704}"/>
              </a:ext>
            </a:extLst>
          </p:cNvPr>
          <p:cNvSpPr>
            <a:spLocks noGrp="1"/>
          </p:cNvSpPr>
          <p:nvPr>
            <p:ph type="title"/>
          </p:nvPr>
        </p:nvSpPr>
        <p:spPr>
          <a:xfrm>
            <a:off x="1371600" y="445168"/>
            <a:ext cx="9601200" cy="872621"/>
          </a:xfrm>
        </p:spPr>
        <p:txBody>
          <a:bodyPr/>
          <a:lstStyle/>
          <a:p>
            <a:r>
              <a:rPr lang="en-US" dirty="0"/>
              <a:t>Policy Questions:</a:t>
            </a:r>
          </a:p>
        </p:txBody>
      </p:sp>
      <p:sp>
        <p:nvSpPr>
          <p:cNvPr id="3" name="Content Placeholder 2">
            <a:extLst>
              <a:ext uri="{FF2B5EF4-FFF2-40B4-BE49-F238E27FC236}">
                <a16:creationId xmlns:a16="http://schemas.microsoft.com/office/drawing/2014/main" id="{AE7885AA-A875-49EF-B60C-9C6BC0B43AA7}"/>
              </a:ext>
            </a:extLst>
          </p:cNvPr>
          <p:cNvSpPr>
            <a:spLocks noGrp="1"/>
          </p:cNvSpPr>
          <p:nvPr>
            <p:ph idx="1"/>
          </p:nvPr>
        </p:nvSpPr>
        <p:spPr>
          <a:xfrm>
            <a:off x="1371600" y="1317789"/>
            <a:ext cx="10483516" cy="5285873"/>
          </a:xfrm>
        </p:spPr>
        <p:txBody>
          <a:bodyPr>
            <a:noAutofit/>
          </a:bodyPr>
          <a:lstStyle/>
          <a:p>
            <a:pPr marL="0" indent="0">
              <a:buNone/>
            </a:pPr>
            <a:r>
              <a:rPr lang="en-US" sz="2800" b="1" dirty="0"/>
              <a:t>The Obesity Epidemic in the U.S. continues …</a:t>
            </a:r>
          </a:p>
          <a:p>
            <a:pPr marL="0" indent="0">
              <a:buNone/>
            </a:pPr>
            <a:endParaRPr lang="en-US" sz="1200" dirty="0"/>
          </a:p>
          <a:p>
            <a:pPr marL="0" indent="0">
              <a:buNone/>
            </a:pPr>
            <a:r>
              <a:rPr lang="en-US" sz="2800" b="1" dirty="0"/>
              <a:t>Fact: </a:t>
            </a:r>
          </a:p>
          <a:p>
            <a:pPr marL="0" indent="0">
              <a:buNone/>
            </a:pPr>
            <a:r>
              <a:rPr lang="en-US" sz="2800" dirty="0"/>
              <a:t>Approximately 34% of adults and 15 – 20% of children in the U.S. are obese.</a:t>
            </a:r>
          </a:p>
          <a:p>
            <a:pPr marL="0" indent="0">
              <a:buNone/>
            </a:pPr>
            <a:r>
              <a:rPr lang="en-US" sz="2800" dirty="0"/>
              <a:t>Obesity rates have continued to increase over the past 3 decades.</a:t>
            </a:r>
          </a:p>
          <a:p>
            <a:pPr marL="0" indent="0">
              <a:buNone/>
            </a:pPr>
            <a:r>
              <a:rPr lang="en-US" sz="2800" dirty="0"/>
              <a:t>There are many factors contribute to </a:t>
            </a:r>
            <a:r>
              <a:rPr lang="en-US" sz="2800"/>
              <a:t>the problem.</a:t>
            </a:r>
            <a:endParaRPr lang="en-US" sz="2800" dirty="0"/>
          </a:p>
          <a:p>
            <a:pPr marL="0" indent="0">
              <a:buNone/>
            </a:pPr>
            <a:endParaRPr lang="en-US" sz="1200" dirty="0"/>
          </a:p>
          <a:p>
            <a:pPr marL="0" indent="0" algn="ctr">
              <a:buNone/>
            </a:pPr>
            <a:r>
              <a:rPr lang="en-US" sz="2800" b="1" dirty="0"/>
              <a:t>Should we blame fast food restaurants around us?</a:t>
            </a:r>
          </a:p>
          <a:p>
            <a:pPr marL="0" indent="0">
              <a:buNone/>
            </a:pPr>
            <a:r>
              <a:rPr lang="en-US" sz="1800" dirty="0"/>
              <a:t>Resource: </a:t>
            </a:r>
            <a:r>
              <a:rPr lang="en-US" sz="1800" dirty="0">
                <a:hlinkClick r:id="rId2"/>
              </a:rPr>
              <a:t>https://www.ncbi.nlm.nih.gov</a:t>
            </a:r>
            <a:endParaRPr lang="en-US" sz="1800" dirty="0"/>
          </a:p>
          <a:p>
            <a:pPr marL="0" indent="0">
              <a:buNone/>
            </a:pPr>
            <a:endParaRPr lang="en-US" sz="1800" dirty="0"/>
          </a:p>
        </p:txBody>
      </p:sp>
    </p:spTree>
    <p:extLst>
      <p:ext uri="{BB962C8B-B14F-4D97-AF65-F5344CB8AC3E}">
        <p14:creationId xmlns:p14="http://schemas.microsoft.com/office/powerpoint/2010/main" val="3297927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1000"/>
                                        <p:tgtEl>
                                          <p:spTgt spid="3">
                                            <p:txEl>
                                              <p:pRg st="7" end="7"/>
                                            </p:txEl>
                                          </p:spTgt>
                                        </p:tgtEl>
                                      </p:cBhvr>
                                    </p:animEffect>
                                    <p:anim calcmode="lin" valueType="num">
                                      <p:cBhvr>
                                        <p:cTn id="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4FE56-DA85-4DDB-8A5B-C8A020431C32}"/>
              </a:ext>
            </a:extLst>
          </p:cNvPr>
          <p:cNvSpPr>
            <a:spLocks noGrp="1"/>
          </p:cNvSpPr>
          <p:nvPr>
            <p:ph type="title"/>
          </p:nvPr>
        </p:nvSpPr>
        <p:spPr>
          <a:xfrm>
            <a:off x="1371600" y="392837"/>
            <a:ext cx="10258148" cy="867792"/>
          </a:xfrm>
        </p:spPr>
        <p:txBody>
          <a:bodyPr>
            <a:normAutofit fontScale="90000"/>
          </a:bodyPr>
          <a:lstStyle/>
          <a:p>
            <a:r>
              <a:rPr lang="en-US" dirty="0"/>
              <a:t>Diabetes vs Population </a:t>
            </a:r>
            <a:r>
              <a:rPr lang="en-US" dirty="0" err="1"/>
              <a:t>FastFood</a:t>
            </a:r>
            <a:r>
              <a:rPr lang="en-US" dirty="0"/>
              <a:t> Ratio: (After)</a:t>
            </a:r>
          </a:p>
        </p:txBody>
      </p:sp>
      <p:pic>
        <p:nvPicPr>
          <p:cNvPr id="6" name="Content Placeholder 5">
            <a:extLst>
              <a:ext uri="{FF2B5EF4-FFF2-40B4-BE49-F238E27FC236}">
                <a16:creationId xmlns:a16="http://schemas.microsoft.com/office/drawing/2014/main" id="{DF849CDB-EBD6-41A4-9140-BD18703429BC}"/>
              </a:ext>
            </a:extLst>
          </p:cNvPr>
          <p:cNvPicPr>
            <a:picLocks noGrp="1" noChangeAspect="1"/>
          </p:cNvPicPr>
          <p:nvPr>
            <p:ph idx="1"/>
          </p:nvPr>
        </p:nvPicPr>
        <p:blipFill>
          <a:blip r:embed="rId2"/>
          <a:stretch>
            <a:fillRect/>
          </a:stretch>
        </p:blipFill>
        <p:spPr>
          <a:xfrm>
            <a:off x="1371600" y="1189608"/>
            <a:ext cx="8251794" cy="5501196"/>
          </a:xfrm>
        </p:spPr>
      </p:pic>
    </p:spTree>
    <p:extLst>
      <p:ext uri="{BB962C8B-B14F-4D97-AF65-F5344CB8AC3E}">
        <p14:creationId xmlns:p14="http://schemas.microsoft.com/office/powerpoint/2010/main" val="41515516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54702-1C34-485B-9D7F-23564EC7D4D4}"/>
              </a:ext>
            </a:extLst>
          </p:cNvPr>
          <p:cNvSpPr>
            <a:spLocks noGrp="1"/>
          </p:cNvSpPr>
          <p:nvPr>
            <p:ph type="title"/>
          </p:nvPr>
        </p:nvSpPr>
        <p:spPr>
          <a:xfrm>
            <a:off x="1295400" y="332873"/>
            <a:ext cx="9601200" cy="934453"/>
          </a:xfrm>
        </p:spPr>
        <p:txBody>
          <a:bodyPr/>
          <a:lstStyle/>
          <a:p>
            <a:r>
              <a:rPr lang="en-US" dirty="0"/>
              <a:t>Obesity Rate &amp; Diabetes Rate:</a:t>
            </a:r>
          </a:p>
        </p:txBody>
      </p:sp>
      <p:pic>
        <p:nvPicPr>
          <p:cNvPr id="5" name="Content Placeholder 4">
            <a:extLst>
              <a:ext uri="{FF2B5EF4-FFF2-40B4-BE49-F238E27FC236}">
                <a16:creationId xmlns:a16="http://schemas.microsoft.com/office/drawing/2014/main" id="{B889D9F4-7EB7-4861-A555-BCE85B39B4E7}"/>
              </a:ext>
            </a:extLst>
          </p:cNvPr>
          <p:cNvPicPr>
            <a:picLocks noGrp="1" noChangeAspect="1"/>
          </p:cNvPicPr>
          <p:nvPr>
            <p:ph idx="1"/>
          </p:nvPr>
        </p:nvPicPr>
        <p:blipFill>
          <a:blip r:embed="rId2"/>
          <a:stretch>
            <a:fillRect/>
          </a:stretch>
        </p:blipFill>
        <p:spPr>
          <a:xfrm>
            <a:off x="1927564" y="1148437"/>
            <a:ext cx="8336872" cy="5557915"/>
          </a:xfrm>
        </p:spPr>
      </p:pic>
    </p:spTree>
    <p:extLst>
      <p:ext uri="{BB962C8B-B14F-4D97-AF65-F5344CB8AC3E}">
        <p14:creationId xmlns:p14="http://schemas.microsoft.com/office/powerpoint/2010/main" val="5974388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E695A-A001-4AD7-8C57-C4EAA75694D4}"/>
              </a:ext>
            </a:extLst>
          </p:cNvPr>
          <p:cNvSpPr>
            <a:spLocks noGrp="1"/>
          </p:cNvSpPr>
          <p:nvPr>
            <p:ph type="title"/>
          </p:nvPr>
        </p:nvSpPr>
        <p:spPr>
          <a:xfrm>
            <a:off x="1371599" y="613064"/>
            <a:ext cx="9601200" cy="1122218"/>
          </a:xfrm>
        </p:spPr>
        <p:txBody>
          <a:bodyPr/>
          <a:lstStyle/>
          <a:p>
            <a:r>
              <a:rPr lang="en-US" dirty="0"/>
              <a:t>Population </a:t>
            </a:r>
            <a:r>
              <a:rPr lang="en-US" dirty="0" err="1"/>
              <a:t>FastFood</a:t>
            </a:r>
            <a:r>
              <a:rPr lang="en-US" dirty="0"/>
              <a:t> Ratio Rank:</a:t>
            </a:r>
          </a:p>
        </p:txBody>
      </p:sp>
      <p:sp>
        <p:nvSpPr>
          <p:cNvPr id="3" name="Content Placeholder 2">
            <a:extLst>
              <a:ext uri="{FF2B5EF4-FFF2-40B4-BE49-F238E27FC236}">
                <a16:creationId xmlns:a16="http://schemas.microsoft.com/office/drawing/2014/main" id="{543DD1CE-B2F0-4347-A4FB-E37F0799F7E4}"/>
              </a:ext>
            </a:extLst>
          </p:cNvPr>
          <p:cNvSpPr>
            <a:spLocks noGrp="1"/>
          </p:cNvSpPr>
          <p:nvPr>
            <p:ph idx="1"/>
          </p:nvPr>
        </p:nvSpPr>
        <p:spPr>
          <a:xfrm>
            <a:off x="1371599" y="1839191"/>
            <a:ext cx="10255827" cy="4675908"/>
          </a:xfrm>
        </p:spPr>
        <p:txBody>
          <a:bodyPr>
            <a:normAutofit/>
          </a:bodyPr>
          <a:lstStyle/>
          <a:p>
            <a:pPr marL="0" indent="0">
              <a:buNone/>
            </a:pPr>
            <a:r>
              <a:rPr lang="en-US" sz="2800" dirty="0"/>
              <a:t>For the hypothesis testing, counties were defined by the population </a:t>
            </a:r>
            <a:r>
              <a:rPr lang="en-US" sz="2800" dirty="0" err="1"/>
              <a:t>fastfood</a:t>
            </a:r>
            <a:r>
              <a:rPr lang="en-US" sz="2800" dirty="0"/>
              <a:t> ratio rank.</a:t>
            </a:r>
          </a:p>
          <a:p>
            <a:pPr marL="0" indent="0">
              <a:buNone/>
            </a:pPr>
            <a:endParaRPr lang="en-US" sz="2800" dirty="0"/>
          </a:p>
          <a:p>
            <a:pPr marL="0" indent="0">
              <a:buNone/>
            </a:pPr>
            <a:r>
              <a:rPr lang="en-US" sz="2800" dirty="0">
                <a:solidFill>
                  <a:srgbClr val="FF0000"/>
                </a:solidFill>
              </a:rPr>
              <a:t>High Ratio Counties:  </a:t>
            </a:r>
            <a:r>
              <a:rPr lang="en-US" sz="2800" dirty="0" err="1">
                <a:solidFill>
                  <a:srgbClr val="FF0000"/>
                </a:solidFill>
              </a:rPr>
              <a:t>pop_ff_ratio</a:t>
            </a:r>
            <a:r>
              <a:rPr lang="en-US" sz="2800" dirty="0">
                <a:solidFill>
                  <a:srgbClr val="FF0000"/>
                </a:solidFill>
              </a:rPr>
              <a:t> &lt; 500</a:t>
            </a:r>
          </a:p>
          <a:p>
            <a:pPr marL="0" indent="0">
              <a:buNone/>
            </a:pPr>
            <a:r>
              <a:rPr lang="en-US" sz="2800" dirty="0">
                <a:solidFill>
                  <a:schemeClr val="accent2">
                    <a:lumMod val="75000"/>
                  </a:schemeClr>
                </a:solidFill>
              </a:rPr>
              <a:t>Mid Ratio Counties:  500 &lt; </a:t>
            </a:r>
            <a:r>
              <a:rPr lang="en-US" sz="2800" dirty="0" err="1">
                <a:solidFill>
                  <a:schemeClr val="accent2">
                    <a:lumMod val="75000"/>
                  </a:schemeClr>
                </a:solidFill>
              </a:rPr>
              <a:t>pop_ff_ratio</a:t>
            </a:r>
            <a:r>
              <a:rPr lang="en-US" sz="2800" dirty="0">
                <a:solidFill>
                  <a:schemeClr val="accent2">
                    <a:lumMod val="75000"/>
                  </a:schemeClr>
                </a:solidFill>
              </a:rPr>
              <a:t> &lt; 1500</a:t>
            </a:r>
          </a:p>
          <a:p>
            <a:pPr marL="0" indent="0">
              <a:buNone/>
            </a:pPr>
            <a:r>
              <a:rPr lang="en-US" sz="2800" dirty="0">
                <a:solidFill>
                  <a:schemeClr val="accent4">
                    <a:lumMod val="75000"/>
                  </a:schemeClr>
                </a:solidFill>
              </a:rPr>
              <a:t>Low Ratio Counties:  1500 &lt; </a:t>
            </a:r>
            <a:r>
              <a:rPr lang="en-US" sz="2800" dirty="0" err="1">
                <a:solidFill>
                  <a:schemeClr val="accent4">
                    <a:lumMod val="75000"/>
                  </a:schemeClr>
                </a:solidFill>
              </a:rPr>
              <a:t>pop_ff_ratio</a:t>
            </a:r>
            <a:r>
              <a:rPr lang="en-US" sz="2800" dirty="0">
                <a:solidFill>
                  <a:schemeClr val="accent4">
                    <a:lumMod val="75000"/>
                  </a:schemeClr>
                </a:solidFill>
              </a:rPr>
              <a:t> &lt; 2000</a:t>
            </a:r>
          </a:p>
        </p:txBody>
      </p:sp>
    </p:spTree>
    <p:extLst>
      <p:ext uri="{BB962C8B-B14F-4D97-AF65-F5344CB8AC3E}">
        <p14:creationId xmlns:p14="http://schemas.microsoft.com/office/powerpoint/2010/main" val="21333841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A0AA1-5B05-4440-AB29-8432A1E8FFD1}"/>
              </a:ext>
            </a:extLst>
          </p:cNvPr>
          <p:cNvSpPr>
            <a:spLocks noGrp="1"/>
          </p:cNvSpPr>
          <p:nvPr>
            <p:ph type="title"/>
          </p:nvPr>
        </p:nvSpPr>
        <p:spPr>
          <a:xfrm>
            <a:off x="1371600" y="401714"/>
            <a:ext cx="10293658" cy="850037"/>
          </a:xfrm>
        </p:spPr>
        <p:txBody>
          <a:bodyPr>
            <a:normAutofit/>
          </a:bodyPr>
          <a:lstStyle/>
          <a:p>
            <a:r>
              <a:rPr lang="en-US" dirty="0"/>
              <a:t>Number of County by Ratio Rank</a:t>
            </a:r>
          </a:p>
        </p:txBody>
      </p:sp>
      <p:pic>
        <p:nvPicPr>
          <p:cNvPr id="4" name="Picture 3">
            <a:extLst>
              <a:ext uri="{FF2B5EF4-FFF2-40B4-BE49-F238E27FC236}">
                <a16:creationId xmlns:a16="http://schemas.microsoft.com/office/drawing/2014/main" id="{96430BE8-1078-4493-A713-4169A2D72304}"/>
              </a:ext>
            </a:extLst>
          </p:cNvPr>
          <p:cNvPicPr>
            <a:picLocks noChangeAspect="1"/>
          </p:cNvPicPr>
          <p:nvPr/>
        </p:nvPicPr>
        <p:blipFill>
          <a:blip r:embed="rId2"/>
          <a:stretch>
            <a:fillRect/>
          </a:stretch>
        </p:blipFill>
        <p:spPr>
          <a:xfrm>
            <a:off x="2344255" y="1251751"/>
            <a:ext cx="8233689" cy="5489125"/>
          </a:xfrm>
          <a:prstGeom prst="rect">
            <a:avLst/>
          </a:prstGeom>
        </p:spPr>
      </p:pic>
    </p:spTree>
    <p:extLst>
      <p:ext uri="{BB962C8B-B14F-4D97-AF65-F5344CB8AC3E}">
        <p14:creationId xmlns:p14="http://schemas.microsoft.com/office/powerpoint/2010/main" val="16497326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B055C-B116-44FA-B9C0-F84C2F78C2BD}"/>
              </a:ext>
            </a:extLst>
          </p:cNvPr>
          <p:cNvSpPr>
            <a:spLocks noGrp="1"/>
          </p:cNvSpPr>
          <p:nvPr>
            <p:ph type="title"/>
          </p:nvPr>
        </p:nvSpPr>
        <p:spPr>
          <a:xfrm>
            <a:off x="1371600" y="410592"/>
            <a:ext cx="9601200" cy="947691"/>
          </a:xfrm>
        </p:spPr>
        <p:txBody>
          <a:bodyPr>
            <a:normAutofit fontScale="90000"/>
          </a:bodyPr>
          <a:lstStyle/>
          <a:p>
            <a:r>
              <a:rPr lang="en-US" dirty="0"/>
              <a:t>Proportion of Each County by Ratio Rank</a:t>
            </a:r>
          </a:p>
        </p:txBody>
      </p:sp>
      <p:pic>
        <p:nvPicPr>
          <p:cNvPr id="4" name="Picture 3">
            <a:extLst>
              <a:ext uri="{FF2B5EF4-FFF2-40B4-BE49-F238E27FC236}">
                <a16:creationId xmlns:a16="http://schemas.microsoft.com/office/drawing/2014/main" id="{8B3426A2-8E77-4F5D-9999-6E6561C0040F}"/>
              </a:ext>
            </a:extLst>
          </p:cNvPr>
          <p:cNvPicPr>
            <a:picLocks noChangeAspect="1"/>
          </p:cNvPicPr>
          <p:nvPr/>
        </p:nvPicPr>
        <p:blipFill rotWithShape="1">
          <a:blip r:embed="rId2"/>
          <a:srcRect l="12316" t="1816" r="17354" b="9326"/>
          <a:stretch/>
        </p:blipFill>
        <p:spPr>
          <a:xfrm>
            <a:off x="3034145" y="1358283"/>
            <a:ext cx="6276109" cy="5286370"/>
          </a:xfrm>
          <a:prstGeom prst="rect">
            <a:avLst/>
          </a:prstGeom>
        </p:spPr>
      </p:pic>
    </p:spTree>
    <p:extLst>
      <p:ext uri="{BB962C8B-B14F-4D97-AF65-F5344CB8AC3E}">
        <p14:creationId xmlns:p14="http://schemas.microsoft.com/office/powerpoint/2010/main" val="41642475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50AB5-90B3-47C9-9EA3-36A55BCD6B74}"/>
              </a:ext>
            </a:extLst>
          </p:cNvPr>
          <p:cNvSpPr>
            <a:spLocks noGrp="1"/>
          </p:cNvSpPr>
          <p:nvPr>
            <p:ph type="title"/>
          </p:nvPr>
        </p:nvSpPr>
        <p:spPr>
          <a:xfrm>
            <a:off x="1371600" y="381000"/>
            <a:ext cx="10579768" cy="854242"/>
          </a:xfrm>
        </p:spPr>
        <p:txBody>
          <a:bodyPr/>
          <a:lstStyle/>
          <a:p>
            <a:r>
              <a:rPr lang="en-US" dirty="0"/>
              <a:t>Obesity Rate &amp; Diabetes Rate: (by Rank)</a:t>
            </a:r>
          </a:p>
        </p:txBody>
      </p:sp>
      <p:pic>
        <p:nvPicPr>
          <p:cNvPr id="5" name="Content Placeholder 4">
            <a:extLst>
              <a:ext uri="{FF2B5EF4-FFF2-40B4-BE49-F238E27FC236}">
                <a16:creationId xmlns:a16="http://schemas.microsoft.com/office/drawing/2014/main" id="{79E3DD93-57FD-42DA-B107-D11F029DF0CD}"/>
              </a:ext>
            </a:extLst>
          </p:cNvPr>
          <p:cNvPicPr>
            <a:picLocks noGrp="1" noChangeAspect="1"/>
          </p:cNvPicPr>
          <p:nvPr>
            <p:ph idx="1"/>
          </p:nvPr>
        </p:nvPicPr>
        <p:blipFill>
          <a:blip r:embed="rId2"/>
          <a:stretch>
            <a:fillRect/>
          </a:stretch>
        </p:blipFill>
        <p:spPr>
          <a:xfrm>
            <a:off x="2001252" y="1235242"/>
            <a:ext cx="8189495" cy="5459663"/>
          </a:xfrm>
        </p:spPr>
      </p:pic>
    </p:spTree>
    <p:extLst>
      <p:ext uri="{BB962C8B-B14F-4D97-AF65-F5344CB8AC3E}">
        <p14:creationId xmlns:p14="http://schemas.microsoft.com/office/powerpoint/2010/main" val="1803311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5F860-E67D-42EF-ABC1-7B531143C9DE}"/>
              </a:ext>
            </a:extLst>
          </p:cNvPr>
          <p:cNvSpPr>
            <a:spLocks noGrp="1"/>
          </p:cNvSpPr>
          <p:nvPr>
            <p:ph type="title"/>
          </p:nvPr>
        </p:nvSpPr>
        <p:spPr>
          <a:xfrm>
            <a:off x="1371600" y="461294"/>
            <a:ext cx="9601200" cy="850037"/>
          </a:xfrm>
        </p:spPr>
        <p:txBody>
          <a:bodyPr/>
          <a:lstStyle/>
          <a:p>
            <a:r>
              <a:rPr lang="en-US" dirty="0"/>
              <a:t>T-Test Results:</a:t>
            </a:r>
          </a:p>
        </p:txBody>
      </p:sp>
      <p:graphicFrame>
        <p:nvGraphicFramePr>
          <p:cNvPr id="8" name="Content Placeholder 7">
            <a:extLst>
              <a:ext uri="{FF2B5EF4-FFF2-40B4-BE49-F238E27FC236}">
                <a16:creationId xmlns:a16="http://schemas.microsoft.com/office/drawing/2014/main" id="{CC51A5CA-AAAA-4BD1-9C71-526BE495B899}"/>
              </a:ext>
            </a:extLst>
          </p:cNvPr>
          <p:cNvGraphicFramePr>
            <a:graphicFrameLocks noGrp="1"/>
          </p:cNvGraphicFramePr>
          <p:nvPr>
            <p:ph idx="1"/>
            <p:extLst>
              <p:ext uri="{D42A27DB-BD31-4B8C-83A1-F6EECF244321}">
                <p14:modId xmlns:p14="http://schemas.microsoft.com/office/powerpoint/2010/main" val="1685918366"/>
              </p:ext>
            </p:extLst>
          </p:nvPr>
        </p:nvGraphicFramePr>
        <p:xfrm>
          <a:off x="2676616" y="5025106"/>
          <a:ext cx="7665870" cy="1371600"/>
        </p:xfrm>
        <a:graphic>
          <a:graphicData uri="http://schemas.openxmlformats.org/drawingml/2006/table">
            <a:tbl>
              <a:tblPr>
                <a:tableStyleId>{284E427A-3D55-4303-BF80-6455036E1DE7}</a:tableStyleId>
              </a:tblPr>
              <a:tblGrid>
                <a:gridCol w="2555290">
                  <a:extLst>
                    <a:ext uri="{9D8B030D-6E8A-4147-A177-3AD203B41FA5}">
                      <a16:colId xmlns:a16="http://schemas.microsoft.com/office/drawing/2014/main" val="1051264177"/>
                    </a:ext>
                  </a:extLst>
                </a:gridCol>
                <a:gridCol w="2555290">
                  <a:extLst>
                    <a:ext uri="{9D8B030D-6E8A-4147-A177-3AD203B41FA5}">
                      <a16:colId xmlns:a16="http://schemas.microsoft.com/office/drawing/2014/main" val="2690816828"/>
                    </a:ext>
                  </a:extLst>
                </a:gridCol>
                <a:gridCol w="2555290">
                  <a:extLst>
                    <a:ext uri="{9D8B030D-6E8A-4147-A177-3AD203B41FA5}">
                      <a16:colId xmlns:a16="http://schemas.microsoft.com/office/drawing/2014/main" val="2900425069"/>
                    </a:ext>
                  </a:extLst>
                </a:gridCol>
              </a:tblGrid>
              <a:tr h="0">
                <a:tc>
                  <a:txBody>
                    <a:bodyPr/>
                    <a:lstStyle/>
                    <a:p>
                      <a:pPr algn="ctr" fontAlgn="ctr"/>
                      <a:r>
                        <a:rPr lang="en-US" sz="2400" dirty="0">
                          <a:effectLst/>
                        </a:rPr>
                        <a:t>Test</a:t>
                      </a:r>
                      <a:endParaRPr lang="en-US" sz="2400" b="1" dirty="0">
                        <a:effectLst/>
                      </a:endParaRPr>
                    </a:p>
                  </a:txBody>
                  <a:tcPr marL="45720" marR="45720" anchor="ctr"/>
                </a:tc>
                <a:tc>
                  <a:txBody>
                    <a:bodyPr/>
                    <a:lstStyle/>
                    <a:p>
                      <a:pPr algn="ctr" fontAlgn="ctr"/>
                      <a:r>
                        <a:rPr lang="en-US" sz="2400" dirty="0">
                          <a:effectLst/>
                        </a:rPr>
                        <a:t>T-Statistic</a:t>
                      </a:r>
                      <a:endParaRPr lang="en-US" sz="2400" b="1" dirty="0">
                        <a:effectLst/>
                      </a:endParaRPr>
                    </a:p>
                  </a:txBody>
                  <a:tcPr marL="45720" marR="45720" anchor="ctr"/>
                </a:tc>
                <a:tc>
                  <a:txBody>
                    <a:bodyPr/>
                    <a:lstStyle/>
                    <a:p>
                      <a:pPr algn="ctr" fontAlgn="ctr"/>
                      <a:r>
                        <a:rPr lang="en-US" sz="2400">
                          <a:effectLst/>
                        </a:rPr>
                        <a:t>P-Value</a:t>
                      </a:r>
                      <a:endParaRPr lang="en-US" sz="2400" b="1">
                        <a:effectLst/>
                      </a:endParaRPr>
                    </a:p>
                  </a:txBody>
                  <a:tcPr marL="45720" marR="45720" anchor="ctr"/>
                </a:tc>
                <a:extLst>
                  <a:ext uri="{0D108BD9-81ED-4DB2-BD59-A6C34878D82A}">
                    <a16:rowId xmlns:a16="http://schemas.microsoft.com/office/drawing/2014/main" val="1803388681"/>
                  </a:ext>
                </a:extLst>
              </a:tr>
              <a:tr h="0">
                <a:tc>
                  <a:txBody>
                    <a:bodyPr/>
                    <a:lstStyle/>
                    <a:p>
                      <a:pPr algn="ctr" fontAlgn="ctr"/>
                      <a:r>
                        <a:rPr lang="en-US" sz="2400" dirty="0">
                          <a:effectLst/>
                        </a:rPr>
                        <a:t>Obesity</a:t>
                      </a:r>
                    </a:p>
                  </a:txBody>
                  <a:tcPr marL="45720" marR="45720" anchor="ctr"/>
                </a:tc>
                <a:tc>
                  <a:txBody>
                    <a:bodyPr/>
                    <a:lstStyle/>
                    <a:p>
                      <a:pPr algn="ctr" fontAlgn="ctr"/>
                      <a:r>
                        <a:rPr lang="en-US" sz="2400" dirty="0">
                          <a:effectLst/>
                        </a:rPr>
                        <a:t>1.359692</a:t>
                      </a:r>
                    </a:p>
                  </a:txBody>
                  <a:tcPr marL="45720" marR="45720" anchor="ctr"/>
                </a:tc>
                <a:tc>
                  <a:txBody>
                    <a:bodyPr/>
                    <a:lstStyle/>
                    <a:p>
                      <a:pPr algn="ctr" fontAlgn="ctr"/>
                      <a:r>
                        <a:rPr lang="en-US" sz="2400" dirty="0">
                          <a:effectLst/>
                        </a:rPr>
                        <a:t>0.174027</a:t>
                      </a:r>
                    </a:p>
                  </a:txBody>
                  <a:tcPr marL="45720" marR="45720" anchor="ctr"/>
                </a:tc>
                <a:extLst>
                  <a:ext uri="{0D108BD9-81ED-4DB2-BD59-A6C34878D82A}">
                    <a16:rowId xmlns:a16="http://schemas.microsoft.com/office/drawing/2014/main" val="3678324249"/>
                  </a:ext>
                </a:extLst>
              </a:tr>
              <a:tr h="0">
                <a:tc>
                  <a:txBody>
                    <a:bodyPr/>
                    <a:lstStyle/>
                    <a:p>
                      <a:pPr algn="ctr" fontAlgn="ctr"/>
                      <a:r>
                        <a:rPr lang="en-US" sz="2400" dirty="0">
                          <a:effectLst/>
                        </a:rPr>
                        <a:t>Diabetes</a:t>
                      </a:r>
                    </a:p>
                  </a:txBody>
                  <a:tcPr marL="45720" marR="45720" anchor="ctr"/>
                </a:tc>
                <a:tc>
                  <a:txBody>
                    <a:bodyPr/>
                    <a:lstStyle/>
                    <a:p>
                      <a:pPr algn="ctr" fontAlgn="ctr"/>
                      <a:r>
                        <a:rPr lang="en-US" sz="2400" dirty="0">
                          <a:effectLst/>
                        </a:rPr>
                        <a:t>-1.058995</a:t>
                      </a:r>
                    </a:p>
                  </a:txBody>
                  <a:tcPr marL="45720" marR="45720" anchor="ctr"/>
                </a:tc>
                <a:tc>
                  <a:txBody>
                    <a:bodyPr/>
                    <a:lstStyle/>
                    <a:p>
                      <a:pPr algn="ctr" fontAlgn="ctr"/>
                      <a:r>
                        <a:rPr lang="en-US" sz="2400" dirty="0">
                          <a:effectLst/>
                        </a:rPr>
                        <a:t>0.289685</a:t>
                      </a:r>
                    </a:p>
                  </a:txBody>
                  <a:tcPr marL="45720" marR="45720" anchor="ctr"/>
                </a:tc>
                <a:extLst>
                  <a:ext uri="{0D108BD9-81ED-4DB2-BD59-A6C34878D82A}">
                    <a16:rowId xmlns:a16="http://schemas.microsoft.com/office/drawing/2014/main" val="618817952"/>
                  </a:ext>
                </a:extLst>
              </a:tr>
            </a:tbl>
          </a:graphicData>
        </a:graphic>
      </p:graphicFrame>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33DF957-86A1-429B-96D5-3F4EADD36408}"/>
                  </a:ext>
                </a:extLst>
              </p:cNvPr>
              <p:cNvSpPr txBox="1"/>
              <p:nvPr/>
            </p:nvSpPr>
            <p:spPr>
              <a:xfrm>
                <a:off x="1371600" y="1331650"/>
                <a:ext cx="9916357" cy="3536609"/>
              </a:xfrm>
              <a:prstGeom prst="rect">
                <a:avLst/>
              </a:prstGeom>
              <a:noFill/>
            </p:spPr>
            <p:txBody>
              <a:bodyPr wrap="square" rtlCol="0">
                <a:spAutoFit/>
              </a:bodyPr>
              <a:lstStyle/>
              <a:p>
                <a:r>
                  <a:rPr lang="en-US" sz="2400" b="1" dirty="0"/>
                  <a:t>Hypothesis Testing:</a:t>
                </a:r>
              </a:p>
              <a:p>
                <a:endParaRPr lang="en-US" sz="2400" dirty="0"/>
              </a:p>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𝐻</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𝑂𝑏𝑒𝑠𝑖𝑡𝑦</m:t>
                          </m:r>
                          <m:r>
                            <a:rPr lang="en-US" sz="2400" b="0" i="1" smtClean="0">
                              <a:latin typeface="Cambria Math" panose="02040503050406030204" pitchFamily="18" charset="0"/>
                            </a:rPr>
                            <m:t> </m:t>
                          </m:r>
                          <m:r>
                            <a:rPr lang="en-US" sz="2400" b="0" i="1" smtClean="0">
                              <a:latin typeface="Cambria Math" panose="02040503050406030204" pitchFamily="18" charset="0"/>
                            </a:rPr>
                            <m:t>𝑅𝑎𝑡𝑒</m:t>
                          </m:r>
                        </m:e>
                        <m:sub>
                          <m:r>
                            <a:rPr lang="en-US" sz="2400" b="0" i="1" smtClean="0">
                              <a:latin typeface="Cambria Math" panose="02040503050406030204" pitchFamily="18" charset="0"/>
                            </a:rPr>
                            <m:t>𝐻𝑖𝑔h</m:t>
                          </m:r>
                        </m:sub>
                      </m:sSub>
                      <m:r>
                        <a:rPr lang="en-US" sz="2400" i="1">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𝑂𝑏𝑒𝑠𝑖𝑡𝑦</m:t>
                          </m:r>
                          <m:r>
                            <a:rPr lang="en-US" sz="2400" b="0" i="1" smtClean="0">
                              <a:latin typeface="Cambria Math" panose="02040503050406030204" pitchFamily="18" charset="0"/>
                            </a:rPr>
                            <m:t> </m:t>
                          </m:r>
                          <m:r>
                            <a:rPr lang="en-US" sz="2400" b="0" i="1" smtClean="0">
                              <a:latin typeface="Cambria Math" panose="02040503050406030204" pitchFamily="18" charset="0"/>
                            </a:rPr>
                            <m:t>𝑅𝑎𝑡𝑒</m:t>
                          </m:r>
                        </m:e>
                        <m:sub>
                          <m:r>
                            <a:rPr lang="en-US" sz="2400" b="0" i="1" smtClean="0">
                              <a:latin typeface="Cambria Math" panose="02040503050406030204" pitchFamily="18" charset="0"/>
                            </a:rPr>
                            <m:t>𝐴𝑣𝑒𝑟𝑎𝑔𝑒</m:t>
                          </m:r>
                        </m:sub>
                      </m:sSub>
                    </m:oMath>
                  </m:oMathPara>
                </a14:m>
                <a:endParaRPr lang="en-US" sz="2400" dirty="0"/>
              </a:p>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𝐻</m:t>
                          </m:r>
                        </m:e>
                        <m:sub>
                          <m:r>
                            <a:rPr lang="en-US" sz="2400" b="0" i="1" smtClean="0">
                              <a:latin typeface="Cambria Math" panose="02040503050406030204" pitchFamily="18" charset="0"/>
                            </a:rPr>
                            <m:t>𝑎</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𝑂𝑏𝑒𝑠𝑖𝑡𝑦</m:t>
                          </m:r>
                          <m:r>
                            <a:rPr lang="en-US" sz="2400" b="0" i="1" smtClean="0">
                              <a:latin typeface="Cambria Math" panose="02040503050406030204" pitchFamily="18" charset="0"/>
                            </a:rPr>
                            <m:t> </m:t>
                          </m:r>
                          <m:r>
                            <a:rPr lang="en-US" sz="2400" b="0" i="1" smtClean="0">
                              <a:latin typeface="Cambria Math" panose="02040503050406030204" pitchFamily="18" charset="0"/>
                            </a:rPr>
                            <m:t>𝑅𝑎𝑡𝑒</m:t>
                          </m:r>
                        </m:e>
                        <m:sub>
                          <m:r>
                            <a:rPr lang="en-US" sz="2400" b="0" i="1" smtClean="0">
                              <a:latin typeface="Cambria Math" panose="02040503050406030204" pitchFamily="18" charset="0"/>
                            </a:rPr>
                            <m:t>𝐻𝑖𝑔h</m:t>
                          </m:r>
                        </m:sub>
                      </m:sSub>
                      <m:r>
                        <a:rPr lang="en-US" sz="2400" b="0" i="1" smtClean="0">
                          <a:latin typeface="Cambria Math" panose="02040503050406030204" pitchFamily="18" charset="0"/>
                          <a:ea typeface="Cambria Math" panose="02040503050406030204" pitchFamily="18" charset="0"/>
                        </a:rPr>
                        <m:t>&gt;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𝑂𝑏𝑒𝑠𝑖𝑡𝑦</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𝑅𝑎𝑡𝑒</m:t>
                          </m:r>
                        </m:e>
                        <m:sub>
                          <m:r>
                            <a:rPr lang="en-US" sz="2400" b="0" i="1" smtClean="0">
                              <a:latin typeface="Cambria Math" panose="02040503050406030204" pitchFamily="18" charset="0"/>
                              <a:ea typeface="Cambria Math" panose="02040503050406030204" pitchFamily="18" charset="0"/>
                            </a:rPr>
                            <m:t>𝐴𝑣𝑒𝑟𝑎𝑔𝑒</m:t>
                          </m:r>
                        </m:sub>
                      </m:sSub>
                    </m:oMath>
                  </m:oMathPara>
                </a14:m>
                <a:endParaRPr lang="en-US" sz="2400" dirty="0"/>
              </a:p>
              <a:p>
                <a:endParaRPr lang="en-US" sz="2400" dirty="0"/>
              </a:p>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𝐻</m:t>
                          </m:r>
                        </m:e>
                        <m:sub>
                          <m:r>
                            <a:rPr lang="en-US" sz="2400" i="1">
                              <a:latin typeface="Cambria Math" panose="02040503050406030204" pitchFamily="18" charset="0"/>
                            </a:rPr>
                            <m:t>0</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b="0" i="1" smtClean="0">
                              <a:latin typeface="Cambria Math" panose="02040503050406030204" pitchFamily="18" charset="0"/>
                            </a:rPr>
                            <m:t>𝐷𝑖𝑎𝑏𝑒𝑡𝑒𝑠</m:t>
                          </m:r>
                          <m:r>
                            <a:rPr lang="en-US" sz="2400" i="1">
                              <a:latin typeface="Cambria Math" panose="02040503050406030204" pitchFamily="18" charset="0"/>
                            </a:rPr>
                            <m:t> </m:t>
                          </m:r>
                          <m:r>
                            <a:rPr lang="en-US" sz="2400" i="1">
                              <a:latin typeface="Cambria Math" panose="02040503050406030204" pitchFamily="18" charset="0"/>
                            </a:rPr>
                            <m:t>𝑅𝑎𝑡𝑒</m:t>
                          </m:r>
                        </m:e>
                        <m:sub>
                          <m:r>
                            <a:rPr lang="en-US" sz="2400" i="1">
                              <a:latin typeface="Cambria Math" panose="02040503050406030204" pitchFamily="18" charset="0"/>
                            </a:rPr>
                            <m:t>𝐻𝑖𝑔h</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b="0" i="1" smtClean="0">
                              <a:latin typeface="Cambria Math" panose="02040503050406030204" pitchFamily="18" charset="0"/>
                            </a:rPr>
                            <m:t>𝐷𝑖𝑎𝑏𝑒𝑡𝑒𝑠</m:t>
                          </m:r>
                          <m:r>
                            <a:rPr lang="en-US" sz="2400" i="1">
                              <a:latin typeface="Cambria Math" panose="02040503050406030204" pitchFamily="18" charset="0"/>
                            </a:rPr>
                            <m:t> </m:t>
                          </m:r>
                          <m:r>
                            <a:rPr lang="en-US" sz="2400" i="1">
                              <a:latin typeface="Cambria Math" panose="02040503050406030204" pitchFamily="18" charset="0"/>
                            </a:rPr>
                            <m:t>𝑅𝑎𝑡𝑒</m:t>
                          </m:r>
                        </m:e>
                        <m:sub>
                          <m:r>
                            <a:rPr lang="en-US" sz="2400" i="1">
                              <a:latin typeface="Cambria Math" panose="02040503050406030204" pitchFamily="18" charset="0"/>
                            </a:rPr>
                            <m:t>𝐴𝑣𝑒𝑟𝑎𝑔𝑒</m:t>
                          </m:r>
                        </m:sub>
                      </m:sSub>
                    </m:oMath>
                  </m:oMathPara>
                </a14:m>
                <a:endParaRPr lang="en-US" sz="2400" dirty="0"/>
              </a:p>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𝐻</m:t>
                          </m:r>
                        </m:e>
                        <m:sub>
                          <m:r>
                            <a:rPr lang="en-US" sz="2400" i="1">
                              <a:latin typeface="Cambria Math" panose="02040503050406030204" pitchFamily="18" charset="0"/>
                            </a:rPr>
                            <m:t>𝑎</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b="0" i="1" smtClean="0">
                              <a:latin typeface="Cambria Math" panose="02040503050406030204" pitchFamily="18" charset="0"/>
                            </a:rPr>
                            <m:t>𝐷𝑖𝑎𝑏𝑒𝑡𝑒𝑠</m:t>
                          </m:r>
                          <m:r>
                            <a:rPr lang="en-US" sz="2400" i="1">
                              <a:latin typeface="Cambria Math" panose="02040503050406030204" pitchFamily="18" charset="0"/>
                            </a:rPr>
                            <m:t> </m:t>
                          </m:r>
                          <m:r>
                            <a:rPr lang="en-US" sz="2400" i="1">
                              <a:latin typeface="Cambria Math" panose="02040503050406030204" pitchFamily="18" charset="0"/>
                            </a:rPr>
                            <m:t>𝑅𝑎𝑡𝑒</m:t>
                          </m:r>
                        </m:e>
                        <m:sub>
                          <m:r>
                            <a:rPr lang="en-US" sz="2400" i="1">
                              <a:latin typeface="Cambria Math" panose="02040503050406030204" pitchFamily="18" charset="0"/>
                            </a:rPr>
                            <m:t>𝐻𝑖𝑔h</m:t>
                          </m:r>
                        </m:sub>
                      </m:sSub>
                      <m:r>
                        <a:rPr lang="en-US" sz="2400" i="1">
                          <a:latin typeface="Cambria Math" panose="02040503050406030204" pitchFamily="18" charset="0"/>
                          <a:ea typeface="Cambria Math" panose="02040503050406030204" pitchFamily="18" charset="0"/>
                        </a:rPr>
                        <m:t>&gt;</m:t>
                      </m:r>
                      <m:sSub>
                        <m:sSubPr>
                          <m:ctrlPr>
                            <a:rPr lang="en-US" sz="2400" i="1">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𝐷𝑖𝑎𝑏𝑒𝑡𝑒𝑠</m:t>
                          </m:r>
                          <m:r>
                            <a:rPr lang="en-US" sz="2400" i="1">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𝑅𝑎𝑡𝑒</m:t>
                          </m:r>
                        </m:e>
                        <m:sub>
                          <m:r>
                            <a:rPr lang="en-US" sz="2400" i="1">
                              <a:latin typeface="Cambria Math" panose="02040503050406030204" pitchFamily="18" charset="0"/>
                              <a:ea typeface="Cambria Math" panose="02040503050406030204" pitchFamily="18" charset="0"/>
                            </a:rPr>
                            <m:t>𝐴𝑣𝑒𝑟𝑎𝑔𝑒</m:t>
                          </m:r>
                        </m:sub>
                      </m:sSub>
                    </m:oMath>
                  </m:oMathPara>
                </a14:m>
                <a:endParaRPr lang="en-US" sz="2400" dirty="0"/>
              </a:p>
              <a:p>
                <a:endParaRPr lang="en-US" sz="2400" dirty="0"/>
              </a:p>
              <a:p>
                <a:r>
                  <a:rPr lang="en-US" sz="2400" dirty="0"/>
                  <a:t>Alpha = 0.05, One-tailed test (p-value &lt; 0.10)</a:t>
                </a:r>
              </a:p>
            </p:txBody>
          </p:sp>
        </mc:Choice>
        <mc:Fallback xmlns="">
          <p:sp>
            <p:nvSpPr>
              <p:cNvPr id="9" name="TextBox 8">
                <a:extLst>
                  <a:ext uri="{FF2B5EF4-FFF2-40B4-BE49-F238E27FC236}">
                    <a16:creationId xmlns:a16="http://schemas.microsoft.com/office/drawing/2014/main" id="{633DF957-86A1-429B-96D5-3F4EADD36408}"/>
                  </a:ext>
                </a:extLst>
              </p:cNvPr>
              <p:cNvSpPr txBox="1">
                <a:spLocks noRot="1" noChangeAspect="1" noMove="1" noResize="1" noEditPoints="1" noAdjustHandles="1" noChangeArrowheads="1" noChangeShapeType="1" noTextEdit="1"/>
              </p:cNvSpPr>
              <p:nvPr/>
            </p:nvSpPr>
            <p:spPr>
              <a:xfrm>
                <a:off x="1371600" y="1331650"/>
                <a:ext cx="9916357" cy="3536609"/>
              </a:xfrm>
              <a:prstGeom prst="rect">
                <a:avLst/>
              </a:prstGeom>
              <a:blipFill>
                <a:blip r:embed="rId2"/>
                <a:stretch>
                  <a:fillRect l="-922" t="-1205" b="-2926"/>
                </a:stretch>
              </a:blipFill>
            </p:spPr>
            <p:txBody>
              <a:bodyPr/>
              <a:lstStyle/>
              <a:p>
                <a:r>
                  <a:rPr lang="en-US">
                    <a:noFill/>
                  </a:rPr>
                  <a:t> </a:t>
                </a:r>
              </a:p>
            </p:txBody>
          </p:sp>
        </mc:Fallback>
      </mc:AlternateContent>
    </p:spTree>
    <p:extLst>
      <p:ext uri="{BB962C8B-B14F-4D97-AF65-F5344CB8AC3E}">
        <p14:creationId xmlns:p14="http://schemas.microsoft.com/office/powerpoint/2010/main" val="35309201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82314-6161-4BC9-A5E8-E19EC5E740A8}"/>
              </a:ext>
            </a:extLst>
          </p:cNvPr>
          <p:cNvSpPr>
            <a:spLocks noGrp="1"/>
          </p:cNvSpPr>
          <p:nvPr>
            <p:ph type="title"/>
          </p:nvPr>
        </p:nvSpPr>
        <p:spPr>
          <a:xfrm>
            <a:off x="1371600" y="410591"/>
            <a:ext cx="9601200" cy="805649"/>
          </a:xfrm>
        </p:spPr>
        <p:txBody>
          <a:bodyPr/>
          <a:lstStyle/>
          <a:p>
            <a:r>
              <a:rPr lang="en-US" dirty="0"/>
              <a:t>ANOVA Results:</a:t>
            </a:r>
          </a:p>
        </p:txBody>
      </p:sp>
      <p:graphicFrame>
        <p:nvGraphicFramePr>
          <p:cNvPr id="5" name="Table 4">
            <a:extLst>
              <a:ext uri="{FF2B5EF4-FFF2-40B4-BE49-F238E27FC236}">
                <a16:creationId xmlns:a16="http://schemas.microsoft.com/office/drawing/2014/main" id="{52820940-1BAF-4348-A085-ACAC40E7B2A3}"/>
              </a:ext>
            </a:extLst>
          </p:cNvPr>
          <p:cNvGraphicFramePr>
            <a:graphicFrameLocks noGrp="1"/>
          </p:cNvGraphicFramePr>
          <p:nvPr>
            <p:extLst>
              <p:ext uri="{D42A27DB-BD31-4B8C-83A1-F6EECF244321}">
                <p14:modId xmlns:p14="http://schemas.microsoft.com/office/powerpoint/2010/main" val="2786382605"/>
              </p:ext>
            </p:extLst>
          </p:nvPr>
        </p:nvGraphicFramePr>
        <p:xfrm>
          <a:off x="2707534" y="5075809"/>
          <a:ext cx="7593677" cy="1371600"/>
        </p:xfrm>
        <a:graphic>
          <a:graphicData uri="http://schemas.openxmlformats.org/drawingml/2006/table">
            <a:tbl>
              <a:tblPr>
                <a:tableStyleId>{22838BEF-8BB2-4498-84A7-C5851F593DF1}</a:tableStyleId>
              </a:tblPr>
              <a:tblGrid>
                <a:gridCol w="2228451">
                  <a:extLst>
                    <a:ext uri="{9D8B030D-6E8A-4147-A177-3AD203B41FA5}">
                      <a16:colId xmlns:a16="http://schemas.microsoft.com/office/drawing/2014/main" val="3059892345"/>
                    </a:ext>
                  </a:extLst>
                </a:gridCol>
                <a:gridCol w="2743200">
                  <a:extLst>
                    <a:ext uri="{9D8B030D-6E8A-4147-A177-3AD203B41FA5}">
                      <a16:colId xmlns:a16="http://schemas.microsoft.com/office/drawing/2014/main" val="2135220350"/>
                    </a:ext>
                  </a:extLst>
                </a:gridCol>
                <a:gridCol w="2622026">
                  <a:extLst>
                    <a:ext uri="{9D8B030D-6E8A-4147-A177-3AD203B41FA5}">
                      <a16:colId xmlns:a16="http://schemas.microsoft.com/office/drawing/2014/main" val="1705792957"/>
                    </a:ext>
                  </a:extLst>
                </a:gridCol>
              </a:tblGrid>
              <a:tr h="365760">
                <a:tc>
                  <a:txBody>
                    <a:bodyPr/>
                    <a:lstStyle/>
                    <a:p>
                      <a:pPr algn="ctr" fontAlgn="ctr"/>
                      <a:r>
                        <a:rPr lang="en-US" sz="2400" dirty="0">
                          <a:effectLst/>
                        </a:rPr>
                        <a:t>Test</a:t>
                      </a:r>
                      <a:endParaRPr lang="en-US" sz="2400" b="1" dirty="0">
                        <a:effectLst/>
                      </a:endParaRPr>
                    </a:p>
                  </a:txBody>
                  <a:tcPr marL="45720" marR="45720" anchor="ctr"/>
                </a:tc>
                <a:tc>
                  <a:txBody>
                    <a:bodyPr/>
                    <a:lstStyle/>
                    <a:p>
                      <a:pPr algn="ctr" fontAlgn="ctr"/>
                      <a:r>
                        <a:rPr lang="en-US" sz="2400" dirty="0">
                          <a:effectLst/>
                        </a:rPr>
                        <a:t>F-Statistic</a:t>
                      </a:r>
                      <a:endParaRPr lang="en-US" sz="2400" b="1" dirty="0">
                        <a:effectLst/>
                      </a:endParaRPr>
                    </a:p>
                  </a:txBody>
                  <a:tcPr marL="45720" marR="45720" anchor="ctr"/>
                </a:tc>
                <a:tc>
                  <a:txBody>
                    <a:bodyPr/>
                    <a:lstStyle/>
                    <a:p>
                      <a:pPr algn="ctr" fontAlgn="ctr"/>
                      <a:r>
                        <a:rPr lang="en-US" sz="2400" dirty="0">
                          <a:effectLst/>
                        </a:rPr>
                        <a:t>P-Value</a:t>
                      </a:r>
                      <a:endParaRPr lang="en-US" sz="2400" b="1" dirty="0">
                        <a:effectLst/>
                      </a:endParaRPr>
                    </a:p>
                  </a:txBody>
                  <a:tcPr marL="45720" marR="45720" anchor="ctr"/>
                </a:tc>
                <a:extLst>
                  <a:ext uri="{0D108BD9-81ED-4DB2-BD59-A6C34878D82A}">
                    <a16:rowId xmlns:a16="http://schemas.microsoft.com/office/drawing/2014/main" val="3067073650"/>
                  </a:ext>
                </a:extLst>
              </a:tr>
              <a:tr h="365760">
                <a:tc>
                  <a:txBody>
                    <a:bodyPr/>
                    <a:lstStyle/>
                    <a:p>
                      <a:pPr algn="ctr" fontAlgn="ctr"/>
                      <a:r>
                        <a:rPr lang="en-US" sz="2400">
                          <a:effectLst/>
                        </a:rPr>
                        <a:t>Obesity</a:t>
                      </a:r>
                    </a:p>
                  </a:txBody>
                  <a:tcPr marL="45720" marR="45720" anchor="ctr"/>
                </a:tc>
                <a:tc>
                  <a:txBody>
                    <a:bodyPr/>
                    <a:lstStyle/>
                    <a:p>
                      <a:pPr algn="ctr" fontAlgn="ctr"/>
                      <a:r>
                        <a:rPr lang="en-US" sz="2400" dirty="0">
                          <a:effectLst/>
                        </a:rPr>
                        <a:t>2.165380</a:t>
                      </a:r>
                    </a:p>
                  </a:txBody>
                  <a:tcPr marL="45720" marR="45720" anchor="ctr"/>
                </a:tc>
                <a:tc>
                  <a:txBody>
                    <a:bodyPr/>
                    <a:lstStyle/>
                    <a:p>
                      <a:pPr algn="ctr" fontAlgn="ctr"/>
                      <a:r>
                        <a:rPr lang="en-US" sz="2400" dirty="0">
                          <a:effectLst/>
                        </a:rPr>
                        <a:t>0.114940</a:t>
                      </a:r>
                    </a:p>
                  </a:txBody>
                  <a:tcPr marL="45720" marR="45720" anchor="ctr"/>
                </a:tc>
                <a:extLst>
                  <a:ext uri="{0D108BD9-81ED-4DB2-BD59-A6C34878D82A}">
                    <a16:rowId xmlns:a16="http://schemas.microsoft.com/office/drawing/2014/main" val="1962849752"/>
                  </a:ext>
                </a:extLst>
              </a:tr>
              <a:tr h="365760">
                <a:tc>
                  <a:txBody>
                    <a:bodyPr/>
                    <a:lstStyle/>
                    <a:p>
                      <a:pPr algn="ctr" fontAlgn="ctr"/>
                      <a:r>
                        <a:rPr lang="en-US" sz="2400" dirty="0">
                          <a:effectLst/>
                        </a:rPr>
                        <a:t>Diabetes</a:t>
                      </a:r>
                    </a:p>
                  </a:txBody>
                  <a:tcPr marL="45720" marR="45720" anchor="ctr"/>
                </a:tc>
                <a:tc>
                  <a:txBody>
                    <a:bodyPr/>
                    <a:lstStyle/>
                    <a:p>
                      <a:pPr algn="ctr" fontAlgn="ctr"/>
                      <a:r>
                        <a:rPr lang="en-US" sz="2400" dirty="0">
                          <a:effectLst/>
                        </a:rPr>
                        <a:t>3.682622</a:t>
                      </a:r>
                    </a:p>
                  </a:txBody>
                  <a:tcPr marL="45720" marR="45720" anchor="ctr"/>
                </a:tc>
                <a:tc>
                  <a:txBody>
                    <a:bodyPr/>
                    <a:lstStyle/>
                    <a:p>
                      <a:pPr algn="ctr" fontAlgn="ctr"/>
                      <a:r>
                        <a:rPr lang="en-US" sz="2400" dirty="0">
                          <a:effectLst/>
                        </a:rPr>
                        <a:t>0.025305</a:t>
                      </a:r>
                    </a:p>
                  </a:txBody>
                  <a:tcPr marL="45720" marR="45720" anchor="ctr"/>
                </a:tc>
                <a:extLst>
                  <a:ext uri="{0D108BD9-81ED-4DB2-BD59-A6C34878D82A}">
                    <a16:rowId xmlns:a16="http://schemas.microsoft.com/office/drawing/2014/main" val="1344531503"/>
                  </a:ext>
                </a:extLst>
              </a:tr>
            </a:tbl>
          </a:graphicData>
        </a:graphic>
      </p:graphicFrame>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86D0C607-2317-4D79-979A-A3BEC9022CAB}"/>
                  </a:ext>
                </a:extLst>
              </p:cNvPr>
              <p:cNvSpPr/>
              <p:nvPr/>
            </p:nvSpPr>
            <p:spPr>
              <a:xfrm>
                <a:off x="1371599" y="1393793"/>
                <a:ext cx="10426823" cy="3476465"/>
              </a:xfrm>
              <a:prstGeom prst="rect">
                <a:avLst/>
              </a:prstGeom>
            </p:spPr>
            <p:txBody>
              <a:bodyPr wrap="square">
                <a:spAutoFit/>
              </a:bodyPr>
              <a:lstStyle/>
              <a:p>
                <a:r>
                  <a:rPr lang="en-US" sz="2400" b="1" dirty="0"/>
                  <a:t>Hypothesis Testing:</a:t>
                </a:r>
              </a:p>
              <a:p>
                <a:endParaRPr lang="en-US" sz="2400" dirty="0"/>
              </a:p>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𝐻</m:t>
                          </m:r>
                        </m:e>
                        <m:sub>
                          <m:r>
                            <a:rPr lang="en-US" sz="2400" i="1">
                              <a:latin typeface="Cambria Math" panose="02040503050406030204" pitchFamily="18" charset="0"/>
                            </a:rPr>
                            <m:t>0</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𝑂𝑏𝑒𝑠𝑖𝑡𝑦</m:t>
                          </m:r>
                          <m:r>
                            <a:rPr lang="en-US" sz="2400" i="1">
                              <a:latin typeface="Cambria Math" panose="02040503050406030204" pitchFamily="18" charset="0"/>
                            </a:rPr>
                            <m:t> </m:t>
                          </m:r>
                          <m:r>
                            <a:rPr lang="en-US" sz="2400" i="1">
                              <a:latin typeface="Cambria Math" panose="02040503050406030204" pitchFamily="18" charset="0"/>
                            </a:rPr>
                            <m:t>𝑅𝑎𝑡𝑒</m:t>
                          </m:r>
                        </m:e>
                        <m:sub>
                          <m:r>
                            <a:rPr lang="en-US" sz="2400" i="1">
                              <a:latin typeface="Cambria Math" panose="02040503050406030204" pitchFamily="18" charset="0"/>
                            </a:rPr>
                            <m:t>𝐻𝑖𝑔h</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𝑂𝑏𝑒𝑠𝑖𝑡𝑦</m:t>
                          </m:r>
                          <m:r>
                            <a:rPr lang="en-US" sz="2400" i="1">
                              <a:latin typeface="Cambria Math" panose="02040503050406030204" pitchFamily="18" charset="0"/>
                            </a:rPr>
                            <m:t> </m:t>
                          </m:r>
                          <m:r>
                            <a:rPr lang="en-US" sz="2400" i="1">
                              <a:latin typeface="Cambria Math" panose="02040503050406030204" pitchFamily="18" charset="0"/>
                            </a:rPr>
                            <m:t>𝑅𝑎𝑡𝑒</m:t>
                          </m:r>
                        </m:e>
                        <m:sub>
                          <m:r>
                            <a:rPr lang="en-US" sz="2400" b="0" i="1" smtClean="0">
                              <a:latin typeface="Cambria Math" panose="02040503050406030204" pitchFamily="18" charset="0"/>
                            </a:rPr>
                            <m:t>𝑀𝑖𝑑</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𝑂𝑏𝑒𝑠𝑖𝑡𝑦</m:t>
                          </m:r>
                          <m:r>
                            <a:rPr lang="en-US" sz="2400" b="0" i="1" smtClean="0">
                              <a:latin typeface="Cambria Math" panose="02040503050406030204" pitchFamily="18" charset="0"/>
                            </a:rPr>
                            <m:t> </m:t>
                          </m:r>
                          <m:r>
                            <a:rPr lang="en-US" sz="2400" b="0" i="1" smtClean="0">
                              <a:latin typeface="Cambria Math" panose="02040503050406030204" pitchFamily="18" charset="0"/>
                            </a:rPr>
                            <m:t>𝑅𝑎𝑡𝑒</m:t>
                          </m:r>
                        </m:e>
                        <m:sub>
                          <m:r>
                            <a:rPr lang="en-US" sz="2400" b="0" i="1" smtClean="0">
                              <a:latin typeface="Cambria Math" panose="02040503050406030204" pitchFamily="18" charset="0"/>
                            </a:rPr>
                            <m:t>𝐿𝑜𝑤</m:t>
                          </m:r>
                        </m:sub>
                      </m:sSub>
                    </m:oMath>
                  </m:oMathPara>
                </a14:m>
                <a:endParaRPr lang="en-US" sz="2400" dirty="0"/>
              </a:p>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𝐻</m:t>
                          </m:r>
                        </m:e>
                        <m:sub>
                          <m:r>
                            <a:rPr lang="en-US" sz="2400" i="1">
                              <a:latin typeface="Cambria Math" panose="02040503050406030204" pitchFamily="18" charset="0"/>
                            </a:rPr>
                            <m:t>𝑎</m:t>
                          </m:r>
                        </m:sub>
                      </m:sSub>
                      <m:r>
                        <a:rPr lang="en-US" sz="2400" i="1">
                          <a:latin typeface="Cambria Math" panose="02040503050406030204" pitchFamily="18" charset="0"/>
                        </a:rPr>
                        <m:t>:</m:t>
                      </m:r>
                      <m:r>
                        <a:rPr lang="en-US" sz="2400" b="0" i="1" smtClean="0">
                          <a:latin typeface="Cambria Math" panose="02040503050406030204" pitchFamily="18" charset="0"/>
                        </a:rPr>
                        <m:t>𝐴𝑡</m:t>
                      </m:r>
                      <m:r>
                        <a:rPr lang="en-US" sz="2400" b="0" i="1" smtClean="0">
                          <a:latin typeface="Cambria Math" panose="02040503050406030204" pitchFamily="18" charset="0"/>
                        </a:rPr>
                        <m:t> </m:t>
                      </m:r>
                      <m:r>
                        <a:rPr lang="en-US" sz="2400" b="0" i="1" smtClean="0">
                          <a:latin typeface="Cambria Math" panose="02040503050406030204" pitchFamily="18" charset="0"/>
                        </a:rPr>
                        <m:t>𝑙𝑒𝑎𝑠𝑡</m:t>
                      </m:r>
                      <m:r>
                        <a:rPr lang="en-US" sz="2400" b="0" i="1" smtClean="0">
                          <a:latin typeface="Cambria Math" panose="02040503050406030204" pitchFamily="18" charset="0"/>
                        </a:rPr>
                        <m:t> </m:t>
                      </m:r>
                      <m:r>
                        <a:rPr lang="en-US" sz="2400" b="0" i="1" smtClean="0">
                          <a:latin typeface="Cambria Math" panose="02040503050406030204" pitchFamily="18" charset="0"/>
                        </a:rPr>
                        <m:t>𝑜𝑛𝑒</m:t>
                      </m:r>
                      <m:r>
                        <a:rPr lang="en-US" sz="2400" b="0" i="1" smtClean="0">
                          <a:latin typeface="Cambria Math" panose="02040503050406030204" pitchFamily="18" charset="0"/>
                        </a:rPr>
                        <m:t> </m:t>
                      </m:r>
                      <m:r>
                        <a:rPr lang="en-US" sz="2400" b="0" i="1" smtClean="0">
                          <a:latin typeface="Cambria Math" panose="02040503050406030204" pitchFamily="18" charset="0"/>
                        </a:rPr>
                        <m:t>𝑜𝑓</m:t>
                      </m:r>
                      <m:r>
                        <a:rPr lang="en-US" sz="2400" b="0" i="1" smtClean="0">
                          <a:latin typeface="Cambria Math" panose="02040503050406030204" pitchFamily="18" charset="0"/>
                        </a:rPr>
                        <m:t> </m:t>
                      </m:r>
                      <m:r>
                        <a:rPr lang="en-US" sz="2400" b="0" i="1" smtClean="0">
                          <a:latin typeface="Cambria Math" panose="02040503050406030204" pitchFamily="18" charset="0"/>
                        </a:rPr>
                        <m:t>𝑡h𝑒</m:t>
                      </m:r>
                      <m:r>
                        <a:rPr lang="en-US" sz="2400" b="0" i="1" smtClean="0">
                          <a:latin typeface="Cambria Math" panose="02040503050406030204" pitchFamily="18" charset="0"/>
                        </a:rPr>
                        <m:t> </m:t>
                      </m:r>
                      <m:r>
                        <a:rPr lang="en-US" sz="2400" b="0" i="1" smtClean="0">
                          <a:latin typeface="Cambria Math" panose="02040503050406030204" pitchFamily="18" charset="0"/>
                        </a:rPr>
                        <m:t>𝑜𝑏𝑒𝑠𝑖𝑡𝑦</m:t>
                      </m:r>
                      <m:r>
                        <a:rPr lang="en-US" sz="2400" b="0" i="1" smtClean="0">
                          <a:latin typeface="Cambria Math" panose="02040503050406030204" pitchFamily="18" charset="0"/>
                        </a:rPr>
                        <m:t> </m:t>
                      </m:r>
                      <m:r>
                        <a:rPr lang="en-US" sz="2400" b="0" i="1" smtClean="0">
                          <a:latin typeface="Cambria Math" panose="02040503050406030204" pitchFamily="18" charset="0"/>
                        </a:rPr>
                        <m:t>𝑟𝑎𝑡𝑒</m:t>
                      </m:r>
                      <m:r>
                        <a:rPr lang="en-US" sz="2400" b="0" i="1" smtClean="0">
                          <a:latin typeface="Cambria Math" panose="02040503050406030204" pitchFamily="18" charset="0"/>
                        </a:rPr>
                        <m:t> </m:t>
                      </m:r>
                      <m:r>
                        <a:rPr lang="en-US" sz="2400" b="0" i="1" smtClean="0">
                          <a:latin typeface="Cambria Math" panose="02040503050406030204" pitchFamily="18" charset="0"/>
                        </a:rPr>
                        <m:t>𝑚𝑒𝑎𝑛</m:t>
                      </m:r>
                      <m:r>
                        <a:rPr lang="en-US" sz="2400" b="0" i="1" smtClean="0">
                          <a:latin typeface="Cambria Math" panose="02040503050406030204" pitchFamily="18" charset="0"/>
                        </a:rPr>
                        <m:t> </m:t>
                      </m:r>
                      <m:r>
                        <a:rPr lang="en-US" sz="2400" b="0" i="1" smtClean="0">
                          <a:latin typeface="Cambria Math" panose="02040503050406030204" pitchFamily="18" charset="0"/>
                        </a:rPr>
                        <m:t>𝑖𝑠</m:t>
                      </m:r>
                      <m:r>
                        <a:rPr lang="en-US" sz="2400" b="0" i="1" smtClean="0">
                          <a:latin typeface="Cambria Math" panose="02040503050406030204" pitchFamily="18" charset="0"/>
                        </a:rPr>
                        <m:t> </m:t>
                      </m:r>
                      <m:r>
                        <a:rPr lang="en-US" sz="2400" b="0" i="1" smtClean="0">
                          <a:latin typeface="Cambria Math" panose="02040503050406030204" pitchFamily="18" charset="0"/>
                        </a:rPr>
                        <m:t>𝑑𝑖𝑓𝑓𝑒𝑟𝑒𝑛𝑡</m:t>
                      </m:r>
                      <m:r>
                        <a:rPr lang="en-US" sz="2400" b="0" i="1" smtClean="0">
                          <a:latin typeface="Cambria Math" panose="02040503050406030204" pitchFamily="18" charset="0"/>
                        </a:rPr>
                        <m:t>.</m:t>
                      </m:r>
                    </m:oMath>
                  </m:oMathPara>
                </a14:m>
                <a:endParaRPr lang="en-US" sz="2400" dirty="0"/>
              </a:p>
              <a:p>
                <a:endParaRPr lang="en-US" sz="2400" dirty="0"/>
              </a:p>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𝐻</m:t>
                          </m:r>
                        </m:e>
                        <m:sub>
                          <m:r>
                            <a:rPr lang="en-US" sz="2400" i="1">
                              <a:latin typeface="Cambria Math" panose="02040503050406030204" pitchFamily="18" charset="0"/>
                            </a:rPr>
                            <m:t>0</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𝐷𝑖𝑎𝑏𝑒𝑡𝑒𝑠</m:t>
                          </m:r>
                          <m:r>
                            <a:rPr lang="en-US" sz="2400" i="1">
                              <a:latin typeface="Cambria Math" panose="02040503050406030204" pitchFamily="18" charset="0"/>
                            </a:rPr>
                            <m:t> </m:t>
                          </m:r>
                          <m:r>
                            <a:rPr lang="en-US" sz="2400" i="1">
                              <a:latin typeface="Cambria Math" panose="02040503050406030204" pitchFamily="18" charset="0"/>
                            </a:rPr>
                            <m:t>𝑅𝑎𝑡𝑒</m:t>
                          </m:r>
                        </m:e>
                        <m:sub>
                          <m:r>
                            <a:rPr lang="en-US" sz="2400" i="1">
                              <a:latin typeface="Cambria Math" panose="02040503050406030204" pitchFamily="18" charset="0"/>
                            </a:rPr>
                            <m:t>𝐻𝑖𝑔h</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𝐷𝑖𝑎𝑏𝑒𝑡𝑒𝑠</m:t>
                          </m:r>
                          <m:r>
                            <a:rPr lang="en-US" sz="2400" i="1">
                              <a:latin typeface="Cambria Math" panose="02040503050406030204" pitchFamily="18" charset="0"/>
                            </a:rPr>
                            <m:t> </m:t>
                          </m:r>
                          <m:r>
                            <a:rPr lang="en-US" sz="2400" i="1">
                              <a:latin typeface="Cambria Math" panose="02040503050406030204" pitchFamily="18" charset="0"/>
                            </a:rPr>
                            <m:t>𝑅𝑎𝑡𝑒</m:t>
                          </m:r>
                        </m:e>
                        <m:sub>
                          <m:r>
                            <a:rPr lang="en-US" sz="2400" b="0" i="1" smtClean="0">
                              <a:latin typeface="Cambria Math" panose="02040503050406030204" pitchFamily="18" charset="0"/>
                            </a:rPr>
                            <m:t>𝑀𝑖𝑑</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𝐷𝑖𝑎𝑏𝑒𝑡𝑒𝑠</m:t>
                          </m:r>
                          <m:r>
                            <a:rPr lang="en-US" sz="2400" b="0" i="1" smtClean="0">
                              <a:latin typeface="Cambria Math" panose="02040503050406030204" pitchFamily="18" charset="0"/>
                            </a:rPr>
                            <m:t> </m:t>
                          </m:r>
                          <m:r>
                            <a:rPr lang="en-US" sz="2400" b="0" i="1" smtClean="0">
                              <a:latin typeface="Cambria Math" panose="02040503050406030204" pitchFamily="18" charset="0"/>
                            </a:rPr>
                            <m:t>𝑅𝑎𝑡𝑒</m:t>
                          </m:r>
                        </m:e>
                        <m:sub>
                          <m:r>
                            <a:rPr lang="en-US" sz="2400" b="0" i="1" smtClean="0">
                              <a:latin typeface="Cambria Math" panose="02040503050406030204" pitchFamily="18" charset="0"/>
                            </a:rPr>
                            <m:t>𝐿𝑜𝑤</m:t>
                          </m:r>
                        </m:sub>
                      </m:sSub>
                    </m:oMath>
                  </m:oMathPara>
                </a14:m>
                <a:endParaRPr lang="en-US" sz="2400" dirty="0"/>
              </a:p>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𝐻</m:t>
                          </m:r>
                        </m:e>
                        <m:sub>
                          <m:r>
                            <a:rPr lang="en-US" sz="2400" i="1">
                              <a:latin typeface="Cambria Math" panose="02040503050406030204" pitchFamily="18" charset="0"/>
                            </a:rPr>
                            <m:t>𝑎</m:t>
                          </m:r>
                        </m:sub>
                      </m:sSub>
                      <m:r>
                        <a:rPr lang="en-US" sz="2400" i="1">
                          <a:latin typeface="Cambria Math" panose="02040503050406030204" pitchFamily="18" charset="0"/>
                        </a:rPr>
                        <m:t>:</m:t>
                      </m:r>
                      <m:r>
                        <a:rPr lang="en-US" sz="2400" b="0" i="1" smtClean="0">
                          <a:latin typeface="Cambria Math" panose="02040503050406030204" pitchFamily="18" charset="0"/>
                        </a:rPr>
                        <m:t>𝐴𝑡</m:t>
                      </m:r>
                      <m:r>
                        <a:rPr lang="en-US" sz="2400" b="0" i="1" smtClean="0">
                          <a:latin typeface="Cambria Math" panose="02040503050406030204" pitchFamily="18" charset="0"/>
                        </a:rPr>
                        <m:t> </m:t>
                      </m:r>
                      <m:r>
                        <a:rPr lang="en-US" sz="2400" b="0" i="1" smtClean="0">
                          <a:latin typeface="Cambria Math" panose="02040503050406030204" pitchFamily="18" charset="0"/>
                        </a:rPr>
                        <m:t>𝑙𝑒𝑎𝑠𝑡</m:t>
                      </m:r>
                      <m:r>
                        <a:rPr lang="en-US" sz="2400" b="0" i="1" smtClean="0">
                          <a:latin typeface="Cambria Math" panose="02040503050406030204" pitchFamily="18" charset="0"/>
                        </a:rPr>
                        <m:t> </m:t>
                      </m:r>
                      <m:r>
                        <a:rPr lang="en-US" sz="2400" b="0" i="1" smtClean="0">
                          <a:latin typeface="Cambria Math" panose="02040503050406030204" pitchFamily="18" charset="0"/>
                        </a:rPr>
                        <m:t>𝑜𝑛𝑒</m:t>
                      </m:r>
                      <m:r>
                        <a:rPr lang="en-US" sz="2400" b="0" i="1" smtClean="0">
                          <a:latin typeface="Cambria Math" panose="02040503050406030204" pitchFamily="18" charset="0"/>
                        </a:rPr>
                        <m:t> </m:t>
                      </m:r>
                      <m:r>
                        <a:rPr lang="en-US" sz="2400" b="0" i="1" smtClean="0">
                          <a:latin typeface="Cambria Math" panose="02040503050406030204" pitchFamily="18" charset="0"/>
                        </a:rPr>
                        <m:t>𝑜𝑓</m:t>
                      </m:r>
                      <m:r>
                        <a:rPr lang="en-US" sz="2400" b="0" i="1" smtClean="0">
                          <a:latin typeface="Cambria Math" panose="02040503050406030204" pitchFamily="18" charset="0"/>
                        </a:rPr>
                        <m:t> </m:t>
                      </m:r>
                      <m:r>
                        <a:rPr lang="en-US" sz="2400" b="0" i="1" smtClean="0">
                          <a:latin typeface="Cambria Math" panose="02040503050406030204" pitchFamily="18" charset="0"/>
                        </a:rPr>
                        <m:t>𝑡h𝑒</m:t>
                      </m:r>
                      <m:r>
                        <a:rPr lang="en-US" sz="2400" b="0" i="1" smtClean="0">
                          <a:latin typeface="Cambria Math" panose="02040503050406030204" pitchFamily="18" charset="0"/>
                        </a:rPr>
                        <m:t> </m:t>
                      </m:r>
                      <m:r>
                        <a:rPr lang="en-US" sz="2400" b="0" i="1" smtClean="0">
                          <a:latin typeface="Cambria Math" panose="02040503050406030204" pitchFamily="18" charset="0"/>
                        </a:rPr>
                        <m:t>𝑑𝑖𝑎𝑏𝑒𝑡𝑒𝑠</m:t>
                      </m:r>
                      <m:r>
                        <a:rPr lang="en-US" sz="2400" b="0" i="1" smtClean="0">
                          <a:latin typeface="Cambria Math" panose="02040503050406030204" pitchFamily="18" charset="0"/>
                        </a:rPr>
                        <m:t> </m:t>
                      </m:r>
                      <m:r>
                        <a:rPr lang="en-US" sz="2400" b="0" i="1" smtClean="0">
                          <a:latin typeface="Cambria Math" panose="02040503050406030204" pitchFamily="18" charset="0"/>
                        </a:rPr>
                        <m:t>𝑟𝑎𝑡𝑒</m:t>
                      </m:r>
                      <m:r>
                        <a:rPr lang="en-US" sz="2400" b="0" i="1" smtClean="0">
                          <a:latin typeface="Cambria Math" panose="02040503050406030204" pitchFamily="18" charset="0"/>
                        </a:rPr>
                        <m:t> </m:t>
                      </m:r>
                      <m:r>
                        <a:rPr lang="en-US" sz="2400" b="0" i="1" smtClean="0">
                          <a:latin typeface="Cambria Math" panose="02040503050406030204" pitchFamily="18" charset="0"/>
                        </a:rPr>
                        <m:t>𝑚𝑒𝑎𝑛</m:t>
                      </m:r>
                      <m:r>
                        <a:rPr lang="en-US" sz="2400" b="0" i="1" smtClean="0">
                          <a:latin typeface="Cambria Math" panose="02040503050406030204" pitchFamily="18" charset="0"/>
                        </a:rPr>
                        <m:t> </m:t>
                      </m:r>
                      <m:r>
                        <a:rPr lang="en-US" sz="2400" b="0" i="1" smtClean="0">
                          <a:latin typeface="Cambria Math" panose="02040503050406030204" pitchFamily="18" charset="0"/>
                        </a:rPr>
                        <m:t>𝑖𝑠</m:t>
                      </m:r>
                      <m:r>
                        <a:rPr lang="en-US" sz="2400" b="0" i="1" smtClean="0">
                          <a:latin typeface="Cambria Math" panose="02040503050406030204" pitchFamily="18" charset="0"/>
                        </a:rPr>
                        <m:t> </m:t>
                      </m:r>
                      <m:r>
                        <a:rPr lang="en-US" sz="2400" b="0" i="1" smtClean="0">
                          <a:latin typeface="Cambria Math" panose="02040503050406030204" pitchFamily="18" charset="0"/>
                        </a:rPr>
                        <m:t>𝑑𝑖𝑓𝑓𝑒𝑟𝑒𝑛𝑡</m:t>
                      </m:r>
                      <m:r>
                        <a:rPr lang="en-US" sz="2400" b="0" i="1" smtClean="0">
                          <a:latin typeface="Cambria Math" panose="02040503050406030204" pitchFamily="18" charset="0"/>
                        </a:rPr>
                        <m:t>.</m:t>
                      </m:r>
                    </m:oMath>
                  </m:oMathPara>
                </a14:m>
                <a:endParaRPr lang="en-US" sz="2400" dirty="0"/>
              </a:p>
              <a:p>
                <a:endParaRPr lang="en-US" sz="2400" dirty="0"/>
              </a:p>
              <a:p>
                <a:r>
                  <a:rPr lang="en-US" sz="2400" dirty="0"/>
                  <a:t>Alpha = 0.05</a:t>
                </a:r>
              </a:p>
            </p:txBody>
          </p:sp>
        </mc:Choice>
        <mc:Fallback xmlns="">
          <p:sp>
            <p:nvSpPr>
              <p:cNvPr id="6" name="Rectangle 5">
                <a:extLst>
                  <a:ext uri="{FF2B5EF4-FFF2-40B4-BE49-F238E27FC236}">
                    <a16:creationId xmlns:a16="http://schemas.microsoft.com/office/drawing/2014/main" id="{86D0C607-2317-4D79-979A-A3BEC9022CAB}"/>
                  </a:ext>
                </a:extLst>
              </p:cNvPr>
              <p:cNvSpPr>
                <a:spLocks noRot="1" noChangeAspect="1" noMove="1" noResize="1" noEditPoints="1" noAdjustHandles="1" noChangeArrowheads="1" noChangeShapeType="1" noTextEdit="1"/>
              </p:cNvSpPr>
              <p:nvPr/>
            </p:nvSpPr>
            <p:spPr>
              <a:xfrm>
                <a:off x="1371599" y="1393793"/>
                <a:ext cx="10426823" cy="3476465"/>
              </a:xfrm>
              <a:prstGeom prst="rect">
                <a:avLst/>
              </a:prstGeom>
              <a:blipFill>
                <a:blip r:embed="rId2"/>
                <a:stretch>
                  <a:fillRect l="-877" t="-1228" b="-3158"/>
                </a:stretch>
              </a:blipFill>
            </p:spPr>
            <p:txBody>
              <a:bodyPr/>
              <a:lstStyle/>
              <a:p>
                <a:r>
                  <a:rPr lang="en-US">
                    <a:noFill/>
                  </a:rPr>
                  <a:t> </a:t>
                </a:r>
              </a:p>
            </p:txBody>
          </p:sp>
        </mc:Fallback>
      </mc:AlternateContent>
    </p:spTree>
    <p:extLst>
      <p:ext uri="{BB962C8B-B14F-4D97-AF65-F5344CB8AC3E}">
        <p14:creationId xmlns:p14="http://schemas.microsoft.com/office/powerpoint/2010/main" val="35310607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13AFA-F185-4620-A819-578EB9FC9A52}"/>
              </a:ext>
            </a:extLst>
          </p:cNvPr>
          <p:cNvSpPr>
            <a:spLocks noGrp="1"/>
          </p:cNvSpPr>
          <p:nvPr>
            <p:ph type="title"/>
          </p:nvPr>
        </p:nvSpPr>
        <p:spPr>
          <a:xfrm>
            <a:off x="1371600" y="405952"/>
            <a:ext cx="9601200" cy="867792"/>
          </a:xfrm>
        </p:spPr>
        <p:txBody>
          <a:bodyPr/>
          <a:lstStyle/>
          <a:p>
            <a:r>
              <a:rPr lang="en-US" dirty="0"/>
              <a:t>OLS Regression Results:</a:t>
            </a:r>
          </a:p>
        </p:txBody>
      </p:sp>
      <p:graphicFrame>
        <p:nvGraphicFramePr>
          <p:cNvPr id="5" name="Content Placeholder 4">
            <a:extLst>
              <a:ext uri="{FF2B5EF4-FFF2-40B4-BE49-F238E27FC236}">
                <a16:creationId xmlns:a16="http://schemas.microsoft.com/office/drawing/2014/main" id="{220DBA47-6576-451B-81FE-014C4F41D3F1}"/>
              </a:ext>
            </a:extLst>
          </p:cNvPr>
          <p:cNvGraphicFramePr>
            <a:graphicFrameLocks noGrp="1"/>
          </p:cNvGraphicFramePr>
          <p:nvPr>
            <p:ph idx="1"/>
            <p:extLst>
              <p:ext uri="{D42A27DB-BD31-4B8C-83A1-F6EECF244321}">
                <p14:modId xmlns:p14="http://schemas.microsoft.com/office/powerpoint/2010/main" val="1674459766"/>
              </p:ext>
            </p:extLst>
          </p:nvPr>
        </p:nvGraphicFramePr>
        <p:xfrm>
          <a:off x="2117323" y="3788747"/>
          <a:ext cx="8840241" cy="2743200"/>
        </p:xfrm>
        <a:graphic>
          <a:graphicData uri="http://schemas.openxmlformats.org/drawingml/2006/table">
            <a:tbl>
              <a:tblPr>
                <a:tableStyleId>{46F890A9-2807-4EBB-B81D-B2AA78EC7F39}</a:tableStyleId>
              </a:tblPr>
              <a:tblGrid>
                <a:gridCol w="2946747">
                  <a:extLst>
                    <a:ext uri="{9D8B030D-6E8A-4147-A177-3AD203B41FA5}">
                      <a16:colId xmlns:a16="http://schemas.microsoft.com/office/drawing/2014/main" val="872114999"/>
                    </a:ext>
                  </a:extLst>
                </a:gridCol>
                <a:gridCol w="2946747">
                  <a:extLst>
                    <a:ext uri="{9D8B030D-6E8A-4147-A177-3AD203B41FA5}">
                      <a16:colId xmlns:a16="http://schemas.microsoft.com/office/drawing/2014/main" val="3836882726"/>
                    </a:ext>
                  </a:extLst>
                </a:gridCol>
                <a:gridCol w="2946747">
                  <a:extLst>
                    <a:ext uri="{9D8B030D-6E8A-4147-A177-3AD203B41FA5}">
                      <a16:colId xmlns:a16="http://schemas.microsoft.com/office/drawing/2014/main" val="3460858450"/>
                    </a:ext>
                  </a:extLst>
                </a:gridCol>
              </a:tblGrid>
              <a:tr h="435762">
                <a:tc>
                  <a:txBody>
                    <a:bodyPr/>
                    <a:lstStyle/>
                    <a:p>
                      <a:pPr algn="ctr" fontAlgn="ctr"/>
                      <a:r>
                        <a:rPr lang="en-US" sz="2400" dirty="0">
                          <a:effectLst/>
                        </a:rPr>
                        <a:t>Results</a:t>
                      </a:r>
                      <a:endParaRPr lang="en-US" sz="2400" b="1" dirty="0">
                        <a:effectLst/>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b="1">
                          <a:effectLst/>
                        </a:rPr>
                        <a:t>Obesity</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b="1" dirty="0">
                          <a:effectLst/>
                        </a:rPr>
                        <a:t>Diabetes</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76501151"/>
                  </a:ext>
                </a:extLst>
              </a:tr>
              <a:tr h="435762">
                <a:tc>
                  <a:txBody>
                    <a:bodyPr/>
                    <a:lstStyle/>
                    <a:p>
                      <a:pPr algn="ctr" fontAlgn="ctr"/>
                      <a:r>
                        <a:rPr lang="en-US" sz="2400" b="1">
                          <a:effectLst/>
                        </a:rPr>
                        <a:t>Coeffecient</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dirty="0">
                          <a:effectLst/>
                        </a:rPr>
                        <a:t>0.000202</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a:effectLst/>
                        </a:rPr>
                        <a:t>-0.000251</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98153947"/>
                  </a:ext>
                </a:extLst>
              </a:tr>
              <a:tr h="435762">
                <a:tc>
                  <a:txBody>
                    <a:bodyPr/>
                    <a:lstStyle/>
                    <a:p>
                      <a:pPr algn="ctr" fontAlgn="ctr"/>
                      <a:r>
                        <a:rPr lang="en-US" sz="2400" b="1">
                          <a:effectLst/>
                        </a:rPr>
                        <a:t>Intercept</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dirty="0">
                          <a:effectLst/>
                        </a:rPr>
                        <a:t>30.849403</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a:effectLst/>
                        </a:rPr>
                        <a:t>10.084108</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27808503"/>
                  </a:ext>
                </a:extLst>
              </a:tr>
              <a:tr h="435762">
                <a:tc>
                  <a:txBody>
                    <a:bodyPr/>
                    <a:lstStyle/>
                    <a:p>
                      <a:pPr algn="ctr" fontAlgn="ctr"/>
                      <a:r>
                        <a:rPr lang="en-US" sz="2400" b="1">
                          <a:effectLst/>
                        </a:rPr>
                        <a:t>R^2</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a:effectLst/>
                        </a:rPr>
                        <a:t>0.023265</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dirty="0">
                          <a:effectLst/>
                        </a:rPr>
                        <a:t>-0.063106</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82901790"/>
                  </a:ext>
                </a:extLst>
              </a:tr>
              <a:tr h="435762">
                <a:tc>
                  <a:txBody>
                    <a:bodyPr/>
                    <a:lstStyle/>
                    <a:p>
                      <a:pPr algn="ctr" fontAlgn="ctr"/>
                      <a:r>
                        <a:rPr lang="en-US" sz="2400" b="1">
                          <a:effectLst/>
                        </a:rPr>
                        <a:t>P-Value</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a:effectLst/>
                        </a:rPr>
                        <a:t>0.264507</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dirty="0">
                          <a:effectLst/>
                        </a:rPr>
                        <a:t>0.002452</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9267715"/>
                  </a:ext>
                </a:extLst>
              </a:tr>
              <a:tr h="435762">
                <a:tc>
                  <a:txBody>
                    <a:bodyPr/>
                    <a:lstStyle/>
                    <a:p>
                      <a:pPr algn="ctr" fontAlgn="ctr"/>
                      <a:r>
                        <a:rPr lang="en-US" sz="2400" b="1" dirty="0">
                          <a:effectLst/>
                        </a:rPr>
                        <a:t>Standard Error</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a:effectLst/>
                        </a:rPr>
                        <a:t>0.000181</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dirty="0">
                          <a:effectLst/>
                        </a:rPr>
                        <a:t>0.000083</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1847685"/>
                  </a:ext>
                </a:extLst>
              </a:tr>
            </a:tbl>
          </a:graphicData>
        </a:graphic>
      </p:graphicFrame>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1221F68B-39B2-4AA3-A00C-9169EE888BFD}"/>
                  </a:ext>
                </a:extLst>
              </p:cNvPr>
              <p:cNvSpPr txBox="1"/>
              <p:nvPr/>
            </p:nvSpPr>
            <p:spPr>
              <a:xfrm>
                <a:off x="1371600" y="1273744"/>
                <a:ext cx="9964882" cy="2308324"/>
              </a:xfrm>
              <a:prstGeom prst="rect">
                <a:avLst/>
              </a:prstGeom>
              <a:noFill/>
            </p:spPr>
            <p:txBody>
              <a:bodyPr wrap="square" rtlCol="0">
                <a:spAutoFit/>
              </a:bodyPr>
              <a:lstStyle/>
              <a:p>
                <a:r>
                  <a:rPr lang="en-US" sz="2400" b="1" dirty="0"/>
                  <a:t>Regression Model Specification:</a:t>
                </a:r>
              </a:p>
              <a:p>
                <a:endParaRPr lang="en-US" sz="2400" dirty="0"/>
              </a:p>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𝑂𝑏𝑒𝑠𝑖𝑡𝑦</m:t>
                          </m:r>
                          <m:r>
                            <a:rPr lang="en-US" sz="2400" b="0" i="1" smtClean="0">
                              <a:latin typeface="Cambria Math" panose="02040503050406030204" pitchFamily="18" charset="0"/>
                            </a:rPr>
                            <m:t> </m:t>
                          </m:r>
                          <m:r>
                            <a:rPr lang="en-US" sz="2400" b="0" i="1" smtClean="0">
                              <a:latin typeface="Cambria Math" panose="02040503050406030204" pitchFamily="18" charset="0"/>
                            </a:rPr>
                            <m:t>𝑅𝑎𝑡𝑒</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𝛽</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𝛽</m:t>
                          </m:r>
                        </m:e>
                        <m:sub>
                          <m:r>
                            <a:rPr lang="en-US" sz="2400" b="0" i="1" smtClean="0">
                              <a:latin typeface="Cambria Math" panose="02040503050406030204" pitchFamily="18" charset="0"/>
                            </a:rPr>
                            <m:t>1</m:t>
                          </m:r>
                        </m:sub>
                      </m:sSub>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i="1">
                                  <a:latin typeface="Cambria Math" panose="02040503050406030204" pitchFamily="18" charset="0"/>
                                </a:rPr>
                                <m:t>𝑃𝑜𝑝</m:t>
                              </m:r>
                              <m:r>
                                <a:rPr lang="en-US" sz="2400" i="1">
                                  <a:latin typeface="Cambria Math" panose="02040503050406030204" pitchFamily="18" charset="0"/>
                                </a:rPr>
                                <m:t>. </m:t>
                              </m:r>
                              <m:r>
                                <a:rPr lang="en-US" sz="2400" i="1">
                                  <a:latin typeface="Cambria Math" panose="02040503050406030204" pitchFamily="18" charset="0"/>
                                </a:rPr>
                                <m:t>𝐹𝑎𝑠𝑡𝑓𝑜𝑜𝑑</m:t>
                              </m:r>
                              <m:r>
                                <a:rPr lang="en-US" sz="2400" i="1">
                                  <a:latin typeface="Cambria Math" panose="02040503050406030204" pitchFamily="18" charset="0"/>
                                </a:rPr>
                                <m:t> </m:t>
                              </m:r>
                              <m:r>
                                <a:rPr lang="en-US" sz="2400" i="1">
                                  <a:latin typeface="Cambria Math" panose="02040503050406030204" pitchFamily="18" charset="0"/>
                                </a:rPr>
                                <m:t>𝑅𝑎𝑡𝑖𝑜</m:t>
                              </m:r>
                            </m:e>
                            <m:sub>
                              <m:r>
                                <a:rPr lang="en-US" sz="2400" b="0" i="1" smtClean="0">
                                  <a:latin typeface="Cambria Math" panose="02040503050406030204" pitchFamily="18" charset="0"/>
                                </a:rPr>
                                <m:t>𝑖</m:t>
                              </m:r>
                            </m:sub>
                          </m:sSub>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𝑒</m:t>
                          </m:r>
                        </m:e>
                        <m:sub>
                          <m:r>
                            <a:rPr lang="en-US" sz="2400" b="0" i="1" smtClean="0">
                              <a:latin typeface="Cambria Math" panose="02040503050406030204" pitchFamily="18" charset="0"/>
                            </a:rPr>
                            <m:t>𝑖</m:t>
                          </m:r>
                        </m:sub>
                      </m:sSub>
                    </m:oMath>
                  </m:oMathPara>
                </a14:m>
                <a:endParaRPr lang="en-US" sz="2400" dirty="0"/>
              </a:p>
              <a:p>
                <a:endParaRPr lang="en-US" sz="2400" dirty="0"/>
              </a:p>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panose="02040503050406030204" pitchFamily="18" charset="0"/>
                            </a:rPr>
                            <m:t>𝐷𝑖𝑎𝑏𝑒𝑡𝑒𝑠</m:t>
                          </m:r>
                          <m:r>
                            <a:rPr lang="en-US" sz="2400" i="1">
                              <a:latin typeface="Cambria Math" panose="02040503050406030204" pitchFamily="18" charset="0"/>
                            </a:rPr>
                            <m:t> </m:t>
                          </m:r>
                          <m:r>
                            <a:rPr lang="en-US" sz="2400" i="1">
                              <a:latin typeface="Cambria Math" panose="02040503050406030204" pitchFamily="18" charset="0"/>
                            </a:rPr>
                            <m:t>𝑅𝑎𝑡𝑒</m:t>
                          </m:r>
                        </m:e>
                        <m:sub>
                          <m:r>
                            <a:rPr lang="en-US" sz="2400" i="1">
                              <a:latin typeface="Cambria Math" panose="02040503050406030204" pitchFamily="18" charset="0"/>
                            </a:rPr>
                            <m:t>𝑖</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rPr>
                            <m:t>0</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rPr>
                            <m:t>1</m:t>
                          </m:r>
                        </m:sub>
                      </m:sSub>
                      <m:d>
                        <m:dPr>
                          <m:ctrlPr>
                            <a:rPr lang="en-US" sz="2400" i="1">
                              <a:latin typeface="Cambria Math" panose="02040503050406030204" pitchFamily="18" charset="0"/>
                            </a:rPr>
                          </m:ctrlPr>
                        </m:dPr>
                        <m:e>
                          <m:sSub>
                            <m:sSubPr>
                              <m:ctrlPr>
                                <a:rPr lang="en-US" sz="2400" i="1" smtClean="0">
                                  <a:latin typeface="Cambria Math" panose="02040503050406030204" pitchFamily="18" charset="0"/>
                                </a:rPr>
                              </m:ctrlPr>
                            </m:sSubPr>
                            <m:e>
                              <m:r>
                                <a:rPr lang="en-US" sz="2400" i="1">
                                  <a:latin typeface="Cambria Math" panose="02040503050406030204" pitchFamily="18" charset="0"/>
                                </a:rPr>
                                <m:t>𝑃𝑜𝑝</m:t>
                              </m:r>
                              <m:r>
                                <a:rPr lang="en-US" sz="2400" i="1">
                                  <a:latin typeface="Cambria Math" panose="02040503050406030204" pitchFamily="18" charset="0"/>
                                </a:rPr>
                                <m:t>. </m:t>
                              </m:r>
                              <m:r>
                                <a:rPr lang="en-US" sz="2400" i="1">
                                  <a:latin typeface="Cambria Math" panose="02040503050406030204" pitchFamily="18" charset="0"/>
                                </a:rPr>
                                <m:t>𝐹𝑎𝑠𝑡𝑓𝑜𝑜𝑑</m:t>
                              </m:r>
                              <m:r>
                                <a:rPr lang="en-US" sz="2400" i="1">
                                  <a:latin typeface="Cambria Math" panose="02040503050406030204" pitchFamily="18" charset="0"/>
                                </a:rPr>
                                <m:t> </m:t>
                              </m:r>
                              <m:r>
                                <a:rPr lang="en-US" sz="2400" i="1">
                                  <a:latin typeface="Cambria Math" panose="02040503050406030204" pitchFamily="18" charset="0"/>
                                </a:rPr>
                                <m:t>𝑅𝑎𝑡𝑖𝑜</m:t>
                              </m:r>
                            </m:e>
                            <m:sub>
                              <m:r>
                                <a:rPr lang="en-US" sz="2400" b="0" i="1" smtClean="0">
                                  <a:latin typeface="Cambria Math" panose="02040503050406030204" pitchFamily="18" charset="0"/>
                                </a:rPr>
                                <m:t>𝑖</m:t>
                              </m:r>
                            </m:sub>
                          </m:sSub>
                        </m:e>
                      </m:d>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𝑒</m:t>
                          </m:r>
                        </m:e>
                        <m:sub>
                          <m:r>
                            <a:rPr lang="en-US" sz="2400" i="1">
                              <a:latin typeface="Cambria Math" panose="02040503050406030204" pitchFamily="18" charset="0"/>
                            </a:rPr>
                            <m:t>𝑖</m:t>
                          </m:r>
                        </m:sub>
                      </m:sSub>
                    </m:oMath>
                  </m:oMathPara>
                </a14:m>
                <a:endParaRPr lang="en-US" sz="2400" dirty="0"/>
              </a:p>
              <a:p>
                <a:endParaRPr lang="en-US" sz="2400" dirty="0"/>
              </a:p>
            </p:txBody>
          </p:sp>
        </mc:Choice>
        <mc:Fallback xmlns="">
          <p:sp>
            <p:nvSpPr>
              <p:cNvPr id="3" name="TextBox 2">
                <a:extLst>
                  <a:ext uri="{FF2B5EF4-FFF2-40B4-BE49-F238E27FC236}">
                    <a16:creationId xmlns:a16="http://schemas.microsoft.com/office/drawing/2014/main" id="{1221F68B-39B2-4AA3-A00C-9169EE888BFD}"/>
                  </a:ext>
                </a:extLst>
              </p:cNvPr>
              <p:cNvSpPr txBox="1">
                <a:spLocks noRot="1" noChangeAspect="1" noMove="1" noResize="1" noEditPoints="1" noAdjustHandles="1" noChangeArrowheads="1" noChangeShapeType="1" noTextEdit="1"/>
              </p:cNvSpPr>
              <p:nvPr/>
            </p:nvSpPr>
            <p:spPr>
              <a:xfrm>
                <a:off x="1371600" y="1273744"/>
                <a:ext cx="9964882" cy="2308324"/>
              </a:xfrm>
              <a:prstGeom prst="rect">
                <a:avLst/>
              </a:prstGeom>
              <a:blipFill>
                <a:blip r:embed="rId2"/>
                <a:stretch>
                  <a:fillRect l="-917" t="-1847"/>
                </a:stretch>
              </a:blipFill>
            </p:spPr>
            <p:txBody>
              <a:bodyPr/>
              <a:lstStyle/>
              <a:p>
                <a:r>
                  <a:rPr lang="en-US">
                    <a:noFill/>
                  </a:rPr>
                  <a:t> </a:t>
                </a:r>
              </a:p>
            </p:txBody>
          </p:sp>
        </mc:Fallback>
      </mc:AlternateContent>
    </p:spTree>
    <p:extLst>
      <p:ext uri="{BB962C8B-B14F-4D97-AF65-F5344CB8AC3E}">
        <p14:creationId xmlns:p14="http://schemas.microsoft.com/office/powerpoint/2010/main" val="12730766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18148-9A1A-46C9-B0E6-E263A94264B5}"/>
              </a:ext>
            </a:extLst>
          </p:cNvPr>
          <p:cNvSpPr>
            <a:spLocks noGrp="1"/>
          </p:cNvSpPr>
          <p:nvPr>
            <p:ph type="title"/>
          </p:nvPr>
        </p:nvSpPr>
        <p:spPr>
          <a:xfrm>
            <a:off x="1451811" y="507331"/>
            <a:ext cx="9601200" cy="776037"/>
          </a:xfrm>
        </p:spPr>
        <p:txBody>
          <a:bodyPr/>
          <a:lstStyle/>
          <a:p>
            <a:r>
              <a:rPr lang="en-US" dirty="0"/>
              <a:t>Plotting the Regression Line: (Obesity)</a:t>
            </a:r>
          </a:p>
        </p:txBody>
      </p:sp>
      <p:pic>
        <p:nvPicPr>
          <p:cNvPr id="5" name="Content Placeholder 4">
            <a:extLst>
              <a:ext uri="{FF2B5EF4-FFF2-40B4-BE49-F238E27FC236}">
                <a16:creationId xmlns:a16="http://schemas.microsoft.com/office/drawing/2014/main" id="{787DA58F-FAE8-4EC8-849B-FDD826F42AF3}"/>
              </a:ext>
            </a:extLst>
          </p:cNvPr>
          <p:cNvPicPr>
            <a:picLocks noGrp="1" noChangeAspect="1"/>
          </p:cNvPicPr>
          <p:nvPr>
            <p:ph idx="1"/>
          </p:nvPr>
        </p:nvPicPr>
        <p:blipFill>
          <a:blip r:embed="rId2"/>
          <a:stretch>
            <a:fillRect/>
          </a:stretch>
        </p:blipFill>
        <p:spPr>
          <a:xfrm>
            <a:off x="1451811" y="1461837"/>
            <a:ext cx="7788442" cy="5192295"/>
          </a:xfrm>
        </p:spPr>
      </p:pic>
    </p:spTree>
    <p:extLst>
      <p:ext uri="{BB962C8B-B14F-4D97-AF65-F5344CB8AC3E}">
        <p14:creationId xmlns:p14="http://schemas.microsoft.com/office/powerpoint/2010/main" val="1276462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5E7F4-1BDD-45DC-80C0-4F163E254981}"/>
              </a:ext>
            </a:extLst>
          </p:cNvPr>
          <p:cNvSpPr>
            <a:spLocks noGrp="1"/>
          </p:cNvSpPr>
          <p:nvPr>
            <p:ph type="title"/>
          </p:nvPr>
        </p:nvSpPr>
        <p:spPr>
          <a:xfrm>
            <a:off x="1371600" y="366204"/>
            <a:ext cx="9601200" cy="1054223"/>
          </a:xfrm>
        </p:spPr>
        <p:txBody>
          <a:bodyPr>
            <a:normAutofit fontScale="90000"/>
          </a:bodyPr>
          <a:lstStyle/>
          <a:p>
            <a:r>
              <a:rPr lang="en-US" dirty="0"/>
              <a:t>Obesity Trend in the US</a:t>
            </a:r>
            <a:br>
              <a:rPr lang="en-US" dirty="0"/>
            </a:br>
            <a:r>
              <a:rPr lang="en-US" sz="1800" dirty="0">
                <a:hlinkClick r:id="rId2"/>
              </a:rPr>
              <a:t>https://www.cdc.gov/obesity/data/prevalence-maps.html</a:t>
            </a:r>
            <a:br>
              <a:rPr lang="en-US" sz="1800" dirty="0"/>
            </a:br>
            <a:endParaRPr lang="en-US" sz="1800" dirty="0"/>
          </a:p>
        </p:txBody>
      </p:sp>
      <p:pic>
        <p:nvPicPr>
          <p:cNvPr id="4" name="Content Placeholder 3">
            <a:extLst>
              <a:ext uri="{FF2B5EF4-FFF2-40B4-BE49-F238E27FC236}">
                <a16:creationId xmlns:a16="http://schemas.microsoft.com/office/drawing/2014/main" id="{32068AA1-EFFC-4AAC-B3F0-FC7ABDC42F95}"/>
              </a:ext>
            </a:extLst>
          </p:cNvPr>
          <p:cNvPicPr>
            <a:picLocks noGrp="1" noChangeAspect="1"/>
          </p:cNvPicPr>
          <p:nvPr>
            <p:ph idx="1"/>
          </p:nvPr>
        </p:nvPicPr>
        <p:blipFill>
          <a:blip r:embed="rId3"/>
          <a:stretch>
            <a:fillRect/>
          </a:stretch>
        </p:blipFill>
        <p:spPr>
          <a:xfrm>
            <a:off x="1913138" y="1420427"/>
            <a:ext cx="8518124" cy="5199114"/>
          </a:xfrm>
          <a:prstGeom prst="rect">
            <a:avLst/>
          </a:prstGeom>
        </p:spPr>
      </p:pic>
    </p:spTree>
    <p:extLst>
      <p:ext uri="{BB962C8B-B14F-4D97-AF65-F5344CB8AC3E}">
        <p14:creationId xmlns:p14="http://schemas.microsoft.com/office/powerpoint/2010/main" val="30377872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7E2D3-1ADA-4530-9C5D-DEF3A5B7300F}"/>
              </a:ext>
            </a:extLst>
          </p:cNvPr>
          <p:cNvSpPr>
            <a:spLocks noGrp="1"/>
          </p:cNvSpPr>
          <p:nvPr>
            <p:ph type="title"/>
          </p:nvPr>
        </p:nvSpPr>
        <p:spPr>
          <a:xfrm>
            <a:off x="1371600" y="397042"/>
            <a:ext cx="9906000" cy="950495"/>
          </a:xfrm>
        </p:spPr>
        <p:txBody>
          <a:bodyPr/>
          <a:lstStyle/>
          <a:p>
            <a:r>
              <a:rPr lang="en-US" dirty="0"/>
              <a:t>Plotting the Regression Line: (Diabetes)</a:t>
            </a:r>
          </a:p>
        </p:txBody>
      </p:sp>
      <p:pic>
        <p:nvPicPr>
          <p:cNvPr id="5" name="Content Placeholder 4">
            <a:extLst>
              <a:ext uri="{FF2B5EF4-FFF2-40B4-BE49-F238E27FC236}">
                <a16:creationId xmlns:a16="http://schemas.microsoft.com/office/drawing/2014/main" id="{87DDDBA4-CC67-472B-9A89-D4C8B69172A1}"/>
              </a:ext>
            </a:extLst>
          </p:cNvPr>
          <p:cNvPicPr>
            <a:picLocks noGrp="1" noChangeAspect="1"/>
          </p:cNvPicPr>
          <p:nvPr>
            <p:ph idx="1"/>
          </p:nvPr>
        </p:nvPicPr>
        <p:blipFill>
          <a:blip r:embed="rId2"/>
          <a:stretch>
            <a:fillRect/>
          </a:stretch>
        </p:blipFill>
        <p:spPr>
          <a:xfrm>
            <a:off x="1371600" y="1347537"/>
            <a:ext cx="7932821" cy="5288547"/>
          </a:xfrm>
        </p:spPr>
      </p:pic>
    </p:spTree>
    <p:extLst>
      <p:ext uri="{BB962C8B-B14F-4D97-AF65-F5344CB8AC3E}">
        <p14:creationId xmlns:p14="http://schemas.microsoft.com/office/powerpoint/2010/main" val="29300790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82611-E84E-4BB1-81E0-C139663AE634}"/>
              </a:ext>
            </a:extLst>
          </p:cNvPr>
          <p:cNvSpPr>
            <a:spLocks noGrp="1"/>
          </p:cNvSpPr>
          <p:nvPr>
            <p:ph type="title"/>
          </p:nvPr>
        </p:nvSpPr>
        <p:spPr>
          <a:xfrm>
            <a:off x="1130968" y="421013"/>
            <a:ext cx="10515600" cy="926523"/>
          </a:xfrm>
        </p:spPr>
        <p:txBody>
          <a:bodyPr>
            <a:noAutofit/>
          </a:bodyPr>
          <a:lstStyle/>
          <a:p>
            <a:r>
              <a:rPr lang="en-US" sz="5400" dirty="0"/>
              <a:t>Conclusion:</a:t>
            </a:r>
          </a:p>
        </p:txBody>
      </p:sp>
      <p:sp>
        <p:nvSpPr>
          <p:cNvPr id="3" name="Content Placeholder 2">
            <a:extLst>
              <a:ext uri="{FF2B5EF4-FFF2-40B4-BE49-F238E27FC236}">
                <a16:creationId xmlns:a16="http://schemas.microsoft.com/office/drawing/2014/main" id="{3DDEFAEF-D209-4A1A-9ADA-7233D75B41A4}"/>
              </a:ext>
            </a:extLst>
          </p:cNvPr>
          <p:cNvSpPr>
            <a:spLocks noGrp="1"/>
          </p:cNvSpPr>
          <p:nvPr>
            <p:ph idx="1"/>
          </p:nvPr>
        </p:nvSpPr>
        <p:spPr>
          <a:xfrm>
            <a:off x="1130968" y="1347536"/>
            <a:ext cx="10788316" cy="5262813"/>
          </a:xfrm>
        </p:spPr>
        <p:txBody>
          <a:bodyPr>
            <a:normAutofit/>
          </a:bodyPr>
          <a:lstStyle/>
          <a:p>
            <a:pPr marL="0" indent="0">
              <a:buNone/>
            </a:pPr>
            <a:r>
              <a:rPr lang="en-US" sz="2400" dirty="0"/>
              <a:t>T-Test Result: </a:t>
            </a:r>
          </a:p>
          <a:p>
            <a:pPr marL="0" indent="0">
              <a:buNone/>
            </a:pPr>
            <a:r>
              <a:rPr lang="en-US" sz="2400" dirty="0"/>
              <a:t>High ratio counties does not have a higher obesity or diabetes rate compare to an average county.</a:t>
            </a:r>
          </a:p>
          <a:p>
            <a:pPr marL="0" indent="0">
              <a:buNone/>
            </a:pPr>
            <a:endParaRPr lang="en-US" sz="1800" dirty="0"/>
          </a:p>
          <a:p>
            <a:pPr marL="0" indent="0">
              <a:buNone/>
            </a:pPr>
            <a:r>
              <a:rPr lang="en-US" sz="2400" dirty="0"/>
              <a:t>ANOVA Result:</a:t>
            </a:r>
          </a:p>
          <a:p>
            <a:pPr marL="0" indent="0">
              <a:buNone/>
            </a:pPr>
            <a:r>
              <a:rPr lang="en-US" sz="2400" dirty="0"/>
              <a:t>The obesity rate does not vary across different ratio ranking counties.  On the other hand, diabetes rate is statistically different in the three ratio ranking counties, but not knowing which one has a higher or lower rate.</a:t>
            </a:r>
          </a:p>
          <a:p>
            <a:pPr marL="0" indent="0">
              <a:buNone/>
            </a:pPr>
            <a:endParaRPr lang="en-US" sz="1800" dirty="0"/>
          </a:p>
          <a:p>
            <a:pPr marL="0" indent="0">
              <a:buNone/>
            </a:pPr>
            <a:r>
              <a:rPr lang="en-US" sz="2400" dirty="0"/>
              <a:t>Regression Result:</a:t>
            </a:r>
          </a:p>
          <a:p>
            <a:pPr marL="0" indent="0">
              <a:buNone/>
            </a:pPr>
            <a:r>
              <a:rPr lang="en-US" sz="2400" dirty="0"/>
              <a:t>The two OLS models failed to explained the variation of the obesity and diabetes rate in the 2302 counties.</a:t>
            </a:r>
          </a:p>
        </p:txBody>
      </p:sp>
      <p:sp>
        <p:nvSpPr>
          <p:cNvPr id="4" name="AutoShape 2" descr="Image result for relieve">
            <a:extLst>
              <a:ext uri="{FF2B5EF4-FFF2-40B4-BE49-F238E27FC236}">
                <a16:creationId xmlns:a16="http://schemas.microsoft.com/office/drawing/2014/main" id="{F9BAA08C-7CDF-47F9-80FA-5854F07BEB52}"/>
              </a:ext>
            </a:extLst>
          </p:cNvPr>
          <p:cNvSpPr>
            <a:spLocks noChangeAspect="1" noChangeArrowheads="1"/>
          </p:cNvSpPr>
          <p:nvPr/>
        </p:nvSpPr>
        <p:spPr bwMode="auto">
          <a:xfrm>
            <a:off x="5943599" y="3276599"/>
            <a:ext cx="2729883" cy="272988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descr="https://www.emoji.co.uk/files/phantom-open-emojis/smileys-people-phantom/12225-relieved-face.png">
            <a:extLst>
              <a:ext uri="{FF2B5EF4-FFF2-40B4-BE49-F238E27FC236}">
                <a16:creationId xmlns:a16="http://schemas.microsoft.com/office/drawing/2014/main" id="{83BA6681-FC24-4FBA-A49C-AAAC6B74A3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1239175"/>
            <a:ext cx="48768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4061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1000"/>
                                        <p:tgtEl>
                                          <p:spTgt spid="3">
                                            <p:txEl>
                                              <p:pRg st="4" end="4"/>
                                            </p:txEl>
                                          </p:spTgt>
                                        </p:tgtEl>
                                      </p:cBhvr>
                                    </p:animEffect>
                                    <p:anim calcmode="lin" valueType="num">
                                      <p:cBhvr>
                                        <p:cTn id="1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1000"/>
                                        <p:tgtEl>
                                          <p:spTgt spid="3">
                                            <p:txEl>
                                              <p:pRg st="6" end="6"/>
                                            </p:txEl>
                                          </p:spTgt>
                                        </p:tgtEl>
                                      </p:cBhvr>
                                    </p:animEffect>
                                    <p:anim calcmode="lin" valueType="num">
                                      <p:cBhvr>
                                        <p:cTn id="2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6" end="6"/>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fade">
                                      <p:cBhvr>
                                        <p:cTn id="24" dur="1000"/>
                                        <p:tgtEl>
                                          <p:spTgt spid="3">
                                            <p:txEl>
                                              <p:pRg st="7" end="7"/>
                                            </p:txEl>
                                          </p:spTgt>
                                        </p:tgtEl>
                                      </p:cBhvr>
                                    </p:animEffect>
                                    <p:anim calcmode="lin" valueType="num">
                                      <p:cBhvr>
                                        <p:cTn id="2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028"/>
                                        </p:tgtEl>
                                        <p:attrNameLst>
                                          <p:attrName>style.visibility</p:attrName>
                                        </p:attrNameLst>
                                      </p:cBhvr>
                                      <p:to>
                                        <p:strVal val="visible"/>
                                      </p:to>
                                    </p:set>
                                    <p:animEffect transition="in" filter="fade">
                                      <p:cBhvr>
                                        <p:cTn id="31" dur="1000"/>
                                        <p:tgtEl>
                                          <p:spTgt spid="1028"/>
                                        </p:tgtEl>
                                      </p:cBhvr>
                                    </p:animEffect>
                                    <p:anim calcmode="lin" valueType="num">
                                      <p:cBhvr>
                                        <p:cTn id="32" dur="1000" fill="hold"/>
                                        <p:tgtEl>
                                          <p:spTgt spid="1028"/>
                                        </p:tgtEl>
                                        <p:attrNameLst>
                                          <p:attrName>ppt_x</p:attrName>
                                        </p:attrNameLst>
                                      </p:cBhvr>
                                      <p:tavLst>
                                        <p:tav tm="0">
                                          <p:val>
                                            <p:strVal val="#ppt_x"/>
                                          </p:val>
                                        </p:tav>
                                        <p:tav tm="100000">
                                          <p:val>
                                            <p:strVal val="#ppt_x"/>
                                          </p:val>
                                        </p:tav>
                                      </p:tavLst>
                                    </p:anim>
                                    <p:anim calcmode="lin" valueType="num">
                                      <p:cBhvr>
                                        <p:cTn id="33" dur="1000" fill="hold"/>
                                        <p:tgtEl>
                                          <p:spTgt spid="10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21782-C4FA-4FE0-A2EE-395D7FFDE927}"/>
              </a:ext>
            </a:extLst>
          </p:cNvPr>
          <p:cNvSpPr>
            <a:spLocks noGrp="1"/>
          </p:cNvSpPr>
          <p:nvPr>
            <p:ph type="title"/>
          </p:nvPr>
        </p:nvSpPr>
        <p:spPr>
          <a:xfrm>
            <a:off x="1371600" y="413905"/>
            <a:ext cx="9601200" cy="833004"/>
          </a:xfrm>
        </p:spPr>
        <p:txBody>
          <a:bodyPr/>
          <a:lstStyle/>
          <a:p>
            <a:r>
              <a:rPr lang="en-US" dirty="0"/>
              <a:t>Moving Forward:</a:t>
            </a:r>
          </a:p>
        </p:txBody>
      </p:sp>
      <p:sp>
        <p:nvSpPr>
          <p:cNvPr id="3" name="Content Placeholder 2">
            <a:extLst>
              <a:ext uri="{FF2B5EF4-FFF2-40B4-BE49-F238E27FC236}">
                <a16:creationId xmlns:a16="http://schemas.microsoft.com/office/drawing/2014/main" id="{151BEEEE-DD0C-48D7-A45E-D6FC4F990600}"/>
              </a:ext>
            </a:extLst>
          </p:cNvPr>
          <p:cNvSpPr>
            <a:spLocks noGrp="1"/>
          </p:cNvSpPr>
          <p:nvPr>
            <p:ph idx="1"/>
          </p:nvPr>
        </p:nvSpPr>
        <p:spPr>
          <a:xfrm>
            <a:off x="1371599" y="1328303"/>
            <a:ext cx="10255827" cy="5115791"/>
          </a:xfrm>
        </p:spPr>
        <p:txBody>
          <a:bodyPr>
            <a:normAutofit lnSpcReduction="10000"/>
          </a:bodyPr>
          <a:lstStyle/>
          <a:p>
            <a:pPr marL="0" indent="0">
              <a:buNone/>
            </a:pPr>
            <a:r>
              <a:rPr lang="en-US" sz="2400" dirty="0"/>
              <a:t>The regression model is expected to fail to explain the variation of the obesity and diabetes rate because many other factors are not controlled in the model, such as </a:t>
            </a:r>
            <a:r>
              <a:rPr lang="en-US" sz="2400" b="1" u="sng" dirty="0">
                <a:solidFill>
                  <a:schemeClr val="accent6">
                    <a:lumMod val="75000"/>
                  </a:schemeClr>
                </a:solidFill>
              </a:rPr>
              <a:t>income</a:t>
            </a:r>
            <a:r>
              <a:rPr lang="en-US" sz="2400" dirty="0">
                <a:solidFill>
                  <a:schemeClr val="accent6">
                    <a:lumMod val="75000"/>
                  </a:schemeClr>
                </a:solidFill>
              </a:rPr>
              <a:t>, </a:t>
            </a:r>
            <a:r>
              <a:rPr lang="en-US" sz="2400" b="1" u="sng" dirty="0">
                <a:solidFill>
                  <a:schemeClr val="accent6">
                    <a:lumMod val="75000"/>
                  </a:schemeClr>
                </a:solidFill>
              </a:rPr>
              <a:t>education attainment</a:t>
            </a:r>
            <a:r>
              <a:rPr lang="en-US" sz="2400" dirty="0">
                <a:solidFill>
                  <a:schemeClr val="accent6">
                    <a:lumMod val="75000"/>
                  </a:schemeClr>
                </a:solidFill>
              </a:rPr>
              <a:t>, </a:t>
            </a:r>
            <a:r>
              <a:rPr lang="en-US" sz="2400" b="1" u="sng" dirty="0">
                <a:solidFill>
                  <a:schemeClr val="accent6">
                    <a:lumMod val="75000"/>
                  </a:schemeClr>
                </a:solidFill>
              </a:rPr>
              <a:t>food consumption behavior</a:t>
            </a:r>
            <a:r>
              <a:rPr lang="en-US" sz="2400" dirty="0">
                <a:solidFill>
                  <a:schemeClr val="accent6">
                    <a:lumMod val="75000"/>
                  </a:schemeClr>
                </a:solidFill>
              </a:rPr>
              <a:t>, </a:t>
            </a:r>
            <a:r>
              <a:rPr lang="en-US" sz="2400" b="1" u="sng" dirty="0">
                <a:solidFill>
                  <a:schemeClr val="accent6">
                    <a:lumMod val="75000"/>
                  </a:schemeClr>
                </a:solidFill>
              </a:rPr>
              <a:t>ethnicity</a:t>
            </a:r>
            <a:r>
              <a:rPr lang="en-US" sz="2400" dirty="0">
                <a:solidFill>
                  <a:schemeClr val="accent6">
                    <a:lumMod val="75000"/>
                  </a:schemeClr>
                </a:solidFill>
              </a:rPr>
              <a:t>, </a:t>
            </a:r>
            <a:r>
              <a:rPr lang="en-US" sz="2400" b="1" u="sng" dirty="0">
                <a:solidFill>
                  <a:schemeClr val="accent6">
                    <a:lumMod val="75000"/>
                  </a:schemeClr>
                </a:solidFill>
              </a:rPr>
              <a:t>job market (type of job)</a:t>
            </a:r>
            <a:r>
              <a:rPr lang="en-US" sz="2400" dirty="0">
                <a:solidFill>
                  <a:schemeClr val="accent6">
                    <a:lumMod val="75000"/>
                  </a:schemeClr>
                </a:solidFill>
              </a:rPr>
              <a:t>, </a:t>
            </a:r>
            <a:r>
              <a:rPr lang="en-US" sz="2400" dirty="0"/>
              <a:t>etc.</a:t>
            </a:r>
          </a:p>
          <a:p>
            <a:pPr marL="0" indent="0">
              <a:buNone/>
            </a:pPr>
            <a:endParaRPr lang="en-US" sz="1800" dirty="0"/>
          </a:p>
          <a:p>
            <a:pPr marL="0" indent="0">
              <a:buNone/>
            </a:pPr>
            <a:r>
              <a:rPr lang="en-US" sz="2400" dirty="0"/>
              <a:t>According to the CDC report, at least we know which part of the country is the most prevalence regions in the country, so that we focus our study in those counties.</a:t>
            </a:r>
          </a:p>
          <a:p>
            <a:pPr marL="0" indent="0">
              <a:buNone/>
            </a:pPr>
            <a:endParaRPr lang="en-US" sz="2400" dirty="0"/>
          </a:p>
          <a:p>
            <a:pPr marL="0" indent="0">
              <a:buNone/>
            </a:pPr>
            <a:r>
              <a:rPr lang="en-US" sz="2400" dirty="0"/>
              <a:t>Obesity Epidemic is a very complex social issue in the U.S., just like problems we due with everyday.  Using the big data will help us understand the problem.  However, isn’t this problem just as simple as caloric intake and output?</a:t>
            </a:r>
          </a:p>
          <a:p>
            <a:pPr marL="0" indent="0">
              <a:buNone/>
            </a:pPr>
            <a:r>
              <a:rPr lang="en-US" sz="2400" dirty="0"/>
              <a:t>My Final suggestion to you all is to </a:t>
            </a:r>
            <a:r>
              <a:rPr lang="en-US" sz="2400" b="1" u="sng" dirty="0"/>
              <a:t>eat healthily and exercise more</a:t>
            </a:r>
            <a:r>
              <a:rPr lang="en-US" sz="2400" dirty="0"/>
              <a:t>!  </a:t>
            </a:r>
            <a:endParaRPr lang="en-US" dirty="0"/>
          </a:p>
        </p:txBody>
      </p:sp>
    </p:spTree>
    <p:extLst>
      <p:ext uri="{BB962C8B-B14F-4D97-AF65-F5344CB8AC3E}">
        <p14:creationId xmlns:p14="http://schemas.microsoft.com/office/powerpoint/2010/main" val="444312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000"/>
                                        <p:tgtEl>
                                          <p:spTgt spid="3">
                                            <p:txEl>
                                              <p:pRg st="4" end="4"/>
                                            </p:txEl>
                                          </p:spTgt>
                                        </p:tgtEl>
                                      </p:cBhvr>
                                    </p:animEffect>
                                    <p:anim calcmode="lin" valueType="num">
                                      <p:cBhvr>
                                        <p:cTn id="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1000"/>
                                        <p:tgtEl>
                                          <p:spTgt spid="3">
                                            <p:txEl>
                                              <p:pRg st="5" end="5"/>
                                            </p:txEl>
                                          </p:spTgt>
                                        </p:tgtEl>
                                      </p:cBhvr>
                                    </p:animEffect>
                                    <p:anim calcmode="lin" valueType="num">
                                      <p:cBhvr>
                                        <p:cTn id="1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4E717-C956-4E9A-AE74-7721B2CD3DCF}"/>
              </a:ext>
            </a:extLst>
          </p:cNvPr>
          <p:cNvSpPr>
            <a:spLocks noGrp="1"/>
          </p:cNvSpPr>
          <p:nvPr>
            <p:ph type="title"/>
          </p:nvPr>
        </p:nvSpPr>
        <p:spPr/>
        <p:txBody>
          <a:bodyPr>
            <a:normAutofit/>
          </a:bodyPr>
          <a:lstStyle/>
          <a:p>
            <a:pPr algn="ctr"/>
            <a:r>
              <a:rPr lang="en-US" sz="8000" dirty="0"/>
              <a:t>Q &amp; A</a:t>
            </a:r>
          </a:p>
        </p:txBody>
      </p:sp>
      <p:sp>
        <p:nvSpPr>
          <p:cNvPr id="3" name="Content Placeholder 2">
            <a:extLst>
              <a:ext uri="{FF2B5EF4-FFF2-40B4-BE49-F238E27FC236}">
                <a16:creationId xmlns:a16="http://schemas.microsoft.com/office/drawing/2014/main" id="{549209F0-CA9A-489D-A9E1-140087EBDC3E}"/>
              </a:ext>
            </a:extLst>
          </p:cNvPr>
          <p:cNvSpPr>
            <a:spLocks noGrp="1"/>
          </p:cNvSpPr>
          <p:nvPr>
            <p:ph idx="1"/>
          </p:nvPr>
        </p:nvSpPr>
        <p:spPr/>
        <p:txBody>
          <a:bodyPr>
            <a:normAutofit/>
          </a:bodyPr>
          <a:lstStyle/>
          <a:p>
            <a:pPr marL="0" indent="0" algn="ctr">
              <a:buNone/>
            </a:pPr>
            <a:r>
              <a:rPr lang="en-US" sz="5400" dirty="0"/>
              <a:t>Thank you!</a:t>
            </a:r>
          </a:p>
        </p:txBody>
      </p:sp>
    </p:spTree>
    <p:extLst>
      <p:ext uri="{BB962C8B-B14F-4D97-AF65-F5344CB8AC3E}">
        <p14:creationId xmlns:p14="http://schemas.microsoft.com/office/powerpoint/2010/main" val="227546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0549F-B536-483C-ACCB-1A5E4B43F385}"/>
              </a:ext>
            </a:extLst>
          </p:cNvPr>
          <p:cNvSpPr>
            <a:spLocks noGrp="1"/>
          </p:cNvSpPr>
          <p:nvPr>
            <p:ph type="title"/>
          </p:nvPr>
        </p:nvSpPr>
        <p:spPr>
          <a:xfrm>
            <a:off x="1371600" y="381000"/>
            <a:ext cx="9601200" cy="998621"/>
          </a:xfrm>
        </p:spPr>
        <p:txBody>
          <a:bodyPr>
            <a:normAutofit/>
          </a:bodyPr>
          <a:lstStyle/>
          <a:p>
            <a:r>
              <a:rPr lang="en-US" dirty="0"/>
              <a:t>Obesity Prevalence in the U.S. (2017)</a:t>
            </a:r>
            <a:br>
              <a:rPr lang="en-US" dirty="0"/>
            </a:br>
            <a:r>
              <a:rPr lang="en-US" sz="1600" dirty="0">
                <a:hlinkClick r:id="rId2"/>
              </a:rPr>
              <a:t>https://www.cdc.gov/obesity/data/prevalence-maps.html</a:t>
            </a:r>
            <a:endParaRPr lang="en-US" sz="1600" dirty="0"/>
          </a:p>
        </p:txBody>
      </p:sp>
      <p:pic>
        <p:nvPicPr>
          <p:cNvPr id="4" name="Content Placeholder 3">
            <a:extLst>
              <a:ext uri="{FF2B5EF4-FFF2-40B4-BE49-F238E27FC236}">
                <a16:creationId xmlns:a16="http://schemas.microsoft.com/office/drawing/2014/main" id="{0DF77438-A8AA-4DB8-8E94-0BDD9DB543E2}"/>
              </a:ext>
            </a:extLst>
          </p:cNvPr>
          <p:cNvPicPr>
            <a:picLocks noGrp="1" noChangeAspect="1"/>
          </p:cNvPicPr>
          <p:nvPr>
            <p:ph idx="1"/>
          </p:nvPr>
        </p:nvPicPr>
        <p:blipFill rotWithShape="1">
          <a:blip r:embed="rId3"/>
          <a:srcRect l="29655" t="11869" r="5088" b="10639"/>
          <a:stretch/>
        </p:blipFill>
        <p:spPr>
          <a:xfrm>
            <a:off x="2237873" y="1379621"/>
            <a:ext cx="7868653" cy="5255896"/>
          </a:xfrm>
          <a:prstGeom prst="rect">
            <a:avLst/>
          </a:prstGeom>
        </p:spPr>
      </p:pic>
    </p:spTree>
    <p:extLst>
      <p:ext uri="{BB962C8B-B14F-4D97-AF65-F5344CB8AC3E}">
        <p14:creationId xmlns:p14="http://schemas.microsoft.com/office/powerpoint/2010/main" val="3996062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4AC20-31EF-4522-B1B3-A0AA00F9C058}"/>
              </a:ext>
            </a:extLst>
          </p:cNvPr>
          <p:cNvSpPr>
            <a:spLocks noGrp="1"/>
          </p:cNvSpPr>
          <p:nvPr>
            <p:ph type="title"/>
          </p:nvPr>
        </p:nvSpPr>
        <p:spPr>
          <a:xfrm>
            <a:off x="1286521" y="398842"/>
            <a:ext cx="10360981" cy="867792"/>
          </a:xfrm>
        </p:spPr>
        <p:txBody>
          <a:bodyPr/>
          <a:lstStyle/>
          <a:p>
            <a:r>
              <a:rPr lang="en-US" dirty="0"/>
              <a:t>Population &amp; </a:t>
            </a:r>
            <a:r>
              <a:rPr lang="en-US" dirty="0" err="1"/>
              <a:t>FastFood</a:t>
            </a:r>
            <a:r>
              <a:rPr lang="en-US" dirty="0"/>
              <a:t> Ratio (</a:t>
            </a:r>
            <a:r>
              <a:rPr lang="en-US" dirty="0" err="1"/>
              <a:t>HeatMap</a:t>
            </a:r>
            <a:r>
              <a:rPr lang="en-US" dirty="0"/>
              <a:t>)</a:t>
            </a:r>
          </a:p>
        </p:txBody>
      </p:sp>
      <p:pic>
        <p:nvPicPr>
          <p:cNvPr id="6" name="Content Placeholder 5">
            <a:extLst>
              <a:ext uri="{FF2B5EF4-FFF2-40B4-BE49-F238E27FC236}">
                <a16:creationId xmlns:a16="http://schemas.microsoft.com/office/drawing/2014/main" id="{2423E1E6-2AF9-4CFC-81B7-8EFE4EE2734A}"/>
              </a:ext>
            </a:extLst>
          </p:cNvPr>
          <p:cNvPicPr>
            <a:picLocks noGrp="1" noChangeAspect="1"/>
          </p:cNvPicPr>
          <p:nvPr>
            <p:ph idx="1"/>
          </p:nvPr>
        </p:nvPicPr>
        <p:blipFill rotWithShape="1">
          <a:blip r:embed="rId2"/>
          <a:srcRect l="38811" t="29374" r="1651" b="12126"/>
          <a:stretch/>
        </p:blipFill>
        <p:spPr>
          <a:xfrm>
            <a:off x="1641628" y="1246659"/>
            <a:ext cx="9650768" cy="5333914"/>
          </a:xfrm>
          <a:prstGeom prst="rect">
            <a:avLst/>
          </a:prstGeom>
        </p:spPr>
      </p:pic>
    </p:spTree>
    <p:extLst>
      <p:ext uri="{BB962C8B-B14F-4D97-AF65-F5344CB8AC3E}">
        <p14:creationId xmlns:p14="http://schemas.microsoft.com/office/powerpoint/2010/main" val="1329115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E3C09-ED2B-4873-B8C7-CB1D2BF5E9DD}"/>
              </a:ext>
            </a:extLst>
          </p:cNvPr>
          <p:cNvSpPr>
            <a:spLocks noGrp="1"/>
          </p:cNvSpPr>
          <p:nvPr>
            <p:ph type="title"/>
          </p:nvPr>
        </p:nvSpPr>
        <p:spPr>
          <a:xfrm>
            <a:off x="1371600" y="426027"/>
            <a:ext cx="9601200" cy="779318"/>
          </a:xfrm>
        </p:spPr>
        <p:txBody>
          <a:bodyPr/>
          <a:lstStyle/>
          <a:p>
            <a:r>
              <a:rPr lang="en-US" dirty="0"/>
              <a:t>Literature Review:</a:t>
            </a:r>
          </a:p>
        </p:txBody>
      </p:sp>
      <p:sp>
        <p:nvSpPr>
          <p:cNvPr id="3" name="Content Placeholder 2">
            <a:extLst>
              <a:ext uri="{FF2B5EF4-FFF2-40B4-BE49-F238E27FC236}">
                <a16:creationId xmlns:a16="http://schemas.microsoft.com/office/drawing/2014/main" id="{D758CB90-E71A-4B54-89D2-CD6514F47A1D}"/>
              </a:ext>
            </a:extLst>
          </p:cNvPr>
          <p:cNvSpPr>
            <a:spLocks noGrp="1"/>
          </p:cNvSpPr>
          <p:nvPr>
            <p:ph idx="1"/>
          </p:nvPr>
        </p:nvSpPr>
        <p:spPr>
          <a:xfrm>
            <a:off x="1371599" y="1274617"/>
            <a:ext cx="10409069" cy="5157355"/>
          </a:xfrm>
        </p:spPr>
        <p:txBody>
          <a:bodyPr>
            <a:normAutofit/>
          </a:bodyPr>
          <a:lstStyle/>
          <a:p>
            <a:pPr marL="0" indent="0">
              <a:buNone/>
            </a:pPr>
            <a:r>
              <a:rPr lang="en-US" dirty="0"/>
              <a:t>Examining the relationship between the food environment and adult diabetes prevalence by county economic and racial composition:  an ecological study  </a:t>
            </a:r>
          </a:p>
          <a:p>
            <a:pPr marL="0" indent="0">
              <a:buNone/>
            </a:pPr>
            <a:r>
              <a:rPr lang="en-US" sz="1200" dirty="0"/>
              <a:t>(Haynes-Maslow &amp; Leone, Aug 09, 2017)</a:t>
            </a:r>
          </a:p>
          <a:p>
            <a:pPr marL="0" indent="0">
              <a:buNone/>
            </a:pPr>
            <a:r>
              <a:rPr lang="en-US" sz="1200" dirty="0"/>
              <a:t>Link: </a:t>
            </a:r>
            <a:r>
              <a:rPr lang="en-US" sz="1200" dirty="0">
                <a:hlinkClick r:id="rId2"/>
              </a:rPr>
              <a:t>https://www.ncbi.nlm.nih.gov/pmc/articles/Pmc5551001/</a:t>
            </a:r>
            <a:endParaRPr lang="en-US" sz="1200" dirty="0"/>
          </a:p>
          <a:p>
            <a:pPr marL="0" indent="0">
              <a:buNone/>
            </a:pPr>
            <a:r>
              <a:rPr lang="en-US" dirty="0"/>
              <a:t>Conclusion: The paper failed to find any statistically significant relationship between the density of fast food restaurants with obesity and diabetes rate, except for the low income counties.</a:t>
            </a:r>
          </a:p>
          <a:p>
            <a:pPr marL="0" indent="0">
              <a:buNone/>
            </a:pPr>
            <a:endParaRPr lang="en-US" dirty="0"/>
          </a:p>
          <a:p>
            <a:pPr marL="0" indent="0">
              <a:buNone/>
            </a:pPr>
            <a:r>
              <a:rPr lang="en-US" dirty="0"/>
              <a:t>The Epidemiology of Obesity: A Big Picture</a:t>
            </a:r>
          </a:p>
          <a:p>
            <a:pPr marL="0" indent="0">
              <a:buNone/>
            </a:pPr>
            <a:r>
              <a:rPr lang="en-US" sz="1200" dirty="0"/>
              <a:t>(Hruby &amp; Hu, Jul 01, 2016)</a:t>
            </a:r>
          </a:p>
          <a:p>
            <a:pPr marL="0" indent="0">
              <a:buNone/>
            </a:pPr>
            <a:r>
              <a:rPr lang="en-US" sz="1200" dirty="0"/>
              <a:t>Link: </a:t>
            </a:r>
            <a:r>
              <a:rPr lang="en-US" sz="1200" dirty="0">
                <a:hlinkClick r:id="rId3"/>
              </a:rPr>
              <a:t>https://www.ncbi.nlm.nih.gov/pmc/articles/PMC4859313/</a:t>
            </a:r>
            <a:endParaRPr lang="en-US" sz="1200" dirty="0"/>
          </a:p>
          <a:p>
            <a:pPr marL="0" indent="0">
              <a:buNone/>
            </a:pPr>
            <a:r>
              <a:rPr lang="en-US" dirty="0"/>
              <a:t>Conclusion: The socioeconomic and sociocultural milieus have been shown to affect risk of obesity.  Such factors include genetics, psychological condition, food consumption preference, education attainment, income, physical activity, and family environment. </a:t>
            </a:r>
          </a:p>
        </p:txBody>
      </p:sp>
    </p:spTree>
    <p:extLst>
      <p:ext uri="{BB962C8B-B14F-4D97-AF65-F5344CB8AC3E}">
        <p14:creationId xmlns:p14="http://schemas.microsoft.com/office/powerpoint/2010/main" val="2898908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1000"/>
                                        <p:tgtEl>
                                          <p:spTgt spid="3">
                                            <p:txEl>
                                              <p:pRg st="5" end="5"/>
                                            </p:txEl>
                                          </p:spTgt>
                                        </p:tgtEl>
                                      </p:cBhvr>
                                    </p:animEffect>
                                    <p:anim calcmode="lin" valueType="num">
                                      <p:cBhvr>
                                        <p:cTn id="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1000"/>
                                        <p:tgtEl>
                                          <p:spTgt spid="3">
                                            <p:txEl>
                                              <p:pRg st="6" end="6"/>
                                            </p:txEl>
                                          </p:spTgt>
                                        </p:tgtEl>
                                      </p:cBhvr>
                                    </p:animEffect>
                                    <p:anim calcmode="lin" valueType="num">
                                      <p:cBhvr>
                                        <p:cTn id="1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6" end="6"/>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fade">
                                      <p:cBhvr>
                                        <p:cTn id="17" dur="1000"/>
                                        <p:tgtEl>
                                          <p:spTgt spid="3">
                                            <p:txEl>
                                              <p:pRg st="7" end="7"/>
                                            </p:txEl>
                                          </p:spTgt>
                                        </p:tgtEl>
                                      </p:cBhvr>
                                    </p:animEffect>
                                    <p:anim calcmode="lin" valueType="num">
                                      <p:cBhvr>
                                        <p:cTn id="1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7" end="7"/>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fade">
                                      <p:cBhvr>
                                        <p:cTn id="22" dur="1000"/>
                                        <p:tgtEl>
                                          <p:spTgt spid="3">
                                            <p:txEl>
                                              <p:pRg st="8" end="8"/>
                                            </p:txEl>
                                          </p:spTgt>
                                        </p:tgtEl>
                                      </p:cBhvr>
                                    </p:animEffect>
                                    <p:anim calcmode="lin" valueType="num">
                                      <p:cBhvr>
                                        <p:cTn id="23"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0851E-B1BD-4E2E-9210-4A2FA2D52FA2}"/>
              </a:ext>
            </a:extLst>
          </p:cNvPr>
          <p:cNvSpPr>
            <a:spLocks noGrp="1"/>
          </p:cNvSpPr>
          <p:nvPr>
            <p:ph type="title"/>
          </p:nvPr>
        </p:nvSpPr>
        <p:spPr>
          <a:xfrm>
            <a:off x="1371600" y="392836"/>
            <a:ext cx="9601200" cy="894426"/>
          </a:xfrm>
        </p:spPr>
        <p:txBody>
          <a:bodyPr/>
          <a:lstStyle/>
          <a:p>
            <a:r>
              <a:rPr lang="en-US" dirty="0"/>
              <a:t>Policy Question:</a:t>
            </a:r>
          </a:p>
        </p:txBody>
      </p:sp>
      <p:sp>
        <p:nvSpPr>
          <p:cNvPr id="3" name="Content Placeholder 2">
            <a:extLst>
              <a:ext uri="{FF2B5EF4-FFF2-40B4-BE49-F238E27FC236}">
                <a16:creationId xmlns:a16="http://schemas.microsoft.com/office/drawing/2014/main" id="{9C3C6871-BC36-4582-AF13-AB0DBF243742}"/>
              </a:ext>
            </a:extLst>
          </p:cNvPr>
          <p:cNvSpPr>
            <a:spLocks noGrp="1"/>
          </p:cNvSpPr>
          <p:nvPr>
            <p:ph idx="1"/>
          </p:nvPr>
        </p:nvSpPr>
        <p:spPr>
          <a:xfrm>
            <a:off x="1371599" y="1287262"/>
            <a:ext cx="10231515" cy="5177902"/>
          </a:xfrm>
        </p:spPr>
        <p:txBody>
          <a:bodyPr>
            <a:normAutofit/>
          </a:bodyPr>
          <a:lstStyle/>
          <a:p>
            <a:pPr marL="0" indent="0">
              <a:buNone/>
            </a:pPr>
            <a:r>
              <a:rPr lang="en-US" sz="2800" dirty="0"/>
              <a:t>Is there any correlation we can find between density of fast food restaurants and obesity or diabetes rate at county level by using the API search on Yelp?</a:t>
            </a:r>
          </a:p>
          <a:p>
            <a:pPr marL="0" indent="0">
              <a:buNone/>
            </a:pPr>
            <a:endParaRPr lang="en-US" sz="2800" dirty="0"/>
          </a:p>
          <a:p>
            <a:pPr marL="0" indent="0">
              <a:buNone/>
            </a:pPr>
            <a:r>
              <a:rPr lang="en-US" sz="2800" dirty="0"/>
              <a:t>Suggested improvement compare to the previous study:</a:t>
            </a:r>
          </a:p>
          <a:p>
            <a:pPr marL="0" indent="0">
              <a:buNone/>
            </a:pPr>
            <a:r>
              <a:rPr lang="en-US" sz="2800" dirty="0"/>
              <a:t>With the API search method, we can now be more accurate to measure the fast food restaurant density at the county level, instead of using the “U.S. Census Bureau’s County Business Patterns” .</a:t>
            </a:r>
          </a:p>
        </p:txBody>
      </p:sp>
    </p:spTree>
    <p:extLst>
      <p:ext uri="{BB962C8B-B14F-4D97-AF65-F5344CB8AC3E}">
        <p14:creationId xmlns:p14="http://schemas.microsoft.com/office/powerpoint/2010/main" val="496955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anim calcmode="lin" valueType="num">
                                      <p:cBhvr>
                                        <p:cTn id="1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55F4-47D3-4993-B083-7CD55532BC73}"/>
              </a:ext>
            </a:extLst>
          </p:cNvPr>
          <p:cNvSpPr>
            <a:spLocks noGrp="1"/>
          </p:cNvSpPr>
          <p:nvPr>
            <p:ph type="title"/>
          </p:nvPr>
        </p:nvSpPr>
        <p:spPr>
          <a:xfrm>
            <a:off x="1074821" y="473242"/>
            <a:ext cx="9897979" cy="886326"/>
          </a:xfrm>
        </p:spPr>
        <p:txBody>
          <a:bodyPr/>
          <a:lstStyle/>
          <a:p>
            <a:r>
              <a:rPr lang="en-US" dirty="0"/>
              <a:t>Variables:  (County Level, Year = 2013)</a:t>
            </a:r>
          </a:p>
        </p:txBody>
      </p:sp>
      <p:sp>
        <p:nvSpPr>
          <p:cNvPr id="3" name="Content Placeholder 2">
            <a:extLst>
              <a:ext uri="{FF2B5EF4-FFF2-40B4-BE49-F238E27FC236}">
                <a16:creationId xmlns:a16="http://schemas.microsoft.com/office/drawing/2014/main" id="{21D72D44-E5CF-49CF-8981-13D84562601E}"/>
              </a:ext>
            </a:extLst>
          </p:cNvPr>
          <p:cNvSpPr>
            <a:spLocks noGrp="1"/>
          </p:cNvSpPr>
          <p:nvPr>
            <p:ph idx="1"/>
          </p:nvPr>
        </p:nvSpPr>
        <p:spPr>
          <a:xfrm>
            <a:off x="1074821" y="1402180"/>
            <a:ext cx="11004884" cy="3542682"/>
          </a:xfrm>
        </p:spPr>
        <p:txBody>
          <a:bodyPr>
            <a:normAutofit/>
          </a:bodyPr>
          <a:lstStyle/>
          <a:p>
            <a:pPr marL="0" indent="0">
              <a:buNone/>
            </a:pPr>
            <a:r>
              <a:rPr lang="en-US" sz="2200" dirty="0"/>
              <a:t>Obesity Rate – total obese population divided by total population  (resource: CDC)</a:t>
            </a:r>
          </a:p>
          <a:p>
            <a:pPr marL="0" indent="0">
              <a:buNone/>
            </a:pPr>
            <a:r>
              <a:rPr lang="en-US" sz="2200" dirty="0"/>
              <a:t>Diabetes Rate – total diabetes population divided by total population (resource: CDC)</a:t>
            </a:r>
          </a:p>
          <a:p>
            <a:pPr marL="0" indent="0">
              <a:buNone/>
            </a:pPr>
            <a:r>
              <a:rPr lang="en-US" sz="2200" dirty="0"/>
              <a:t>Number of fast food restaurant – Total number of fast food restaurant (resource: Yelp API)</a:t>
            </a:r>
          </a:p>
          <a:p>
            <a:pPr marL="0" indent="0">
              <a:buNone/>
            </a:pPr>
            <a:r>
              <a:rPr lang="en-US" sz="2200" dirty="0"/>
              <a:t>Population – Total population  (resource: U.S. Census)</a:t>
            </a:r>
          </a:p>
          <a:p>
            <a:pPr marL="0" indent="0">
              <a:buNone/>
            </a:pPr>
            <a:r>
              <a:rPr lang="en-US" sz="2200" dirty="0"/>
              <a:t>Latitude &amp; Longitude – Location of the county (resource: simplemap.com)</a:t>
            </a:r>
          </a:p>
          <a:p>
            <a:pPr marL="0" indent="0">
              <a:buNone/>
            </a:pPr>
            <a:r>
              <a:rPr lang="en-US" sz="2200" dirty="0"/>
              <a:t>Population &amp; </a:t>
            </a:r>
            <a:r>
              <a:rPr lang="en-US" sz="2200" dirty="0" err="1"/>
              <a:t>FastFood</a:t>
            </a:r>
            <a:r>
              <a:rPr lang="en-US" sz="2200" dirty="0"/>
              <a:t> Ratio – number of fast food restaurant divided by the population</a:t>
            </a:r>
          </a:p>
          <a:p>
            <a:pPr marL="0" indent="0">
              <a:buNone/>
            </a:pPr>
            <a:r>
              <a:rPr lang="en-US" sz="2200" dirty="0"/>
              <a:t>Ratio Rank – </a:t>
            </a:r>
            <a:r>
              <a:rPr lang="en-US" sz="2200" b="1" dirty="0">
                <a:solidFill>
                  <a:srgbClr val="FF0000"/>
                </a:solidFill>
              </a:rPr>
              <a:t>High (ratio &lt; 500) </a:t>
            </a:r>
            <a:r>
              <a:rPr lang="en-US" sz="2200" dirty="0"/>
              <a:t>, </a:t>
            </a:r>
            <a:r>
              <a:rPr lang="en-US" sz="2200" dirty="0">
                <a:solidFill>
                  <a:schemeClr val="accent2">
                    <a:lumMod val="75000"/>
                  </a:schemeClr>
                </a:solidFill>
              </a:rPr>
              <a:t>Mid (500 &lt; ratio &lt; 1500)</a:t>
            </a:r>
            <a:r>
              <a:rPr lang="en-US" sz="2200" dirty="0"/>
              <a:t>, </a:t>
            </a:r>
            <a:r>
              <a:rPr lang="en-US" sz="2200" dirty="0">
                <a:solidFill>
                  <a:schemeClr val="accent4">
                    <a:lumMod val="75000"/>
                  </a:schemeClr>
                </a:solidFill>
              </a:rPr>
              <a:t>Low (ratio &gt; 1500)</a:t>
            </a:r>
          </a:p>
        </p:txBody>
      </p:sp>
      <p:pic>
        <p:nvPicPr>
          <p:cNvPr id="4" name="Picture 3">
            <a:extLst>
              <a:ext uri="{FF2B5EF4-FFF2-40B4-BE49-F238E27FC236}">
                <a16:creationId xmlns:a16="http://schemas.microsoft.com/office/drawing/2014/main" id="{A71DD7C8-DA26-45BB-AE98-5D44DD3C5B5B}"/>
              </a:ext>
            </a:extLst>
          </p:cNvPr>
          <p:cNvPicPr>
            <a:picLocks noChangeAspect="1"/>
          </p:cNvPicPr>
          <p:nvPr/>
        </p:nvPicPr>
        <p:blipFill>
          <a:blip r:embed="rId2"/>
          <a:stretch>
            <a:fillRect/>
          </a:stretch>
        </p:blipFill>
        <p:spPr>
          <a:xfrm>
            <a:off x="8325852" y="5694948"/>
            <a:ext cx="3502425" cy="808252"/>
          </a:xfrm>
          <a:prstGeom prst="rect">
            <a:avLst/>
          </a:prstGeom>
        </p:spPr>
      </p:pic>
      <p:pic>
        <p:nvPicPr>
          <p:cNvPr id="5" name="Picture 4">
            <a:extLst>
              <a:ext uri="{FF2B5EF4-FFF2-40B4-BE49-F238E27FC236}">
                <a16:creationId xmlns:a16="http://schemas.microsoft.com/office/drawing/2014/main" id="{FAC907C0-4F5B-42AF-A2B8-99529C7B840E}"/>
              </a:ext>
            </a:extLst>
          </p:cNvPr>
          <p:cNvPicPr>
            <a:picLocks noChangeAspect="1"/>
          </p:cNvPicPr>
          <p:nvPr/>
        </p:nvPicPr>
        <p:blipFill>
          <a:blip r:embed="rId3"/>
          <a:stretch>
            <a:fillRect/>
          </a:stretch>
        </p:blipFill>
        <p:spPr>
          <a:xfrm>
            <a:off x="1074821" y="5118008"/>
            <a:ext cx="1917957" cy="1385191"/>
          </a:xfrm>
          <a:prstGeom prst="rect">
            <a:avLst/>
          </a:prstGeom>
        </p:spPr>
      </p:pic>
      <p:pic>
        <p:nvPicPr>
          <p:cNvPr id="1026" name="Picture 2" descr="Image result for yelp">
            <a:extLst>
              <a:ext uri="{FF2B5EF4-FFF2-40B4-BE49-F238E27FC236}">
                <a16:creationId xmlns:a16="http://schemas.microsoft.com/office/drawing/2014/main" id="{1C300DA4-2C85-43AE-A1C3-E757CDE5C4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1979" y="5132472"/>
            <a:ext cx="1917957" cy="137133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BA6861A0-FBD9-4A3E-B7C2-DFF084A22038}"/>
              </a:ext>
            </a:extLst>
          </p:cNvPr>
          <p:cNvPicPr>
            <a:picLocks noChangeAspect="1"/>
          </p:cNvPicPr>
          <p:nvPr/>
        </p:nvPicPr>
        <p:blipFill rotWithShape="1">
          <a:blip r:embed="rId5"/>
          <a:srcRect t="22500" b="22500"/>
          <a:stretch/>
        </p:blipFill>
        <p:spPr>
          <a:xfrm>
            <a:off x="5652063" y="5486400"/>
            <a:ext cx="2464963" cy="1016799"/>
          </a:xfrm>
          <a:prstGeom prst="rect">
            <a:avLst/>
          </a:prstGeom>
        </p:spPr>
      </p:pic>
    </p:spTree>
    <p:extLst>
      <p:ext uri="{BB962C8B-B14F-4D97-AF65-F5344CB8AC3E}">
        <p14:creationId xmlns:p14="http://schemas.microsoft.com/office/powerpoint/2010/main" val="3862102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28EC7-0A25-4953-A046-DD88D5F56AC8}"/>
              </a:ext>
            </a:extLst>
          </p:cNvPr>
          <p:cNvSpPr>
            <a:spLocks noGrp="1"/>
          </p:cNvSpPr>
          <p:nvPr>
            <p:ph type="title"/>
          </p:nvPr>
        </p:nvSpPr>
        <p:spPr>
          <a:xfrm>
            <a:off x="1371600" y="429126"/>
            <a:ext cx="9601200" cy="1485900"/>
          </a:xfrm>
        </p:spPr>
        <p:txBody>
          <a:bodyPr/>
          <a:lstStyle/>
          <a:p>
            <a:r>
              <a:rPr lang="en-US" dirty="0"/>
              <a:t>Methodology</a:t>
            </a:r>
          </a:p>
        </p:txBody>
      </p:sp>
      <p:sp>
        <p:nvSpPr>
          <p:cNvPr id="3" name="Content Placeholder 2">
            <a:extLst>
              <a:ext uri="{FF2B5EF4-FFF2-40B4-BE49-F238E27FC236}">
                <a16:creationId xmlns:a16="http://schemas.microsoft.com/office/drawing/2014/main" id="{09736A4F-48D3-4814-AA5D-6E750CD1FF31}"/>
              </a:ext>
            </a:extLst>
          </p:cNvPr>
          <p:cNvSpPr>
            <a:spLocks noGrp="1"/>
          </p:cNvSpPr>
          <p:nvPr>
            <p:ph idx="1"/>
          </p:nvPr>
        </p:nvSpPr>
        <p:spPr>
          <a:xfrm>
            <a:off x="1371600" y="1283369"/>
            <a:ext cx="10563726" cy="5390148"/>
          </a:xfrm>
        </p:spPr>
        <p:txBody>
          <a:bodyPr>
            <a:noAutofit/>
          </a:bodyPr>
          <a:lstStyle/>
          <a:p>
            <a:pPr marL="0" indent="0">
              <a:buNone/>
            </a:pPr>
            <a:r>
              <a:rPr lang="en-US" sz="2800" dirty="0"/>
              <a:t>Level 1:  Independence T-Test</a:t>
            </a:r>
          </a:p>
          <a:p>
            <a:pPr marL="0" indent="0">
              <a:buNone/>
            </a:pPr>
            <a:r>
              <a:rPr lang="en-US" sz="2800" dirty="0"/>
              <a:t>Objective: Find any statistical significant difference between low density and high density counties.</a:t>
            </a:r>
          </a:p>
          <a:p>
            <a:pPr marL="0" indent="0">
              <a:buNone/>
            </a:pPr>
            <a:endParaRPr lang="en-US" dirty="0"/>
          </a:p>
          <a:p>
            <a:pPr marL="0" indent="0">
              <a:buNone/>
            </a:pPr>
            <a:r>
              <a:rPr lang="en-US" sz="2800" dirty="0"/>
              <a:t>Level 2: ANOVA </a:t>
            </a:r>
          </a:p>
          <a:p>
            <a:pPr marL="0" indent="0">
              <a:buNone/>
            </a:pPr>
            <a:r>
              <a:rPr lang="en-US" sz="2800" dirty="0"/>
              <a:t>Objective: Find any statistical significant difference between low, medium, and high density counties.</a:t>
            </a:r>
          </a:p>
          <a:p>
            <a:pPr marL="0" indent="0">
              <a:buNone/>
            </a:pPr>
            <a:endParaRPr lang="en-US" dirty="0"/>
          </a:p>
          <a:p>
            <a:pPr marL="0" indent="0">
              <a:buNone/>
            </a:pPr>
            <a:r>
              <a:rPr lang="en-US" sz="2800" dirty="0"/>
              <a:t>Level 3: Single Variable Regression Model</a:t>
            </a:r>
          </a:p>
          <a:p>
            <a:pPr marL="0" indent="0">
              <a:buNone/>
            </a:pPr>
            <a:r>
              <a:rPr lang="en-US" sz="2800" dirty="0"/>
              <a:t>Objective: Find any correlation between density and obesity rate or diabetes rate.</a:t>
            </a:r>
          </a:p>
        </p:txBody>
      </p:sp>
    </p:spTree>
    <p:extLst>
      <p:ext uri="{BB962C8B-B14F-4D97-AF65-F5344CB8AC3E}">
        <p14:creationId xmlns:p14="http://schemas.microsoft.com/office/powerpoint/2010/main" val="2818904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1000"/>
                                        <p:tgtEl>
                                          <p:spTgt spid="3">
                                            <p:txEl>
                                              <p:pRg st="4" end="4"/>
                                            </p:txEl>
                                          </p:spTgt>
                                        </p:tgtEl>
                                      </p:cBhvr>
                                    </p:animEffect>
                                    <p:anim calcmode="lin" valueType="num">
                                      <p:cBhvr>
                                        <p:cTn id="1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1000"/>
                                        <p:tgtEl>
                                          <p:spTgt spid="3">
                                            <p:txEl>
                                              <p:pRg st="6" end="6"/>
                                            </p:txEl>
                                          </p:spTgt>
                                        </p:tgtEl>
                                      </p:cBhvr>
                                    </p:animEffect>
                                    <p:anim calcmode="lin" valueType="num">
                                      <p:cBhvr>
                                        <p:cTn id="2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6" end="6"/>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fade">
                                      <p:cBhvr>
                                        <p:cTn id="24" dur="1000"/>
                                        <p:tgtEl>
                                          <p:spTgt spid="3">
                                            <p:txEl>
                                              <p:pRg st="7" end="7"/>
                                            </p:txEl>
                                          </p:spTgt>
                                        </p:tgtEl>
                                      </p:cBhvr>
                                    </p:animEffect>
                                    <p:anim calcmode="lin" valueType="num">
                                      <p:cBhvr>
                                        <p:cTn id="2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1391</TotalTime>
  <Words>1498</Words>
  <Application>Microsoft Office PowerPoint</Application>
  <PresentationFormat>Widescreen</PresentationFormat>
  <Paragraphs>374</Paragraphs>
  <Slides>33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33</vt:i4>
      </vt:variant>
    </vt:vector>
  </HeadingPairs>
  <TitlesOfParts>
    <vt:vector size="36" baseType="lpstr">
      <vt:lpstr>Cambria Math</vt:lpstr>
      <vt:lpstr>Franklin Gothic Book</vt:lpstr>
      <vt:lpstr>Crop</vt:lpstr>
      <vt:lpstr>Too many fast food Restaurants around us?</vt:lpstr>
      <vt:lpstr>Policy Questions:</vt:lpstr>
      <vt:lpstr>Obesity Trend in the US https://www.cdc.gov/obesity/data/prevalence-maps.html </vt:lpstr>
      <vt:lpstr>Obesity Prevalence in the U.S. (2017) https://www.cdc.gov/obesity/data/prevalence-maps.html</vt:lpstr>
      <vt:lpstr>Population &amp; FastFood Ratio (HeatMap)</vt:lpstr>
      <vt:lpstr>Literature Review:</vt:lpstr>
      <vt:lpstr>Policy Question:</vt:lpstr>
      <vt:lpstr>Variables:  (County Level, Year = 2013)</vt:lpstr>
      <vt:lpstr>Methodology</vt:lpstr>
      <vt:lpstr>Data:  (Year = 2013) </vt:lpstr>
      <vt:lpstr>Data Issues:</vt:lpstr>
      <vt:lpstr>Final Data: (Merged)</vt:lpstr>
      <vt:lpstr>Summary Statistics:  n = 3139  (Before Cleaning)</vt:lpstr>
      <vt:lpstr>Summary Statistics:  n = 2906  (After dropping “0”)</vt:lpstr>
      <vt:lpstr>Frequency Distribution: (Before)</vt:lpstr>
      <vt:lpstr>Summary Statistics:  n = 2302 (After dropping pop_ff_ratio &gt; 2000)</vt:lpstr>
      <vt:lpstr>Frequency Distribution: (After)</vt:lpstr>
      <vt:lpstr>Obesity vs Population FastFood Ratio: (Before)</vt:lpstr>
      <vt:lpstr>Obesity vs Population FastFood Ratio: (After)</vt:lpstr>
      <vt:lpstr>Diabetes vs Population FastFood Ratio: (After)</vt:lpstr>
      <vt:lpstr>Obesity Rate &amp; Diabetes Rate:</vt:lpstr>
      <vt:lpstr>Population FastFood Ratio Rank:</vt:lpstr>
      <vt:lpstr>Number of County by Ratio Rank</vt:lpstr>
      <vt:lpstr>Proportion of Each County by Ratio Rank</vt:lpstr>
      <vt:lpstr>Obesity Rate &amp; Diabetes Rate: (by Rank)</vt:lpstr>
      <vt:lpstr>T-Test Results:</vt:lpstr>
      <vt:lpstr>ANOVA Results:</vt:lpstr>
      <vt:lpstr>OLS Regression Results:</vt:lpstr>
      <vt:lpstr>Plotting the Regression Line: (Obesity)</vt:lpstr>
      <vt:lpstr>Plotting the Regression Line: (Diabetes)</vt:lpstr>
      <vt:lpstr>Conclusion:</vt:lpstr>
      <vt:lpstr>Moving Forward:</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 fast food really the problem?</dc:title>
  <dc:creator>Norman Lo</dc:creator>
  <cp:lastModifiedBy>Norman Lo</cp:lastModifiedBy>
  <cp:revision>52</cp:revision>
  <dcterms:created xsi:type="dcterms:W3CDTF">2019-03-29T01:39:19Z</dcterms:created>
  <dcterms:modified xsi:type="dcterms:W3CDTF">2019-04-04T06:25:26Z</dcterms:modified>
</cp:coreProperties>
</file>