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357" r:id="rId2"/>
    <p:sldId id="259" r:id="rId3"/>
    <p:sldId id="358" r:id="rId4"/>
    <p:sldId id="277" r:id="rId5"/>
    <p:sldId id="359" r:id="rId6"/>
    <p:sldId id="360" r:id="rId7"/>
    <p:sldId id="362" r:id="rId8"/>
    <p:sldId id="361" r:id="rId9"/>
    <p:sldId id="313" r:id="rId10"/>
    <p:sldId id="278" r:id="rId11"/>
    <p:sldId id="314" r:id="rId12"/>
    <p:sldId id="315" r:id="rId13"/>
    <p:sldId id="316" r:id="rId14"/>
    <p:sldId id="363" r:id="rId15"/>
    <p:sldId id="364" r:id="rId16"/>
    <p:sldId id="365" r:id="rId17"/>
    <p:sldId id="317" r:id="rId18"/>
    <p:sldId id="322" r:id="rId19"/>
    <p:sldId id="323" r:id="rId20"/>
    <p:sldId id="324" r:id="rId21"/>
    <p:sldId id="325" r:id="rId22"/>
    <p:sldId id="318" r:id="rId23"/>
    <p:sldId id="321" r:id="rId24"/>
    <p:sldId id="366" r:id="rId25"/>
    <p:sldId id="320" r:id="rId26"/>
    <p:sldId id="326" r:id="rId27"/>
    <p:sldId id="327" r:id="rId28"/>
    <p:sldId id="367" r:id="rId29"/>
    <p:sldId id="368" r:id="rId30"/>
    <p:sldId id="369" r:id="rId31"/>
    <p:sldId id="319" r:id="rId32"/>
    <p:sldId id="370" r:id="rId33"/>
    <p:sldId id="328" r:id="rId34"/>
    <p:sldId id="260" r:id="rId3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94637" autoAdjust="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A8F6B47-9ABC-4854-8C8A-F2B11846B286}" type="datetimeFigureOut">
              <a:rPr lang="ru-RU"/>
              <a:pPr>
                <a:defRPr/>
              </a:pPr>
              <a:t>10.02.2019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958FD6C-1E43-4850-9642-1E772F541CF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3973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98D00-693D-41E6-B009-86AFB56BAD91}" type="datetime1">
              <a:rPr lang="ru-RU"/>
              <a:pPr>
                <a:defRPr/>
              </a:pPr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5726F-BAD0-486F-B56D-6A6D6626791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4804D-8369-4ED7-9417-C6DCCC9B3A20}" type="datetime1">
              <a:rPr lang="ru-RU"/>
              <a:pPr>
                <a:defRPr/>
              </a:pPr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AEF4A-B95B-4E15-84FF-FBF11F444C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1D3B9-8EAD-425A-8F0E-AA502C8CA50C}" type="datetime1">
              <a:rPr lang="ru-RU"/>
              <a:pPr>
                <a:defRPr/>
              </a:pPr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F10BB-C767-43C1-8E68-53515B701E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1552B-F5C9-46FA-8F65-B76601218AAC}" type="datetime1">
              <a:rPr lang="ru-RU"/>
              <a:pPr>
                <a:defRPr/>
              </a:pPr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7D4E7-F7D9-4213-8013-728CA9A3226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5EE05-ED7B-4FD7-82D9-BC9026C38932}" type="datetime1">
              <a:rPr lang="ru-RU"/>
              <a:pPr>
                <a:defRPr/>
              </a:pPr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AD52F-D6D5-4A2D-8849-7F919928B1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1D294-45B2-4AD0-AD57-3CEB9714D99E}" type="datetime1">
              <a:rPr lang="ru-RU"/>
              <a:pPr>
                <a:defRPr/>
              </a:pPr>
              <a:t>10.02.2019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583C7-BA7F-4F29-916C-8ACCE722962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8C8CF-B056-4C65-BA27-2DE654147E71}" type="datetime1">
              <a:rPr lang="ru-RU"/>
              <a:pPr>
                <a:defRPr/>
              </a:pPr>
              <a:t>10.02.2019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6D350-668D-4FA9-9EAF-AC99EF0A3A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901A1-C5A9-4F78-B2A8-FF1A3AB39FE2}" type="datetime1">
              <a:rPr lang="ru-RU"/>
              <a:pPr>
                <a:defRPr/>
              </a:pPr>
              <a:t>10.02.2019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17907-B4B6-41CF-92CE-EB03CDC0D1F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4DB00-9B69-4DC9-8EEF-3254AFC7F21E}" type="datetime1">
              <a:rPr lang="ru-RU"/>
              <a:pPr>
                <a:defRPr/>
              </a:pPr>
              <a:t>10.02.2019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3D3C4-89BB-4815-B352-48F0933A6A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4D15B-F8E4-45D4-8DCF-1F0D9E40A1B1}" type="datetime1">
              <a:rPr lang="ru-RU"/>
              <a:pPr>
                <a:defRPr/>
              </a:pPr>
              <a:t>10.02.2019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A472D-345F-43FB-AB55-C940B685AEB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C651B-3E33-4DD3-880A-676FD83671CD}" type="datetime1">
              <a:rPr lang="ru-RU"/>
              <a:pPr>
                <a:defRPr/>
              </a:pPr>
              <a:t>10.02.2019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6FCDC-8D70-4481-AECB-1370C6FCDB5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51649B98-2DBB-403B-B531-12015C9491B7}" type="datetime1">
              <a:rPr lang="ru-RU"/>
              <a:pPr>
                <a:defRPr/>
              </a:pPr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C34D81EE-0CED-43B5-848A-F79D7A09A7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2218253"/>
          </a:xfrm>
        </p:spPr>
        <p:txBody>
          <a:bodyPr/>
          <a:lstStyle/>
          <a:p>
            <a:pPr eaLnBrk="1" hangingPunct="1"/>
            <a:r>
              <a:rPr lang="ru-RU" sz="5400" dirty="0">
                <a:latin typeface="Times New Roman" pitchFamily="18" charset="0"/>
                <a:cs typeface="Times New Roman" pitchFamily="18" charset="0"/>
              </a:rPr>
              <a:t>Математическое моделирование</a:t>
            </a:r>
            <a:endParaRPr lang="ru-RU" sz="5400" dirty="0"/>
          </a:p>
        </p:txBody>
      </p:sp>
      <p:sp>
        <p:nvSpPr>
          <p:cNvPr id="3075" name="Содержимое 2"/>
          <p:cNvSpPr>
            <a:spLocks noGrp="1"/>
          </p:cNvSpPr>
          <p:nvPr>
            <p:ph idx="1"/>
          </p:nvPr>
        </p:nvSpPr>
        <p:spPr>
          <a:xfrm>
            <a:off x="395536" y="3140968"/>
            <a:ext cx="8229600" cy="2915816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Сафиуллин Николай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Тахирович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Font typeface="Arial" charset="0"/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8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8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82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endParaRPr lang="ru-RU" sz="2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>
                <a:latin typeface="Times New Roman" pitchFamily="18" charset="0"/>
                <a:cs typeface="Times New Roman" pitchFamily="18" charset="0"/>
              </a:rPr>
              <a:t>Математические схемы моделирования</a:t>
            </a:r>
            <a:endParaRPr lang="ru-RU"/>
          </a:p>
        </p:txBody>
      </p:sp>
      <p:sp>
        <p:nvSpPr>
          <p:cNvPr id="6147" name="Содержимое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92918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Модель объекта моделирования представляют в виде множества величин:</a:t>
            </a:r>
          </a:p>
          <a:p>
            <a:pPr eaLnBrk="1" hangingPunct="1"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   – совокупность входных воздействий на систему,</a:t>
            </a:r>
          </a:p>
          <a:p>
            <a:pPr eaLnBrk="1" hangingPunct="1"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   – совокупность воздействий внешней среды,</a:t>
            </a:r>
          </a:p>
          <a:p>
            <a:pPr eaLnBrk="1" hangingPunct="1">
              <a:defRPr/>
            </a:pPr>
            <a:r>
              <a:rPr lang="ru-RU" dirty="0" err="1">
                <a:latin typeface="Times New Roman" pitchFamily="18" charset="0"/>
                <a:cs typeface="Times New Roman" pitchFamily="18" charset="0"/>
              </a:rPr>
              <a:t>ℎ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– совокупность внутренних параметров системы,</a:t>
            </a:r>
          </a:p>
          <a:p>
            <a:pPr eaLnBrk="1" hangingPunct="1"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   – совокупность выходных характеристик системы.</a:t>
            </a:r>
          </a:p>
          <a:p>
            <a:pPr eaLnBrk="1" hangingPunct="1">
              <a:buFont typeface="Arial" charset="0"/>
              <a:buNone/>
              <a:defRPr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15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15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15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154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BBF2CD7E-D227-450E-8FC1-07BEC811CAB3}" type="slidenum">
              <a:rPr lang="ru-RU" sz="2400">
                <a:latin typeface="Calibri" pitchFamily="34" charset="0"/>
              </a:rPr>
              <a:pPr algn="r"/>
              <a:t>10</a:t>
            </a:fld>
            <a:endParaRPr lang="ru-RU" sz="24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>
                <a:latin typeface="Times New Roman" pitchFamily="18" charset="0"/>
                <a:cs typeface="Times New Roman" pitchFamily="18" charset="0"/>
              </a:rPr>
              <a:t>Математические схемы моделирования</a:t>
            </a:r>
            <a:endParaRPr lang="ru-RU"/>
          </a:p>
        </p:txBody>
      </p:sp>
      <p:sp>
        <p:nvSpPr>
          <p:cNvPr id="6147" name="Содержимое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929188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Закон функционирования системы:</a:t>
            </a:r>
          </a:p>
          <a:p>
            <a:pPr eaLnBrk="1" hangingPunct="1"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x,v,h,t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hangingPunct="1"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Процесс функционирования системы рассматривают как последовательную смену состояний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(t),z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(t),z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(t)…</a:t>
            </a:r>
          </a:p>
          <a:p>
            <a:pPr eaLnBrk="1" hangingPunct="1"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Тогда общая математическая модель системы</a:t>
            </a:r>
          </a:p>
          <a:p>
            <a:pPr eaLnBrk="1" hangingPunct="1"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17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17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17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178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DD69E3C3-2B22-4AC6-AD8C-AAA3956BC437}" type="slidenum">
              <a:rPr lang="ru-RU" sz="2400">
                <a:latin typeface="Calibri" pitchFamily="34" charset="0"/>
              </a:rPr>
              <a:pPr algn="r"/>
              <a:t>11</a:t>
            </a:fld>
            <a:endParaRPr lang="ru-RU" sz="24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>
                <a:latin typeface="Times New Roman" pitchFamily="18" charset="0"/>
                <a:cs typeface="Times New Roman" pitchFamily="18" charset="0"/>
              </a:rPr>
              <a:t>Типовые математические схемы</a:t>
            </a:r>
            <a:endParaRPr lang="ru-RU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19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19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20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201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FB5B0377-69A2-4CBE-A71C-B67AC30524AD}" type="slidenum">
              <a:rPr lang="ru-RU" sz="2400">
                <a:latin typeface="Calibri" pitchFamily="34" charset="0"/>
              </a:rPr>
              <a:pPr algn="r"/>
              <a:t>12</a:t>
            </a:fld>
            <a:endParaRPr lang="ru-RU" sz="2400">
              <a:latin typeface="Calibri" pitchFamily="34" charset="0"/>
            </a:endParaRPr>
          </a:p>
        </p:txBody>
      </p:sp>
      <p:pic>
        <p:nvPicPr>
          <p:cNvPr id="8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76325"/>
            <a:ext cx="9144000" cy="578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pitchFamily="18" charset="0"/>
                <a:cs typeface="Times New Roman" pitchFamily="18" charset="0"/>
              </a:rPr>
              <a:t>D-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схемы</a:t>
            </a:r>
            <a:endParaRPr lang="ru-RU"/>
          </a:p>
        </p:txBody>
      </p:sp>
      <p:sp>
        <p:nvSpPr>
          <p:cNvPr id="9219" name="Содержимое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929188"/>
          </a:xfrm>
        </p:spPr>
        <p:txBody>
          <a:bodyPr/>
          <a:lstStyle/>
          <a:p>
            <a:pPr eaLnBrk="1" hangingPunct="1"/>
            <a:r>
              <a:rPr lang="ru-RU" dirty="0">
                <a:latin typeface="Times New Roman" pitchFamily="18" charset="0"/>
                <a:cs typeface="Times New Roman" pitchFamily="18" charset="0"/>
              </a:rPr>
              <a:t>Непрерывно-детерминированный подход использует в качестве математических моделей системы дифференциальных уравнений. </a:t>
            </a:r>
          </a:p>
          <a:p>
            <a:pPr eaLnBrk="1" hangingPunct="1"/>
            <a:r>
              <a:rPr lang="ru-RU" dirty="0">
                <a:latin typeface="Times New Roman" pitchFamily="18" charset="0"/>
                <a:cs typeface="Times New Roman" pitchFamily="18" charset="0"/>
              </a:rPr>
              <a:t>В простейшем случае обыкновенное дифференциальное уравнение имеет вид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′(𝑡) = 𝑓(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𝑡).</a:t>
            </a:r>
          </a:p>
          <a:p>
            <a:pPr eaLnBrk="1" hangingPunct="1"/>
            <a:r>
              <a:rPr lang="ru-RU" dirty="0">
                <a:latin typeface="Times New Roman" pitchFamily="18" charset="0"/>
                <a:cs typeface="Times New Roman" pitchFamily="18" charset="0"/>
              </a:rPr>
              <a:t>Системная динамика</a:t>
            </a:r>
          </a:p>
          <a:p>
            <a:pPr eaLnBrk="1" hangingPunct="1"/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2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22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22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226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2618057A-B51C-4E48-8D79-6E2F2BD8FAD3}" type="slidenum">
              <a:rPr lang="ru-RU" sz="2400">
                <a:latin typeface="Calibri" pitchFamily="34" charset="0"/>
              </a:rPr>
              <a:pPr algn="r"/>
              <a:t>13</a:t>
            </a:fld>
            <a:endParaRPr lang="ru-RU" sz="24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Times New Roman" pitchFamily="18" charset="0"/>
                <a:cs typeface="Times New Roman" pitchFamily="18" charset="0"/>
              </a:rPr>
              <a:t>Пример</a:t>
            </a:r>
            <a:endParaRPr lang="ru-RU" dirty="0"/>
          </a:p>
        </p:txBody>
      </p:sp>
      <p:sp>
        <p:nvSpPr>
          <p:cNvPr id="9219" name="Содержимое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929188"/>
          </a:xfrm>
        </p:spPr>
        <p:txBody>
          <a:bodyPr/>
          <a:lstStyle/>
          <a:p>
            <a:pPr eaLnBrk="1" hangingPunct="1"/>
            <a:r>
              <a:rPr lang="ru-RU" dirty="0">
                <a:latin typeface="Times New Roman" pitchFamily="18" charset="0"/>
                <a:cs typeface="Times New Roman" pitchFamily="18" charset="0"/>
              </a:rPr>
              <a:t>Маятник</a:t>
            </a:r>
          </a:p>
          <a:p>
            <a:pPr eaLnBrk="1" hangingPunct="1"/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dirty="0">
                <a:latin typeface="Times New Roman" pitchFamily="18" charset="0"/>
                <a:cs typeface="Times New Roman" pitchFamily="18" charset="0"/>
              </a:rPr>
              <a:t>Желаемая характеристика:</a:t>
            </a:r>
          </a:p>
          <a:p>
            <a:pPr eaLnBrk="1" hangingPunct="1"/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2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22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22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226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2618057A-B51C-4E48-8D79-6E2F2BD8FAD3}" type="slidenum">
              <a:rPr lang="ru-RU" sz="2400">
                <a:latin typeface="Calibri" pitchFamily="34" charset="0"/>
              </a:rPr>
              <a:pPr algn="r"/>
              <a:t>14</a:t>
            </a:fld>
            <a:endParaRPr lang="ru-RU" sz="2400">
              <a:latin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2348880"/>
            <a:ext cx="42005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4221088"/>
            <a:ext cx="23145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Times New Roman" pitchFamily="18" charset="0"/>
                <a:cs typeface="Times New Roman" pitchFamily="18" charset="0"/>
              </a:rPr>
              <a:t>Пример 2</a:t>
            </a:r>
            <a:endParaRPr lang="ru-RU" dirty="0"/>
          </a:p>
        </p:txBody>
      </p:sp>
      <p:sp>
        <p:nvSpPr>
          <p:cNvPr id="9219" name="Содержимое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929188"/>
          </a:xfrm>
        </p:spPr>
        <p:txBody>
          <a:bodyPr/>
          <a:lstStyle/>
          <a:p>
            <a:pPr eaLnBrk="1" hangingPunct="1"/>
            <a:r>
              <a:rPr lang="ru-RU" dirty="0">
                <a:latin typeface="Times New Roman" pitchFamily="18" charset="0"/>
                <a:cs typeface="Times New Roman" pitchFamily="18" charset="0"/>
              </a:rPr>
              <a:t>Теплопроводность</a:t>
            </a:r>
          </a:p>
          <a:p>
            <a:pPr eaLnBrk="1" hangingPunct="1"/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dirty="0">
                <a:latin typeface="Times New Roman" pitchFamily="18" charset="0"/>
                <a:cs typeface="Times New Roman" pitchFamily="18" charset="0"/>
              </a:rPr>
              <a:t>Решение через частные производные</a:t>
            </a:r>
          </a:p>
          <a:p>
            <a:pPr eaLnBrk="1" hangingPunct="1"/>
            <a:r>
              <a:rPr lang="ru-RU" dirty="0">
                <a:latin typeface="Times New Roman" pitchFamily="18" charset="0"/>
                <a:cs typeface="Times New Roman" pitchFamily="18" charset="0"/>
              </a:rPr>
              <a:t>Определение граничных условий</a:t>
            </a:r>
          </a:p>
          <a:p>
            <a:pPr eaLnBrk="1" hangingPunct="1"/>
            <a:r>
              <a:rPr lang="ru-RU" dirty="0">
                <a:latin typeface="Times New Roman" pitchFamily="18" charset="0"/>
                <a:cs typeface="Times New Roman" pitchFamily="18" charset="0"/>
              </a:rPr>
              <a:t>Наличие однородности и неоднородности</a:t>
            </a:r>
          </a:p>
          <a:p>
            <a:pPr eaLnBrk="1" hangingPunct="1"/>
            <a:r>
              <a:rPr lang="ru-RU" dirty="0">
                <a:latin typeface="Times New Roman" pitchFamily="18" charset="0"/>
                <a:cs typeface="Times New Roman" pitchFamily="18" charset="0"/>
              </a:rPr>
              <a:t>Численные методы</a:t>
            </a:r>
          </a:p>
          <a:p>
            <a:pPr eaLnBrk="1" hangingPunct="1"/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2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22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22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226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2618057A-B51C-4E48-8D79-6E2F2BD8FAD3}" type="slidenum">
              <a:rPr lang="ru-RU" sz="2400">
                <a:latin typeface="Calibri" pitchFamily="34" charset="0"/>
              </a:rPr>
              <a:pPr algn="r"/>
              <a:t>15</a:t>
            </a:fld>
            <a:endParaRPr lang="ru-RU" sz="2400"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t="6667"/>
          <a:stretch>
            <a:fillRect/>
          </a:stretch>
        </p:blipFill>
        <p:spPr bwMode="auto">
          <a:xfrm>
            <a:off x="1691680" y="2492896"/>
            <a:ext cx="6055218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Times New Roman" pitchFamily="18" charset="0"/>
                <a:cs typeface="Times New Roman" pitchFamily="18" charset="0"/>
              </a:rPr>
              <a:t>Системная динамика</a:t>
            </a:r>
          </a:p>
        </p:txBody>
      </p:sp>
      <p:sp>
        <p:nvSpPr>
          <p:cNvPr id="9219" name="Содержимое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929188"/>
          </a:xfrm>
        </p:spPr>
        <p:txBody>
          <a:bodyPr/>
          <a:lstStyle/>
          <a:p>
            <a:pPr eaLnBrk="1" hangingPunct="1"/>
            <a:r>
              <a:rPr lang="ru-RU" dirty="0">
                <a:latin typeface="Times New Roman" pitchFamily="18" charset="0"/>
                <a:cs typeface="Times New Roman" pitchFamily="18" charset="0"/>
              </a:rPr>
              <a:t>Принцип обратной связи в АСУ</a:t>
            </a:r>
          </a:p>
          <a:p>
            <a:pPr eaLnBrk="1" hangingPunct="1"/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dirty="0">
                <a:latin typeface="Times New Roman" pitchFamily="18" charset="0"/>
                <a:cs typeface="Times New Roman" pitchFamily="18" charset="0"/>
              </a:rPr>
              <a:t>Ошибка управления</a:t>
            </a:r>
          </a:p>
          <a:p>
            <a:pPr eaLnBrk="1" hangingPunct="1"/>
            <a:r>
              <a:rPr lang="ru-RU" dirty="0">
                <a:latin typeface="Times New Roman" pitchFamily="18" charset="0"/>
                <a:cs typeface="Times New Roman" pitchFamily="18" charset="0"/>
              </a:rPr>
              <a:t>Иногда                  - тогда самоуправляемая система</a:t>
            </a:r>
          </a:p>
          <a:p>
            <a:pPr eaLnBrk="1" hangingPunct="1"/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2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22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22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226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2618057A-B51C-4E48-8D79-6E2F2BD8FAD3}" type="slidenum">
              <a:rPr lang="ru-RU" sz="2400">
                <a:latin typeface="Calibri" pitchFamily="34" charset="0"/>
              </a:rPr>
              <a:pPr algn="r"/>
              <a:t>16</a:t>
            </a:fld>
            <a:endParaRPr lang="ru-RU" sz="2400">
              <a:latin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564904"/>
            <a:ext cx="71532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797152"/>
            <a:ext cx="23526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5445224"/>
            <a:ext cx="14954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pitchFamily="18" charset="0"/>
                <a:cs typeface="Times New Roman" pitchFamily="18" charset="0"/>
              </a:rPr>
              <a:t>F-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схемы</a:t>
            </a:r>
            <a:endParaRPr lang="ru-RU"/>
          </a:p>
        </p:txBody>
      </p:sp>
      <p:sp>
        <p:nvSpPr>
          <p:cNvPr id="10243" name="Содержимое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929188"/>
          </a:xfrm>
        </p:spPr>
        <p:txBody>
          <a:bodyPr/>
          <a:lstStyle/>
          <a:p>
            <a:pPr eaLnBrk="1" hangingPunct="1"/>
            <a:r>
              <a:rPr lang="ru-RU">
                <a:latin typeface="Times New Roman" pitchFamily="18" charset="0"/>
                <a:cs typeface="Times New Roman" pitchFamily="18" charset="0"/>
              </a:rPr>
              <a:t>Дискретно-детерминированный подход реализуется с помощью математического аппарата теории автоматов. </a:t>
            </a:r>
          </a:p>
          <a:p>
            <a:pPr eaLnBrk="1" hangingPunct="1"/>
            <a:r>
              <a:rPr lang="ru-RU">
                <a:latin typeface="Times New Roman" pitchFamily="18" charset="0"/>
                <a:cs typeface="Times New Roman" pitchFamily="18" charset="0"/>
              </a:rPr>
              <a:t>Математической моделью при этом подходе является конечный автомат.</a:t>
            </a:r>
          </a:p>
          <a:p>
            <a:pPr eaLnBrk="1" hangingPunct="1"/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24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24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24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250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CBF148CC-799D-4F12-B6D8-9A8E51158B65}" type="slidenum">
              <a:rPr lang="ru-RU" sz="2400">
                <a:latin typeface="Calibri" pitchFamily="34" charset="0"/>
              </a:rPr>
              <a:pPr algn="r"/>
              <a:t>17</a:t>
            </a:fld>
            <a:endParaRPr lang="ru-RU" sz="24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pitchFamily="18" charset="0"/>
                <a:cs typeface="Times New Roman" pitchFamily="18" charset="0"/>
              </a:rPr>
              <a:t>F-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схемы</a:t>
            </a:r>
            <a:endParaRPr lang="ru-RU"/>
          </a:p>
        </p:txBody>
      </p:sp>
      <p:sp>
        <p:nvSpPr>
          <p:cNvPr id="11267" name="Содержимое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929188"/>
          </a:xfrm>
        </p:spPr>
        <p:txBody>
          <a:bodyPr/>
          <a:lstStyle/>
          <a:p>
            <a:pPr eaLnBrk="1" hangingPunct="1"/>
            <a:r>
              <a:rPr lang="ru-RU">
                <a:latin typeface="Times New Roman" pitchFamily="18" charset="0"/>
                <a:cs typeface="Times New Roman" pitchFamily="18" charset="0"/>
              </a:rPr>
              <a:t>Конечный автомат задается 𝑭-схемой:</a:t>
            </a:r>
          </a:p>
          <a:p>
            <a:pPr eaLnBrk="1" hangingPunct="1"/>
            <a:r>
              <a:rPr lang="en-US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=&lt;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, 𝜓, 𝜑,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baseline="-25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eaLnBrk="1" hangingPunct="1"/>
            <a:r>
              <a:rPr lang="ru-RU">
                <a:latin typeface="Times New Roman" pitchFamily="18" charset="0"/>
                <a:cs typeface="Times New Roman" pitchFamily="18" charset="0"/>
              </a:rPr>
              <a:t>где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 – множество входов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 – множество выходов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 – множество внутренних состояний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>
                <a:latin typeface="Times New Roman" pitchFamily="18" charset="0"/>
                <a:cs typeface="Times New Roman" pitchFamily="18" charset="0"/>
              </a:rPr>
              <a:t>𝜓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 – функция выходов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>
                <a:latin typeface="Times New Roman" pitchFamily="18" charset="0"/>
                <a:cs typeface="Times New Roman" pitchFamily="18" charset="0"/>
              </a:rPr>
              <a:t>𝜑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 – функция переходов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i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 – начальное состояние</a:t>
            </a:r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127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127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127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1274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D39438EC-5247-4AE4-B3EE-C0C0D6ED3831}" type="slidenum">
              <a:rPr lang="ru-RU" sz="2400">
                <a:latin typeface="Calibri" pitchFamily="34" charset="0"/>
              </a:rPr>
              <a:pPr algn="r"/>
              <a:t>18</a:t>
            </a:fld>
            <a:endParaRPr lang="ru-RU" sz="24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39862"/>
          </a:xfrm>
        </p:spPr>
        <p:txBody>
          <a:bodyPr/>
          <a:lstStyle/>
          <a:p>
            <a:pPr eaLnBrk="1" hangingPunct="1"/>
            <a:r>
              <a:rPr lang="ru-RU">
                <a:latin typeface="Times New Roman" pitchFamily="18" charset="0"/>
                <a:cs typeface="Times New Roman" pitchFamily="18" charset="0"/>
              </a:rPr>
              <a:t>Автомат Мили и</a:t>
            </a:r>
            <a:br>
              <a:rPr lang="ru-RU">
                <a:latin typeface="Times New Roman" pitchFamily="18" charset="0"/>
                <a:cs typeface="Times New Roman" pitchFamily="18" charset="0"/>
              </a:rPr>
            </a:br>
            <a:r>
              <a:rPr lang="ru-RU">
                <a:latin typeface="Times New Roman" pitchFamily="18" charset="0"/>
                <a:cs typeface="Times New Roman" pitchFamily="18" charset="0"/>
              </a:rPr>
              <a:t>Автомат Мура</a:t>
            </a:r>
            <a:endParaRPr lang="ru-RU"/>
          </a:p>
        </p:txBody>
      </p:sp>
      <p:sp>
        <p:nvSpPr>
          <p:cNvPr id="12291" name="Содержимое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929188"/>
          </a:xfrm>
        </p:spPr>
        <p:txBody>
          <a:bodyPr/>
          <a:lstStyle/>
          <a:p>
            <a:pPr eaLnBrk="1" hangingPunct="1"/>
            <a:r>
              <a:rPr lang="ru-RU">
                <a:latin typeface="Times New Roman" pitchFamily="18" charset="0"/>
                <a:cs typeface="Times New Roman" pitchFamily="18" charset="0"/>
              </a:rPr>
              <a:t>Мили</a:t>
            </a:r>
          </a:p>
          <a:p>
            <a:pPr eaLnBrk="1" hangingPunct="1"/>
            <a:r>
              <a:rPr lang="en-US" i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+1)= 𝜑[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)]</a:t>
            </a:r>
          </a:p>
          <a:p>
            <a:pPr eaLnBrk="1" hangingPunct="1"/>
            <a:r>
              <a:rPr lang="en-US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)= 𝜓[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)]</a:t>
            </a:r>
            <a:endParaRPr lang="ru-RU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>
                <a:latin typeface="Times New Roman" pitchFamily="18" charset="0"/>
                <a:cs typeface="Times New Roman" pitchFamily="18" charset="0"/>
              </a:rPr>
              <a:t>Мура</a:t>
            </a:r>
          </a:p>
          <a:p>
            <a:pPr eaLnBrk="1" hangingPunct="1"/>
            <a:r>
              <a:rPr lang="en-US" i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+1)= 𝜑[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)]</a:t>
            </a:r>
          </a:p>
          <a:p>
            <a:pPr eaLnBrk="1" hangingPunct="1"/>
            <a:r>
              <a:rPr lang="en-US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)= 𝜓[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)]</a:t>
            </a:r>
            <a:endParaRPr lang="ru-RU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229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229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229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2298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DC2AEE97-F67C-4566-8BF8-4F068C4DEC2B}" type="slidenum">
              <a:rPr lang="ru-RU" sz="2400">
                <a:latin typeface="Calibri" pitchFamily="34" charset="0"/>
              </a:rPr>
              <a:pPr algn="r"/>
              <a:t>19</a:t>
            </a:fld>
            <a:endParaRPr lang="ru-RU" sz="24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Times New Roman" pitchFamily="18" charset="0"/>
                <a:cs typeface="Times New Roman" pitchFamily="18" charset="0"/>
              </a:rPr>
              <a:t>Система</a:t>
            </a:r>
            <a:endParaRPr lang="ru-RU" dirty="0"/>
          </a:p>
        </p:txBody>
      </p:sp>
      <p:sp>
        <p:nvSpPr>
          <p:cNvPr id="3075" name="Содержимое 2"/>
          <p:cNvSpPr>
            <a:spLocks noGrp="1"/>
          </p:cNvSpPr>
          <p:nvPr>
            <p:ph idx="1"/>
          </p:nvPr>
        </p:nvSpPr>
        <p:spPr>
          <a:xfrm>
            <a:off x="428625" y="1500188"/>
            <a:ext cx="8229600" cy="4737124"/>
          </a:xfrm>
        </p:spPr>
        <p:txBody>
          <a:bodyPr/>
          <a:lstStyle/>
          <a:p>
            <a:pPr eaLnBrk="1" hangingPunct="1"/>
            <a:r>
              <a:rPr lang="ru-RU" dirty="0">
                <a:latin typeface="Times New Roman" pitchFamily="18" charset="0"/>
                <a:cs typeface="Times New Roman" pitchFamily="18" charset="0"/>
              </a:rPr>
              <a:t>Система – множество взаимосвязанных элементов любого характера.</a:t>
            </a:r>
          </a:p>
          <a:p>
            <a:pPr eaLnBrk="1" hangingPunct="1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Свойства системы:</a:t>
            </a:r>
          </a:p>
          <a:p>
            <a:pPr eaLnBrk="1" hangingPunct="1"/>
            <a:r>
              <a:rPr lang="ru-RU" dirty="0">
                <a:latin typeface="Times New Roman" pitchFamily="18" charset="0"/>
                <a:cs typeface="Times New Roman" pitchFamily="18" charset="0"/>
              </a:rPr>
              <a:t>Целостность и возможность разбиения</a:t>
            </a:r>
          </a:p>
          <a:p>
            <a:pPr eaLnBrk="1" hangingPunct="1"/>
            <a:r>
              <a:rPr lang="ru-RU" dirty="0">
                <a:latin typeface="Times New Roman" pitchFamily="18" charset="0"/>
                <a:cs typeface="Times New Roman" pitchFamily="18" charset="0"/>
              </a:rPr>
              <a:t>Связи и сущности</a:t>
            </a:r>
          </a:p>
          <a:p>
            <a:pPr eaLnBrk="1" hangingPunct="1"/>
            <a:r>
              <a:rPr lang="ru-RU" dirty="0">
                <a:latin typeface="Times New Roman" pitchFamily="18" charset="0"/>
                <a:cs typeface="Times New Roman" pitchFamily="18" charset="0"/>
              </a:rPr>
              <a:t>Структурированность</a:t>
            </a:r>
          </a:p>
          <a:p>
            <a:pPr eaLnBrk="1" hangingPunct="1"/>
            <a:r>
              <a:rPr lang="ru-RU" dirty="0">
                <a:latin typeface="Times New Roman" pitchFamily="18" charset="0"/>
                <a:cs typeface="Times New Roman" pitchFamily="18" charset="0"/>
              </a:rPr>
              <a:t>Интегративные свойства</a:t>
            </a:r>
          </a:p>
          <a:p>
            <a:pPr eaLnBrk="1" hangingPunct="1"/>
            <a:r>
              <a:rPr lang="ru-RU" dirty="0">
                <a:latin typeface="Times New Roman" pitchFamily="18" charset="0"/>
                <a:cs typeface="Times New Roman" pitchFamily="18" charset="0"/>
              </a:rPr>
              <a:t>Уникальность</a:t>
            </a:r>
          </a:p>
          <a:p>
            <a:pPr eaLnBrk="1" hangingPunct="1"/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charset="0"/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charset="0"/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8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8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82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F9A7A933-898A-472C-8C83-24F40D92B986}" type="slidenum">
              <a:rPr lang="ru-RU" sz="2400">
                <a:latin typeface="Calibri" pitchFamily="34" charset="0"/>
              </a:rPr>
              <a:pPr algn="r"/>
              <a:t>2</a:t>
            </a:fld>
            <a:endParaRPr lang="ru-RU" sz="24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39862"/>
          </a:xfrm>
        </p:spPr>
        <p:txBody>
          <a:bodyPr/>
          <a:lstStyle/>
          <a:p>
            <a:pPr eaLnBrk="1" hangingPunct="1"/>
            <a:r>
              <a:rPr lang="ru-RU">
                <a:latin typeface="Times New Roman" pitchFamily="18" charset="0"/>
                <a:cs typeface="Times New Roman" pitchFamily="18" charset="0"/>
              </a:rPr>
              <a:t>Способы задания</a:t>
            </a:r>
            <a:endParaRPr lang="ru-RU"/>
          </a:p>
        </p:txBody>
      </p:sp>
      <p:sp>
        <p:nvSpPr>
          <p:cNvPr id="13315" name="Содержимое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929188"/>
          </a:xfrm>
        </p:spPr>
        <p:txBody>
          <a:bodyPr/>
          <a:lstStyle/>
          <a:p>
            <a:pPr eaLnBrk="1" hangingPunct="1"/>
            <a:r>
              <a:rPr lang="ru-RU">
                <a:latin typeface="Times New Roman" pitchFamily="18" charset="0"/>
                <a:cs typeface="Times New Roman" pitchFamily="18" charset="0"/>
              </a:rPr>
              <a:t>Табличный</a:t>
            </a:r>
          </a:p>
          <a:p>
            <a:pPr eaLnBrk="1" hangingPunct="1"/>
            <a:endParaRPr lang="ru-RU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332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332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3322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1A98D2B-FDF1-45B6-8E8F-D65E28D461E1}" type="slidenum">
              <a:rPr lang="ru-RU" sz="2400">
                <a:latin typeface="Calibri" pitchFamily="34" charset="0"/>
              </a:rPr>
              <a:pPr algn="r"/>
              <a:t>20</a:t>
            </a:fld>
            <a:endParaRPr lang="ru-RU" sz="2400">
              <a:latin typeface="Calibri" pitchFamily="34" charset="0"/>
            </a:endParaRPr>
          </a:p>
        </p:txBody>
      </p:sp>
      <p:pic>
        <p:nvPicPr>
          <p:cNvPr id="133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0"/>
            <a:ext cx="9145588" cy="421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39862"/>
          </a:xfrm>
        </p:spPr>
        <p:txBody>
          <a:bodyPr/>
          <a:lstStyle/>
          <a:p>
            <a:pPr eaLnBrk="1" hangingPunct="1"/>
            <a:r>
              <a:rPr lang="ru-RU">
                <a:latin typeface="Times New Roman" pitchFamily="18" charset="0"/>
                <a:cs typeface="Times New Roman" pitchFamily="18" charset="0"/>
              </a:rPr>
              <a:t>Способы задания</a:t>
            </a:r>
            <a:endParaRPr lang="ru-RU"/>
          </a:p>
        </p:txBody>
      </p:sp>
      <p:sp>
        <p:nvSpPr>
          <p:cNvPr id="14339" name="Содержимое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929188"/>
          </a:xfrm>
        </p:spPr>
        <p:txBody>
          <a:bodyPr/>
          <a:lstStyle/>
          <a:p>
            <a:pPr eaLnBrk="1" hangingPunct="1"/>
            <a:r>
              <a:rPr lang="ru-RU">
                <a:latin typeface="Times New Roman" pitchFamily="18" charset="0"/>
                <a:cs typeface="Times New Roman" pitchFamily="18" charset="0"/>
              </a:rPr>
              <a:t>Графический</a:t>
            </a:r>
          </a:p>
          <a:p>
            <a:pPr eaLnBrk="1" hangingPunct="1"/>
            <a:endParaRPr lang="ru-RU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4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434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4346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6DEDD8D6-2CED-4522-B7F0-F805BB86A351}" type="slidenum">
              <a:rPr lang="ru-RU" sz="2400">
                <a:latin typeface="Calibri" pitchFamily="34" charset="0"/>
              </a:rPr>
              <a:pPr algn="r"/>
              <a:t>21</a:t>
            </a:fld>
            <a:endParaRPr lang="ru-RU" sz="2400">
              <a:latin typeface="Calibri" pitchFamily="34" charset="0"/>
            </a:endParaRPr>
          </a:p>
        </p:txBody>
      </p:sp>
      <p:pic>
        <p:nvPicPr>
          <p:cNvPr id="1434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88" y="2428875"/>
            <a:ext cx="6627812" cy="41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pitchFamily="18" charset="0"/>
                <a:cs typeface="Times New Roman" pitchFamily="18" charset="0"/>
              </a:rPr>
              <a:t>P-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схемы</a:t>
            </a:r>
            <a:endParaRPr lang="ru-RU"/>
          </a:p>
        </p:txBody>
      </p:sp>
      <p:sp>
        <p:nvSpPr>
          <p:cNvPr id="15363" name="Содержимое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929188"/>
          </a:xfrm>
        </p:spPr>
        <p:txBody>
          <a:bodyPr/>
          <a:lstStyle/>
          <a:p>
            <a:pPr eaLnBrk="1" hangingPunct="1"/>
            <a:r>
              <a:rPr lang="ru-RU">
                <a:latin typeface="Times New Roman" pitchFamily="18" charset="0"/>
                <a:cs typeface="Times New Roman" pitchFamily="18" charset="0"/>
              </a:rPr>
              <a:t>Дискретно-стохастические модели</a:t>
            </a:r>
          </a:p>
          <a:p>
            <a:pPr eaLnBrk="1" hangingPunct="1"/>
            <a:r>
              <a:rPr lang="ru-RU">
                <a:latin typeface="Times New Roman" pitchFamily="18" charset="0"/>
                <a:cs typeface="Times New Roman" pitchFamily="18" charset="0"/>
              </a:rPr>
              <a:t>Вероятностный автомат</a:t>
            </a:r>
          </a:p>
          <a:p>
            <a:pPr eaLnBrk="1" hangingPunct="1"/>
            <a:endParaRPr lang="ru-RU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>
                <a:latin typeface="Times New Roman" pitchFamily="18" charset="0"/>
                <a:cs typeface="Times New Roman" pitchFamily="18" charset="0"/>
              </a:rPr>
              <a:t>P-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автомат задается четверкой </a:t>
            </a:r>
          </a:p>
          <a:p>
            <a:pPr eaLnBrk="1" hangingPunct="1"/>
            <a:r>
              <a:rPr lang="en-US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=&lt;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, B&gt;</a:t>
            </a:r>
          </a:p>
          <a:p>
            <a:pPr eaLnBrk="1" hangingPunct="1"/>
            <a:r>
              <a:rPr lang="en-US">
                <a:latin typeface="Times New Roman" pitchFamily="18" charset="0"/>
                <a:cs typeface="Times New Roman" pitchFamily="18" charset="0"/>
              </a:rPr>
              <a:t>B – 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множество таблиц с условными вероятностями переходов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536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536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536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5370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F91C654-1912-4F5E-805E-DB8097C770A4}" type="slidenum">
              <a:rPr lang="ru-RU" sz="2400">
                <a:latin typeface="Calibri" pitchFamily="34" charset="0"/>
              </a:rPr>
              <a:pPr algn="r"/>
              <a:t>22</a:t>
            </a:fld>
            <a:endParaRPr lang="ru-RU" sz="24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pitchFamily="18" charset="0"/>
                <a:cs typeface="Times New Roman" pitchFamily="18" charset="0"/>
              </a:rPr>
              <a:t>Q-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схемы</a:t>
            </a:r>
            <a:endParaRPr lang="ru-RU"/>
          </a:p>
        </p:txBody>
      </p:sp>
      <p:sp>
        <p:nvSpPr>
          <p:cNvPr id="16387" name="Содержимое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929188"/>
          </a:xfrm>
        </p:spPr>
        <p:txBody>
          <a:bodyPr/>
          <a:lstStyle/>
          <a:p>
            <a:pPr eaLnBrk="1" hangingPunct="1"/>
            <a:r>
              <a:rPr lang="ru-RU" dirty="0">
                <a:latin typeface="Times New Roman" pitchFamily="18" charset="0"/>
                <a:cs typeface="Times New Roman" pitchFamily="18" charset="0"/>
              </a:rPr>
              <a:t>Непрерывно-стохастический подход применяется для формализации процессов обслуживания. </a:t>
            </a:r>
          </a:p>
          <a:p>
            <a:pPr eaLnBrk="1" hangingPunct="1"/>
            <a:r>
              <a:rPr lang="ru-RU" dirty="0">
                <a:latin typeface="Times New Roman" pitchFamily="18" charset="0"/>
                <a:cs typeface="Times New Roman" pitchFamily="18" charset="0"/>
              </a:rPr>
              <a:t>Системы массового обслуживания (СМО)</a:t>
            </a:r>
          </a:p>
          <a:p>
            <a:pPr eaLnBrk="1" hangingPunct="1"/>
            <a:r>
              <a:rPr lang="ru-RU" dirty="0">
                <a:latin typeface="Times New Roman" pitchFamily="18" charset="0"/>
                <a:cs typeface="Times New Roman" pitchFamily="18" charset="0"/>
              </a:rPr>
              <a:t>Наличие 6 параметров</a:t>
            </a:r>
          </a:p>
        </p:txBody>
      </p:sp>
      <p:sp>
        <p:nvSpPr>
          <p:cNvPr id="1638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639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639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639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6394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2C6F5E43-7755-4C2D-998C-6039845A6A8C}" type="slidenum">
              <a:rPr lang="ru-RU" sz="2400">
                <a:latin typeface="Calibri" pitchFamily="34" charset="0"/>
              </a:rPr>
              <a:pPr algn="r"/>
              <a:t>23</a:t>
            </a:fld>
            <a:endParaRPr lang="ru-RU" sz="24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pitchFamily="18" charset="0"/>
                <a:cs typeface="Times New Roman" pitchFamily="18" charset="0"/>
              </a:rPr>
              <a:t>Q-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схемы</a:t>
            </a:r>
            <a:endParaRPr lang="ru-RU"/>
          </a:p>
        </p:txBody>
      </p:sp>
      <p:sp>
        <p:nvSpPr>
          <p:cNvPr id="16387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30912"/>
          </a:xfrm>
        </p:spPr>
        <p:txBody>
          <a:bodyPr/>
          <a:lstStyle/>
          <a:p>
            <a:pPr eaLnBrk="1" hangingPunct="1"/>
            <a:r>
              <a:rPr lang="ru-RU" dirty="0">
                <a:latin typeface="Times New Roman" pitchFamily="18" charset="0"/>
                <a:cs typeface="Times New Roman" pitchFamily="18" charset="0"/>
              </a:rPr>
              <a:t>Входной поток заявок</a:t>
            </a:r>
          </a:p>
          <a:p>
            <a:pPr eaLnBrk="1" hangingPunct="1"/>
            <a:r>
              <a:rPr lang="ru-RU" dirty="0">
                <a:latin typeface="Times New Roman" pitchFamily="18" charset="0"/>
                <a:cs typeface="Times New Roman" pitchFamily="18" charset="0"/>
              </a:rPr>
              <a:t>Вектор состояний системы</a:t>
            </a:r>
          </a:p>
          <a:p>
            <a:pPr eaLnBrk="1" hangingPunct="1"/>
            <a:r>
              <a:rPr lang="ru-RU" dirty="0">
                <a:latin typeface="Times New Roman" pitchFamily="18" charset="0"/>
                <a:cs typeface="Times New Roman" pitchFamily="18" charset="0"/>
              </a:rPr>
              <a:t>Поток обслуживания</a:t>
            </a:r>
          </a:p>
          <a:p>
            <a:pPr eaLnBrk="1" hangingPunct="1"/>
            <a:r>
              <a:rPr lang="ru-RU" dirty="0">
                <a:latin typeface="Times New Roman" pitchFamily="18" charset="0"/>
                <a:cs typeface="Times New Roman" pitchFamily="18" charset="0"/>
              </a:rPr>
              <a:t>Выходной поток</a:t>
            </a:r>
          </a:p>
          <a:p>
            <a:pPr eaLnBrk="1" hangingPunct="1"/>
            <a:r>
              <a:rPr lang="ru-RU" dirty="0">
                <a:latin typeface="Times New Roman" pitchFamily="18" charset="0"/>
                <a:cs typeface="Times New Roman" pitchFamily="18" charset="0"/>
              </a:rPr>
              <a:t>Обслуживающие устройства</a:t>
            </a:r>
          </a:p>
          <a:p>
            <a:pPr eaLnBrk="1" hangingPunct="1"/>
            <a:r>
              <a:rPr lang="ru-RU" dirty="0">
                <a:latin typeface="Times New Roman" pitchFamily="18" charset="0"/>
                <a:cs typeface="Times New Roman" pitchFamily="18" charset="0"/>
              </a:rPr>
              <a:t>Накопители / очереди</a:t>
            </a:r>
          </a:p>
          <a:p>
            <a:pPr eaLnBrk="1" hangingPunct="1"/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 + алгоритм функционирования</a:t>
            </a:r>
          </a:p>
          <a:p>
            <a:pPr eaLnBrk="1" hangingPunct="1"/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639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639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639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6394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2C6F5E43-7755-4C2D-998C-6039845A6A8C}" type="slidenum">
              <a:rPr lang="ru-RU" sz="2400">
                <a:latin typeface="Calibri" pitchFamily="34" charset="0"/>
              </a:rPr>
              <a:pPr algn="r"/>
              <a:t>24</a:t>
            </a:fld>
            <a:endParaRPr lang="ru-RU" sz="24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схемы</a:t>
            </a:r>
            <a:endParaRPr lang="ru-RU"/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929188"/>
          </a:xfrm>
        </p:spPr>
        <p:txBody>
          <a:bodyPr/>
          <a:lstStyle/>
          <a:p>
            <a:pPr eaLnBrk="1" hangingPunct="1"/>
            <a:r>
              <a:rPr lang="ru-RU">
                <a:latin typeface="Times New Roman" pitchFamily="18" charset="0"/>
                <a:cs typeface="Times New Roman" pitchFamily="18" charset="0"/>
              </a:rPr>
              <a:t>Сетевые модели для формального описания структуры и взаимодействия параллельных систем и процессов, а также анализа причинно-следственных связей в сложных системах</a:t>
            </a:r>
          </a:p>
          <a:p>
            <a:pPr eaLnBrk="1" hangingPunct="1"/>
            <a:r>
              <a:rPr lang="ru-RU">
                <a:latin typeface="Times New Roman" pitchFamily="18" charset="0"/>
                <a:cs typeface="Times New Roman" pitchFamily="18" charset="0"/>
              </a:rPr>
              <a:t>сети Петри </a:t>
            </a:r>
          </a:p>
          <a:p>
            <a:pPr eaLnBrk="1" hangingPunct="1"/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741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741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7418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738DFFA0-4ACE-4D1E-BB99-AC75CCB72BD3}" type="slidenum">
              <a:rPr lang="ru-RU" sz="2400">
                <a:latin typeface="Calibri" pitchFamily="34" charset="0"/>
              </a:rPr>
              <a:pPr algn="r"/>
              <a:t>25</a:t>
            </a:fld>
            <a:endParaRPr lang="ru-RU" sz="24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схемы</a:t>
            </a:r>
            <a:endParaRPr lang="ru-RU"/>
          </a:p>
        </p:txBody>
      </p:sp>
      <p:sp>
        <p:nvSpPr>
          <p:cNvPr id="18435" name="Содержимое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929188"/>
          </a:xfrm>
        </p:spPr>
        <p:txBody>
          <a:bodyPr/>
          <a:lstStyle/>
          <a:p>
            <a:pPr eaLnBrk="1" hangingPunct="1"/>
            <a:r>
              <a:rPr lang="en-US"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схема задается четверкой вида:</a:t>
            </a:r>
          </a:p>
          <a:p>
            <a:pPr eaLnBrk="1" hangingPunct="1"/>
            <a:r>
              <a:rPr lang="pt-BR">
                <a:latin typeface="Times New Roman" pitchFamily="18" charset="0"/>
                <a:cs typeface="Times New Roman" pitchFamily="18" charset="0"/>
              </a:rPr>
              <a:t>N = &lt;B, D, I, O&gt;</a:t>
            </a:r>
            <a:endParaRPr lang="ru-RU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>
                <a:latin typeface="Times New Roman" pitchFamily="18" charset="0"/>
                <a:cs typeface="Times New Roman" pitchFamily="18" charset="0"/>
              </a:rPr>
              <a:t>B – непустое конечное множество позиций сети</a:t>
            </a:r>
          </a:p>
          <a:p>
            <a:pPr eaLnBrk="1" hangingPunct="1"/>
            <a:r>
              <a:rPr lang="ru-RU">
                <a:latin typeface="Times New Roman" pitchFamily="18" charset="0"/>
                <a:cs typeface="Times New Roman" pitchFamily="18" charset="0"/>
              </a:rPr>
              <a:t>D – непустое конечное множество переходов сети</a:t>
            </a:r>
          </a:p>
          <a:p>
            <a:pPr eaLnBrk="1" hangingPunct="1"/>
            <a:r>
              <a:rPr lang="ru-RU">
                <a:latin typeface="Times New Roman" pitchFamily="18" charset="0"/>
                <a:cs typeface="Times New Roman" pitchFamily="18" charset="0"/>
              </a:rPr>
              <a:t>I – входная функция, I: B × D</a:t>
            </a:r>
          </a:p>
          <a:p>
            <a:pPr eaLnBrk="1" hangingPunct="1"/>
            <a:r>
              <a:rPr lang="ru-RU">
                <a:latin typeface="Times New Roman" pitchFamily="18" charset="0"/>
                <a:cs typeface="Times New Roman" pitchFamily="18" charset="0"/>
              </a:rPr>
              <a:t>O – выходная функция, O: D × B </a:t>
            </a:r>
          </a:p>
          <a:p>
            <a:pPr eaLnBrk="1" hangingPunct="1"/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843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844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844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8442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8F6357A7-5025-4A38-9494-A9CA28B0DDE8}" type="slidenum">
              <a:rPr lang="ru-RU" sz="2400">
                <a:latin typeface="Calibri" pitchFamily="34" charset="0"/>
              </a:rPr>
              <a:pPr algn="r"/>
              <a:t>26</a:t>
            </a:fld>
            <a:endParaRPr lang="ru-RU" sz="24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схемы</a:t>
            </a:r>
            <a:endParaRPr lang="ru-RU" dirty="0"/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946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946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946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9465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B71BDDE5-39CF-4045-85C2-2791D36F5F4B}" type="slidenum">
              <a:rPr lang="ru-RU" sz="2400">
                <a:latin typeface="Calibri" pitchFamily="34" charset="0"/>
              </a:rPr>
              <a:pPr algn="r"/>
              <a:t>27</a:t>
            </a:fld>
            <a:endParaRPr lang="ru-RU" sz="2400">
              <a:latin typeface="Calibri" pitchFamily="34" charset="0"/>
            </a:endParaRPr>
          </a:p>
        </p:txBody>
      </p:sp>
      <p:pic>
        <p:nvPicPr>
          <p:cNvPr id="19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980728"/>
            <a:ext cx="8150225" cy="587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схемы</a:t>
            </a:r>
            <a:endParaRPr lang="ru-RU" dirty="0"/>
          </a:p>
        </p:txBody>
      </p:sp>
      <p:sp>
        <p:nvSpPr>
          <p:cNvPr id="18435" name="Содержимое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929188"/>
          </a:xfrm>
        </p:spPr>
        <p:txBody>
          <a:bodyPr/>
          <a:lstStyle/>
          <a:p>
            <a:pPr eaLnBrk="1" hangingPunct="1"/>
            <a:r>
              <a:rPr lang="ru-RU" dirty="0">
                <a:latin typeface="Times New Roman" pitchFamily="18" charset="0"/>
                <a:cs typeface="Times New Roman" pitchFamily="18" charset="0"/>
              </a:rPr>
              <a:t>Динамика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-схем задается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маркировкой</a:t>
            </a:r>
          </a:p>
          <a:p>
            <a:pPr eaLnBrk="1" hangingPunct="1"/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dirty="0">
                <a:latin typeface="Times New Roman" pitchFamily="18" charset="0"/>
                <a:cs typeface="Times New Roman" pitchFamily="18" charset="0"/>
              </a:rPr>
              <a:t>Переход от разметки к разметке</a:t>
            </a:r>
          </a:p>
          <a:p>
            <a:pPr eaLnBrk="1" hangingPunct="1"/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dirty="0">
                <a:latin typeface="Times New Roman" pitchFamily="18" charset="0"/>
                <a:cs typeface="Times New Roman" pitchFamily="18" charset="0"/>
              </a:rPr>
              <a:t>Переход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изымает по одной метке из каждой своей входной позиции и добавляет по одной метке в каждую их выходных.</a:t>
            </a:r>
          </a:p>
        </p:txBody>
      </p:sp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843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844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844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8442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8F6357A7-5025-4A38-9494-A9CA28B0DDE8}" type="slidenum">
              <a:rPr lang="ru-RU" sz="2400">
                <a:latin typeface="Calibri" pitchFamily="34" charset="0"/>
              </a:rPr>
              <a:pPr algn="r"/>
              <a:t>28</a:t>
            </a:fld>
            <a:endParaRPr lang="ru-RU" sz="2400">
              <a:latin typeface="Calibr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2276872"/>
            <a:ext cx="28479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3501008"/>
            <a:ext cx="39338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схемы</a:t>
            </a:r>
            <a:endParaRPr lang="ru-RU" dirty="0"/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946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946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946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9465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B71BDDE5-39CF-4045-85C2-2791D36F5F4B}" type="slidenum">
              <a:rPr lang="ru-RU" sz="2400">
                <a:latin typeface="Calibri" pitchFamily="34" charset="0"/>
              </a:rPr>
              <a:pPr algn="r"/>
              <a:t>29</a:t>
            </a:fld>
            <a:endParaRPr lang="ru-RU" sz="2400">
              <a:latin typeface="Calibri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0728"/>
            <a:ext cx="4644008" cy="3734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9022" y="3068960"/>
            <a:ext cx="4095786" cy="325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>
                <a:latin typeface="Times New Roman" pitchFamily="18" charset="0"/>
                <a:cs typeface="Times New Roman" pitchFamily="18" charset="0"/>
              </a:rPr>
              <a:t>Модель</a:t>
            </a:r>
            <a:endParaRPr lang="ru-RU"/>
          </a:p>
        </p:txBody>
      </p:sp>
      <p:sp>
        <p:nvSpPr>
          <p:cNvPr id="3075" name="Содержимое 2"/>
          <p:cNvSpPr>
            <a:spLocks noGrp="1"/>
          </p:cNvSpPr>
          <p:nvPr>
            <p:ph idx="1"/>
          </p:nvPr>
        </p:nvSpPr>
        <p:spPr>
          <a:xfrm>
            <a:off x="428625" y="1500188"/>
            <a:ext cx="8229600" cy="4572000"/>
          </a:xfrm>
        </p:spPr>
        <p:txBody>
          <a:bodyPr/>
          <a:lstStyle/>
          <a:p>
            <a:pPr eaLnBrk="1" hangingPunct="1"/>
            <a:r>
              <a:rPr lang="ru-RU" dirty="0">
                <a:latin typeface="Times New Roman" pitchFamily="18" charset="0"/>
                <a:cs typeface="Times New Roman" pitchFamily="18" charset="0"/>
              </a:rPr>
              <a:t>Модель – абстрактное описание системы (объекта, процесса, проблемы, понятия) в некоторой форме, отличной от формы их реального существования.</a:t>
            </a:r>
          </a:p>
          <a:p>
            <a:pPr eaLnBrk="1" hangingPunct="1"/>
            <a:r>
              <a:rPr lang="ru-RU" dirty="0">
                <a:latin typeface="Times New Roman" pitchFamily="18" charset="0"/>
                <a:cs typeface="Times New Roman" pitchFamily="18" charset="0"/>
              </a:rPr>
              <a:t>Моделирование – воспроизведение тех или иных свойств реальных объектов, предметов и явлений с помощью других объектов, процессов, явлений, либо с помощью абстрактного описания</a:t>
            </a:r>
          </a:p>
          <a:p>
            <a:pPr eaLnBrk="1" hangingPunct="1">
              <a:buFont typeface="Arial" charset="0"/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charset="0"/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8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8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82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F9A7A933-898A-472C-8C83-24F40D92B986}" type="slidenum">
              <a:rPr lang="ru-RU" sz="2400">
                <a:latin typeface="Calibri" pitchFamily="34" charset="0"/>
              </a:rPr>
              <a:pPr algn="r"/>
              <a:t>3</a:t>
            </a:fld>
            <a:endParaRPr lang="ru-RU" sz="24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схемы</a:t>
            </a:r>
            <a:endParaRPr lang="ru-RU" dirty="0"/>
          </a:p>
        </p:txBody>
      </p:sp>
      <p:sp>
        <p:nvSpPr>
          <p:cNvPr id="18435" name="Содержимое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929188"/>
          </a:xfrm>
        </p:spPr>
        <p:txBody>
          <a:bodyPr/>
          <a:lstStyle/>
          <a:p>
            <a:pPr eaLnBrk="1" hangingPunct="1"/>
            <a:r>
              <a:rPr lang="ru-RU" dirty="0">
                <a:latin typeface="Times New Roman" pitchFamily="18" charset="0"/>
                <a:cs typeface="Times New Roman" pitchFamily="18" charset="0"/>
              </a:rPr>
              <a:t>До</a:t>
            </a:r>
          </a:p>
          <a:p>
            <a:pPr eaLnBrk="1" hangingPunct="1"/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dirty="0">
                <a:latin typeface="Times New Roman" pitchFamily="18" charset="0"/>
                <a:cs typeface="Times New Roman" pitchFamily="18" charset="0"/>
              </a:rPr>
              <a:t>После</a:t>
            </a:r>
          </a:p>
        </p:txBody>
      </p:sp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843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844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844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8442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8F6357A7-5025-4A38-9494-A9CA28B0DDE8}" type="slidenum">
              <a:rPr lang="ru-RU" sz="2400">
                <a:latin typeface="Calibri" pitchFamily="34" charset="0"/>
              </a:rPr>
              <a:pPr algn="r"/>
              <a:t>30</a:t>
            </a:fld>
            <a:endParaRPr lang="ru-RU" sz="2400">
              <a:latin typeface="Calibri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916832"/>
            <a:ext cx="6507172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3501008"/>
            <a:ext cx="6733427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схемы</a:t>
            </a:r>
            <a:endParaRPr lang="ru-RU"/>
          </a:p>
        </p:txBody>
      </p:sp>
      <p:sp>
        <p:nvSpPr>
          <p:cNvPr id="6147" name="Содержимое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7087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Основное ограничение формализма N-схем состоит в том, что они не учитывают временные характеристики моделируемых систем, так как время срабатывания перехода считается равным нулю. </a:t>
            </a:r>
          </a:p>
          <a:p>
            <a:pPr eaLnBrk="1" hangingPunct="1">
              <a:buNone/>
              <a:defRPr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48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48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48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490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D0285664-7F4A-4E41-A310-1965B30A8355}" type="slidenum">
              <a:rPr lang="ru-RU" sz="2400">
                <a:latin typeface="Calibri" pitchFamily="34" charset="0"/>
              </a:rPr>
              <a:pPr algn="r"/>
              <a:t>31</a:t>
            </a:fld>
            <a:endParaRPr lang="ru-RU" sz="24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схемы</a:t>
            </a:r>
            <a:endParaRPr lang="ru-RU"/>
          </a:p>
        </p:txBody>
      </p:sp>
      <p:sp>
        <p:nvSpPr>
          <p:cNvPr id="6147" name="Содержимое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8689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Свободным от этого недостатка является аппарат E-сетей или оценочный сетей (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evaluation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nets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), которые являются расширением сетей Петри. Для этого в них вводятся параметры задержки при исполнении переходов, а также некоторые другие модификации.</a:t>
            </a:r>
          </a:p>
          <a:p>
            <a:pPr eaLnBrk="1" hangingPunct="1">
              <a:defRPr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48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48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48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490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D0285664-7F4A-4E41-A310-1965B30A8355}" type="slidenum">
              <a:rPr lang="ru-RU" sz="2400">
                <a:latin typeface="Calibri" pitchFamily="34" charset="0"/>
              </a:rPr>
              <a:pPr algn="r"/>
              <a:t>32</a:t>
            </a:fld>
            <a:endParaRPr lang="ru-RU" sz="24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схемы</a:t>
            </a:r>
            <a:endParaRPr lang="ru-RU"/>
          </a:p>
        </p:txBody>
      </p:sp>
      <p:sp>
        <p:nvSpPr>
          <p:cNvPr id="21507" name="Содержимое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5357813"/>
          </a:xfrm>
        </p:spPr>
        <p:txBody>
          <a:bodyPr/>
          <a:lstStyle/>
          <a:p>
            <a:pPr eaLnBrk="1" hangingPunct="1"/>
            <a:r>
              <a:rPr lang="ru-RU">
                <a:latin typeface="Times New Roman" pitchFamily="18" charset="0"/>
                <a:cs typeface="Times New Roman" pitchFamily="18" charset="0"/>
              </a:rPr>
              <a:t>Комбинированные модели </a:t>
            </a:r>
          </a:p>
          <a:p>
            <a:pPr eaLnBrk="1" hangingPunct="1"/>
            <a:r>
              <a:rPr lang="ru-RU">
                <a:latin typeface="Times New Roman" pitchFamily="18" charset="0"/>
                <a:cs typeface="Times New Roman" pitchFamily="18" charset="0"/>
              </a:rPr>
              <a:t>Для описания поведения непрерывных и дискретных, детерминированных и стохастических систем применяется обобщенный (универсальный) подход, предложенный Н.П. Бусленко.</a:t>
            </a:r>
          </a:p>
          <a:p>
            <a:pPr eaLnBrk="1" hangingPunct="1"/>
            <a:r>
              <a:rPr lang="ru-RU">
                <a:latin typeface="Times New Roman" pitchFamily="18" charset="0"/>
                <a:cs typeface="Times New Roman" pitchFamily="18" charset="0"/>
              </a:rPr>
              <a:t>Он базируется на понятии агрегативной системы (англ. aggregate system), называемой  А-схемой. </a:t>
            </a:r>
          </a:p>
        </p:txBody>
      </p:sp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15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151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1514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DE01E139-463A-4017-A8CF-156CA7A7CF35}" type="slidenum">
              <a:rPr lang="ru-RU" sz="2400">
                <a:latin typeface="Calibri" pitchFamily="34" charset="0"/>
              </a:rPr>
              <a:pPr algn="r"/>
              <a:t>33</a:t>
            </a:fld>
            <a:endParaRPr lang="ru-RU" sz="24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2532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2C82759C-9147-46C6-AAEA-6B6E3118B691}" type="slidenum">
              <a:rPr lang="ru-RU" sz="2400">
                <a:latin typeface="Calibri" pitchFamily="34" charset="0"/>
              </a:rPr>
              <a:pPr algn="r"/>
              <a:t>34</a:t>
            </a:fld>
            <a:endParaRPr lang="ru-RU" sz="2400">
              <a:latin typeface="Calibri" pitchFamily="34" charset="0"/>
            </a:endParaRPr>
          </a:p>
        </p:txBody>
      </p:sp>
      <p:sp>
        <p:nvSpPr>
          <p:cNvPr id="22533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2534" name="Rectangle 42"/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535" name="Rectangle 43"/>
          <p:cNvSpPr>
            <a:spLocks noChangeArrowheads="1"/>
          </p:cNvSpPr>
          <p:nvPr/>
        </p:nvSpPr>
        <p:spPr bwMode="auto">
          <a:xfrm>
            <a:off x="0" y="285750"/>
            <a:ext cx="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2536" name="Rectangle 48"/>
          <p:cNvSpPr>
            <a:spLocks noChangeArrowheads="1"/>
          </p:cNvSpPr>
          <p:nvPr/>
        </p:nvSpPr>
        <p:spPr bwMode="auto">
          <a:xfrm>
            <a:off x="0" y="123825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22537" name="Picture 11"/>
          <p:cNvPicPr>
            <a:picLocks noChangeAspect="1" noChangeArrowheads="1"/>
          </p:cNvPicPr>
          <p:nvPr/>
        </p:nvPicPr>
        <p:blipFill>
          <a:blip r:embed="rId2" cstate="print"/>
          <a:srcRect t="266"/>
          <a:stretch>
            <a:fillRect/>
          </a:stretch>
        </p:blipFill>
        <p:spPr bwMode="auto">
          <a:xfrm>
            <a:off x="857250" y="0"/>
            <a:ext cx="72151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>
                <a:latin typeface="Times New Roman" pitchFamily="18" charset="0"/>
                <a:cs typeface="Times New Roman" pitchFamily="18" charset="0"/>
              </a:rPr>
              <a:t>Основные виды моделирования</a:t>
            </a:r>
            <a:endParaRPr lang="ru-RU"/>
          </a:p>
        </p:txBody>
      </p:sp>
      <p:sp>
        <p:nvSpPr>
          <p:cNvPr id="4099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488"/>
          </a:xfrm>
        </p:spPr>
        <p:txBody>
          <a:bodyPr/>
          <a:lstStyle/>
          <a:p>
            <a:pPr eaLnBrk="1" hangingPunct="1"/>
            <a:r>
              <a:rPr lang="ru-RU">
                <a:latin typeface="Times New Roman" pitchFamily="18" charset="0"/>
                <a:cs typeface="Times New Roman" pitchFamily="18" charset="0"/>
              </a:rPr>
              <a:t>Концептуальное моделирование</a:t>
            </a:r>
          </a:p>
          <a:p>
            <a:pPr eaLnBrk="1" hangingPunct="1"/>
            <a:r>
              <a:rPr lang="ru-RU">
                <a:latin typeface="Times New Roman" pitchFamily="18" charset="0"/>
                <a:cs typeface="Times New Roman" pitchFamily="18" charset="0"/>
              </a:rPr>
              <a:t>Физическое моделирование </a:t>
            </a:r>
          </a:p>
          <a:p>
            <a:pPr eaLnBrk="1" hangingPunct="1"/>
            <a:r>
              <a:rPr lang="ru-RU">
                <a:latin typeface="Times New Roman" pitchFamily="18" charset="0"/>
                <a:cs typeface="Times New Roman" pitchFamily="18" charset="0"/>
              </a:rPr>
              <a:t>Структурно-функциональное</a:t>
            </a:r>
          </a:p>
          <a:p>
            <a:pPr eaLnBrk="1" hangingPunct="1"/>
            <a:r>
              <a:rPr lang="ru-RU">
                <a:latin typeface="Times New Roman" pitchFamily="18" charset="0"/>
                <a:cs typeface="Times New Roman" pitchFamily="18" charset="0"/>
              </a:rPr>
              <a:t>Математическое моделирование</a:t>
            </a:r>
          </a:p>
          <a:p>
            <a:pPr eaLnBrk="1" hangingPunct="1"/>
            <a:r>
              <a:rPr lang="ru-RU">
                <a:latin typeface="Times New Roman" pitchFamily="18" charset="0"/>
                <a:cs typeface="Times New Roman" pitchFamily="18" charset="0"/>
              </a:rPr>
              <a:t>Имитационное моделирование</a:t>
            </a:r>
          </a:p>
          <a:p>
            <a:pPr eaLnBrk="1" hangingPunct="1">
              <a:buFont typeface="Arial" charset="0"/>
              <a:buNone/>
            </a:pPr>
            <a:endParaRPr lang="ru-RU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charset="0"/>
              <a:buNone/>
            </a:pPr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6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66686DA6-314D-4AE7-8F41-73787BB37AD2}" type="slidenum">
              <a:rPr lang="ru-RU" sz="2400">
                <a:latin typeface="Calibri" pitchFamily="34" charset="0"/>
              </a:rPr>
              <a:pPr algn="r"/>
              <a:t>4</a:t>
            </a:fld>
            <a:endParaRPr lang="ru-RU" sz="24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Содержимое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55048"/>
          </a:xfrm>
        </p:spPr>
        <p:txBody>
          <a:bodyPr/>
          <a:lstStyle/>
          <a:p>
            <a:pPr eaLnBrk="1" hangingPunct="1"/>
            <a:r>
              <a:rPr lang="ru-RU" dirty="0">
                <a:latin typeface="Times New Roman" pitchFamily="18" charset="0"/>
                <a:cs typeface="Times New Roman" pitchFamily="18" charset="0"/>
              </a:rPr>
              <a:t>Концептуальное моделирование</a:t>
            </a:r>
          </a:p>
          <a:p>
            <a:pPr eaLnBrk="1" hangingPunct="1">
              <a:buFont typeface="Arial" charset="0"/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В виде специальных символов и знаков, операций над ними, с помощью языка описания</a:t>
            </a:r>
          </a:p>
          <a:p>
            <a:pPr eaLnBrk="1" hangingPunct="1"/>
            <a:r>
              <a:rPr lang="ru-RU" dirty="0">
                <a:latin typeface="Times New Roman" pitchFamily="18" charset="0"/>
                <a:cs typeface="Times New Roman" pitchFamily="18" charset="0"/>
              </a:rPr>
              <a:t>Физическое моделирование</a:t>
            </a:r>
          </a:p>
          <a:p>
            <a:pPr eaLnBrk="1" hangingPunct="1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Воспроизведение системы исходя из соотношения подобия, вытекающего из схожести физических процессов</a:t>
            </a:r>
          </a:p>
          <a:p>
            <a:pPr eaLnBrk="1" hangingPunct="1"/>
            <a:r>
              <a:rPr lang="ru-RU" dirty="0">
                <a:latin typeface="Times New Roman" pitchFamily="18" charset="0"/>
                <a:cs typeface="Times New Roman" pitchFamily="18" charset="0"/>
              </a:rPr>
              <a:t>Структурно-функциональное</a:t>
            </a:r>
          </a:p>
          <a:p>
            <a:pPr eaLnBrk="1" hangingPunct="1">
              <a:buFont typeface="Arial" charset="0"/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Схемы, блок-схемы, графики, диаграммы, таблицы, рисунки с описанием их последовательности</a:t>
            </a:r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6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66686DA6-314D-4AE7-8F41-73787BB37AD2}" type="slidenum">
              <a:rPr lang="ru-RU" sz="2400">
                <a:latin typeface="Calibri" pitchFamily="34" charset="0"/>
              </a:rPr>
              <a:pPr algn="r"/>
              <a:t>5</a:t>
            </a:fld>
            <a:endParaRPr lang="ru-RU" sz="24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806976"/>
          </a:xfrm>
        </p:spPr>
        <p:txBody>
          <a:bodyPr/>
          <a:lstStyle/>
          <a:p>
            <a:pPr eaLnBrk="1" hangingPunct="1"/>
            <a:r>
              <a:rPr lang="ru-RU" dirty="0">
                <a:latin typeface="Times New Roman" pitchFamily="18" charset="0"/>
                <a:cs typeface="Times New Roman" pitchFamily="18" charset="0"/>
              </a:rPr>
              <a:t>Математическое моделирование</a:t>
            </a:r>
          </a:p>
          <a:p>
            <a:pPr eaLnBrk="1" hangingPunct="1">
              <a:buFont typeface="Arial" charset="0"/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Построение модели средствами математики и логики</a:t>
            </a:r>
          </a:p>
          <a:p>
            <a:pPr eaLnBrk="1" hangingPunct="1">
              <a:buFont typeface="Arial" charset="0"/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dirty="0">
                <a:latin typeface="Times New Roman" pitchFamily="18" charset="0"/>
                <a:cs typeface="Times New Roman" pitchFamily="18" charset="0"/>
              </a:rPr>
              <a:t>Имитационное моделирование</a:t>
            </a:r>
          </a:p>
          <a:p>
            <a:pPr eaLnBrk="1" hangingPunct="1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Логико-математическая модель есть алгоритм функционирования системы, программно-реализуемый на ЭВМ.</a:t>
            </a:r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6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66686DA6-314D-4AE7-8F41-73787BB37AD2}" type="slidenum">
              <a:rPr lang="ru-RU" sz="2400">
                <a:latin typeface="Calibri" pitchFamily="34" charset="0"/>
              </a:rPr>
              <a:pPr algn="r"/>
              <a:t>6</a:t>
            </a:fld>
            <a:endParaRPr lang="ru-RU" sz="24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Times New Roman" pitchFamily="18" charset="0"/>
                <a:cs typeface="Times New Roman" pitchFamily="18" charset="0"/>
              </a:rPr>
              <a:t>Аналитическая модель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vs.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ИМ</a:t>
            </a:r>
            <a:endParaRPr lang="ru-RU" dirty="0"/>
          </a:p>
        </p:txBody>
      </p:sp>
      <p:sp>
        <p:nvSpPr>
          <p:cNvPr id="4099" name="Содержимое 2"/>
          <p:cNvSpPr>
            <a:spLocks noGrp="1"/>
          </p:cNvSpPr>
          <p:nvPr>
            <p:ph idx="1"/>
          </p:nvPr>
        </p:nvSpPr>
        <p:spPr>
          <a:xfrm>
            <a:off x="179512" y="1600200"/>
            <a:ext cx="4392488" cy="5043488"/>
          </a:xfrm>
        </p:spPr>
        <p:txBody>
          <a:bodyPr/>
          <a:lstStyle/>
          <a:p>
            <a:pPr eaLnBrk="1" hangingPunct="1"/>
            <a:r>
              <a:rPr lang="ru-RU" dirty="0">
                <a:latin typeface="Times New Roman" pitchFamily="18" charset="0"/>
                <a:cs typeface="Times New Roman" pitchFamily="18" charset="0"/>
              </a:rPr>
              <a:t>АМ</a:t>
            </a:r>
          </a:p>
          <a:p>
            <a:pPr eaLnBrk="1" hangingPunct="1">
              <a:buFont typeface="Arial" charset="0"/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Малое число параметров</a:t>
            </a:r>
          </a:p>
          <a:p>
            <a:pPr eaLnBrk="1" hangingPunct="1">
              <a:buFont typeface="Arial" charset="0"/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Линейное поведение</a:t>
            </a:r>
          </a:p>
          <a:p>
            <a:pPr eaLnBrk="1" hangingPunct="1">
              <a:buFont typeface="Arial" charset="0"/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Явные зависимости</a:t>
            </a:r>
          </a:p>
          <a:p>
            <a:pPr eaLnBrk="1" hangingPunct="1">
              <a:buFont typeface="Arial" charset="0"/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Простота решения ДУ и СДУ</a:t>
            </a:r>
          </a:p>
          <a:p>
            <a:pPr eaLnBrk="1" hangingPunct="1">
              <a:buFont typeface="Arial" charset="0"/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6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66686DA6-314D-4AE7-8F41-73787BB37AD2}" type="slidenum">
              <a:rPr lang="ru-RU" sz="2400">
                <a:latin typeface="Calibri" pitchFamily="34" charset="0"/>
              </a:rPr>
              <a:pPr algn="r"/>
              <a:t>7</a:t>
            </a:fld>
            <a:endParaRPr lang="ru-RU" sz="2400">
              <a:latin typeface="Calibri" pitchFamily="34" charset="0"/>
            </a:endParaRPr>
          </a:p>
        </p:txBody>
      </p:sp>
      <p:sp>
        <p:nvSpPr>
          <p:cNvPr id="11" name="Содержимое 2"/>
          <p:cNvSpPr txBox="1">
            <a:spLocks/>
          </p:cNvSpPr>
          <p:nvPr/>
        </p:nvSpPr>
        <p:spPr bwMode="auto">
          <a:xfrm>
            <a:off x="4572000" y="1484784"/>
            <a:ext cx="4392488" cy="5187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ИМ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Много параметров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Нелинейные и неявные зависимости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Дискретность времени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Причинно-следственные связи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Стохастическая система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ru-RU" sz="3200" dirty="0"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Times New Roman" pitchFamily="18" charset="0"/>
                <a:cs typeface="Times New Roman" pitchFamily="18" charset="0"/>
              </a:rPr>
              <a:t>Этапы моделирования систем</a:t>
            </a:r>
            <a:endParaRPr lang="ru-RU" dirty="0"/>
          </a:p>
        </p:txBody>
      </p:sp>
      <p:sp>
        <p:nvSpPr>
          <p:cNvPr id="4099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488"/>
          </a:xfrm>
        </p:spPr>
        <p:txBody>
          <a:bodyPr/>
          <a:lstStyle/>
          <a:p>
            <a:pPr eaLnBrk="1" hangingPunct="1"/>
            <a:r>
              <a:rPr lang="ru-RU" dirty="0">
                <a:latin typeface="Times New Roman" pitchFamily="18" charset="0"/>
                <a:cs typeface="Times New Roman" pitchFamily="18" charset="0"/>
              </a:rPr>
              <a:t>Определение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системы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(предметная и проблемная области)</a:t>
            </a:r>
          </a:p>
          <a:p>
            <a:pPr eaLnBrk="1" hangingPunct="1"/>
            <a:r>
              <a:rPr lang="ru-RU" dirty="0">
                <a:latin typeface="Times New Roman" pitchFamily="18" charset="0"/>
                <a:cs typeface="Times New Roman" pitchFamily="18" charset="0"/>
              </a:rPr>
              <a:t>Определение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объекта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моделирования</a:t>
            </a:r>
          </a:p>
          <a:p>
            <a:pPr eaLnBrk="1" hangingPunct="1"/>
            <a:r>
              <a:rPr lang="ru-RU" dirty="0">
                <a:latin typeface="Times New Roman" pitchFamily="18" charset="0"/>
                <a:cs typeface="Times New Roman" pitchFamily="18" charset="0"/>
              </a:rPr>
              <a:t>Определение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целей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назначения</a:t>
            </a:r>
          </a:p>
          <a:p>
            <a:pPr eaLnBrk="1" hangingPunct="1"/>
            <a:r>
              <a:rPr lang="ru-RU" dirty="0">
                <a:latin typeface="Times New Roman" pitchFamily="18" charset="0"/>
                <a:cs typeface="Times New Roman" pitchFamily="18" charset="0"/>
              </a:rPr>
              <a:t>Определение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требований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к модели</a:t>
            </a:r>
          </a:p>
          <a:p>
            <a:pPr eaLnBrk="1" hangingPunct="1"/>
            <a:r>
              <a:rPr lang="ru-RU" dirty="0">
                <a:latin typeface="Times New Roman" pitchFamily="18" charset="0"/>
                <a:cs typeface="Times New Roman" pitchFamily="18" charset="0"/>
              </a:rPr>
              <a:t>Определение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формы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представления</a:t>
            </a:r>
          </a:p>
          <a:p>
            <a:pPr eaLnBrk="1" hangingPunct="1"/>
            <a:r>
              <a:rPr lang="ru-RU" dirty="0">
                <a:latin typeface="Times New Roman" pitchFamily="18" charset="0"/>
                <a:cs typeface="Times New Roman" pitchFamily="18" charset="0"/>
              </a:rPr>
              <a:t>Определение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реализации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модели</a:t>
            </a:r>
          </a:p>
          <a:p>
            <a:pPr eaLnBrk="1" hangingPunct="1"/>
            <a:r>
              <a:rPr lang="ru-RU" dirty="0">
                <a:latin typeface="Times New Roman" pitchFamily="18" charset="0"/>
                <a:cs typeface="Times New Roman" pitchFamily="18" charset="0"/>
              </a:rPr>
              <a:t>Определение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метода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исследования модели</a:t>
            </a:r>
          </a:p>
          <a:p>
            <a:pPr eaLnBrk="1" hangingPunct="1"/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charset="0"/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charset="0"/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6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66686DA6-314D-4AE7-8F41-73787BB37AD2}" type="slidenum">
              <a:rPr lang="ru-RU" sz="2400">
                <a:latin typeface="Calibri" pitchFamily="34" charset="0"/>
              </a:rPr>
              <a:pPr algn="r"/>
              <a:t>8</a:t>
            </a:fld>
            <a:endParaRPr lang="ru-RU" sz="24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0B22546-939A-437D-8DA9-0A5E6697F04C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864</Words>
  <Application>Microsoft Office PowerPoint</Application>
  <PresentationFormat>Экран (4:3)</PresentationFormat>
  <Paragraphs>217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8" baseType="lpstr">
      <vt:lpstr>Arial</vt:lpstr>
      <vt:lpstr>Calibri</vt:lpstr>
      <vt:lpstr>Times New Roman</vt:lpstr>
      <vt:lpstr>Тема Office</vt:lpstr>
      <vt:lpstr>Математическое моделирование</vt:lpstr>
      <vt:lpstr>Система</vt:lpstr>
      <vt:lpstr>Модель</vt:lpstr>
      <vt:lpstr>Основные виды моделирования</vt:lpstr>
      <vt:lpstr>Презентация PowerPoint</vt:lpstr>
      <vt:lpstr>Презентация PowerPoint</vt:lpstr>
      <vt:lpstr>Аналитическая модель vs. ИМ</vt:lpstr>
      <vt:lpstr>Этапы моделирования систем</vt:lpstr>
      <vt:lpstr>Презентация PowerPoint</vt:lpstr>
      <vt:lpstr>Математические схемы моделирования</vt:lpstr>
      <vt:lpstr>Математические схемы моделирования</vt:lpstr>
      <vt:lpstr>Типовые математические схемы</vt:lpstr>
      <vt:lpstr>D-схемы</vt:lpstr>
      <vt:lpstr>Пример</vt:lpstr>
      <vt:lpstr>Пример 2</vt:lpstr>
      <vt:lpstr>Системная динамика</vt:lpstr>
      <vt:lpstr>F-схемы</vt:lpstr>
      <vt:lpstr>F-схемы</vt:lpstr>
      <vt:lpstr>Автомат Мили и Автомат Мура</vt:lpstr>
      <vt:lpstr>Способы задания</vt:lpstr>
      <vt:lpstr>Способы задания</vt:lpstr>
      <vt:lpstr>P-схемы</vt:lpstr>
      <vt:lpstr>Q-схемы</vt:lpstr>
      <vt:lpstr>Q-схемы</vt:lpstr>
      <vt:lpstr>N-схемы</vt:lpstr>
      <vt:lpstr>N-схемы</vt:lpstr>
      <vt:lpstr>N-схемы</vt:lpstr>
      <vt:lpstr>N-схемы</vt:lpstr>
      <vt:lpstr>N-схемы</vt:lpstr>
      <vt:lpstr>N-схемы</vt:lpstr>
      <vt:lpstr>Е-схемы</vt:lpstr>
      <vt:lpstr>Е-схемы</vt:lpstr>
      <vt:lpstr>А-схемы</vt:lpstr>
      <vt:lpstr>Презентация PowerPoint</vt:lpstr>
    </vt:vector>
  </TitlesOfParts>
  <Manager>Зеленская Е. В.</Manager>
  <Company>АИТ РИ-РтФ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Сафиуллин Н.Т.</dc:creator>
  <cp:lastModifiedBy>Nikolai</cp:lastModifiedBy>
  <cp:revision>139</cp:revision>
  <dcterms:created xsi:type="dcterms:W3CDTF">2010-05-21T13:19:53Z</dcterms:created>
  <dcterms:modified xsi:type="dcterms:W3CDTF">2019-02-09T22:22:45Z</dcterms:modified>
</cp:coreProperties>
</file>