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38" r:id="rId2"/>
    <p:sldId id="339" r:id="rId3"/>
    <p:sldId id="340" r:id="rId4"/>
    <p:sldId id="350" r:id="rId5"/>
    <p:sldId id="349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51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637" autoAdjust="0"/>
  </p:normalViewPr>
  <p:slideViewPr>
    <p:cSldViewPr>
      <p:cViewPr>
        <p:scale>
          <a:sx n="70" d="100"/>
          <a:sy n="70" d="100"/>
        </p:scale>
        <p:origin x="-2730" y="-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A8F6B47-9ABC-4854-8C8A-F2B11846B286}" type="datetimeFigureOut">
              <a:rPr lang="ru-RU"/>
              <a:pPr>
                <a:defRPr/>
              </a:pPr>
              <a:t>12.02.2018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58FD6C-1E43-4850-9642-1E772F541C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417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98D00-693D-41E6-B009-86AFB56BAD91}" type="datetime1">
              <a:rPr lang="ru-RU"/>
              <a:pPr>
                <a:defRPr/>
              </a:pPr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5726F-BAD0-486F-B56D-6A6D662679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4804D-8369-4ED7-9417-C6DCCC9B3A20}" type="datetime1">
              <a:rPr lang="ru-RU"/>
              <a:pPr>
                <a:defRPr/>
              </a:pPr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AEF4A-B95B-4E15-84FF-FBF11F444C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1D3B9-8EAD-425A-8F0E-AA502C8CA50C}" type="datetime1">
              <a:rPr lang="ru-RU"/>
              <a:pPr>
                <a:defRPr/>
              </a:pPr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F10BB-C767-43C1-8E68-53515B701E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1552B-F5C9-46FA-8F65-B76601218AAC}" type="datetime1">
              <a:rPr lang="ru-RU"/>
              <a:pPr>
                <a:defRPr/>
              </a:pPr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7D4E7-F7D9-4213-8013-728CA9A322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5EE05-ED7B-4FD7-82D9-BC9026C38932}" type="datetime1">
              <a:rPr lang="ru-RU"/>
              <a:pPr>
                <a:defRPr/>
              </a:pPr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AD52F-D6D5-4A2D-8849-7F919928B1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1D294-45B2-4AD0-AD57-3CEB9714D99E}" type="datetime1">
              <a:rPr lang="ru-RU"/>
              <a:pPr>
                <a:defRPr/>
              </a:pPr>
              <a:t>12.02.2018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583C7-BA7F-4F29-916C-8ACCE72296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8C8CF-B056-4C65-BA27-2DE654147E71}" type="datetime1">
              <a:rPr lang="ru-RU"/>
              <a:pPr>
                <a:defRPr/>
              </a:pPr>
              <a:t>12.02.2018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6D350-668D-4FA9-9EAF-AC99EF0A3A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901A1-C5A9-4F78-B2A8-FF1A3AB39FE2}" type="datetime1">
              <a:rPr lang="ru-RU"/>
              <a:pPr>
                <a:defRPr/>
              </a:pPr>
              <a:t>12.02.2018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17907-B4B6-41CF-92CE-EB03CDC0D1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4DB00-9B69-4DC9-8EEF-3254AFC7F21E}" type="datetime1">
              <a:rPr lang="ru-RU"/>
              <a:pPr>
                <a:defRPr/>
              </a:pPr>
              <a:t>12.02.2018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3D3C4-89BB-4815-B352-48F0933A6A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4D15B-F8E4-45D4-8DCF-1F0D9E40A1B1}" type="datetime1">
              <a:rPr lang="ru-RU"/>
              <a:pPr>
                <a:defRPr/>
              </a:pPr>
              <a:t>12.02.2018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A472D-345F-43FB-AB55-C940B685AE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C651B-3E33-4DD3-880A-676FD83671CD}" type="datetime1">
              <a:rPr lang="ru-RU"/>
              <a:pPr>
                <a:defRPr/>
              </a:pPr>
              <a:t>12.02.2018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6FCDC-8D70-4481-AECB-1370C6FCDB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1649B98-2DBB-403B-B531-12015C9491B7}" type="datetime1">
              <a:rPr lang="ru-RU"/>
              <a:pPr>
                <a:defRPr/>
              </a:pPr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34D81EE-0CED-43B5-848A-F79D7A09A7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Системы Массового Обслуживания (СМО)</a:t>
            </a:r>
            <a:endParaRPr lang="ru-RU" smtClean="0"/>
          </a:p>
        </p:txBody>
      </p:sp>
      <p:sp>
        <p:nvSpPr>
          <p:cNvPr id="32771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СМО –это динамическая система, предназначенная для эффективного обслуживания потока заявок при ограничениях на ресурсы системы. </a:t>
            </a:r>
          </a:p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условие двойной случайности: случайный момент времени поступления заявки на обслуживание + случайная длительность времени обслуживания;</a:t>
            </a:r>
          </a:p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наличие очередей.</a:t>
            </a:r>
          </a:p>
          <a:p>
            <a:pPr eaLnBrk="1" hangingPunct="1"/>
            <a:endParaRPr lang="ru-RU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7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7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7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78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3F2B5AC-012B-46C2-8F13-BB726BB13711}" type="slidenum">
              <a:rPr lang="ru-RU" sz="2400">
                <a:latin typeface="Calibri" pitchFamily="34" charset="0"/>
              </a:rPr>
              <a:pPr algn="r"/>
              <a:t>1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Аналитическая модель СМО</a:t>
            </a:r>
            <a:endParaRPr lang="ru-RU" smtClean="0"/>
          </a:p>
        </p:txBody>
      </p:sp>
      <p:sp>
        <p:nvSpPr>
          <p:cNvPr id="39939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Если все процессы смены состояний являются марковскими (пуассоновские входные потоки и потоки обслуживания)</a:t>
            </a:r>
          </a:p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Уравнения Колмогорова</a:t>
            </a:r>
          </a:p>
          <a:p>
            <a:pPr eaLnBrk="1" hangingPunct="1"/>
            <a:endParaRPr lang="ru-RU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4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4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4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83F690D-F34A-48EC-9C14-FC048EE7EF50}" type="slidenum">
              <a:rPr lang="ru-RU" sz="2400">
                <a:latin typeface="Calibri" pitchFamily="34" charset="0"/>
              </a:rPr>
              <a:pPr algn="r"/>
              <a:t>10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399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4000500"/>
            <a:ext cx="7931150" cy="242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Пример СМО</a:t>
            </a:r>
            <a:endParaRPr lang="ru-RU" smtClean="0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9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99601F7-AA10-40FC-A421-C790976D3EB6}" type="slidenum">
              <a:rPr lang="ru-RU" sz="2400">
                <a:latin typeface="Calibri" pitchFamily="34" charset="0"/>
              </a:rPr>
              <a:pPr algn="r"/>
              <a:t>11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40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38" y="1214438"/>
            <a:ext cx="55721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88" y="2928938"/>
            <a:ext cx="6176962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>
          <a:xfrm>
            <a:off x="500063" y="285750"/>
            <a:ext cx="8229600" cy="1143000"/>
          </a:xfrm>
        </p:spPr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Пример СМО 2</a:t>
            </a:r>
            <a:endParaRPr lang="ru-RU" smtClean="0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3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43125050-7D88-4775-80E5-9466F6305E2D}" type="slidenum">
              <a:rPr lang="ru-RU" sz="2400">
                <a:latin typeface="Calibri" pitchFamily="34" charset="0"/>
              </a:rPr>
              <a:pPr algn="r"/>
              <a:t>12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41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1285875"/>
            <a:ext cx="57721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2928938"/>
            <a:ext cx="80676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6B86624E-D3F6-4BD0-9FC3-E38FA60938E2}" type="slidenum">
              <a:rPr lang="ru-RU" sz="2400">
                <a:latin typeface="Calibri" pitchFamily="34" charset="0"/>
              </a:rPr>
              <a:pPr algn="r"/>
              <a:t>13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430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0"/>
            <a:ext cx="8215312" cy="666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Обозначение СМО</a:t>
            </a:r>
            <a:endParaRPr lang="ru-RU" smtClean="0"/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643563"/>
          </a:xfrm>
        </p:spPr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При определении СМО классических типов применяется специальная символика:</a:t>
            </a:r>
          </a:p>
          <a:p>
            <a:pPr algn="ctr" eaLnBrk="1" hangingPunct="1">
              <a:buFont typeface="Arial" charset="0"/>
              <a:buNone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A/B/</a:t>
            </a: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ru-RU" b="1" i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 – вид входного потока заявок или распределения интервалов между ними;</a:t>
            </a:r>
          </a:p>
          <a:p>
            <a:pPr eaLnBrk="1" hangingPunct="1"/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 – вид потока обслуживания или распределения длительности обслуживания;</a:t>
            </a:r>
          </a:p>
          <a:p>
            <a:pPr eaLnBrk="1" hangingPunct="1"/>
            <a:r>
              <a:rPr lang="ru-RU" b="1" smtClean="0">
                <a:latin typeface="Times New Roman" pitchFamily="18" charset="0"/>
                <a:cs typeface="Times New Roman" pitchFamily="18" charset="0"/>
              </a:rPr>
              <a:t>𝑛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 – количество обслуживающих каналов;</a:t>
            </a:r>
          </a:p>
          <a:p>
            <a:pPr eaLnBrk="1" hangingPunct="1"/>
            <a:r>
              <a:rPr lang="ru-RU" b="1" smtClean="0">
                <a:latin typeface="Times New Roman" pitchFamily="18" charset="0"/>
                <a:cs typeface="Times New Roman" pitchFamily="18" charset="0"/>
              </a:rPr>
              <a:t>𝑚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 – предельная длина очереди (0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 m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∞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4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B6ED1A7-FE7C-497C-8F45-DBEE2CDEA579}" type="slidenum">
              <a:rPr lang="ru-RU" sz="2400">
                <a:latin typeface="Calibri" pitchFamily="34" charset="0"/>
              </a:rPr>
              <a:pPr algn="r"/>
              <a:t>14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Структура СМО</a:t>
            </a:r>
            <a:endParaRPr lang="ru-RU" smtClean="0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79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80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801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66038DE-C553-4921-8F43-0D4DC8D5ECEC}" type="slidenum">
              <a:rPr lang="ru-RU" sz="2400">
                <a:latin typeface="Calibri" pitchFamily="34" charset="0"/>
              </a:rPr>
              <a:pPr algn="r"/>
              <a:t>2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33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25"/>
            <a:ext cx="91440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Системы Массового Обслуживания (СМО)</a:t>
            </a:r>
            <a:endParaRPr lang="ru-RU" smtClean="0"/>
          </a:p>
        </p:txBody>
      </p:sp>
      <p:sp>
        <p:nvSpPr>
          <p:cNvPr id="34819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Заявка проходит несколько этапов: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Появление заявки на входе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Прохождение очереди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Процесс обслуживания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Заявка характеризуется: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Момент появления на входе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Приоритет заявки относительно других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Параметры, отражающие ресурсы и т.д.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3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Системы Массового Обслуживания (СМО)</a:t>
            </a:r>
            <a:endParaRPr lang="ru-RU" smtClean="0"/>
          </a:p>
        </p:txBody>
      </p:sp>
      <p:sp>
        <p:nvSpPr>
          <p:cNvPr id="34819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Поток заявок: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Однородный (заявки одинаковы)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Неоднородный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Основной параметр: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Время между двумя заявками на входе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Функция распределения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4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Системы Массового Обслуживания (СМО)</a:t>
            </a:r>
            <a:endParaRPr lang="ru-RU" smtClean="0"/>
          </a:p>
        </p:txBody>
      </p:sp>
      <p:sp>
        <p:nvSpPr>
          <p:cNvPr id="34819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Часто в законах массового обслуживания число появлений в единицу времени может быть оценено с помощью распределения вероятностей известного, как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пуассоновское распределение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5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348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5" y="4357688"/>
            <a:ext cx="22098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Системы Массового Обслуживания (СМО)</a:t>
            </a:r>
            <a:endParaRPr lang="ru-RU" smtClean="0"/>
          </a:p>
        </p:txBody>
      </p:sp>
      <p:sp>
        <p:nvSpPr>
          <p:cNvPr id="3584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Во многих случаях можно предположить, что время обслуживания подчиняется экспоненциальному распределению с функцией распределения:</a:t>
            </a:r>
          </a:p>
          <a:p>
            <a:pPr eaLnBrk="1" hangingPunct="1"/>
            <a:endParaRPr lang="ru-RU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4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50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6D2691A-AAE7-40CC-9403-70BB86E658DB}" type="slidenum">
              <a:rPr lang="ru-RU" sz="2400">
                <a:latin typeface="Calibri" pitchFamily="34" charset="0"/>
              </a:rPr>
              <a:pPr algn="r"/>
              <a:t>6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358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88" y="4143375"/>
            <a:ext cx="41814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Основные показатели качества обслуживания</a:t>
            </a:r>
            <a:endParaRPr lang="ru-RU" smtClean="0"/>
          </a:p>
        </p:txBody>
      </p:sp>
      <p:sp>
        <p:nvSpPr>
          <p:cNvPr id="36867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Общее количество обслуженных заявок за какой-либо промежуток времени;</a:t>
            </a:r>
          </a:p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Пропускная способность системы – среднее число заявок, обслуженных в единицу времени;</a:t>
            </a:r>
          </a:p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Доля обслуженныхзаявок;</a:t>
            </a:r>
          </a:p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Доля заявок, получивших отказ;</a:t>
            </a:r>
          </a:p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Время пребывания заявки в системе</a:t>
            </a: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4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00F666A4-09CA-43A6-8643-15F2392D3C39}" type="slidenum">
              <a:rPr lang="ru-RU" sz="2400">
                <a:latin typeface="Calibri" pitchFamily="34" charset="0"/>
              </a:rPr>
              <a:pPr algn="r"/>
              <a:t>7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Основные показатели качества обслуживания</a:t>
            </a:r>
            <a:endParaRPr lang="ru-RU" smtClean="0"/>
          </a:p>
        </p:txBody>
      </p:sp>
      <p:sp>
        <p:nvSpPr>
          <p:cNvPr id="37891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Среднее время обслуживания (функция распределения времени обслуживания);</a:t>
            </a:r>
          </a:p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Средняя длина очереди;</a:t>
            </a:r>
          </a:p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Среднее время ожидания;</a:t>
            </a:r>
          </a:p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Загрузка каналов – коэффициент использования (как доля времени, в течение которого ОУ было занято) – характеризует степень простоя ОУ;</a:t>
            </a:r>
          </a:p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и др.</a:t>
            </a:r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8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9C98136-01AA-4EAD-9FFA-1D0C00E6E72C}" type="slidenum">
              <a:rPr lang="ru-RU" sz="2400">
                <a:latin typeface="Calibri" pitchFamily="34" charset="0"/>
              </a:rPr>
              <a:pPr algn="r"/>
              <a:t>8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Типы СМО</a:t>
            </a:r>
            <a:endParaRPr lang="ru-RU" smtClean="0"/>
          </a:p>
        </p:txBody>
      </p:sp>
      <p:sp>
        <p:nvSpPr>
          <p:cNvPr id="38915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Замкнутые – конечное число заявок и состояний</a:t>
            </a:r>
          </a:p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Разомкнутые – бесконечное число заявок и состояний</a:t>
            </a:r>
          </a:p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Многоканальные и одноканальные</a:t>
            </a:r>
          </a:p>
          <a:p>
            <a:pPr eaLnBrk="1" hangingPunct="1"/>
            <a:endParaRPr lang="ru-RU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2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462B43D4-3664-41E1-ADE2-2ACDA0161451}" type="slidenum">
              <a:rPr lang="ru-RU" sz="2400">
                <a:latin typeface="Calibri" pitchFamily="34" charset="0"/>
              </a:rPr>
              <a:pPr algn="r"/>
              <a:t>9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357</Words>
  <Application>Microsoft Office PowerPoint</Application>
  <PresentationFormat>Экран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Системы Массового Обслуживания (СМО)</vt:lpstr>
      <vt:lpstr>Структура СМО</vt:lpstr>
      <vt:lpstr>Системы Массового Обслуживания (СМО)</vt:lpstr>
      <vt:lpstr>Системы Массового Обслуживания (СМО)</vt:lpstr>
      <vt:lpstr>Системы Массового Обслуживания (СМО)</vt:lpstr>
      <vt:lpstr>Системы Массового Обслуживания (СМО)</vt:lpstr>
      <vt:lpstr>Основные показатели качества обслуживания</vt:lpstr>
      <vt:lpstr>Основные показатели качества обслуживания</vt:lpstr>
      <vt:lpstr>Типы СМО</vt:lpstr>
      <vt:lpstr>Аналитическая модель СМО</vt:lpstr>
      <vt:lpstr>Пример СМО</vt:lpstr>
      <vt:lpstr>Пример СМО 2</vt:lpstr>
      <vt:lpstr>Презентация PowerPoint</vt:lpstr>
      <vt:lpstr>Обозначение СМО</vt:lpstr>
    </vt:vector>
  </TitlesOfParts>
  <Manager>Зеленская Е. В.</Manager>
  <Company>АИТ РИ-РтФ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Сафиуллин Н.Т.</dc:creator>
  <cp:lastModifiedBy>Nikolai</cp:lastModifiedBy>
  <cp:revision>137</cp:revision>
  <dcterms:created xsi:type="dcterms:W3CDTF">2010-05-21T13:19:53Z</dcterms:created>
  <dcterms:modified xsi:type="dcterms:W3CDTF">2018-02-12T12:41:48Z</dcterms:modified>
</cp:coreProperties>
</file>