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80" r:id="rId2"/>
    <p:sldId id="329" r:id="rId3"/>
    <p:sldId id="281" r:id="rId4"/>
    <p:sldId id="330" r:id="rId5"/>
    <p:sldId id="331" r:id="rId6"/>
    <p:sldId id="333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37" autoAdjust="0"/>
  </p:normalViewPr>
  <p:slideViewPr>
    <p:cSldViewPr>
      <p:cViewPr>
        <p:scale>
          <a:sx n="70" d="100"/>
          <a:sy n="70" d="100"/>
        </p:scale>
        <p:origin x="-273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8F6B47-9ABC-4854-8C8A-F2B11846B286}" type="datetimeFigureOut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58FD6C-1E43-4850-9642-1E772F541C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8D00-693D-41E6-B009-86AFB56BAD91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726F-BAD0-486F-B56D-6A6D662679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804D-8369-4ED7-9417-C6DCCC9B3A20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EF4A-B95B-4E15-84FF-FBF11F444C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D3B9-8EAD-425A-8F0E-AA502C8CA50C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10BB-C767-43C1-8E68-53515B701E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1552B-F5C9-46FA-8F65-B76601218AAC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D4E7-F7D9-4213-8013-728CA9A32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5EE05-ED7B-4FD7-82D9-BC9026C38932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D52F-D6D5-4A2D-8849-7F919928B1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1D294-45B2-4AD0-AD57-3CEB9714D99E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83C7-BA7F-4F29-916C-8ACCE7229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C8CF-B056-4C65-BA27-2DE654147E71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D350-668D-4FA9-9EAF-AC99EF0A3A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01A1-C5A9-4F78-B2A8-FF1A3AB39FE2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17907-B4B6-41CF-92CE-EB03CDC0D1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4DB00-9B69-4DC9-8EEF-3254AFC7F21E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D3C4-89BB-4815-B352-48F0933A6A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4D15B-F8E4-45D4-8DCF-1F0D9E40A1B1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A472D-345F-43FB-AB55-C940B685A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651B-3E33-4DD3-880A-676FD83671CD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FCDC-8D70-4481-AECB-1370C6FCDB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649B98-2DBB-403B-B531-12015C9491B7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34D81EE-0CED-43B5-848A-F79D7A09A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Имитационное моделирование</a:t>
            </a:r>
            <a:endParaRPr lang="ru-RU" smtClean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Метод ИМ – экспериментальный метод исследования реальной системы по ее имитационной модели, который сочетает особенности экспериментального подхода и специфические условия использования вычислительной техники.</a:t>
            </a:r>
          </a:p>
          <a:p>
            <a:pPr eaLnBrk="1" hangingPunct="1">
              <a:buFont typeface="Arial" charset="0"/>
              <a:buNone/>
            </a:pPr>
            <a:endParaRPr lang="ru-RU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1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Статистическое моделирование</a:t>
            </a:r>
            <a:endParaRPr lang="ru-RU" dirty="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5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7E27A1E-B273-4630-AB4D-C3AAF35CA284}" type="slidenum">
              <a:rPr lang="ru-RU" sz="2400">
                <a:latin typeface="Calibri" pitchFamily="34" charset="0"/>
              </a:rPr>
              <a:pPr algn="r"/>
              <a:t>10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76438"/>
            <a:ext cx="88392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Содержимое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основе метода лежит выполнение следующих действий: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проведение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большого количества одинаковых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 исходным данным испытаний;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формирование на этой основе соответствующего количества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независимых реализаций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случайных величин, характеризующих те или иные исходы функционирования системы;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усреднение и другая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статистическая обработка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формируемых реализаций случайных величин (исходов).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3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0A0E2D1-71E7-4120-A2CF-C6093C46E4D2}" type="slidenum">
              <a:rPr lang="ru-RU" sz="2400">
                <a:latin typeface="Calibri" pitchFamily="34" charset="0"/>
              </a:rPr>
              <a:pPr algn="r"/>
              <a:t>11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Содержимое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Монте-Карло использует в качестве теоретической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базы предельные теоремы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теории вероятностей.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Принципиально, если количество реализаций 𝑁 → ∞, результаты устойчивы и достаточно точны.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• Практически приемлемые результаты могут быть получены при достаточно небольших 𝑁. 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7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279F9-51AA-4887-951A-D2756386BBFE}" type="slidenum">
              <a:rPr lang="ru-RU" sz="2400">
                <a:latin typeface="Calibri" pitchFamily="34" charset="0"/>
              </a:rPr>
              <a:pPr algn="r"/>
              <a:t>12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Предельные теоремы</a:t>
            </a:r>
            <a:endParaRPr lang="ru-RU" dirty="0" smtClean="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Неравенство Чебышева.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неотрицательной случайной величины 𝑋 и любого 𝐾 &gt; 0  выполняется неравенство: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0E920D8-4E0A-4596-87EF-084FDC0DF743}" type="slidenum">
              <a:rPr lang="ru-RU" sz="2400">
                <a:latin typeface="Calibri" pitchFamily="34" charset="0"/>
              </a:rPr>
              <a:pPr algn="r"/>
              <a:t>13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861048"/>
            <a:ext cx="7542680" cy="9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215063"/>
          </a:xfrm>
        </p:spPr>
        <p:txBody>
          <a:bodyPr/>
          <a:lstStyle/>
          <a:p>
            <a:pPr eaLnBrk="1" hangingPunct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Теорема Бернулли.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проводится 𝑁 независимых испытаний, в каждом из которых некоторое событие А осуществляется с вероятностью 𝑝, то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частота появления события 𝑚/𝑁 при 𝑁 → ∞ сходится по вероятности к 𝑝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7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279F9-51AA-4887-951A-D2756386BBFE}" type="slidenum">
              <a:rPr lang="ru-RU" sz="2400">
                <a:latin typeface="Calibri" pitchFamily="34" charset="0"/>
              </a:rPr>
              <a:pPr algn="r"/>
              <a:t>14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056"/>
            <a:ext cx="8353436" cy="143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215063"/>
          </a:xfrm>
        </p:spPr>
        <p:txBody>
          <a:bodyPr/>
          <a:lstStyle/>
          <a:p>
            <a:pPr eaLnBrk="1" hangingPunct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Теорема Пуассона.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проводится 𝑁 независимых испытаний, и вероятность осуществления события А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в 𝑖 -м испытании равна 𝑝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то относительная частота появления события 𝑚/𝑁 при 𝑁 → ∞ сходится по вероятности к среднему из вероятностей 𝑝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7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279F9-51AA-4887-951A-D2756386BBFE}" type="slidenum">
              <a:rPr lang="ru-RU" sz="2400">
                <a:latin typeface="Calibri" pitchFamily="34" charset="0"/>
              </a:rPr>
              <a:pPr algn="r"/>
              <a:t>15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437112"/>
            <a:ext cx="759736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215063"/>
          </a:xfrm>
        </p:spPr>
        <p:txBody>
          <a:bodyPr/>
          <a:lstStyle/>
          <a:p>
            <a:pPr eaLnBrk="1" hangingPunct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Теорема Чебышева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Обобщенная теорема Чебышева.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7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279F9-51AA-4887-951A-D2756386BBFE}" type="slidenum">
              <a:rPr lang="ru-RU" sz="2400">
                <a:latin typeface="Calibri" pitchFamily="34" charset="0"/>
              </a:rPr>
              <a:pPr algn="r"/>
              <a:t>16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66" y="1124744"/>
            <a:ext cx="896853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848" y="4149080"/>
            <a:ext cx="88881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215063"/>
          </a:xfrm>
        </p:spPr>
        <p:txBody>
          <a:bodyPr/>
          <a:lstStyle/>
          <a:p>
            <a:pPr eaLnBrk="1" hangingPunct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Теорема Маркова.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Обобщенная теорема Чебышева справедлива и для зависимых случайных величин, если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7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279F9-51AA-4887-951A-D2756386BBFE}" type="slidenum">
              <a:rPr lang="ru-RU" sz="2400">
                <a:latin typeface="Calibri" pitchFamily="34" charset="0"/>
              </a:rPr>
              <a:pPr algn="r"/>
              <a:t>17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42179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215063"/>
          </a:xfrm>
        </p:spPr>
        <p:txBody>
          <a:bodyPr/>
          <a:lstStyle/>
          <a:p>
            <a:pPr eaLnBrk="1" hangingPunct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Центральная предельная теорема.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𝑋1, 𝑋2, … , 𝑋𝑛 – независимые одинаково распределенные случайные величины, имеющие математическое ожидание 𝑀(𝑋𝑖) = 𝑎  и дисперсию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то при 𝑁 → ∞ закон распределения суммы неограниченно приближается к нормальному: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7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279F9-51AA-4887-951A-D2756386BBFE}" type="slidenum">
              <a:rPr lang="ru-RU" sz="2400">
                <a:latin typeface="Calibri" pitchFamily="34" charset="0"/>
              </a:rPr>
              <a:pPr algn="r"/>
              <a:t>18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996952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97152"/>
            <a:ext cx="909279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Имитационное моделирование</a:t>
            </a:r>
            <a:endParaRPr lang="ru-RU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5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7E27A1E-B273-4630-AB4D-C3AAF35CA284}" type="slidenum">
              <a:rPr lang="ru-RU" sz="2400">
                <a:latin typeface="Calibri" pitchFamily="34" charset="0"/>
              </a:rPr>
              <a:pPr algn="r"/>
              <a:t>2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24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85875"/>
            <a:ext cx="892968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Содержимое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построении (описании) имитационной модели выделяют две составляющие:</a:t>
            </a:r>
          </a:p>
          <a:p>
            <a:pPr eaLnBrk="1" hangingPunct="1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Статическое описание системы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описание ее структуры (выполняется структурный анализ моделируемых процессов).</a:t>
            </a:r>
          </a:p>
          <a:p>
            <a:pPr eaLnBrk="1" hangingPunct="1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Динамическое описание системы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или описание динамики взаимодействия ее элементов (требуется построение функциональной модели моделируемых динамических процессов).</a:t>
            </a:r>
          </a:p>
          <a:p>
            <a:pPr eaLnBrk="1" hangingPunct="1">
              <a:buFont typeface="Arial" charset="0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9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4B4F9C6-0B29-42DB-8065-F4CB5F95D80C}" type="slidenum">
              <a:rPr lang="ru-RU" sz="2400">
                <a:latin typeface="Calibri" pitchFamily="34" charset="0"/>
              </a:rPr>
              <a:pPr algn="r"/>
              <a:t>3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Содержимое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точки зрения программной реализации чтобы составить ИМ надо: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представить реальную систему (процесс), как совокупность взаимодействующих элементов;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алгоритмически описать функционирование отдельных элементов;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описать процесс взаимодействия различных элементов между собой и с внешней средой.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3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0A0E2D1-71E7-4120-A2CF-C6093C46E4D2}" type="slidenum">
              <a:rPr lang="ru-RU" sz="2400">
                <a:latin typeface="Calibri" pitchFamily="34" charset="0"/>
              </a:rPr>
              <a:pPr algn="r"/>
              <a:t>4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Содержимое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215063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Ключевой момент в ИМ – описание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состояний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системы. 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Функционирование системы – изменение ее состояний во времени.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характеризуется набором переменных состояний, следовательно, путем изменения значений этих переменных можно имитировать переход системы из одного состояния в другое. 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7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279F9-51AA-4887-951A-D2756386BBFE}" type="slidenum">
              <a:rPr lang="ru-RU" sz="2400">
                <a:latin typeface="Calibri" pitchFamily="34" charset="0"/>
              </a:rPr>
              <a:pPr algn="r"/>
              <a:t>5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Модельное время</a:t>
            </a:r>
            <a:endParaRPr lang="ru-RU" smtClean="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реальное время системы, работа которой имитируется на модели с сохранением соответствующего подобия;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модельное время, по которому организуется синхронизация событий в модели системы;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машинное время имитации, отражающее затраты ресурса времени ЭВМ на организацию имитации.</a:t>
            </a:r>
          </a:p>
          <a:p>
            <a:pPr eaLnBrk="1" hangingPunct="1">
              <a:buFont typeface="Arial" charset="0"/>
              <a:buNone/>
            </a:pPr>
            <a:endParaRPr lang="ru-RU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0E920D8-4E0A-4596-87EF-084FDC0DF743}" type="slidenum">
              <a:rPr lang="ru-RU" sz="2400">
                <a:latin typeface="Calibri" pitchFamily="34" charset="0"/>
              </a:rPr>
              <a:pPr algn="r"/>
              <a:t>6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91E332D-2359-4ECE-B367-93A75800AEFB}" type="slidenum">
              <a:rPr lang="ru-RU" sz="2400">
                <a:latin typeface="Calibri" pitchFamily="34" charset="0"/>
              </a:rPr>
              <a:pPr algn="r"/>
              <a:t>7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29705" name="Picture 2"/>
          <p:cNvPicPr>
            <a:picLocks noChangeAspect="1" noChangeArrowheads="1"/>
          </p:cNvPicPr>
          <p:nvPr/>
        </p:nvPicPr>
        <p:blipFill>
          <a:blip r:embed="rId2" cstate="print"/>
          <a:srcRect t="4427"/>
          <a:stretch>
            <a:fillRect/>
          </a:stretch>
        </p:blipFill>
        <p:spPr bwMode="auto">
          <a:xfrm>
            <a:off x="0" y="5715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Модельное время</a:t>
            </a:r>
            <a:endParaRPr lang="ru-RU" smtClean="0"/>
          </a:p>
        </p:txBody>
      </p:sp>
      <p:sp>
        <p:nvSpPr>
          <p:cNvPr id="3072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«Принцип Δt» является универсальным, применим для широкого класса систем. Его недостатком является неэкономичность с точки зрения затрат машинного времени.</a:t>
            </a:r>
          </a:p>
          <a:p>
            <a:pPr eaLnBrk="1" hangingPunct="1"/>
            <a:r>
              <a:rPr lang="ru-RU" smtClean="0">
                <a:latin typeface="Times New Roman" pitchFamily="18" charset="0"/>
                <a:cs typeface="Times New Roman" pitchFamily="18" charset="0"/>
              </a:rPr>
              <a:t>«Принцип Δz» дает возможность для ряда систем существенно уменьшить затраты машинного времени на реализацию моделирующих алгоритмов.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3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5CE2A85-29D3-41A3-B0B2-413801AE33DC}" type="slidenum">
              <a:rPr lang="ru-RU" sz="2400">
                <a:latin typeface="Calibri" pitchFamily="34" charset="0"/>
              </a:rPr>
              <a:pPr algn="r"/>
              <a:t>8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Статистическое моделирование</a:t>
            </a:r>
            <a:endParaRPr lang="ru-RU" dirty="0" smtClean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469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Большинство систем описываются процессами со случайным характером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Вероятностные факторы должны быть отражены в модели системы как случайные события, случайные величины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Многократное выполнение имитационной модели в условиях неопределенности входных параметров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 ИМ процессов с помощью генерации последовательностей случайных величин получил общее название – метод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Монте-Карло.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9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572</Words>
  <Application>Microsoft Office PowerPoint</Application>
  <PresentationFormat>Экран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Имитационное моделирование</vt:lpstr>
      <vt:lpstr>Имитационное моделирование</vt:lpstr>
      <vt:lpstr>Слайд 3</vt:lpstr>
      <vt:lpstr>Слайд 4</vt:lpstr>
      <vt:lpstr>Слайд 5</vt:lpstr>
      <vt:lpstr>Модельное время</vt:lpstr>
      <vt:lpstr>Слайд 7</vt:lpstr>
      <vt:lpstr>Модельное время</vt:lpstr>
      <vt:lpstr>Статистическое моделирование</vt:lpstr>
      <vt:lpstr>Статистическое моделирование</vt:lpstr>
      <vt:lpstr>Слайд 11</vt:lpstr>
      <vt:lpstr>Слайд 12</vt:lpstr>
      <vt:lpstr>Предельные теоремы</vt:lpstr>
      <vt:lpstr>Слайд 14</vt:lpstr>
      <vt:lpstr>Слайд 15</vt:lpstr>
      <vt:lpstr>Слайд 16</vt:lpstr>
      <vt:lpstr>Слайд 17</vt:lpstr>
      <vt:lpstr>Слайд 18</vt:lpstr>
    </vt:vector>
  </TitlesOfParts>
  <Manager>Зеленская Е. В.</Manager>
  <Company>АИТ РИ-РтФ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Сафиуллин Н.Т.</dc:creator>
  <cp:lastModifiedBy>Nikolai</cp:lastModifiedBy>
  <cp:revision>139</cp:revision>
  <dcterms:created xsi:type="dcterms:W3CDTF">2010-05-21T13:19:53Z</dcterms:created>
  <dcterms:modified xsi:type="dcterms:W3CDTF">2016-03-04T15:57:56Z</dcterms:modified>
</cp:coreProperties>
</file>