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36" r:id="rId2"/>
    <p:sldId id="337" r:id="rId3"/>
    <p:sldId id="349" r:id="rId4"/>
    <p:sldId id="362" r:id="rId5"/>
    <p:sldId id="363" r:id="rId6"/>
    <p:sldId id="364" r:id="rId7"/>
    <p:sldId id="365" r:id="rId8"/>
    <p:sldId id="366" r:id="rId9"/>
    <p:sldId id="368" r:id="rId10"/>
    <p:sldId id="369" r:id="rId11"/>
    <p:sldId id="370" r:id="rId12"/>
    <p:sldId id="367" r:id="rId13"/>
    <p:sldId id="371" r:id="rId14"/>
    <p:sldId id="372" r:id="rId15"/>
    <p:sldId id="373" r:id="rId16"/>
    <p:sldId id="374" r:id="rId17"/>
    <p:sldId id="375" r:id="rId18"/>
    <p:sldId id="376" r:id="rId19"/>
    <p:sldId id="378" r:id="rId20"/>
    <p:sldId id="379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637" autoAdjust="0"/>
  </p:normalViewPr>
  <p:slideViewPr>
    <p:cSldViewPr>
      <p:cViewPr>
        <p:scale>
          <a:sx n="70" d="100"/>
          <a:sy n="70" d="100"/>
        </p:scale>
        <p:origin x="-2730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8F6B47-9ABC-4854-8C8A-F2B11846B286}" type="datetimeFigureOut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58FD6C-1E43-4850-9642-1E772F541C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8D00-693D-41E6-B009-86AFB56BAD91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5726F-BAD0-486F-B56D-6A6D662679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4804D-8369-4ED7-9417-C6DCCC9B3A20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AEF4A-B95B-4E15-84FF-FBF11F444C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1D3B9-8EAD-425A-8F0E-AA502C8CA50C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F10BB-C767-43C1-8E68-53515B701E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1552B-F5C9-46FA-8F65-B76601218AAC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7D4E7-F7D9-4213-8013-728CA9A322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5EE05-ED7B-4FD7-82D9-BC9026C38932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D52F-D6D5-4A2D-8849-7F919928B1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1D294-45B2-4AD0-AD57-3CEB9714D99E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83C7-BA7F-4F29-916C-8ACCE72296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8C8CF-B056-4C65-BA27-2DE654147E71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D350-668D-4FA9-9EAF-AC99EF0A3A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901A1-C5A9-4F78-B2A8-FF1A3AB39FE2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17907-B4B6-41CF-92CE-EB03CDC0D1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4DB00-9B69-4DC9-8EEF-3254AFC7F21E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3D3C4-89BB-4815-B352-48F0933A6A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4D15B-F8E4-45D4-8DCF-1F0D9E40A1B1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A472D-345F-43FB-AB55-C940B685AE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C651B-3E33-4DD3-880A-676FD83671CD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FCDC-8D70-4481-AECB-1370C6FCDB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1649B98-2DBB-403B-B531-12015C9491B7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34D81EE-0CED-43B5-848A-F79D7A09A7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ГСЧ</a:t>
            </a:r>
            <a:endParaRPr lang="ru-RU" dirty="0" smtClean="0"/>
          </a:p>
        </p:txBody>
      </p:sp>
      <p:sp>
        <p:nvSpPr>
          <p:cNvPr id="3072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обеспечения статистического моделирования на ЭВМ необходимы: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качественные исходные (базовые) последовательности случайных чисел.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наличие простых и экономичных способов формирования последовательностей случайных чисел с заданным законом распределения.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30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5CE2A85-29D3-41A3-B0B2-413801AE33DC}" type="slidenum">
              <a:rPr lang="ru-RU" sz="2400">
                <a:latin typeface="Calibri" pitchFamily="34" charset="0"/>
              </a:rPr>
              <a:pPr algn="r"/>
              <a:t>1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ГСЧ (0,1)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10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14557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ГСЧ (0,1)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11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819" y="2708920"/>
            <a:ext cx="892718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95009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Получить такое распределение на цифровой ЭВМ невозможно, так как машина оперирует с 𝑛-разрядными числами.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Поэтому на ЭВМ вместо непрерывной совокупности равномерных случайных чисел интервала (0,1) используют дискретную последовательность 2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𝑛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случайных чисел того же интервала.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Закон распределения такой дискретной последовательности называют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квазиравномерным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распределением.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12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Псевдослучайные последовательности</a:t>
            </a:r>
            <a:endParaRPr lang="ru-RU" dirty="0" smtClean="0"/>
          </a:p>
        </p:txBody>
      </p:sp>
      <p:sp>
        <p:nvSpPr>
          <p:cNvPr id="44035" name="Содержимое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5158904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получения случайных чисел на ЭВМ используются алгоритмы, поэтому такие последовательности, являющиеся по сути детерминированными, называются псевдослучайными.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метод серединных квадратов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конгруэнтные процедуры генерации.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13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 срединных квадратов</a:t>
            </a:r>
            <a:endParaRPr lang="ru-RU" dirty="0" smtClean="0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14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03522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007" y="4293096"/>
            <a:ext cx="883799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Конгруэнтный метод</a:t>
            </a:r>
            <a:endParaRPr lang="ru-RU" dirty="0" smtClean="0"/>
          </a:p>
        </p:txBody>
      </p:sp>
      <p:sp>
        <p:nvSpPr>
          <p:cNvPr id="44035" name="Содержимое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5158904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Два целых числа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конгруэнтны (сравнимы) по модулю 𝑚, где 𝑚 – целое число, тогда и только тогда, когда существует такое целое число 𝑘, что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=  𝑘𝑚,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т.е. если разность делится на 𝑚 и если числа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дают одинаковые остатки от деления на абсолютную величину числа 𝑚.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15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Конгруэнтный метод</a:t>
            </a:r>
            <a:endParaRPr lang="ru-RU" dirty="0" smtClean="0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16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25" y="4509120"/>
            <a:ext cx="863527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5158904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Мультипликативный метод</a:t>
            </a:r>
          </a:p>
          <a:p>
            <a:pPr eaLnBrk="1" hangingPunct="1"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Смешанный метод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04864"/>
            <a:ext cx="620420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Проверка ГСЧ</a:t>
            </a:r>
            <a:endParaRPr lang="ru-RU" dirty="0" smtClean="0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17</a:t>
            </a:fld>
            <a:endParaRPr lang="ru-RU" sz="2400">
              <a:latin typeface="Calibri" pitchFamily="34" charset="0"/>
            </a:endParaRPr>
          </a:p>
        </p:txBody>
      </p:sp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5158904"/>
          </a:xfrm>
        </p:spPr>
        <p:txBody>
          <a:bodyPr/>
          <a:lstStyle/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равномерность, 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стохастичность, 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независимость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Моделирование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случайных событий</a:t>
            </a:r>
            <a:endParaRPr lang="ru-RU" dirty="0" smtClean="0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18</a:t>
            </a:fld>
            <a:endParaRPr lang="ru-RU" sz="2400">
              <a:latin typeface="Calibri" pitchFamily="34" charset="0"/>
            </a:endParaRPr>
          </a:p>
        </p:txBody>
      </p:sp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457200" y="1700807"/>
            <a:ext cx="8229600" cy="4942881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Необходимо реализовать случайное событие А, наступающее с заданной вероятностью 𝑝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Определим А как событие, состоящее в том, что выбранное значение 𝑥𝑖 равномерно распределенной на интервале (0,1) СВ удовлетворяет неравенству: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Тогда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365104"/>
            <a:ext cx="11715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4703323"/>
            <a:ext cx="3024336" cy="215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Моделирование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случайных событий</a:t>
            </a:r>
            <a:endParaRPr lang="ru-RU" dirty="0" smtClean="0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19</a:t>
            </a:fld>
            <a:endParaRPr lang="ru-RU" sz="2400">
              <a:latin typeface="Calibri" pitchFamily="34" charset="0"/>
            </a:endParaRPr>
          </a:p>
        </p:txBody>
      </p:sp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5158904"/>
          </a:xfrm>
        </p:spPr>
        <p:txBody>
          <a:bodyPr/>
          <a:lstStyle/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Аналогично, для целой группы событий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068960"/>
            <a:ext cx="283202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437112"/>
            <a:ext cx="415846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518944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практике используется три основных способа генерации случайных чисел: </a:t>
            </a:r>
          </a:p>
          <a:p>
            <a:pPr eaLnBrk="1" hangingPunct="1">
              <a:buNone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аппаратный (физический), </a:t>
            </a:r>
          </a:p>
          <a:p>
            <a:pPr eaLnBrk="1" hangingPunct="1">
              <a:buNone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табличный (файловый),</a:t>
            </a:r>
          </a:p>
          <a:p>
            <a:pPr eaLnBrk="1" hangingPunct="1">
              <a:buNone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алгоритмический (программный).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4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1368C7F-F153-4BE3-86E2-FEC5E9920D0D}" type="slidenum">
              <a:rPr lang="ru-RU" sz="2400">
                <a:latin typeface="Calibri" pitchFamily="34" charset="0"/>
              </a:rPr>
              <a:pPr algn="r"/>
              <a:t>2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Сложное событие</a:t>
            </a:r>
            <a:endParaRPr lang="ru-RU" dirty="0" smtClean="0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20</a:t>
            </a:fld>
            <a:endParaRPr lang="ru-RU" sz="2400">
              <a:latin typeface="Calibri" pitchFamily="34" charset="0"/>
            </a:endParaRPr>
          </a:p>
        </p:txBody>
      </p:sp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5158904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Имитация сложного события, состоящего, например, из двух независимых элементарных событий  А и  В заключается в проверке неравенств: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Четыре исхода: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996952"/>
            <a:ext cx="1944216" cy="178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157192"/>
            <a:ext cx="392875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Аппаратный способ</a:t>
            </a:r>
            <a:endParaRPr lang="ru-RU" dirty="0" smtClean="0"/>
          </a:p>
        </p:txBody>
      </p:sp>
      <p:sp>
        <p:nvSpPr>
          <p:cNvPr id="44035" name="Содержимое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5158904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основе лежит какой-либо физический эффект (например, шумы в электронных устройствах).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Случайные числа вырабатываются с помощью специального датчика.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Этот способ не гарантирует качество последовательности случайных чисел.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С помощью этого способа нельзя получать одинаковые последовательности.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3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Табличный способ</a:t>
            </a:r>
            <a:endParaRPr lang="ru-RU" dirty="0" smtClean="0"/>
          </a:p>
        </p:txBody>
      </p:sp>
      <p:sp>
        <p:nvSpPr>
          <p:cNvPr id="44035" name="Содержимое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5158904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Случайные числа оформлены в виде таблицы в оперативной памяти или на внешнем носителе.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При этом способе запас чисел ограничен.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Вычислительные ресурсы используются неэффективно.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Используется редко.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4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Программный способ</a:t>
            </a:r>
            <a:endParaRPr lang="ru-RU" dirty="0" smtClean="0"/>
          </a:p>
        </p:txBody>
      </p:sp>
      <p:sp>
        <p:nvSpPr>
          <p:cNvPr id="44035" name="Содержимое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5158904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Случайные числа формируются с помощью специальных программ.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Каждое случайное число вычисляется с помощью соответствующей программы по мере возникновения потребностей при моделировании системы на ЭВМ.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Можно многократно воспроизводить последовательности чисел.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Наиболее распространен.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5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Требования к ГСЧ</a:t>
            </a:r>
            <a:endParaRPr lang="ru-RU" dirty="0" smtClean="0"/>
          </a:p>
        </p:txBody>
      </p:sp>
      <p:sp>
        <p:nvSpPr>
          <p:cNvPr id="44035" name="Содержимое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5158904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Генерируемые последовательности должны: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состоять из квазиравномерно распределенных чисел;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содержать статистически независимые числа;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быть воспроизводимыми;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иметь неповторяющиеся числа;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•минимизировать потребляемые ресурсы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6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ГСЧ (0,1)</a:t>
            </a:r>
          </a:p>
        </p:txBody>
      </p:sp>
      <p:sp>
        <p:nvSpPr>
          <p:cNvPr id="44035" name="Содержимое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5158904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Базовым алгоритмом, на основе которого могут быть получены алгоритмы и программы моделирования любых случайных величин, является алгоритм датчика равномерно распределенной СВ на интервале (0,1).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7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ГСЧ (0,1)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8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04900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ГСЧ (0,1)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453BA81-6EEA-4F09-8686-49E931EFD551}" type="slidenum">
              <a:rPr lang="ru-RU" sz="2400">
                <a:latin typeface="Calibri" pitchFamily="34" charset="0"/>
              </a:rPr>
              <a:pPr algn="r"/>
              <a:t>9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02500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489</Words>
  <Application>Microsoft Office PowerPoint</Application>
  <PresentationFormat>Экран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ГСЧ</vt:lpstr>
      <vt:lpstr>Слайд 2</vt:lpstr>
      <vt:lpstr>Аппаратный способ</vt:lpstr>
      <vt:lpstr>Табличный способ</vt:lpstr>
      <vt:lpstr>Программный способ</vt:lpstr>
      <vt:lpstr>Требования к ГСЧ</vt:lpstr>
      <vt:lpstr>ГСЧ (0,1)</vt:lpstr>
      <vt:lpstr>ГСЧ (0,1)</vt:lpstr>
      <vt:lpstr>ГСЧ (0,1)</vt:lpstr>
      <vt:lpstr>ГСЧ (0,1)</vt:lpstr>
      <vt:lpstr>ГСЧ (0,1)</vt:lpstr>
      <vt:lpstr>Слайд 12</vt:lpstr>
      <vt:lpstr>Псевдослучайные последовательности</vt:lpstr>
      <vt:lpstr>Метод срединных квадратов</vt:lpstr>
      <vt:lpstr>Конгруэнтный метод</vt:lpstr>
      <vt:lpstr>Конгруэнтный метод</vt:lpstr>
      <vt:lpstr>Проверка ГСЧ</vt:lpstr>
      <vt:lpstr>Моделирование  случайных событий</vt:lpstr>
      <vt:lpstr>Моделирование  случайных событий</vt:lpstr>
      <vt:lpstr>Сложное событие</vt:lpstr>
    </vt:vector>
  </TitlesOfParts>
  <Manager>Зеленская Е. В.</Manager>
  <Company>АИТ РИ-РтФ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Сафиуллин Н.Т.</dc:creator>
  <cp:lastModifiedBy>Nikolai</cp:lastModifiedBy>
  <cp:revision>143</cp:revision>
  <dcterms:created xsi:type="dcterms:W3CDTF">2010-05-21T13:19:53Z</dcterms:created>
  <dcterms:modified xsi:type="dcterms:W3CDTF">2016-03-04T15:42:13Z</dcterms:modified>
</cp:coreProperties>
</file>