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380" r:id="rId2"/>
    <p:sldId id="381" r:id="rId3"/>
    <p:sldId id="382" r:id="rId4"/>
    <p:sldId id="383" r:id="rId5"/>
    <p:sldId id="384" r:id="rId6"/>
    <p:sldId id="385" r:id="rId7"/>
    <p:sldId id="386" r:id="rId8"/>
    <p:sldId id="388" r:id="rId9"/>
    <p:sldId id="387" r:id="rId10"/>
    <p:sldId id="389" r:id="rId11"/>
    <p:sldId id="393" r:id="rId12"/>
    <p:sldId id="394" r:id="rId13"/>
    <p:sldId id="390" r:id="rId14"/>
    <p:sldId id="391" r:id="rId15"/>
    <p:sldId id="392" r:id="rId1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 autoAdjust="0"/>
    <p:restoredTop sz="94637" autoAdjust="0"/>
  </p:normalViewPr>
  <p:slideViewPr>
    <p:cSldViewPr>
      <p:cViewPr>
        <p:scale>
          <a:sx n="70" d="100"/>
          <a:sy n="70" d="100"/>
        </p:scale>
        <p:origin x="-2730" y="-8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A8F6B47-9ABC-4854-8C8A-F2B11846B286}" type="datetimeFigureOut">
              <a:rPr lang="ru-RU"/>
              <a:pPr>
                <a:defRPr/>
              </a:pPr>
              <a:t>04.03.2016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958FD6C-1E43-4850-9642-1E772F541CF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98D00-693D-41E6-B009-86AFB56BAD91}" type="datetime1">
              <a:rPr lang="ru-RU"/>
              <a:pPr>
                <a:defRPr/>
              </a:pPr>
              <a:t>04.03.2016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5726F-BAD0-486F-B56D-6A6D6626791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4804D-8369-4ED7-9417-C6DCCC9B3A20}" type="datetime1">
              <a:rPr lang="ru-RU"/>
              <a:pPr>
                <a:defRPr/>
              </a:pPr>
              <a:t>04.03.2016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AEF4A-B95B-4E15-84FF-FBF11F444C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1D3B9-8EAD-425A-8F0E-AA502C8CA50C}" type="datetime1">
              <a:rPr lang="ru-RU"/>
              <a:pPr>
                <a:defRPr/>
              </a:pPr>
              <a:t>04.03.2016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F10BB-C767-43C1-8E68-53515B701E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1552B-F5C9-46FA-8F65-B76601218AAC}" type="datetime1">
              <a:rPr lang="ru-RU"/>
              <a:pPr>
                <a:defRPr/>
              </a:pPr>
              <a:t>04.03.2016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7D4E7-F7D9-4213-8013-728CA9A322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5EE05-ED7B-4FD7-82D9-BC9026C38932}" type="datetime1">
              <a:rPr lang="ru-RU"/>
              <a:pPr>
                <a:defRPr/>
              </a:pPr>
              <a:t>04.03.2016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AD52F-D6D5-4A2D-8849-7F919928B1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1D294-45B2-4AD0-AD57-3CEB9714D99E}" type="datetime1">
              <a:rPr lang="ru-RU"/>
              <a:pPr>
                <a:defRPr/>
              </a:pPr>
              <a:t>04.03.2016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583C7-BA7F-4F29-916C-8ACCE722962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8C8CF-B056-4C65-BA27-2DE654147E71}" type="datetime1">
              <a:rPr lang="ru-RU"/>
              <a:pPr>
                <a:defRPr/>
              </a:pPr>
              <a:t>04.03.2016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6D350-668D-4FA9-9EAF-AC99EF0A3A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901A1-C5A9-4F78-B2A8-FF1A3AB39FE2}" type="datetime1">
              <a:rPr lang="ru-RU"/>
              <a:pPr>
                <a:defRPr/>
              </a:pPr>
              <a:t>04.03.2016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17907-B4B6-41CF-92CE-EB03CDC0D1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4DB00-9B69-4DC9-8EEF-3254AFC7F21E}" type="datetime1">
              <a:rPr lang="ru-RU"/>
              <a:pPr>
                <a:defRPr/>
              </a:pPr>
              <a:t>04.03.2016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3D3C4-89BB-4815-B352-48F0933A6A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4D15B-F8E4-45D4-8DCF-1F0D9E40A1B1}" type="datetime1">
              <a:rPr lang="ru-RU"/>
              <a:pPr>
                <a:defRPr/>
              </a:pPr>
              <a:t>04.03.2016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A472D-345F-43FB-AB55-C940B685AEB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C651B-3E33-4DD3-880A-676FD83671CD}" type="datetime1">
              <a:rPr lang="ru-RU"/>
              <a:pPr>
                <a:defRPr/>
              </a:pPr>
              <a:t>04.03.2016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6FCDC-8D70-4481-AECB-1370C6FCDB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1649B98-2DBB-403B-B531-12015C9491B7}" type="datetime1">
              <a:rPr lang="ru-RU"/>
              <a:pPr>
                <a:defRPr/>
              </a:pPr>
              <a:t>04.03.2016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34D81EE-0CED-43B5-848A-F79D7A09A7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Методы ИМ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случайных величин</a:t>
            </a:r>
            <a:endParaRPr lang="ru-RU" dirty="0" smtClean="0"/>
          </a:p>
        </p:txBody>
      </p:sp>
      <p:sp>
        <p:nvSpPr>
          <p:cNvPr id="23555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46936"/>
          </a:xfrm>
        </p:spPr>
        <p:txBody>
          <a:bodyPr>
            <a:normAutofit/>
          </a:bodyPr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Метод обратной функции</a:t>
            </a: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Приближенные методы </a:t>
            </a: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Универсальные методы</a:t>
            </a: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 универсальные методы </a:t>
            </a: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BE1DFCC-2D9C-4C32-BFCC-04667C59F2E6}" type="slidenum">
              <a:rPr lang="ru-RU" sz="2400">
                <a:latin typeface="Calibri" pitchFamily="34" charset="0"/>
              </a:rPr>
              <a:pPr algn="r"/>
              <a:t>1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Содержимое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70872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Достоинства:</a:t>
            </a: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Высокое быстродействие</a:t>
            </a: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Число операций не зависит от уровня аппроксимации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BE1DFCC-2D9C-4C32-BFCC-04667C59F2E6}" type="slidenum">
              <a:rPr lang="ru-RU" sz="2400">
                <a:latin typeface="Calibri" pitchFamily="34" charset="0"/>
              </a:rPr>
              <a:pPr algn="r"/>
              <a:t>10</a:t>
            </a:fld>
            <a:endParaRPr lang="ru-RU" sz="2400">
              <a:latin typeface="Calibri" pitchFamily="34" charset="0"/>
            </a:endParaRPr>
          </a:p>
        </p:txBody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pPr eaLnBrk="1" hangingPunct="1"/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Кусочная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аппроксимация функции плотности 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Содержимое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870872"/>
          </a:xfrm>
        </p:spPr>
        <p:txBody>
          <a:bodyPr>
            <a:normAutofit/>
          </a:bodyPr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Универсальный метод</a:t>
            </a:r>
          </a:p>
          <a:p>
            <a:pPr eaLnBrk="1" hangingPunct="1"/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BE1DFCC-2D9C-4C32-BFCC-04667C59F2E6}" type="slidenum">
              <a:rPr lang="ru-RU" sz="2400">
                <a:latin typeface="Calibri" pitchFamily="34" charset="0"/>
              </a:rPr>
              <a:pPr algn="r"/>
              <a:t>11</a:t>
            </a:fld>
            <a:endParaRPr lang="ru-RU" sz="2400">
              <a:latin typeface="Calibri" pitchFamily="34" charset="0"/>
            </a:endParaRPr>
          </a:p>
        </p:txBody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Метод Неймана</a:t>
            </a:r>
            <a:endParaRPr lang="ru-RU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44824"/>
            <a:ext cx="7776864" cy="48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Содержимое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544616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 помощью датчика случайных чисел, равномерно распределенных на интервале (0,1), выбирают пары чисел (𝑥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𝑥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(на рис. – точка А)</a:t>
            </a: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Формируется преобразованная пара чисел, равномерно распределенных на интервалах соответственно (𝑎, 𝑏) и (0, 𝑊):</a:t>
            </a: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Проверяется выполнение неравенства:</a:t>
            </a: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Если оно выполнено, то  𝑦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есть искомое значение случайной величины   . (на рис. – точка В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противном случае вновь генерируются случайные числа и алгоритм повторяется заново.</a:t>
            </a: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BE1DFCC-2D9C-4C32-BFCC-04667C59F2E6}" type="slidenum">
              <a:rPr lang="ru-RU" sz="2400">
                <a:latin typeface="Calibri" pitchFamily="34" charset="0"/>
              </a:rPr>
              <a:pPr algn="r"/>
              <a:t>12</a:t>
            </a:fld>
            <a:endParaRPr lang="ru-RU" sz="2400">
              <a:latin typeface="Calibri" pitchFamily="34" charset="0"/>
            </a:endParaRPr>
          </a:p>
        </p:txBody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Метод Неймана</a:t>
            </a:r>
            <a:endParaRPr lang="ru-RU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429000"/>
            <a:ext cx="3867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4293096"/>
            <a:ext cx="19812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5301208"/>
            <a:ext cx="228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Содержимое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70872"/>
          </a:xfrm>
        </p:spPr>
        <p:txBody>
          <a:bodyPr>
            <a:normAutofit/>
          </a:bodyPr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основе предельной теоремы</a:t>
            </a:r>
          </a:p>
          <a:p>
            <a:pPr eaLnBrk="1" hangingPunct="1"/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BE1DFCC-2D9C-4C32-BFCC-04667C59F2E6}" type="slidenum">
              <a:rPr lang="ru-RU" sz="2400">
                <a:latin typeface="Calibri" pitchFamily="34" charset="0"/>
              </a:rPr>
              <a:pPr algn="r"/>
              <a:t>13</a:t>
            </a:fld>
            <a:endParaRPr lang="ru-RU" sz="2400">
              <a:latin typeface="Calibri" pitchFamily="34" charset="0"/>
            </a:endParaRPr>
          </a:p>
        </p:txBody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 универсальные методы</a:t>
            </a:r>
            <a:endParaRPr lang="ru-RU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348880"/>
            <a:ext cx="3505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BE1DFCC-2D9C-4C32-BFCC-04667C59F2E6}" type="slidenum">
              <a:rPr lang="ru-RU" sz="2400">
                <a:latin typeface="Calibri" pitchFamily="34" charset="0"/>
              </a:rPr>
              <a:pPr algn="r"/>
              <a:t>14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80728"/>
            <a:ext cx="8662471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34968"/>
          </a:xfrm>
        </p:spPr>
        <p:txBody>
          <a:bodyPr>
            <a:normAutofit lnSpcReduction="10000"/>
          </a:bodyPr>
          <a:lstStyle/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Как показывают расчеты, сумма имеет распределение, близкое к нормальному, уже при сравнительно небольших 𝑁. Практически достаточно 𝑁  =  8 ÷ 12, а в простейших случаях – 4 ÷ 5. </a:t>
            </a: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Преимущество этого способа – высокое быстродействие. </a:t>
            </a: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Недостатком является игнорирование «хвостов» нормального распределения, которые могут уходить в обе стороны от величины 𝑚 на расстояние, превышающее 6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BE1DFCC-2D9C-4C32-BFCC-04667C59F2E6}" type="slidenum">
              <a:rPr lang="ru-RU" sz="2400">
                <a:latin typeface="Calibri" pitchFamily="34" charset="0"/>
              </a:rPr>
              <a:pPr algn="r"/>
              <a:t>15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Метод обратной функции</a:t>
            </a:r>
            <a:endParaRPr lang="ru-RU" dirty="0" smtClean="0"/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BE1DFCC-2D9C-4C32-BFCC-04667C59F2E6}" type="slidenum">
              <a:rPr lang="ru-RU" sz="2400">
                <a:latin typeface="Calibri" pitchFamily="34" charset="0"/>
              </a:rPr>
              <a:pPr algn="r"/>
              <a:t>2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736"/>
            <a:ext cx="9144000" cy="5074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30" y="5705872"/>
            <a:ext cx="213357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Пример 1</a:t>
            </a:r>
            <a:endParaRPr lang="ru-RU" dirty="0" smtClean="0"/>
          </a:p>
        </p:txBody>
      </p:sp>
      <p:sp>
        <p:nvSpPr>
          <p:cNvPr id="23555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46936"/>
          </a:xfrm>
        </p:spPr>
        <p:txBody>
          <a:bodyPr>
            <a:normAutofit/>
          </a:bodyPr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Экспоненциальный закон распределения</a:t>
            </a: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Решаем уравнение</a:t>
            </a: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получаем</a:t>
            </a: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				или</a:t>
            </a: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BE1DFCC-2D9C-4C32-BFCC-04667C59F2E6}" type="slidenum">
              <a:rPr lang="ru-RU" sz="2400">
                <a:latin typeface="Calibri" pitchFamily="34" charset="0"/>
              </a:rPr>
              <a:pPr algn="r"/>
              <a:t>3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844824"/>
            <a:ext cx="29908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996952"/>
            <a:ext cx="39528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4437112"/>
            <a:ext cx="25146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5877272"/>
            <a:ext cx="18859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Пример 2</a:t>
            </a:r>
            <a:endParaRPr lang="ru-RU" dirty="0" smtClean="0"/>
          </a:p>
        </p:txBody>
      </p:sp>
      <p:sp>
        <p:nvSpPr>
          <p:cNvPr id="23555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46936"/>
          </a:xfrm>
        </p:spPr>
        <p:txBody>
          <a:bodyPr>
            <a:normAutofit/>
          </a:bodyPr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Необходимо получить случайные числа с равномерным законом распределения на интервале (𝑎, 𝑏).</a:t>
            </a: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отсюда</a:t>
            </a: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BE1DFCC-2D9C-4C32-BFCC-04667C59F2E6}" type="slidenum">
              <a:rPr lang="ru-RU" sz="2400">
                <a:latin typeface="Calibri" pitchFamily="34" charset="0"/>
              </a:rPr>
              <a:pPr algn="r"/>
              <a:t>4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780928"/>
            <a:ext cx="44862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4437112"/>
            <a:ext cx="2838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Недостатки</a:t>
            </a:r>
            <a:endParaRPr lang="ru-RU" dirty="0" smtClean="0"/>
          </a:p>
        </p:txBody>
      </p:sp>
      <p:sp>
        <p:nvSpPr>
          <p:cNvPr id="23555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46936"/>
          </a:xfrm>
        </p:spPr>
        <p:txBody>
          <a:bodyPr>
            <a:normAutofit/>
          </a:bodyPr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Интеграл не берется</a:t>
            </a: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Численные методы решения не сходятся</a:t>
            </a: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Формула получается слишком сложной, что ведет к высоким вычислительным затратам.</a:t>
            </a: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BE1DFCC-2D9C-4C32-BFCC-04667C59F2E6}" type="slidenum">
              <a:rPr lang="ru-RU" sz="2400">
                <a:latin typeface="Calibri" pitchFamily="34" charset="0"/>
              </a:rPr>
              <a:pPr algn="r"/>
              <a:t>5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Приближенные методы</a:t>
            </a:r>
            <a:endParaRPr lang="ru-RU" dirty="0" smtClean="0"/>
          </a:p>
        </p:txBody>
      </p:sp>
      <p:sp>
        <p:nvSpPr>
          <p:cNvPr id="23555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46936"/>
          </a:xfrm>
        </p:spPr>
        <p:txBody>
          <a:bodyPr>
            <a:normAutofit/>
          </a:bodyPr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Универсальные:</a:t>
            </a: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Распределения любого вида</a:t>
            </a: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 универсальные:</a:t>
            </a: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Использование предельных теорем для получения особых распределений</a:t>
            </a: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BE1DFCC-2D9C-4C32-BFCC-04667C59F2E6}" type="slidenum">
              <a:rPr lang="ru-RU" sz="2400">
                <a:latin typeface="Calibri" pitchFamily="34" charset="0"/>
              </a:rPr>
              <a:pPr algn="r"/>
              <a:t>6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pPr eaLnBrk="1" hangingPunct="1"/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Кусочная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аппроксимация функции плотности </a:t>
            </a:r>
            <a:endParaRPr lang="ru-RU" dirty="0" smtClean="0"/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BE1DFCC-2D9C-4C32-BFCC-04667C59F2E6}" type="slidenum">
              <a:rPr lang="ru-RU" sz="2400">
                <a:latin typeface="Calibri" pitchFamily="34" charset="0"/>
              </a:rPr>
              <a:pPr algn="r"/>
              <a:t>7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844823"/>
            <a:ext cx="6408712" cy="427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pPr eaLnBrk="1" hangingPunct="1"/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Кусочная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аппроксимация функции плотности </a:t>
            </a:r>
            <a:endParaRPr lang="ru-RU" dirty="0" smtClean="0"/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BE1DFCC-2D9C-4C32-BFCC-04667C59F2E6}" type="slidenum">
              <a:rPr lang="ru-RU" sz="2400">
                <a:latin typeface="Calibri" pitchFamily="34" charset="0"/>
              </a:rPr>
              <a:pPr algn="r"/>
              <a:t>8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16832"/>
            <a:ext cx="8528270" cy="47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Содержимое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7087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генерируется случайное равномерно распределенное число 𝑥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из интервала (0,1); </a:t>
            </a: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 помощью этого числа случайным образом выбирается интервал (𝑎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𝑘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𝑎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𝑘+1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генерируется число 𝑥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𝑖 +1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масштабируется с целью приведения его к интервалу (𝑎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𝑘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𝑎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𝑘+1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), т.е.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домножается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на коэффициент </a:t>
            </a: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						(𝑎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𝑘+1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− 𝑎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𝑘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)𝑥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𝑖+1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вычисляется случайное число с требуемым законом распределения.</a:t>
            </a: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BE1DFCC-2D9C-4C32-BFCC-04667C59F2E6}" type="slidenum">
              <a:rPr lang="ru-RU" sz="2400">
                <a:latin typeface="Calibri" pitchFamily="34" charset="0"/>
              </a:rPr>
              <a:pPr algn="r"/>
              <a:t>9</a:t>
            </a:fld>
            <a:endParaRPr lang="ru-RU" sz="2400">
              <a:latin typeface="Calibri" pitchFamily="34" charset="0"/>
            </a:endParaRPr>
          </a:p>
        </p:txBody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pPr eaLnBrk="1" hangingPunct="1"/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Кусочная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аппроксимация функции плотности 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345</Words>
  <Application>Microsoft Office PowerPoint</Application>
  <PresentationFormat>Экран (4:3)</PresentationFormat>
  <Paragraphs>71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Методы ИМ случайных величин</vt:lpstr>
      <vt:lpstr>Метод обратной функции</vt:lpstr>
      <vt:lpstr>Пример 1</vt:lpstr>
      <vt:lpstr>Пример 2</vt:lpstr>
      <vt:lpstr>Недостатки</vt:lpstr>
      <vt:lpstr>Приближенные методы</vt:lpstr>
      <vt:lpstr>Кусочная аппроксимация функции плотности </vt:lpstr>
      <vt:lpstr>Кусочная аппроксимация функции плотности </vt:lpstr>
      <vt:lpstr>Кусочная аппроксимация функции плотности </vt:lpstr>
      <vt:lpstr>Кусочная аппроксимация функции плотности </vt:lpstr>
      <vt:lpstr>Метод Неймана</vt:lpstr>
      <vt:lpstr>Метод Неймана</vt:lpstr>
      <vt:lpstr>Не универсальные методы</vt:lpstr>
      <vt:lpstr>Слайд 14</vt:lpstr>
      <vt:lpstr>Слайд 15</vt:lpstr>
    </vt:vector>
  </TitlesOfParts>
  <Manager>Зеленская Е. В.</Manager>
  <Company>АИТ РИ-РтФ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</dc:title>
  <dc:creator>Сафиуллин Н.Т.</dc:creator>
  <cp:lastModifiedBy>Nikolai</cp:lastModifiedBy>
  <cp:revision>148</cp:revision>
  <dcterms:created xsi:type="dcterms:W3CDTF">2010-05-21T13:19:53Z</dcterms:created>
  <dcterms:modified xsi:type="dcterms:W3CDTF">2016-03-04T15:42:46Z</dcterms:modified>
</cp:coreProperties>
</file>