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0b71d64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0b71d64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1200">
                <a:solidFill>
                  <a:srgbClr val="24292E"/>
                </a:solidFill>
                <a:highlight>
                  <a:srgbClr val="FFFFFF"/>
                </a:highlight>
              </a:rPr>
              <a:t>Problem</a:t>
            </a:r>
            <a:endParaRPr sz="1200">
              <a:solidFill>
                <a:srgbClr val="24292E"/>
              </a:solidFill>
              <a:highlight>
                <a:srgbClr val="FFFFFF"/>
              </a:highlight>
            </a:endParaRPr>
          </a:p>
          <a:p>
            <a:pPr indent="0" lvl="0" marL="0" rtl="0" algn="l">
              <a:spcBef>
                <a:spcPts val="0"/>
              </a:spcBef>
              <a:spcAft>
                <a:spcPts val="0"/>
              </a:spcAft>
              <a:buNone/>
            </a:pPr>
            <a:r>
              <a:rPr lang="sv" sz="1200">
                <a:solidFill>
                  <a:srgbClr val="24292E"/>
                </a:solidFill>
                <a:highlight>
                  <a:srgbClr val="FFFFFF"/>
                </a:highlight>
              </a:rPr>
              <a:t>Today a lot of people seeks helps from healthcare professionals when they actually could with selfhelp get better. </a:t>
            </a:r>
            <a:endParaRPr sz="1200">
              <a:solidFill>
                <a:srgbClr val="24292E"/>
              </a:solidFill>
              <a:highlight>
                <a:srgbClr val="FFFFFF"/>
              </a:highlight>
            </a:endParaRPr>
          </a:p>
          <a:p>
            <a:pPr indent="0" lvl="0" marL="0" rtl="0" algn="l">
              <a:spcBef>
                <a:spcPts val="0"/>
              </a:spcBef>
              <a:spcAft>
                <a:spcPts val="0"/>
              </a:spcAft>
              <a:buNone/>
            </a:pPr>
            <a:r>
              <a:rPr lang="sv" sz="1200">
                <a:solidFill>
                  <a:srgbClr val="24292E"/>
                </a:solidFill>
                <a:highlight>
                  <a:srgbClr val="FFFFFF"/>
                </a:highlight>
              </a:rPr>
              <a:t>Today we have apps that provide digital consultations and Some of the problems in the Swedish health care system are:</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sv" sz="1200">
                <a:solidFill>
                  <a:srgbClr val="24292E"/>
                </a:solidFill>
                <a:highlight>
                  <a:srgbClr val="FFFFFF"/>
                </a:highlight>
              </a:rPr>
              <a:t>Cost for healthcare is increasing</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sv" sz="1200">
                <a:solidFill>
                  <a:srgbClr val="24292E"/>
                </a:solidFill>
                <a:highlight>
                  <a:srgbClr val="FFFFFF"/>
                </a:highlight>
              </a:rPr>
              <a:t>Long waiting times</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sv" sz="1200">
                <a:solidFill>
                  <a:srgbClr val="24292E"/>
                </a:solidFill>
                <a:highlight>
                  <a:srgbClr val="FFFFFF"/>
                </a:highlight>
              </a:rPr>
              <a:t>High stress levels among medical personnel</a:t>
            </a:r>
            <a:endParaRPr sz="1200">
              <a:solidFill>
                <a:srgbClr val="24292E"/>
              </a:solidFill>
              <a:highlight>
                <a:srgbClr val="FFFFFF"/>
              </a:highlight>
            </a:endParaRPr>
          </a:p>
          <a:p>
            <a:pPr indent="-304800" lvl="0" marL="457200" rtl="0" algn="l">
              <a:spcBef>
                <a:spcPts val="0"/>
              </a:spcBef>
              <a:spcAft>
                <a:spcPts val="0"/>
              </a:spcAft>
              <a:buClr>
                <a:schemeClr val="dk1"/>
              </a:buClr>
              <a:buSzPts val="1200"/>
              <a:buChar char="-"/>
            </a:pPr>
            <a:r>
              <a:rPr lang="sv" sz="1200">
                <a:solidFill>
                  <a:schemeClr val="dk1"/>
                </a:solidFill>
                <a:highlight>
                  <a:srgbClr val="FFFFFF"/>
                </a:highlight>
              </a:rPr>
              <a:t>Language barriers</a:t>
            </a:r>
            <a:endParaRPr sz="1200">
              <a:solidFill>
                <a:schemeClr val="dk1"/>
              </a:solidFill>
              <a:highlight>
                <a:srgbClr val="FFFFFF"/>
              </a:highlight>
            </a:endParaRPr>
          </a:p>
          <a:p>
            <a:pPr indent="-304800" lvl="0" marL="457200" rtl="0" algn="l">
              <a:spcBef>
                <a:spcPts val="0"/>
              </a:spcBef>
              <a:spcAft>
                <a:spcPts val="0"/>
              </a:spcAft>
              <a:buClr>
                <a:schemeClr val="dk1"/>
              </a:buClr>
              <a:buSzPts val="1200"/>
              <a:buChar char="-"/>
            </a:pPr>
            <a:r>
              <a:rPr lang="sv" sz="1200">
                <a:solidFill>
                  <a:schemeClr val="dk1"/>
                </a:solidFill>
                <a:highlight>
                  <a:srgbClr val="FFFFFF"/>
                </a:highlight>
              </a:rPr>
              <a:t>Physical hindrance</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sv" sz="1200">
                <a:solidFill>
                  <a:srgbClr val="24292E"/>
                </a:solidFill>
                <a:highlight>
                  <a:srgbClr val="FFFFFF"/>
                </a:highlight>
              </a:rPr>
              <a:t>Even if we have apps that can provide quicker access to healthcare professionals we also see an increase of people connected through the apps even if they could solve it via selfcare. We have created an intermediate using AI and voice to gather information from trusted sources and AI bot asking relevant questions to provide a self care plan or connect to clinic (if needed)</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0b71d64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0b71d64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sv" sz="1200">
                <a:solidFill>
                  <a:srgbClr val="24292E"/>
                </a:solidFill>
                <a:highlight>
                  <a:srgbClr val="FFFFFF"/>
                </a:highlight>
              </a:rPr>
              <a:t>Our solution</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sv" sz="1200">
                <a:solidFill>
                  <a:srgbClr val="24292E"/>
                </a:solidFill>
                <a:highlight>
                  <a:srgbClr val="FFFFFF"/>
                </a:highlight>
              </a:rPr>
              <a:t>inclusive and multilingual solution platform that provides relevant, high-quality information to the patients in their language and on their conditions in voice and text format in the form of chat bot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sv" sz="1200">
                <a:solidFill>
                  <a:srgbClr val="24292E"/>
                </a:solidFill>
                <a:highlight>
                  <a:srgbClr val="FFFFFF"/>
                </a:highlight>
              </a:rPr>
              <a:t>The quality will be ensured by trusted health sources? Our solution is based on existing technology.</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sv" sz="1200">
                <a:solidFill>
                  <a:srgbClr val="24292E"/>
                </a:solidFill>
                <a:highlight>
                  <a:srgbClr val="FFFFFF"/>
                </a:highlight>
              </a:rPr>
              <a:t>There will also be a feedback form that each consumer can fill in to improve the customer quality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sv">
                <a:solidFill>
                  <a:schemeClr val="dk1"/>
                </a:solidFill>
              </a:rPr>
              <a:t>Making sure that people with different kind of difficulties like physical and verbal disability to be able to seek care through voice to text  </a:t>
            </a:r>
            <a:endParaRPr sz="1200">
              <a:solidFill>
                <a:srgbClr val="24292E"/>
              </a:solidFill>
              <a:highlight>
                <a:schemeClr val="lt1"/>
              </a:highlight>
            </a:endParaRPr>
          </a:p>
          <a:p>
            <a:pPr indent="0" lvl="0" marL="0" rtl="0" algn="l">
              <a:spcBef>
                <a:spcPts val="0"/>
              </a:spcBef>
              <a:spcAft>
                <a:spcPts val="0"/>
              </a:spcAft>
              <a:buNone/>
            </a:pPr>
            <a:r>
              <a:rPr lang="sv" sz="1200">
                <a:solidFill>
                  <a:srgbClr val="24292E"/>
                </a:solidFill>
                <a:highlight>
                  <a:srgbClr val="FFFFFF"/>
                </a:highlight>
              </a:rPr>
              <a:t>Revenue streams</a:t>
            </a:r>
            <a:endParaRPr sz="1200">
              <a:solidFill>
                <a:srgbClr val="24292E"/>
              </a:solidFill>
              <a:highlight>
                <a:srgbClr val="FFFFFF"/>
              </a:highlight>
            </a:endParaRPr>
          </a:p>
          <a:p>
            <a:pPr indent="0" lvl="0" marL="45720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0b71d64a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0b71d64a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Char char="-"/>
            </a:pPr>
            <a:r>
              <a:rPr lang="sv" sz="1200">
                <a:solidFill>
                  <a:srgbClr val="24292E"/>
                </a:solidFill>
                <a:highlight>
                  <a:srgbClr val="FFFFFF"/>
                </a:highlight>
              </a:rPr>
              <a:t>Expansion to other markets</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sv" sz="1200">
                <a:solidFill>
                  <a:srgbClr val="24292E"/>
                </a:solidFill>
                <a:highlight>
                  <a:srgbClr val="FFFFFF"/>
                </a:highlight>
              </a:rPr>
              <a:t>Identity management and secure data using Blockchain technology</a:t>
            </a:r>
            <a:endParaRPr sz="1200">
              <a:solidFill>
                <a:srgbClr val="24292E"/>
              </a:solidFill>
              <a:highlight>
                <a:srgbClr val="FFFFFF"/>
              </a:highlight>
            </a:endParaRPr>
          </a:p>
          <a:p>
            <a:pPr indent="0" lvl="0" marL="457200" rtl="0" algn="l">
              <a:spcBef>
                <a:spcPts val="0"/>
              </a:spcBef>
              <a:spcAft>
                <a:spcPts val="0"/>
              </a:spcAft>
              <a:buNone/>
            </a:pPr>
            <a:r>
              <a:rPr lang="sv" sz="1200">
                <a:solidFill>
                  <a:srgbClr val="24292E"/>
                </a:solidFill>
                <a:highlight>
                  <a:srgbClr val="FFFFFF"/>
                </a:highlight>
              </a:rPr>
              <a:t>Patient decides what data to share and in the future can also sell data to researchers if they choose to.</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sv" sz="1200">
                <a:solidFill>
                  <a:srgbClr val="24292E"/>
                </a:solidFill>
                <a:highlight>
                  <a:srgbClr val="FFFFFF"/>
                </a:highlight>
              </a:rPr>
              <a:t>Matchmaking service - where private clinics are connected to the platform. Where each advertisement and connection results in revenue</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sv" sz="1200">
                <a:solidFill>
                  <a:srgbClr val="24292E"/>
                </a:solidFill>
                <a:highlight>
                  <a:srgbClr val="FFFFFF"/>
                </a:highlight>
              </a:rPr>
              <a:t>Care4Me can in the future provide a pool of care seekers that would be of interest to researchers that are searching for a certain population</a:t>
            </a:r>
            <a:endParaRPr sz="1200">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sv" sz="1200">
                <a:solidFill>
                  <a:srgbClr val="24292E"/>
                </a:solidFill>
                <a:highlight>
                  <a:srgbClr val="FFFFFF"/>
                </a:highlight>
              </a:rPr>
              <a:t>Interoperability with other apps/platforms such as health apps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0b71d64a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0b71d64a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24292E"/>
              </a:buClr>
              <a:buSzPts val="1200"/>
              <a:buChar char="-"/>
            </a:pPr>
            <a:r>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0b71d64a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0b71d64a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Business Model Canvas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30750"/>
            <a:ext cx="8520600" cy="148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sv" sz="9600">
                <a:latin typeface="Oswald"/>
                <a:ea typeface="Oswald"/>
                <a:cs typeface="Oswald"/>
                <a:sym typeface="Oswald"/>
              </a:rPr>
              <a:t>Care4Me</a:t>
            </a:r>
            <a:endParaRPr sz="96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361875"/>
            <a:ext cx="8520600" cy="111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sz="7000">
                <a:latin typeface="Oswald"/>
                <a:ea typeface="Oswald"/>
                <a:cs typeface="Oswald"/>
                <a:sym typeface="Oswald"/>
              </a:rPr>
              <a:t>P</a:t>
            </a:r>
            <a:r>
              <a:rPr lang="sv" sz="7000">
                <a:latin typeface="Oswald"/>
                <a:ea typeface="Oswald"/>
                <a:cs typeface="Oswald"/>
                <a:sym typeface="Oswald"/>
              </a:rPr>
              <a:t>roblem</a:t>
            </a:r>
            <a:endParaRPr sz="7000">
              <a:latin typeface="Oswald"/>
              <a:ea typeface="Oswald"/>
              <a:cs typeface="Oswald"/>
              <a:sym typeface="Oswald"/>
            </a:endParaRPr>
          </a:p>
        </p:txBody>
      </p:sp>
      <p:sp>
        <p:nvSpPr>
          <p:cNvPr id="60" name="Google Shape;60;p14"/>
          <p:cNvSpPr txBox="1"/>
          <p:nvPr>
            <p:ph idx="1" type="subTitle"/>
          </p:nvPr>
        </p:nvSpPr>
        <p:spPr>
          <a:xfrm>
            <a:off x="311700" y="1739225"/>
            <a:ext cx="8520600" cy="2590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Oswald"/>
              <a:buChar char="●"/>
            </a:pPr>
            <a:r>
              <a:rPr lang="sv" sz="2400">
                <a:solidFill>
                  <a:srgbClr val="000000"/>
                </a:solidFill>
                <a:highlight>
                  <a:srgbClr val="FFFFFF"/>
                </a:highlight>
                <a:latin typeface="Oswald"/>
                <a:ea typeface="Oswald"/>
                <a:cs typeface="Oswald"/>
                <a:sym typeface="Oswald"/>
              </a:rPr>
              <a:t>Cost for healthcare is increasing</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Char char="●"/>
            </a:pPr>
            <a:r>
              <a:rPr lang="sv" sz="2400">
                <a:solidFill>
                  <a:srgbClr val="000000"/>
                </a:solidFill>
                <a:highlight>
                  <a:srgbClr val="FFFFFF"/>
                </a:highlight>
                <a:latin typeface="Oswald"/>
                <a:ea typeface="Oswald"/>
                <a:cs typeface="Oswald"/>
                <a:sym typeface="Oswald"/>
              </a:rPr>
              <a:t>Long waiting times</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Char char="●"/>
            </a:pPr>
            <a:r>
              <a:rPr lang="sv" sz="2400">
                <a:solidFill>
                  <a:srgbClr val="000000"/>
                </a:solidFill>
                <a:highlight>
                  <a:srgbClr val="FFFFFF"/>
                </a:highlight>
                <a:latin typeface="Oswald"/>
                <a:ea typeface="Oswald"/>
                <a:cs typeface="Oswald"/>
                <a:sym typeface="Oswald"/>
              </a:rPr>
              <a:t>High stress levels among medical personnel</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Char char="●"/>
            </a:pPr>
            <a:r>
              <a:rPr lang="sv" sz="2400">
                <a:solidFill>
                  <a:srgbClr val="000000"/>
                </a:solidFill>
                <a:highlight>
                  <a:srgbClr val="FFFFFF"/>
                </a:highlight>
                <a:latin typeface="Oswald"/>
                <a:ea typeface="Oswald"/>
                <a:cs typeface="Oswald"/>
                <a:sym typeface="Oswald"/>
              </a:rPr>
              <a:t>Language barriers</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Char char="●"/>
            </a:pPr>
            <a:r>
              <a:rPr lang="sv" sz="2400">
                <a:solidFill>
                  <a:srgbClr val="000000"/>
                </a:solidFill>
                <a:highlight>
                  <a:srgbClr val="FFFFFF"/>
                </a:highlight>
                <a:latin typeface="Oswald"/>
                <a:ea typeface="Oswald"/>
                <a:cs typeface="Oswald"/>
                <a:sym typeface="Oswald"/>
              </a:rPr>
              <a:t>Physical hindrance</a:t>
            </a:r>
            <a:endParaRPr sz="2400">
              <a:solidFill>
                <a:srgbClr val="000000"/>
              </a:solidFill>
              <a:highlight>
                <a:srgbClr val="FFFFFF"/>
              </a:highlight>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172325" y="0"/>
            <a:ext cx="8520600" cy="111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sz="7000">
                <a:latin typeface="Oswald"/>
                <a:ea typeface="Oswald"/>
                <a:cs typeface="Oswald"/>
                <a:sym typeface="Oswald"/>
              </a:rPr>
              <a:t>Solution</a:t>
            </a:r>
            <a:endParaRPr sz="7000">
              <a:latin typeface="Oswald"/>
              <a:ea typeface="Oswald"/>
              <a:cs typeface="Oswald"/>
              <a:sym typeface="Oswald"/>
            </a:endParaRPr>
          </a:p>
        </p:txBody>
      </p:sp>
      <p:grpSp>
        <p:nvGrpSpPr>
          <p:cNvPr id="66" name="Google Shape;66;p15"/>
          <p:cNvGrpSpPr/>
          <p:nvPr/>
        </p:nvGrpSpPr>
        <p:grpSpPr>
          <a:xfrm>
            <a:off x="308838" y="1242975"/>
            <a:ext cx="3558375" cy="924600"/>
            <a:chOff x="308838" y="1242975"/>
            <a:chExt cx="3558375" cy="924600"/>
          </a:xfrm>
        </p:grpSpPr>
        <p:cxnSp>
          <p:nvCxnSpPr>
            <p:cNvPr id="67" name="Google Shape;67;p15"/>
            <p:cNvCxnSpPr/>
            <p:nvPr/>
          </p:nvCxnSpPr>
          <p:spPr>
            <a:xfrm rot="10800000">
              <a:off x="2642013" y="1654113"/>
              <a:ext cx="1225200" cy="0"/>
            </a:xfrm>
            <a:prstGeom prst="straightConnector1">
              <a:avLst/>
            </a:prstGeom>
            <a:noFill/>
            <a:ln cap="flat" cmpd="sng" w="9525">
              <a:solidFill>
                <a:srgbClr val="0E9453"/>
              </a:solidFill>
              <a:prstDash val="solid"/>
              <a:round/>
              <a:headEnd len="sm" w="sm" type="none"/>
              <a:tailEnd len="med" w="med" type="oval"/>
            </a:ln>
          </p:spPr>
        </p:cxnSp>
        <p:sp>
          <p:nvSpPr>
            <p:cNvPr id="68" name="Google Shape;68;p15"/>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sv" sz="1200">
                  <a:latin typeface="Oswald"/>
                  <a:ea typeface="Oswald"/>
                  <a:cs typeface="Oswald"/>
                  <a:sym typeface="Oswald"/>
                </a:rPr>
                <a:t>Patient speaks into the device using preferred language</a:t>
              </a:r>
              <a:endParaRPr b="1" sz="1200">
                <a:latin typeface="Oswald"/>
                <a:ea typeface="Oswald"/>
                <a:cs typeface="Oswald"/>
                <a:sym typeface="Oswald"/>
              </a:endParaRPr>
            </a:p>
            <a:p>
              <a:pPr indent="0" lvl="0" marL="0" rtl="0" algn="l">
                <a:spcBef>
                  <a:spcPts val="0"/>
                </a:spcBef>
                <a:spcAft>
                  <a:spcPts val="1600"/>
                </a:spcAft>
                <a:buNone/>
              </a:pPr>
              <a:r>
                <a:t/>
              </a:r>
              <a:endParaRPr b="1" sz="800">
                <a:latin typeface="Roboto"/>
                <a:ea typeface="Roboto"/>
                <a:cs typeface="Roboto"/>
                <a:sym typeface="Roboto"/>
              </a:endParaRPr>
            </a:p>
          </p:txBody>
        </p:sp>
      </p:grpSp>
      <p:grpSp>
        <p:nvGrpSpPr>
          <p:cNvPr id="69" name="Google Shape;69;p15"/>
          <p:cNvGrpSpPr/>
          <p:nvPr/>
        </p:nvGrpSpPr>
        <p:grpSpPr>
          <a:xfrm>
            <a:off x="308838" y="2646125"/>
            <a:ext cx="3263100" cy="924600"/>
            <a:chOff x="308838" y="2646125"/>
            <a:chExt cx="3263100" cy="924600"/>
          </a:xfrm>
        </p:grpSpPr>
        <p:cxnSp>
          <p:nvCxnSpPr>
            <p:cNvPr id="70" name="Google Shape;70;p15"/>
            <p:cNvCxnSpPr/>
            <p:nvPr/>
          </p:nvCxnSpPr>
          <p:spPr>
            <a:xfrm rot="10800000">
              <a:off x="2641938" y="3108425"/>
              <a:ext cx="930000" cy="0"/>
            </a:xfrm>
            <a:prstGeom prst="straightConnector1">
              <a:avLst/>
            </a:prstGeom>
            <a:noFill/>
            <a:ln cap="flat" cmpd="sng" w="9525">
              <a:solidFill>
                <a:srgbClr val="0C8148"/>
              </a:solidFill>
              <a:prstDash val="solid"/>
              <a:round/>
              <a:headEnd len="sm" w="sm" type="none"/>
              <a:tailEnd len="med" w="med" type="oval"/>
            </a:ln>
          </p:spPr>
        </p:cxnSp>
        <p:sp>
          <p:nvSpPr>
            <p:cNvPr id="71" name="Google Shape;71;p15"/>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sv" sz="1200">
                  <a:latin typeface="Oswald"/>
                  <a:ea typeface="Oswald"/>
                  <a:cs typeface="Oswald"/>
                  <a:sym typeface="Oswald"/>
                </a:rPr>
                <a:t>AI analysis info in real time from trusted sources and clarifies the needs by asking control questions</a:t>
              </a:r>
              <a:endParaRPr b="1" sz="1200">
                <a:latin typeface="Oswald"/>
                <a:ea typeface="Oswald"/>
                <a:cs typeface="Oswald"/>
                <a:sym typeface="Oswald"/>
              </a:endParaRPr>
            </a:p>
            <a:p>
              <a:pPr indent="0" lvl="0" marL="0" rtl="0" algn="r">
                <a:spcBef>
                  <a:spcPts val="0"/>
                </a:spcBef>
                <a:spcAft>
                  <a:spcPts val="0"/>
                </a:spcAft>
                <a:buNone/>
              </a:pPr>
              <a:r>
                <a:t/>
              </a:r>
              <a:endParaRPr b="1" sz="800">
                <a:latin typeface="Oswald"/>
                <a:ea typeface="Oswald"/>
                <a:cs typeface="Oswald"/>
                <a:sym typeface="Oswald"/>
              </a:endParaRPr>
            </a:p>
            <a:p>
              <a:pPr indent="0" lvl="0" marL="0" rtl="0" algn="r">
                <a:spcBef>
                  <a:spcPts val="0"/>
                </a:spcBef>
                <a:spcAft>
                  <a:spcPts val="1600"/>
                </a:spcAft>
                <a:buNone/>
              </a:pPr>
              <a:r>
                <a:t/>
              </a:r>
              <a:endParaRPr b="1" sz="800">
                <a:latin typeface="Oswald"/>
                <a:ea typeface="Oswald"/>
                <a:cs typeface="Oswald"/>
                <a:sym typeface="Oswald"/>
              </a:endParaRPr>
            </a:p>
          </p:txBody>
        </p:sp>
      </p:grpSp>
      <p:grpSp>
        <p:nvGrpSpPr>
          <p:cNvPr id="72" name="Google Shape;72;p15"/>
          <p:cNvGrpSpPr/>
          <p:nvPr/>
        </p:nvGrpSpPr>
        <p:grpSpPr>
          <a:xfrm>
            <a:off x="5209838" y="1242975"/>
            <a:ext cx="3610650" cy="924600"/>
            <a:chOff x="5209838" y="1242975"/>
            <a:chExt cx="3610650" cy="924600"/>
          </a:xfrm>
        </p:grpSpPr>
        <p:sp>
          <p:nvSpPr>
            <p:cNvPr id="73" name="Google Shape;73;p15"/>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 sz="1200">
                  <a:latin typeface="Oswald"/>
                  <a:ea typeface="Oswald"/>
                  <a:cs typeface="Oswald"/>
                  <a:sym typeface="Oswald"/>
                </a:rPr>
                <a:t>Patient chooses healthcare provider </a:t>
              </a:r>
              <a:endParaRPr b="1" sz="1200">
                <a:latin typeface="Oswald"/>
                <a:ea typeface="Oswald"/>
                <a:cs typeface="Oswald"/>
                <a:sym typeface="Oswald"/>
              </a:endParaRPr>
            </a:p>
            <a:p>
              <a:pPr indent="0" lvl="0" marL="0" rtl="0" algn="l">
                <a:spcBef>
                  <a:spcPts val="0"/>
                </a:spcBef>
                <a:spcAft>
                  <a:spcPts val="0"/>
                </a:spcAft>
                <a:buNone/>
              </a:pPr>
              <a:r>
                <a:t/>
              </a:r>
              <a:endParaRPr b="1" sz="800">
                <a:latin typeface="Oswald"/>
                <a:ea typeface="Oswald"/>
                <a:cs typeface="Oswald"/>
                <a:sym typeface="Oswald"/>
              </a:endParaRPr>
            </a:p>
            <a:p>
              <a:pPr indent="0" lvl="0" marL="0" rtl="0" algn="l">
                <a:spcBef>
                  <a:spcPts val="0"/>
                </a:spcBef>
                <a:spcAft>
                  <a:spcPts val="1600"/>
                </a:spcAft>
                <a:buNone/>
              </a:pPr>
              <a:r>
                <a:t/>
              </a:r>
              <a:endParaRPr b="1" sz="800">
                <a:latin typeface="Oswald"/>
                <a:ea typeface="Oswald"/>
                <a:cs typeface="Oswald"/>
                <a:sym typeface="Oswald"/>
              </a:endParaRPr>
            </a:p>
          </p:txBody>
        </p:sp>
        <p:cxnSp>
          <p:nvCxnSpPr>
            <p:cNvPr id="74" name="Google Shape;74;p15"/>
            <p:cNvCxnSpPr/>
            <p:nvPr/>
          </p:nvCxnSpPr>
          <p:spPr>
            <a:xfrm>
              <a:off x="5209838" y="1654113"/>
              <a:ext cx="1286700" cy="0"/>
            </a:xfrm>
            <a:prstGeom prst="straightConnector1">
              <a:avLst/>
            </a:prstGeom>
            <a:noFill/>
            <a:ln cap="flat" cmpd="sng" w="9525">
              <a:solidFill>
                <a:srgbClr val="085631"/>
              </a:solidFill>
              <a:prstDash val="solid"/>
              <a:round/>
              <a:headEnd len="sm" w="sm" type="none"/>
              <a:tailEnd len="med" w="med" type="oval"/>
            </a:ln>
          </p:spPr>
        </p:cxnSp>
      </p:grpSp>
      <p:grpSp>
        <p:nvGrpSpPr>
          <p:cNvPr id="75" name="Google Shape;75;p15"/>
          <p:cNvGrpSpPr/>
          <p:nvPr/>
        </p:nvGrpSpPr>
        <p:grpSpPr>
          <a:xfrm>
            <a:off x="4857788" y="3013138"/>
            <a:ext cx="3962700" cy="924600"/>
            <a:chOff x="4857788" y="3013138"/>
            <a:chExt cx="3962700" cy="924600"/>
          </a:xfrm>
        </p:grpSpPr>
        <p:cxnSp>
          <p:nvCxnSpPr>
            <p:cNvPr id="76" name="Google Shape;76;p15"/>
            <p:cNvCxnSpPr/>
            <p:nvPr/>
          </p:nvCxnSpPr>
          <p:spPr>
            <a:xfrm>
              <a:off x="4857788" y="3475450"/>
              <a:ext cx="1838700" cy="0"/>
            </a:xfrm>
            <a:prstGeom prst="straightConnector1">
              <a:avLst/>
            </a:prstGeom>
            <a:noFill/>
            <a:ln cap="flat" cmpd="sng" w="9525">
              <a:solidFill>
                <a:srgbClr val="0B7743"/>
              </a:solidFill>
              <a:prstDash val="solid"/>
              <a:round/>
              <a:headEnd len="sm" w="sm" type="none"/>
              <a:tailEnd len="med" w="med" type="oval"/>
            </a:ln>
          </p:spPr>
        </p:cxnSp>
        <p:sp>
          <p:nvSpPr>
            <p:cNvPr id="77" name="Google Shape;77;p15"/>
            <p:cNvSpPr txBox="1"/>
            <p:nvPr/>
          </p:nvSpPr>
          <p:spPr>
            <a:xfrm>
              <a:off x="6696488" y="3013138"/>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 sz="1200">
                  <a:latin typeface="Oswald"/>
                  <a:ea typeface="Oswald"/>
                  <a:cs typeface="Oswald"/>
                  <a:sym typeface="Oswald"/>
                </a:rPr>
                <a:t>AI r</a:t>
              </a:r>
              <a:r>
                <a:rPr b="1" lang="sv" sz="1200">
                  <a:latin typeface="Oswald"/>
                  <a:ea typeface="Oswald"/>
                  <a:cs typeface="Oswald"/>
                  <a:sym typeface="Oswald"/>
                </a:rPr>
                <a:t>edirect to self treatment plan or healthcare provider</a:t>
              </a:r>
              <a:endParaRPr b="1" sz="800">
                <a:latin typeface="Oswald"/>
                <a:ea typeface="Oswald"/>
                <a:cs typeface="Oswald"/>
                <a:sym typeface="Oswald"/>
              </a:endParaRPr>
            </a:p>
            <a:p>
              <a:pPr indent="0" lvl="0" marL="0" rtl="0" algn="l">
                <a:spcBef>
                  <a:spcPts val="0"/>
                </a:spcBef>
                <a:spcAft>
                  <a:spcPts val="1600"/>
                </a:spcAft>
                <a:buNone/>
              </a:pPr>
              <a:r>
                <a:t/>
              </a:r>
              <a:endParaRPr b="1" sz="800">
                <a:latin typeface="Oswald"/>
                <a:ea typeface="Oswald"/>
                <a:cs typeface="Oswald"/>
                <a:sym typeface="Oswald"/>
              </a:endParaRPr>
            </a:p>
          </p:txBody>
        </p:sp>
      </p:grpSp>
      <p:grpSp>
        <p:nvGrpSpPr>
          <p:cNvPr id="78" name="Google Shape;78;p15"/>
          <p:cNvGrpSpPr/>
          <p:nvPr/>
        </p:nvGrpSpPr>
        <p:grpSpPr>
          <a:xfrm>
            <a:off x="2601236" y="654951"/>
            <a:ext cx="3922200" cy="3915924"/>
            <a:chOff x="2610905" y="610653"/>
            <a:chExt cx="3922200" cy="3922200"/>
          </a:xfrm>
        </p:grpSpPr>
        <p:sp>
          <p:nvSpPr>
            <p:cNvPr id="79" name="Google Shape;79;p15"/>
            <p:cNvSpPr/>
            <p:nvPr/>
          </p:nvSpPr>
          <p:spPr>
            <a:xfrm rot="-4980021">
              <a:off x="3204123" y="1186472"/>
              <a:ext cx="2771960" cy="2771960"/>
            </a:xfrm>
            <a:prstGeom prst="blockArc">
              <a:avLst>
                <a:gd fmla="val 12602522" name="adj1"/>
                <a:gd fmla="val 16867657" name="adj2"/>
                <a:gd fmla="val 20844" name="adj3"/>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rot="7920309">
              <a:off x="3183402" y="1183149"/>
              <a:ext cx="2777207" cy="2777207"/>
            </a:xfrm>
            <a:prstGeom prst="blockArc">
              <a:avLst>
                <a:gd fmla="val 12602522" name="adj1"/>
                <a:gd fmla="val 16867657" name="adj2"/>
                <a:gd fmla="val 20844" name="adj3"/>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3600063">
              <a:off x="3186335" y="1195681"/>
              <a:ext cx="2777488" cy="2777488"/>
            </a:xfrm>
            <a:prstGeom prst="blockArc">
              <a:avLst>
                <a:gd fmla="val 12602522" name="adj1"/>
                <a:gd fmla="val 16867657" name="adj2"/>
                <a:gd fmla="val 20844" name="adj3"/>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rot="4024705">
              <a:off x="5326681" y="1940898"/>
              <a:ext cx="578477" cy="579147"/>
            </a:xfrm>
            <a:prstGeom prst="pie">
              <a:avLst>
                <a:gd fmla="val 6190354" name="adj1"/>
                <a:gd fmla="val 14996165" name="adj2"/>
              </a:avLst>
            </a:prstGeom>
            <a:solidFill>
              <a:srgbClr val="0B714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6816027">
              <a:off x="5326729" y="1940918"/>
              <a:ext cx="578485" cy="579035"/>
            </a:xfrm>
            <a:prstGeom prst="pie">
              <a:avLst>
                <a:gd fmla="val 4028252" name="adj1"/>
                <a:gd fmla="val 17183677" name="adj2"/>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rot="-9359762">
              <a:off x="3193941" y="1176205"/>
              <a:ext cx="2777287" cy="2777287"/>
            </a:xfrm>
            <a:prstGeom prst="blockArc">
              <a:avLst>
                <a:gd fmla="val 12602522" name="adj1"/>
                <a:gd fmla="val 16867657" name="adj2"/>
                <a:gd fmla="val 20844" name="adj3"/>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rot="-8936366">
              <a:off x="3659126" y="3173505"/>
              <a:ext cx="578551" cy="578963"/>
            </a:xfrm>
            <a:prstGeom prst="pie">
              <a:avLst>
                <a:gd fmla="val 6190354" name="adj1"/>
                <a:gd fmla="val 14996165" name="adj2"/>
              </a:avLst>
            </a:prstGeom>
            <a:solidFill>
              <a:srgbClr val="0C8148"/>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rot="1824498">
              <a:off x="3659375" y="3173497"/>
              <a:ext cx="578475" cy="578885"/>
            </a:xfrm>
            <a:prstGeom prst="pie">
              <a:avLst>
                <a:gd fmla="val 4028252" name="adj1"/>
                <a:gd fmla="val 17183677" name="adj2"/>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600092">
              <a:off x="3198852" y="1195456"/>
              <a:ext cx="2777611" cy="2777611"/>
            </a:xfrm>
            <a:prstGeom prst="blockArc">
              <a:avLst>
                <a:gd fmla="val 12513247" name="adj1"/>
                <a:gd fmla="val 16867657" name="adj2"/>
                <a:gd fmla="val 20844" name="adj3"/>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rot="-176551">
              <a:off x="4312105" y="1195442"/>
              <a:ext cx="578563" cy="579162"/>
            </a:xfrm>
            <a:prstGeom prst="pie">
              <a:avLst>
                <a:gd fmla="val 6190354" name="adj1"/>
                <a:gd fmla="val 14996165" name="adj2"/>
              </a:avLst>
            </a:prstGeom>
            <a:solidFill>
              <a:srgbClr val="08563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rot="10584085">
              <a:off x="4312088" y="1195622"/>
              <a:ext cx="578340" cy="578939"/>
            </a:xfrm>
            <a:prstGeom prst="pie">
              <a:avLst>
                <a:gd fmla="val 4028252" name="adj1"/>
                <a:gd fmla="val 17183677" name="adj2"/>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rot="8344778">
              <a:off x="4940929" y="3162886"/>
              <a:ext cx="578465" cy="578888"/>
            </a:xfrm>
            <a:prstGeom prst="pie">
              <a:avLst>
                <a:gd fmla="val 6190354" name="adj1"/>
                <a:gd fmla="val 14996165" name="adj2"/>
              </a:avLst>
            </a:prstGeom>
            <a:solidFill>
              <a:srgbClr val="0B774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rot="-2495643">
              <a:off x="4941000" y="3162728"/>
              <a:ext cx="578445" cy="579093"/>
            </a:xfrm>
            <a:prstGeom prst="pie">
              <a:avLst>
                <a:gd fmla="val 4028252" name="adj1"/>
                <a:gd fmla="val 17183677" name="adj2"/>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rot="-4556960">
              <a:off x="3257335" y="1939059"/>
              <a:ext cx="578302" cy="578957"/>
            </a:xfrm>
            <a:prstGeom prst="pie">
              <a:avLst>
                <a:gd fmla="val 6190354" name="adj1"/>
                <a:gd fmla="val 14996165" name="adj2"/>
              </a:avLst>
            </a:prstGeom>
            <a:solidFill>
              <a:srgbClr val="0E945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rot="6204541">
              <a:off x="3257468" y="1938977"/>
              <a:ext cx="578264" cy="578917"/>
            </a:xfrm>
            <a:prstGeom prst="pie">
              <a:avLst>
                <a:gd fmla="val 4028252" name="adj1"/>
                <a:gd fmla="val 17183677" name="adj2"/>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95" name="Google Shape;95;p15"/>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96" name="Google Shape;96;p15"/>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97" name="Google Shape;97;p15"/>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98" name="Google Shape;98;p15"/>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grpSp>
        <p:nvGrpSpPr>
          <p:cNvPr id="99" name="Google Shape;99;p15"/>
          <p:cNvGrpSpPr/>
          <p:nvPr/>
        </p:nvGrpSpPr>
        <p:grpSpPr>
          <a:xfrm>
            <a:off x="2688745" y="732019"/>
            <a:ext cx="3768522" cy="3774409"/>
            <a:chOff x="2675582" y="676586"/>
            <a:chExt cx="3793942" cy="3790328"/>
          </a:xfrm>
        </p:grpSpPr>
        <p:sp>
          <p:nvSpPr>
            <p:cNvPr id="100" name="Google Shape;100;p15"/>
            <p:cNvSpPr/>
            <p:nvPr/>
          </p:nvSpPr>
          <p:spPr>
            <a:xfrm rot="-7199815">
              <a:off x="3183352" y="1184485"/>
              <a:ext cx="2774659" cy="2774659"/>
            </a:xfrm>
            <a:prstGeom prst="blockArc">
              <a:avLst>
                <a:gd fmla="val 12622480" name="adj1"/>
                <a:gd fmla="val 18176457" name="adj2"/>
                <a:gd fmla="val 20786" name="adj3"/>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799815">
              <a:off x="3183352" y="1184357"/>
              <a:ext cx="2774659" cy="2774659"/>
            </a:xfrm>
            <a:prstGeom prst="blockArc">
              <a:avLst>
                <a:gd fmla="val 12622480" name="adj1"/>
                <a:gd fmla="val 18176457" name="adj2"/>
                <a:gd fmla="val 20786" name="adj3"/>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3600185">
              <a:off x="3187094" y="1184439"/>
              <a:ext cx="2774659" cy="2774659"/>
            </a:xfrm>
            <a:prstGeom prst="blockArc">
              <a:avLst>
                <a:gd fmla="val 12564381" name="adj1"/>
                <a:gd fmla="val 18346131" name="adj2"/>
                <a:gd fmla="val 20844" name="adj3"/>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rot="9000185">
              <a:off x="3185977" y="1184485"/>
              <a:ext cx="2774659" cy="2774659"/>
            </a:xfrm>
            <a:prstGeom prst="blockArc">
              <a:avLst>
                <a:gd fmla="val 12622480" name="adj1"/>
                <a:gd fmla="val 18081133" name="adj2"/>
                <a:gd fmla="val 20809" name="adj3"/>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5"/>
            <p:cNvGrpSpPr/>
            <p:nvPr/>
          </p:nvGrpSpPr>
          <p:grpSpPr>
            <a:xfrm rot="5400000">
              <a:off x="5379663" y="2278951"/>
              <a:ext cx="585001" cy="585472"/>
              <a:chOff x="1967628" y="812211"/>
              <a:chExt cx="588000" cy="588000"/>
            </a:xfrm>
          </p:grpSpPr>
          <p:sp>
            <p:nvSpPr>
              <p:cNvPr id="105" name="Google Shape;105;p15"/>
              <p:cNvSpPr/>
              <p:nvPr/>
            </p:nvSpPr>
            <p:spPr>
              <a:xfrm rot="39023">
                <a:off x="1970909" y="815492"/>
                <a:ext cx="581437" cy="581437"/>
              </a:xfrm>
              <a:prstGeom prst="pie">
                <a:avLst>
                  <a:gd fmla="val 6190354" name="adj1"/>
                  <a:gd fmla="val 14996165" name="adj2"/>
                </a:avLst>
              </a:prstGeom>
              <a:solidFill>
                <a:srgbClr val="0B714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970875" y="815525"/>
                <a:ext cx="581400" cy="581400"/>
              </a:xfrm>
              <a:prstGeom prst="pie">
                <a:avLst>
                  <a:gd fmla="val 4028252" name="adj1"/>
                  <a:gd fmla="val 17183677" name="adj2"/>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5"/>
            <p:cNvGrpSpPr/>
            <p:nvPr/>
          </p:nvGrpSpPr>
          <p:grpSpPr>
            <a:xfrm rot="10800000">
              <a:off x="4280709" y="3378529"/>
              <a:ext cx="585001" cy="585472"/>
              <a:chOff x="1967628" y="812211"/>
              <a:chExt cx="588000" cy="588000"/>
            </a:xfrm>
          </p:grpSpPr>
          <p:sp>
            <p:nvSpPr>
              <p:cNvPr id="108" name="Google Shape;108;p15"/>
              <p:cNvSpPr/>
              <p:nvPr/>
            </p:nvSpPr>
            <p:spPr>
              <a:xfrm rot="39023">
                <a:off x="1970909" y="815492"/>
                <a:ext cx="581437" cy="581437"/>
              </a:xfrm>
              <a:prstGeom prst="pie">
                <a:avLst>
                  <a:gd fmla="val 6190354" name="adj1"/>
                  <a:gd fmla="val 14996165" name="adj2"/>
                </a:avLst>
              </a:prstGeom>
              <a:solidFill>
                <a:srgbClr val="0B774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rot="10800000">
                <a:off x="1970875" y="815525"/>
                <a:ext cx="581400" cy="581400"/>
              </a:xfrm>
              <a:prstGeom prst="pie">
                <a:avLst>
                  <a:gd fmla="val 4028252" name="adj1"/>
                  <a:gd fmla="val 17183677" name="adj2"/>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15"/>
            <p:cNvGrpSpPr/>
            <p:nvPr/>
          </p:nvGrpSpPr>
          <p:grpSpPr>
            <a:xfrm rot="-5400000">
              <a:off x="3179922" y="2281478"/>
              <a:ext cx="585001" cy="585472"/>
              <a:chOff x="1967628" y="812211"/>
              <a:chExt cx="588000" cy="588000"/>
            </a:xfrm>
          </p:grpSpPr>
          <p:sp>
            <p:nvSpPr>
              <p:cNvPr id="111" name="Google Shape;111;p15"/>
              <p:cNvSpPr/>
              <p:nvPr/>
            </p:nvSpPr>
            <p:spPr>
              <a:xfrm rot="39023">
                <a:off x="1970909" y="815492"/>
                <a:ext cx="581437" cy="581437"/>
              </a:xfrm>
              <a:prstGeom prst="pie">
                <a:avLst>
                  <a:gd fmla="val 6190354" name="adj1"/>
                  <a:gd fmla="val 14996165" name="adj2"/>
                </a:avLst>
              </a:prstGeom>
              <a:solidFill>
                <a:srgbClr val="0C8148"/>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rot="10800000">
                <a:off x="1970875" y="815525"/>
                <a:ext cx="581400" cy="581400"/>
              </a:xfrm>
              <a:prstGeom prst="pie">
                <a:avLst>
                  <a:gd fmla="val 4028252" name="adj1"/>
                  <a:gd fmla="val 17183677" name="adj2"/>
                </a:avLst>
              </a:prstGeom>
              <a:solidFill>
                <a:srgbClr val="0C8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5"/>
            <p:cNvSpPr txBox="1"/>
            <p:nvPr/>
          </p:nvSpPr>
          <p:spPr>
            <a:xfrm>
              <a:off x="3214513"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14" name="Google Shape;114;p15"/>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15" name="Google Shape;115;p15"/>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116" name="Google Shape;116;p15"/>
            <p:cNvGrpSpPr/>
            <p:nvPr/>
          </p:nvGrpSpPr>
          <p:grpSpPr>
            <a:xfrm>
              <a:off x="4261689" y="1180926"/>
              <a:ext cx="585001" cy="585530"/>
              <a:chOff x="1967628" y="812211"/>
              <a:chExt cx="588000" cy="588000"/>
            </a:xfrm>
          </p:grpSpPr>
          <p:sp>
            <p:nvSpPr>
              <p:cNvPr id="117" name="Google Shape;117;p15"/>
              <p:cNvSpPr/>
              <p:nvPr/>
            </p:nvSpPr>
            <p:spPr>
              <a:xfrm rot="39023">
                <a:off x="1970909" y="815492"/>
                <a:ext cx="581437" cy="581437"/>
              </a:xfrm>
              <a:prstGeom prst="pie">
                <a:avLst>
                  <a:gd fmla="val 6190354" name="adj1"/>
                  <a:gd fmla="val 14996165" name="adj2"/>
                </a:avLst>
              </a:prstGeom>
              <a:solidFill>
                <a:srgbClr val="08563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rot="10800000">
                <a:off x="1970875" y="815525"/>
                <a:ext cx="581400" cy="581400"/>
              </a:xfrm>
              <a:prstGeom prst="pie">
                <a:avLst>
                  <a:gd fmla="val 4028252" name="adj1"/>
                  <a:gd fmla="val 17183677" name="adj2"/>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5"/>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3" name="Shape 123"/>
        <p:cNvGrpSpPr/>
        <p:nvPr/>
      </p:nvGrpSpPr>
      <p:grpSpPr>
        <a:xfrm>
          <a:off x="0" y="0"/>
          <a:ext cx="0" cy="0"/>
          <a:chOff x="0" y="0"/>
          <a:chExt cx="0" cy="0"/>
        </a:xfrm>
      </p:grpSpPr>
      <p:sp>
        <p:nvSpPr>
          <p:cNvPr id="124" name="Google Shape;124;p16"/>
          <p:cNvSpPr txBox="1"/>
          <p:nvPr>
            <p:ph type="ctrTitle"/>
          </p:nvPr>
        </p:nvSpPr>
        <p:spPr>
          <a:xfrm>
            <a:off x="311700" y="361875"/>
            <a:ext cx="8520600" cy="111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sz="7000">
                <a:latin typeface="Oswald"/>
                <a:ea typeface="Oswald"/>
                <a:cs typeface="Oswald"/>
                <a:sym typeface="Oswald"/>
              </a:rPr>
              <a:t>Future Plans</a:t>
            </a:r>
            <a:endParaRPr sz="7000">
              <a:latin typeface="Oswald"/>
              <a:ea typeface="Oswald"/>
              <a:cs typeface="Oswald"/>
              <a:sym typeface="Oswald"/>
            </a:endParaRPr>
          </a:p>
        </p:txBody>
      </p:sp>
      <p:sp>
        <p:nvSpPr>
          <p:cNvPr id="125" name="Google Shape;125;p16"/>
          <p:cNvSpPr txBox="1"/>
          <p:nvPr>
            <p:ph idx="1" type="subTitle"/>
          </p:nvPr>
        </p:nvSpPr>
        <p:spPr>
          <a:xfrm>
            <a:off x="241225" y="1530650"/>
            <a:ext cx="8520600" cy="3612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Oswald"/>
              <a:buChar char="●"/>
            </a:pPr>
            <a:r>
              <a:rPr lang="sv" sz="2400">
                <a:solidFill>
                  <a:srgbClr val="000000"/>
                </a:solidFill>
                <a:latin typeface="Oswald"/>
                <a:ea typeface="Oswald"/>
                <a:cs typeface="Oswald"/>
                <a:sym typeface="Oswald"/>
              </a:rPr>
              <a:t>Global expansion </a:t>
            </a:r>
            <a:endParaRPr sz="2400">
              <a:solidFill>
                <a:srgbClr val="000000"/>
              </a:solidFill>
              <a:latin typeface="Oswald"/>
              <a:ea typeface="Oswald"/>
              <a:cs typeface="Oswald"/>
              <a:sym typeface="Oswald"/>
            </a:endParaRPr>
          </a:p>
          <a:p>
            <a:pPr indent="-381000" lvl="0" marL="457200" rtl="0" algn="l">
              <a:spcBef>
                <a:spcPts val="0"/>
              </a:spcBef>
              <a:spcAft>
                <a:spcPts val="0"/>
              </a:spcAft>
              <a:buClr>
                <a:srgbClr val="000000"/>
              </a:buClr>
              <a:buSzPts val="2400"/>
              <a:buFont typeface="Oswald"/>
              <a:buChar char="●"/>
            </a:pPr>
            <a:r>
              <a:rPr lang="sv" sz="2400">
                <a:solidFill>
                  <a:srgbClr val="000000"/>
                </a:solidFill>
                <a:highlight>
                  <a:srgbClr val="FFFFFF"/>
                </a:highlight>
                <a:latin typeface="Oswald"/>
                <a:ea typeface="Oswald"/>
                <a:cs typeface="Oswald"/>
                <a:sym typeface="Oswald"/>
              </a:rPr>
              <a:t>Identity management and secure data using Blockchain technology</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Char char="●"/>
            </a:pPr>
            <a:r>
              <a:rPr lang="sv" sz="2400">
                <a:solidFill>
                  <a:srgbClr val="000000"/>
                </a:solidFill>
                <a:highlight>
                  <a:srgbClr val="FFFFFF"/>
                </a:highlight>
                <a:latin typeface="Oswald"/>
                <a:ea typeface="Oswald"/>
                <a:cs typeface="Oswald"/>
                <a:sym typeface="Oswald"/>
              </a:rPr>
              <a:t>Matchmaking service - where patients can find healthcare providers</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Char char="●"/>
            </a:pPr>
            <a:r>
              <a:rPr lang="sv" sz="2400">
                <a:solidFill>
                  <a:srgbClr val="000000"/>
                </a:solidFill>
                <a:highlight>
                  <a:srgbClr val="FFFFFF"/>
                </a:highlight>
                <a:latin typeface="Oswald"/>
                <a:ea typeface="Oswald"/>
                <a:cs typeface="Oswald"/>
                <a:sym typeface="Oswald"/>
              </a:rPr>
              <a:t>Pool of care seekers for research purposes</a:t>
            </a:r>
            <a:endParaRPr sz="2400">
              <a:solidFill>
                <a:srgbClr val="000000"/>
              </a:solidFill>
              <a:highlight>
                <a:srgbClr val="FFFFFF"/>
              </a:highlight>
              <a:latin typeface="Oswald"/>
              <a:ea typeface="Oswald"/>
              <a:cs typeface="Oswald"/>
              <a:sym typeface="Oswald"/>
            </a:endParaRPr>
          </a:p>
          <a:p>
            <a:pPr indent="-381000" lvl="0" marL="457200" rtl="0" algn="l">
              <a:spcBef>
                <a:spcPts val="0"/>
              </a:spcBef>
              <a:spcAft>
                <a:spcPts val="0"/>
              </a:spcAft>
              <a:buClr>
                <a:srgbClr val="000000"/>
              </a:buClr>
              <a:buSzPts val="2400"/>
              <a:buFont typeface="Oswald"/>
              <a:buChar char="●"/>
            </a:pPr>
            <a:r>
              <a:rPr lang="sv" sz="2400">
                <a:solidFill>
                  <a:srgbClr val="000000"/>
                </a:solidFill>
                <a:highlight>
                  <a:srgbClr val="FFFFFF"/>
                </a:highlight>
                <a:latin typeface="Oswald"/>
                <a:ea typeface="Oswald"/>
                <a:cs typeface="Oswald"/>
                <a:sym typeface="Oswald"/>
              </a:rPr>
              <a:t>Interoperability with other apps (Health apps)</a:t>
            </a:r>
            <a:endParaRPr sz="2400">
              <a:solidFill>
                <a:srgbClr val="000000"/>
              </a:solidFill>
              <a:highlight>
                <a:srgbClr val="FFFFFF"/>
              </a:highlight>
              <a:latin typeface="Oswald"/>
              <a:ea typeface="Oswald"/>
              <a:cs typeface="Oswald"/>
              <a:sym typeface="Oswald"/>
            </a:endParaRPr>
          </a:p>
          <a:p>
            <a:pPr indent="0" lvl="0" marL="457200" rtl="0" algn="l">
              <a:spcBef>
                <a:spcPts val="0"/>
              </a:spcBef>
              <a:spcAft>
                <a:spcPts val="0"/>
              </a:spcAft>
              <a:buNone/>
            </a:pPr>
            <a:r>
              <a:t/>
            </a:r>
            <a:endParaRPr sz="2400">
              <a:solidFill>
                <a:srgbClr val="24292E"/>
              </a:solidFill>
              <a:highlight>
                <a:srgbClr val="FFFFFF"/>
              </a:highlight>
              <a:latin typeface="Oswald"/>
              <a:ea typeface="Oswald"/>
              <a:cs typeface="Oswald"/>
              <a:sym typeface="Oswald"/>
            </a:endParaRPr>
          </a:p>
          <a:p>
            <a:pPr indent="0" lvl="0" marL="457200" rtl="0" algn="l">
              <a:spcBef>
                <a:spcPts val="0"/>
              </a:spcBef>
              <a:spcAft>
                <a:spcPts val="0"/>
              </a:spcAft>
              <a:buNone/>
            </a:pPr>
            <a:r>
              <a:t/>
            </a:r>
            <a:endParaRPr sz="1200">
              <a:solidFill>
                <a:srgbClr val="24292E"/>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9" name="Shape 129"/>
        <p:cNvGrpSpPr/>
        <p:nvPr/>
      </p:nvGrpSpPr>
      <p:grpSpPr>
        <a:xfrm>
          <a:off x="0" y="0"/>
          <a:ext cx="0" cy="0"/>
          <a:chOff x="0" y="0"/>
          <a:chExt cx="0" cy="0"/>
        </a:xfrm>
      </p:grpSpPr>
      <p:sp>
        <p:nvSpPr>
          <p:cNvPr id="130" name="Google Shape;130;p17"/>
          <p:cNvSpPr txBox="1"/>
          <p:nvPr>
            <p:ph type="ctrTitle"/>
          </p:nvPr>
        </p:nvSpPr>
        <p:spPr>
          <a:xfrm>
            <a:off x="311700" y="361875"/>
            <a:ext cx="8520600" cy="111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sv" sz="7000">
                <a:latin typeface="Oswald"/>
                <a:ea typeface="Oswald"/>
                <a:cs typeface="Oswald"/>
                <a:sym typeface="Oswald"/>
              </a:rPr>
              <a:t>The Care4Me Team</a:t>
            </a:r>
            <a:endParaRPr sz="7000">
              <a:latin typeface="Oswald"/>
              <a:ea typeface="Oswald"/>
              <a:cs typeface="Oswald"/>
              <a:sym typeface="Oswald"/>
            </a:endParaRPr>
          </a:p>
        </p:txBody>
      </p:sp>
      <p:sp>
        <p:nvSpPr>
          <p:cNvPr id="131" name="Google Shape;131;p17"/>
          <p:cNvSpPr txBox="1"/>
          <p:nvPr>
            <p:ph idx="1" type="subTitle"/>
          </p:nvPr>
        </p:nvSpPr>
        <p:spPr>
          <a:xfrm>
            <a:off x="311700" y="1476675"/>
            <a:ext cx="8520600" cy="2235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Oswald"/>
              <a:buChar char="●"/>
            </a:pPr>
            <a:r>
              <a:rPr lang="sv" sz="1800">
                <a:solidFill>
                  <a:srgbClr val="000000"/>
                </a:solidFill>
                <a:latin typeface="Oswald"/>
                <a:ea typeface="Oswald"/>
                <a:cs typeface="Oswald"/>
                <a:sym typeface="Oswald"/>
              </a:rPr>
              <a:t>Heaven Bereket</a:t>
            </a:r>
            <a:endParaRPr sz="1800">
              <a:solidFill>
                <a:srgbClr val="000000"/>
              </a:solidFill>
              <a:latin typeface="Oswald"/>
              <a:ea typeface="Oswald"/>
              <a:cs typeface="Oswald"/>
              <a:sym typeface="Oswald"/>
            </a:endParaRPr>
          </a:p>
          <a:p>
            <a:pPr indent="-342900" lvl="0" marL="457200" rtl="0" algn="l">
              <a:spcBef>
                <a:spcPts val="0"/>
              </a:spcBef>
              <a:spcAft>
                <a:spcPts val="0"/>
              </a:spcAft>
              <a:buClr>
                <a:srgbClr val="000000"/>
              </a:buClr>
              <a:buSzPts val="1800"/>
              <a:buFont typeface="Oswald"/>
              <a:buChar char="●"/>
            </a:pPr>
            <a:r>
              <a:rPr lang="sv" sz="1800">
                <a:solidFill>
                  <a:srgbClr val="000000"/>
                </a:solidFill>
                <a:latin typeface="Oswald"/>
                <a:ea typeface="Oswald"/>
                <a:cs typeface="Oswald"/>
                <a:sym typeface="Oswald"/>
              </a:rPr>
              <a:t>Nabi Amanuel</a:t>
            </a:r>
            <a:endParaRPr sz="1800">
              <a:solidFill>
                <a:srgbClr val="000000"/>
              </a:solidFill>
              <a:latin typeface="Oswald"/>
              <a:ea typeface="Oswald"/>
              <a:cs typeface="Oswald"/>
              <a:sym typeface="Oswald"/>
            </a:endParaRPr>
          </a:p>
          <a:p>
            <a:pPr indent="-342900" lvl="0" marL="457200" rtl="0" algn="l">
              <a:spcBef>
                <a:spcPts val="0"/>
              </a:spcBef>
              <a:spcAft>
                <a:spcPts val="0"/>
              </a:spcAft>
              <a:buClr>
                <a:srgbClr val="000000"/>
              </a:buClr>
              <a:buSzPts val="1800"/>
              <a:buFont typeface="Oswald"/>
              <a:buChar char="●"/>
            </a:pPr>
            <a:r>
              <a:rPr lang="sv" sz="1800">
                <a:solidFill>
                  <a:srgbClr val="000000"/>
                </a:solidFill>
                <a:latin typeface="Oswald"/>
                <a:ea typeface="Oswald"/>
                <a:cs typeface="Oswald"/>
                <a:sym typeface="Oswald"/>
              </a:rPr>
              <a:t>Raffi Avakian</a:t>
            </a:r>
            <a:endParaRPr sz="1800">
              <a:solidFill>
                <a:srgbClr val="000000"/>
              </a:solidFill>
              <a:latin typeface="Oswald"/>
              <a:ea typeface="Oswald"/>
              <a:cs typeface="Oswald"/>
              <a:sym typeface="Oswald"/>
            </a:endParaRPr>
          </a:p>
          <a:p>
            <a:pPr indent="-342900" lvl="0" marL="457200" rtl="0" algn="l">
              <a:spcBef>
                <a:spcPts val="0"/>
              </a:spcBef>
              <a:spcAft>
                <a:spcPts val="0"/>
              </a:spcAft>
              <a:buClr>
                <a:srgbClr val="000000"/>
              </a:buClr>
              <a:buSzPts val="1800"/>
              <a:buFont typeface="Oswald"/>
              <a:buChar char="●"/>
            </a:pPr>
            <a:r>
              <a:rPr lang="sv" sz="1800">
                <a:solidFill>
                  <a:srgbClr val="000000"/>
                </a:solidFill>
                <a:latin typeface="Oswald"/>
                <a:ea typeface="Oswald"/>
                <a:cs typeface="Oswald"/>
                <a:sym typeface="Oswald"/>
              </a:rPr>
              <a:t>Saron Zeru</a:t>
            </a:r>
            <a:endParaRPr sz="1800">
              <a:solidFill>
                <a:srgbClr val="000000"/>
              </a:solidFill>
              <a:latin typeface="Oswald"/>
              <a:ea typeface="Oswald"/>
              <a:cs typeface="Oswald"/>
              <a:sym typeface="Oswald"/>
            </a:endParaRPr>
          </a:p>
          <a:p>
            <a:pPr indent="-342900" lvl="0" marL="457200" rtl="0" algn="l">
              <a:spcBef>
                <a:spcPts val="0"/>
              </a:spcBef>
              <a:spcAft>
                <a:spcPts val="0"/>
              </a:spcAft>
              <a:buClr>
                <a:srgbClr val="000000"/>
              </a:buClr>
              <a:buSzPts val="1800"/>
              <a:buFont typeface="Oswald"/>
              <a:buChar char="●"/>
            </a:pPr>
            <a:r>
              <a:rPr lang="sv" sz="1800">
                <a:solidFill>
                  <a:srgbClr val="000000"/>
                </a:solidFill>
                <a:latin typeface="Oswald"/>
                <a:ea typeface="Oswald"/>
                <a:cs typeface="Oswald"/>
                <a:sym typeface="Oswald"/>
              </a:rPr>
              <a:t>Shannet Fessehazion</a:t>
            </a:r>
            <a:endParaRPr sz="1800">
              <a:solidFill>
                <a:srgbClr val="000000"/>
              </a:solidFill>
              <a:latin typeface="Oswald"/>
              <a:ea typeface="Oswald"/>
              <a:cs typeface="Oswald"/>
              <a:sym typeface="Oswald"/>
            </a:endParaRPr>
          </a:p>
          <a:p>
            <a:pPr indent="0" lvl="0" marL="0" rtl="0" algn="l">
              <a:spcBef>
                <a:spcPts val="0"/>
              </a:spcBef>
              <a:spcAft>
                <a:spcPts val="0"/>
              </a:spcAft>
              <a:buNone/>
            </a:pPr>
            <a:r>
              <a:t/>
            </a:r>
            <a:endParaRPr sz="1800">
              <a:solidFill>
                <a:srgbClr val="000000"/>
              </a:solidFill>
              <a:latin typeface="Oswald"/>
              <a:ea typeface="Oswald"/>
              <a:cs typeface="Oswald"/>
              <a:sym typeface="Oswald"/>
            </a:endParaRPr>
          </a:p>
          <a:p>
            <a:pPr indent="0" lvl="0" marL="0" rtl="0" algn="l">
              <a:spcBef>
                <a:spcPts val="0"/>
              </a:spcBef>
              <a:spcAft>
                <a:spcPts val="0"/>
              </a:spcAft>
              <a:buNone/>
            </a:pPr>
            <a:r>
              <a:rPr lang="sv" sz="1800">
                <a:solidFill>
                  <a:srgbClr val="000000"/>
                </a:solidFill>
                <a:latin typeface="Oswald"/>
                <a:ea typeface="Oswald"/>
                <a:cs typeface="Oswald"/>
                <a:sym typeface="Oswald"/>
              </a:rPr>
              <a:t>Contact: partner@unitech.one</a:t>
            </a:r>
            <a:endParaRPr sz="1800">
              <a:solidFill>
                <a:srgbClr val="000000"/>
              </a:solidFill>
              <a:latin typeface="Oswald"/>
              <a:ea typeface="Oswald"/>
              <a:cs typeface="Oswald"/>
              <a:sym typeface="Oswald"/>
            </a:endParaRPr>
          </a:p>
          <a:p>
            <a:pPr indent="0" lvl="0" marL="0" rtl="0" algn="l">
              <a:spcBef>
                <a:spcPts val="0"/>
              </a:spcBef>
              <a:spcAft>
                <a:spcPts val="0"/>
              </a:spcAft>
              <a:buNone/>
            </a:pPr>
            <a:r>
              <a:t/>
            </a:r>
            <a:endParaRPr sz="14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solidFill>
          <a:srgbClr val="FFFFFF"/>
        </a:solidFill>
      </p:bgPr>
    </p:bg>
    <p:spTree>
      <p:nvGrpSpPr>
        <p:cNvPr id="135" name="Shape 135"/>
        <p:cNvGrpSpPr/>
        <p:nvPr/>
      </p:nvGrpSpPr>
      <p:grpSpPr>
        <a:xfrm>
          <a:off x="0" y="0"/>
          <a:ext cx="0" cy="0"/>
          <a:chOff x="0" y="0"/>
          <a:chExt cx="0" cy="0"/>
        </a:xfrm>
      </p:grpSpPr>
      <p:pic>
        <p:nvPicPr>
          <p:cNvPr id="136" name="Google Shape;136;p18"/>
          <p:cNvPicPr preferRelativeResize="0"/>
          <p:nvPr/>
        </p:nvPicPr>
        <p:blipFill>
          <a:blip r:embed="rId3">
            <a:alphaModFix/>
          </a:blip>
          <a:stretch>
            <a:fillRect/>
          </a:stretch>
        </p:blipFill>
        <p:spPr>
          <a:xfrm>
            <a:off x="527924" y="152399"/>
            <a:ext cx="8088152"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