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67" r:id="rId4"/>
    <p:sldId id="268" r:id="rId5"/>
    <p:sldId id="264" r:id="rId6"/>
    <p:sldId id="265" r:id="rId7"/>
    <p:sldId id="263" r:id="rId8"/>
    <p:sldId id="271" r:id="rId9"/>
    <p:sldId id="273" r:id="rId10"/>
    <p:sldId id="269" r:id="rId11"/>
    <p:sldId id="258" r:id="rId12"/>
    <p:sldId id="261" r:id="rId13"/>
    <p:sldId id="270" r:id="rId14"/>
    <p:sldId id="272" r:id="rId15"/>
    <p:sldId id="262" r:id="rId16"/>
    <p:sldId id="257" r:id="rId17"/>
  </p:sldIdLst>
  <p:sldSz cx="9144000" cy="6858000" type="screen4x3"/>
  <p:notesSz cx="6883400" cy="9906000"/>
  <p:defaultTextStyle>
    <a:defPPr>
      <a:defRPr lang="nb-NO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FFFFFF"/>
    <a:srgbClr val="082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3" autoAdjust="0"/>
  </p:normalViewPr>
  <p:slideViewPr>
    <p:cSldViewPr>
      <p:cViewPr varScale="1">
        <p:scale>
          <a:sx n="59" d="100"/>
          <a:sy n="59" d="100"/>
        </p:scale>
        <p:origin x="-105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80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Palatino" pitchFamily="18" charset="0"/>
              </a:defRPr>
            </a:lvl1pPr>
          </a:lstStyle>
          <a:p>
            <a:endParaRPr lang="nb-NO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593" y="0"/>
            <a:ext cx="298280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Palatino" pitchFamily="18" charset="0"/>
              </a:defRPr>
            </a:lvl1pPr>
          </a:lstStyle>
          <a:p>
            <a:endParaRPr lang="nb-NO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8280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Palatino" pitchFamily="18" charset="0"/>
              </a:defRPr>
            </a:lvl1pPr>
          </a:lstStyle>
          <a:p>
            <a:endParaRPr lang="nb-NO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593" y="9410700"/>
            <a:ext cx="298280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Palatino" pitchFamily="18" charset="0"/>
              </a:defRPr>
            </a:lvl1pPr>
          </a:lstStyle>
          <a:p>
            <a:fld id="{DCBD22C0-2821-4EDC-9675-67372AD7718A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85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80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593" y="0"/>
            <a:ext cx="298280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787" y="4705350"/>
            <a:ext cx="5047827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8280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593" y="9410700"/>
            <a:ext cx="298280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>
              <a:defRPr sz="1300" b="1">
                <a:solidFill>
                  <a:schemeClr val="bg1"/>
                </a:solidFill>
              </a:defRPr>
            </a:lvl1pPr>
          </a:lstStyle>
          <a:p>
            <a:fld id="{AEA76827-FC0C-42F6-AC0F-8E03D8C8032E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0427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alatino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alatino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alatino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alatino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alatino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060848"/>
            <a:ext cx="3490647" cy="4869160"/>
          </a:xfrm>
          <a:prstGeom prst="rect">
            <a:avLst/>
          </a:prstGeom>
        </p:spPr>
      </p:pic>
      <p:sp>
        <p:nvSpPr>
          <p:cNvPr id="13318" name="Text Box 6"/>
          <p:cNvSpPr txBox="1">
            <a:spLocks noChangeArrowheads="1"/>
          </p:cNvSpPr>
          <p:nvPr/>
        </p:nvSpPr>
        <p:spPr bwMode="white">
          <a:xfrm>
            <a:off x="6754688" y="285618"/>
            <a:ext cx="2209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nb-NO" sz="1400" b="1" dirty="0">
                <a:solidFill>
                  <a:schemeClr val="tx2"/>
                </a:solidFill>
              </a:rPr>
              <a:t>www.nr.no</a:t>
            </a:r>
            <a:endParaRPr lang="nb-NO" sz="1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1508787"/>
            <a:ext cx="5904656" cy="1344149"/>
          </a:xfrm>
          <a:noFill/>
        </p:spPr>
        <p:txBody>
          <a:bodyPr anchor="t"/>
          <a:lstStyle>
            <a:lvl1pPr>
              <a:defRPr>
                <a:solidFill>
                  <a:schemeClr val="accent4"/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</a:defRPr>
            </a:lvl1pPr>
          </a:lstStyle>
          <a:p>
            <a:pPr lvl="0"/>
            <a:r>
              <a:rPr lang="nb-NO" noProof="0" dirty="0" smtClean="0"/>
              <a:t>Klikk for å redigere tittelen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251520" y="3044957"/>
            <a:ext cx="5688632" cy="960107"/>
          </a:xfrm>
        </p:spPr>
        <p:txBody>
          <a:bodyPr/>
          <a:lstStyle>
            <a:lvl1pPr marL="0" indent="0">
              <a:buFont typeface="Times New Roman" pitchFamily="18" charset="0"/>
              <a:buNone/>
              <a:defRPr sz="22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nb-NO" noProof="0" dirty="0" smtClean="0"/>
              <a:t>Klikk for å redigere undertittel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4197086"/>
            <a:ext cx="5616624" cy="76808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4"/>
                </a:solidFill>
              </a:defRPr>
            </a:lvl1pPr>
          </a:lstStyle>
          <a:p>
            <a:r>
              <a:rPr lang="en-GB" sz="2800" baseline="0" noProof="0" dirty="0" smtClean="0"/>
              <a:t>[</a:t>
            </a:r>
            <a:r>
              <a:rPr lang="en-GB" sz="2800" baseline="0" noProof="0" dirty="0" err="1" smtClean="0"/>
              <a:t>Forfattere</a:t>
            </a:r>
            <a:r>
              <a:rPr lang="en-GB" sz="2800" baseline="0" noProof="0" dirty="0" smtClean="0"/>
              <a:t>]</a:t>
            </a:r>
            <a:endParaRPr lang="en-GB" sz="2800" noProof="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5253203"/>
            <a:ext cx="5616624" cy="576064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</a:lstStyle>
          <a:p>
            <a:r>
              <a:rPr lang="en-GB" sz="2200" noProof="0" dirty="0" smtClean="0"/>
              <a:t>[</a:t>
            </a:r>
            <a:r>
              <a:rPr lang="en-GB" sz="2200" noProof="0" dirty="0" err="1" smtClean="0"/>
              <a:t>Lokasjon</a:t>
            </a:r>
            <a:r>
              <a:rPr lang="en-GB" sz="2200" noProof="0" dirty="0" smtClean="0"/>
              <a:t>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51520" y="6021289"/>
            <a:ext cx="5616624" cy="620799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80000"/>
              <a:buFont typeface="Times New Roman" pitchFamily="18" charset="0"/>
              <a:buNone/>
              <a:tabLst/>
              <a:defRPr sz="2400">
                <a:solidFill>
                  <a:schemeClr val="accent4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80000"/>
              <a:buFont typeface="Times New Roman" pitchFamily="18" charset="0"/>
              <a:buNone/>
              <a:tabLst/>
              <a:defRPr/>
            </a:pPr>
            <a:r>
              <a:rPr lang="en-GB" sz="2200" noProof="0" dirty="0" smtClean="0"/>
              <a:t>[</a:t>
            </a:r>
            <a:r>
              <a:rPr lang="en-GB" sz="2200" noProof="0" dirty="0" err="1" smtClean="0"/>
              <a:t>Dato</a:t>
            </a:r>
            <a:r>
              <a:rPr lang="en-GB" sz="2200" noProof="0" dirty="0" smtClean="0"/>
              <a:t>]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3419873" cy="670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nb-NO" noProof="0" dirty="0" smtClean="0"/>
              <a:t>Klikk for å editere Master tittel stil</a:t>
            </a:r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97971C-2FE7-4FD3-B01F-4B5E83D933F8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48194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noProof="0" dirty="0" smtClean="0"/>
              <a:t>Klikk for å editere Master tittel stil</a:t>
            </a:r>
            <a:endParaRPr lang="en-GB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9F689-C7C1-4E27-8890-76F63A669A8F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04427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noProof="0" dirty="0" smtClean="0"/>
              <a:t>Klikk for å editere Master tittel stil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733800" cy="4114800"/>
          </a:xfr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86E72B-8DDA-4312-9150-1363B5FB6C1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9962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94D6A6-41BD-49BB-84F3-C9210A972E85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28897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4" y="273051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b-NO" noProof="0" dirty="0" smtClean="0"/>
              <a:t>Klikk for å editere Master tittel stil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4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noProof="0" dirty="0" smtClean="0"/>
              <a:t>Klikk for å editere Master tittel stil</a:t>
            </a:r>
            <a:endParaRPr lang="en-GB" noProof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EDDD13-8D6F-4F24-AAFE-488D04EDC9F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13870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71600" y="620688"/>
            <a:ext cx="7200800" cy="4114800"/>
          </a:xfrm>
        </p:spPr>
        <p:txBody>
          <a:bodyPr/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noProof="0" dirty="0" smtClean="0"/>
              <a:t>Klikk for å legge til et bilde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71600" y="5061182"/>
            <a:ext cx="72008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noProof="0" smtClean="0"/>
              <a:t>Klikk for å editere Master tittel stil</a:t>
            </a:r>
            <a:endParaRPr lang="en-GB" noProof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D7D3A0-5D3C-4DC3-9F57-3B372D08EE57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42165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51520" y="260648"/>
            <a:ext cx="8640960" cy="1008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524000"/>
            <a:ext cx="864096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noProof="0" dirty="0" err="1" smtClean="0"/>
              <a:t>Click</a:t>
            </a:r>
            <a:r>
              <a:rPr lang="nb-NO" noProof="0" dirty="0" smtClean="0"/>
              <a:t> to </a:t>
            </a:r>
            <a:r>
              <a:rPr lang="nb-NO" noProof="0" dirty="0" err="1" smtClean="0"/>
              <a:t>edit</a:t>
            </a:r>
            <a:r>
              <a:rPr lang="nb-NO" noProof="0" dirty="0" smtClean="0"/>
              <a:t> </a:t>
            </a:r>
            <a:r>
              <a:rPr lang="nb-NO" noProof="0" dirty="0" err="1" smtClean="0"/>
              <a:t>text</a:t>
            </a:r>
            <a:endParaRPr lang="nb-NO" noProof="0" dirty="0" smtClean="0"/>
          </a:p>
          <a:p>
            <a:pPr lvl="1"/>
            <a:r>
              <a:rPr lang="nb-NO" noProof="0" dirty="0" smtClean="0"/>
              <a:t>Second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2"/>
            <a:r>
              <a:rPr lang="nb-NO" noProof="0" dirty="0" smtClean="0"/>
              <a:t>Third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3"/>
            <a:r>
              <a:rPr lang="nb-NO" noProof="0" dirty="0" err="1" smtClean="0"/>
              <a:t>Fourth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4"/>
            <a:r>
              <a:rPr lang="nb-NO" noProof="0" dirty="0" smtClean="0"/>
              <a:t>Fifth </a:t>
            </a:r>
            <a:r>
              <a:rPr lang="nb-NO" noProof="0" dirty="0" err="1" smtClean="0"/>
              <a:t>level</a:t>
            </a:r>
            <a:endParaRPr lang="nb-NO" noProof="0" dirty="0" smtClean="0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8904" y="6309320"/>
            <a:ext cx="393576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D89F689-C7C1-4E27-8890-76F63A669A8F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691680" y="5987753"/>
            <a:ext cx="6552728" cy="59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143537"/>
            <a:ext cx="960120" cy="3919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2" r:id="rId4"/>
    <p:sldLayoutId id="2147483655" r:id="rId5"/>
    <p:sldLayoutId id="2147483656" r:id="rId6"/>
    <p:sldLayoutId id="214748365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0" indent="-457200" algn="l" rtl="0" eaLnBrk="1" fontAlgn="base" hangingPunct="1">
        <a:spcBef>
          <a:spcPct val="50000"/>
        </a:spcBef>
        <a:spcAft>
          <a:spcPct val="0"/>
        </a:spcAft>
        <a:buSzPct val="80000"/>
        <a:buFont typeface="Times New Roman" pitchFamily="18" charset="0"/>
        <a:buChar char="►"/>
        <a:defRPr sz="2400" baseline="0">
          <a:solidFill>
            <a:schemeClr val="tx1"/>
          </a:solidFill>
          <a:latin typeface="+mn-lt"/>
          <a:ea typeface="+mn-ea"/>
          <a:cs typeface="+mn-cs"/>
        </a:defRPr>
      </a:lvl1pPr>
      <a:lvl2pPr marL="893763" indent="-419100" algn="l" rtl="0" eaLnBrk="1" fontAlgn="base" hangingPunct="1">
        <a:spcBef>
          <a:spcPct val="20000"/>
        </a:spcBef>
        <a:spcAft>
          <a:spcPct val="0"/>
        </a:spcAft>
        <a:buChar char="▪"/>
        <a:defRPr sz="2200">
          <a:solidFill>
            <a:schemeClr val="tx1"/>
          </a:solidFill>
          <a:latin typeface="+mn-lt"/>
        </a:defRPr>
      </a:lvl2pPr>
      <a:lvl3pPr marL="1230313" indent="-381000" algn="l" rtl="0" eaLnBrk="1" fontAlgn="base" hangingPunct="1">
        <a:spcBef>
          <a:spcPct val="20000"/>
        </a:spcBef>
        <a:spcAft>
          <a:spcPct val="0"/>
        </a:spcAft>
        <a:buChar char="◦"/>
        <a:defRPr sz="2000">
          <a:solidFill>
            <a:schemeClr val="tx1"/>
          </a:solidFill>
          <a:latin typeface="+mn-lt"/>
        </a:defRPr>
      </a:lvl3pPr>
      <a:lvl4pPr marL="1622425" indent="-381000" algn="l" rtl="0" eaLnBrk="1" fontAlgn="base" hangingPunct="1">
        <a:spcBef>
          <a:spcPct val="20000"/>
        </a:spcBef>
        <a:spcAft>
          <a:spcPct val="0"/>
        </a:spcAft>
        <a:buChar char="·"/>
        <a:defRPr sz="2000">
          <a:solidFill>
            <a:schemeClr val="tx1"/>
          </a:solidFill>
          <a:latin typeface="+mn-lt"/>
        </a:defRPr>
      </a:lvl4pPr>
      <a:lvl5pPr marL="2006600" indent="-381000" algn="l" rtl="0" eaLnBrk="1" fontAlgn="base" hangingPunct="1">
        <a:spcBef>
          <a:spcPct val="20000"/>
        </a:spcBef>
        <a:spcAft>
          <a:spcPct val="0"/>
        </a:spcAft>
        <a:buSzPct val="75000"/>
        <a:buChar char="▫"/>
        <a:defRPr sz="2000">
          <a:solidFill>
            <a:schemeClr val="tx1"/>
          </a:solidFill>
          <a:latin typeface="+mn-lt"/>
        </a:defRPr>
      </a:lvl5pPr>
      <a:lvl6pPr marL="2463800" indent="-381000" algn="l" rtl="0" eaLnBrk="1" fontAlgn="base" hangingPunct="1">
        <a:spcBef>
          <a:spcPct val="20000"/>
        </a:spcBef>
        <a:spcAft>
          <a:spcPct val="0"/>
        </a:spcAft>
        <a:buSzPct val="75000"/>
        <a:buChar char="▫"/>
        <a:defRPr sz="2000">
          <a:solidFill>
            <a:schemeClr val="tx1"/>
          </a:solidFill>
          <a:latin typeface="+mn-lt"/>
        </a:defRPr>
      </a:lvl6pPr>
      <a:lvl7pPr marL="2921000" indent="-381000" algn="l" rtl="0" eaLnBrk="1" fontAlgn="base" hangingPunct="1">
        <a:spcBef>
          <a:spcPct val="20000"/>
        </a:spcBef>
        <a:spcAft>
          <a:spcPct val="0"/>
        </a:spcAft>
        <a:buSzPct val="75000"/>
        <a:buChar char="▫"/>
        <a:defRPr sz="2000">
          <a:solidFill>
            <a:schemeClr val="tx1"/>
          </a:solidFill>
          <a:latin typeface="+mn-lt"/>
        </a:defRPr>
      </a:lvl7pPr>
      <a:lvl8pPr marL="3378200" indent="-381000" algn="l" rtl="0" eaLnBrk="1" fontAlgn="base" hangingPunct="1">
        <a:spcBef>
          <a:spcPct val="20000"/>
        </a:spcBef>
        <a:spcAft>
          <a:spcPct val="0"/>
        </a:spcAft>
        <a:buSzPct val="75000"/>
        <a:buChar char="▫"/>
        <a:defRPr sz="2000">
          <a:solidFill>
            <a:schemeClr val="tx1"/>
          </a:solidFill>
          <a:latin typeface="+mn-lt"/>
        </a:defRPr>
      </a:lvl8pPr>
      <a:lvl9pPr marL="3835400" indent="-381000" algn="l" rtl="0" eaLnBrk="1" fontAlgn="base" hangingPunct="1">
        <a:spcBef>
          <a:spcPct val="20000"/>
        </a:spcBef>
        <a:spcAft>
          <a:spcPct val="0"/>
        </a:spcAft>
        <a:buSzPct val="75000"/>
        <a:buChar char="▫"/>
        <a:defRPr sz="2000">
          <a:solidFill>
            <a:schemeClr val="tx1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XSAM </a:t>
            </a:r>
            <a:r>
              <a:rPr lang="nb-NO" dirty="0" err="1" smtClean="0"/>
              <a:t>course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 smtClean="0"/>
              <a:t>Running</a:t>
            </a:r>
            <a:r>
              <a:rPr lang="nb-NO" dirty="0" smtClean="0"/>
              <a:t> XSAM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Sondre Aanes</a:t>
            </a:r>
            <a:endParaRPr lang="nb-N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IMR, Bergen</a:t>
            </a:r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15 - 17/1-2017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787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Datalist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specific</a:t>
            </a:r>
            <a:r>
              <a:rPr lang="nb-NO" dirty="0" smtClean="0"/>
              <a:t> format </a:t>
            </a:r>
            <a:r>
              <a:rPr lang="nb-NO" dirty="0" err="1" smtClean="0"/>
              <a:t>documented</a:t>
            </a:r>
            <a:r>
              <a:rPr lang="nb-NO" dirty="0" smtClean="0"/>
              <a:t> p. 6 and 7 in ‘</a:t>
            </a:r>
            <a:r>
              <a:rPr lang="nb-NO" dirty="0" err="1" smtClean="0"/>
              <a:t>Documentation</a:t>
            </a:r>
            <a:r>
              <a:rPr lang="nb-NO" dirty="0" smtClean="0"/>
              <a:t>’</a:t>
            </a:r>
          </a:p>
          <a:p>
            <a:r>
              <a:rPr lang="nb-NO" dirty="0" smtClean="0"/>
              <a:t>‘…</a:t>
            </a:r>
            <a:r>
              <a:rPr lang="nb-NO" dirty="0" err="1" smtClean="0"/>
              <a:t>Examples</a:t>
            </a:r>
            <a:r>
              <a:rPr lang="nb-NO" dirty="0" smtClean="0"/>
              <a:t>/</a:t>
            </a:r>
            <a:r>
              <a:rPr lang="nb-NO" dirty="0" err="1" smtClean="0"/>
              <a:t>ReadHerringData.R</a:t>
            </a:r>
            <a:r>
              <a:rPr lang="nb-NO" dirty="0" smtClean="0"/>
              <a:t>’ </a:t>
            </a:r>
            <a:r>
              <a:rPr lang="nb-NO" dirty="0" err="1" smtClean="0"/>
              <a:t>produces</a:t>
            </a:r>
            <a:r>
              <a:rPr lang="nb-NO" dirty="0" smtClean="0"/>
              <a:t> a valid ‘</a:t>
            </a:r>
            <a:r>
              <a:rPr lang="nb-NO" dirty="0" err="1" smtClean="0"/>
              <a:t>datalist</a:t>
            </a:r>
            <a:r>
              <a:rPr lang="nb-NO" dirty="0" smtClean="0"/>
              <a:t>’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10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500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C-</a:t>
            </a:r>
            <a:r>
              <a:rPr lang="nb-NO" dirty="0" err="1" smtClean="0"/>
              <a:t>template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XSAM.cpp</a:t>
            </a:r>
          </a:p>
          <a:p>
            <a:r>
              <a:rPr lang="nb-NO" dirty="0" smtClean="0"/>
              <a:t>Variables </a:t>
            </a:r>
            <a:r>
              <a:rPr lang="nb-NO" dirty="0" err="1" smtClean="0"/>
              <a:t>documented</a:t>
            </a:r>
            <a:r>
              <a:rPr lang="nb-NO" dirty="0" smtClean="0"/>
              <a:t> in ‘</a:t>
            </a:r>
            <a:r>
              <a:rPr lang="nb-NO" dirty="0" err="1" smtClean="0"/>
              <a:t>Documentation</a:t>
            </a:r>
            <a:r>
              <a:rPr lang="nb-NO" dirty="0" smtClean="0"/>
              <a:t>’ </a:t>
            </a:r>
            <a:r>
              <a:rPr lang="nb-NO" dirty="0" err="1" smtClean="0"/>
              <a:t>pp</a:t>
            </a:r>
            <a:r>
              <a:rPr lang="nb-NO" dirty="0" smtClean="0"/>
              <a:t> 1-4.</a:t>
            </a:r>
          </a:p>
          <a:p>
            <a:r>
              <a:rPr lang="nb-NO" dirty="0" err="1" smtClean="0"/>
              <a:t>Provided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R-</a:t>
            </a:r>
            <a:r>
              <a:rPr lang="nb-NO" dirty="0" err="1" smtClean="0"/>
              <a:t>objects</a:t>
            </a:r>
            <a:r>
              <a:rPr lang="nb-NO" dirty="0" smtClean="0"/>
              <a:t> ‘settings’ and ‘</a:t>
            </a:r>
            <a:r>
              <a:rPr lang="nb-NO" dirty="0" err="1" smtClean="0"/>
              <a:t>datalist</a:t>
            </a:r>
            <a:r>
              <a:rPr lang="nb-NO" dirty="0" smtClean="0"/>
              <a:t>’ </a:t>
            </a:r>
            <a:r>
              <a:rPr lang="nb-NO" dirty="0" err="1" smtClean="0"/>
              <a:t>the</a:t>
            </a:r>
            <a:r>
              <a:rPr lang="nb-NO" dirty="0" smtClean="0"/>
              <a:t> R </a:t>
            </a:r>
            <a:r>
              <a:rPr lang="nb-NO" dirty="0" err="1" smtClean="0"/>
              <a:t>function</a:t>
            </a:r>
            <a:r>
              <a:rPr lang="nb-NO" dirty="0"/>
              <a:t> ‘</a:t>
            </a:r>
            <a:r>
              <a:rPr lang="nb-NO" dirty="0" err="1"/>
              <a:t>CreateDataObject</a:t>
            </a:r>
            <a:r>
              <a:rPr lang="nb-NO" dirty="0" smtClean="0"/>
              <a:t>’ </a:t>
            </a:r>
            <a:r>
              <a:rPr lang="nb-NO" dirty="0" err="1" smtClean="0"/>
              <a:t>creates</a:t>
            </a:r>
            <a:r>
              <a:rPr lang="nb-NO" dirty="0" smtClean="0"/>
              <a:t> a </a:t>
            </a:r>
            <a:r>
              <a:rPr lang="nb-NO" dirty="0" err="1" smtClean="0"/>
              <a:t>dataobject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passed</a:t>
            </a:r>
            <a:r>
              <a:rPr lang="nb-NO" dirty="0" smtClean="0"/>
              <a:t> to </a:t>
            </a:r>
            <a:r>
              <a:rPr lang="nb-NO" dirty="0" err="1" smtClean="0"/>
              <a:t>the</a:t>
            </a:r>
            <a:r>
              <a:rPr lang="nb-NO" dirty="0" smtClean="0"/>
              <a:t> C-</a:t>
            </a:r>
            <a:r>
              <a:rPr lang="nb-NO" dirty="0" err="1" smtClean="0"/>
              <a:t>template</a:t>
            </a:r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1823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Model </a:t>
            </a:r>
            <a:r>
              <a:rPr lang="nb-NO" dirty="0" err="1" smtClean="0"/>
              <a:t>configuration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setup</a:t>
            </a:r>
            <a:r>
              <a:rPr lang="nb-NO" dirty="0" smtClean="0"/>
              <a:t> file: </a:t>
            </a:r>
            <a:r>
              <a:rPr lang="nb-NO" dirty="0" err="1" smtClean="0"/>
              <a:t>see</a:t>
            </a:r>
            <a:r>
              <a:rPr lang="nb-NO" dirty="0" smtClean="0"/>
              <a:t> ‘…</a:t>
            </a:r>
            <a:r>
              <a:rPr lang="nb-NO" dirty="0" err="1" smtClean="0"/>
              <a:t>XSAMsetup</a:t>
            </a:r>
            <a:r>
              <a:rPr lang="nb-NO" dirty="0" smtClean="0"/>
              <a:t>/XSAMsetupNSSherring.txt’ for an </a:t>
            </a:r>
            <a:r>
              <a:rPr lang="nb-NO" dirty="0" err="1" smtClean="0"/>
              <a:t>example</a:t>
            </a:r>
            <a:r>
              <a:rPr lang="nb-NO" dirty="0" smtClean="0"/>
              <a:t>.</a:t>
            </a:r>
          </a:p>
          <a:p>
            <a:r>
              <a:rPr lang="nb-NO" dirty="0" smtClean="0"/>
              <a:t>Read </a:t>
            </a:r>
            <a:r>
              <a:rPr lang="nb-NO" dirty="0" err="1" smtClean="0"/>
              <a:t>the</a:t>
            </a:r>
            <a:r>
              <a:rPr lang="nb-NO" dirty="0" smtClean="0"/>
              <a:t> file </a:t>
            </a:r>
            <a:r>
              <a:rPr lang="nb-NO" dirty="0" err="1" smtClean="0"/>
              <a:t>using</a:t>
            </a:r>
            <a:r>
              <a:rPr lang="nb-NO" dirty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R-</a:t>
            </a:r>
            <a:r>
              <a:rPr lang="nb-NO" dirty="0" err="1" smtClean="0"/>
              <a:t>function</a:t>
            </a:r>
            <a:r>
              <a:rPr lang="nb-NO" dirty="0" smtClean="0"/>
              <a:t> ‘</a:t>
            </a:r>
            <a:r>
              <a:rPr lang="nb-NO" dirty="0" err="1" smtClean="0"/>
              <a:t>ReadXSAMsettings</a:t>
            </a:r>
            <a:r>
              <a:rPr lang="nb-NO" dirty="0" smtClean="0"/>
              <a:t>’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12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248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Parameters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A combination </a:t>
            </a:r>
            <a:r>
              <a:rPr lang="nb-NO" dirty="0" err="1" smtClean="0"/>
              <a:t>of</a:t>
            </a:r>
            <a:r>
              <a:rPr lang="nb-NO" dirty="0" smtClean="0"/>
              <a:t> data and settings</a:t>
            </a:r>
          </a:p>
          <a:p>
            <a:r>
              <a:rPr lang="nb-NO" dirty="0" smtClean="0"/>
              <a:t>The R-</a:t>
            </a:r>
            <a:r>
              <a:rPr lang="nb-NO" dirty="0" err="1" smtClean="0"/>
              <a:t>function</a:t>
            </a:r>
            <a:r>
              <a:rPr lang="nb-NO" dirty="0" smtClean="0"/>
              <a:t> ‘</a:t>
            </a:r>
            <a:r>
              <a:rPr lang="nb-NO" dirty="0" err="1" smtClean="0"/>
              <a:t>CreateParameterList</a:t>
            </a:r>
            <a:r>
              <a:rPr lang="nb-NO" dirty="0" smtClean="0"/>
              <a:t>’ </a:t>
            </a:r>
            <a:r>
              <a:rPr lang="nb-NO" dirty="0" err="1" smtClean="0"/>
              <a:t>takes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‘</a:t>
            </a:r>
            <a:r>
              <a:rPr lang="nb-NO" dirty="0" err="1" smtClean="0"/>
              <a:t>XSAMdatalist</a:t>
            </a:r>
            <a:r>
              <a:rPr lang="nb-NO" dirty="0" smtClean="0"/>
              <a:t>’ and </a:t>
            </a:r>
            <a:r>
              <a:rPr lang="nb-NO" dirty="0" err="1" smtClean="0"/>
              <a:t>creates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parameters and </a:t>
            </a:r>
            <a:r>
              <a:rPr lang="nb-NO" dirty="0" err="1" smtClean="0"/>
              <a:t>sets</a:t>
            </a:r>
            <a:r>
              <a:rPr lang="nb-NO" dirty="0" smtClean="0"/>
              <a:t> </a:t>
            </a:r>
            <a:r>
              <a:rPr lang="nb-NO" dirty="0" err="1" smtClean="0"/>
              <a:t>starting</a:t>
            </a:r>
            <a:r>
              <a:rPr lang="nb-NO" dirty="0" smtClean="0"/>
              <a:t> </a:t>
            </a:r>
            <a:r>
              <a:rPr lang="nb-NO" dirty="0" err="1" smtClean="0"/>
              <a:t>values</a:t>
            </a:r>
            <a:r>
              <a:rPr lang="nb-NO" dirty="0" smtClean="0"/>
              <a:t>!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13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0466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Note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observation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‘</a:t>
            </a:r>
            <a:r>
              <a:rPr lang="nb-NO" dirty="0" err="1" smtClean="0"/>
              <a:t>CreateDataObject</a:t>
            </a:r>
            <a:r>
              <a:rPr lang="nb-NO" dirty="0" smtClean="0"/>
              <a:t>’ </a:t>
            </a:r>
            <a:r>
              <a:rPr lang="nb-NO" dirty="0" err="1" smtClean="0"/>
              <a:t>creates</a:t>
            </a:r>
            <a:r>
              <a:rPr lang="nb-NO" dirty="0" smtClean="0"/>
              <a:t> a </a:t>
            </a:r>
            <a:r>
              <a:rPr lang="nb-NO" dirty="0" err="1" smtClean="0"/>
              <a:t>dataobject</a:t>
            </a:r>
            <a:r>
              <a:rPr lang="nb-NO" dirty="0" smtClean="0"/>
              <a:t> </a:t>
            </a:r>
            <a:r>
              <a:rPr lang="nb-NO" dirty="0" err="1" smtClean="0"/>
              <a:t>containing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error</a:t>
            </a:r>
            <a:r>
              <a:rPr lang="nb-NO" dirty="0" smtClean="0"/>
              <a:t> </a:t>
            </a:r>
            <a:r>
              <a:rPr lang="nb-NO" dirty="0" err="1" smtClean="0"/>
              <a:t>structures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each</a:t>
            </a:r>
            <a:r>
              <a:rPr lang="nb-NO" dirty="0" smtClean="0"/>
              <a:t> data input:</a:t>
            </a:r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err="1" smtClean="0"/>
              <a:t>These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set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standard </a:t>
            </a:r>
            <a:r>
              <a:rPr lang="nb-NO" dirty="0" err="1" smtClean="0"/>
              <a:t>errors</a:t>
            </a:r>
            <a:r>
              <a:rPr lang="nb-NO" dirty="0" smtClean="0"/>
              <a:t>=1 and zero </a:t>
            </a:r>
            <a:r>
              <a:rPr lang="nb-NO" dirty="0" err="1" smtClean="0"/>
              <a:t>correlation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To </a:t>
            </a:r>
            <a:r>
              <a:rPr lang="nb-NO" dirty="0" err="1" smtClean="0"/>
              <a:t>inform</a:t>
            </a:r>
            <a:r>
              <a:rPr lang="nb-NO" dirty="0" smtClean="0"/>
              <a:t> </a:t>
            </a:r>
            <a:r>
              <a:rPr lang="nb-NO" dirty="0" err="1" smtClean="0"/>
              <a:t>error</a:t>
            </a:r>
            <a:r>
              <a:rPr lang="nb-NO" dirty="0" smtClean="0"/>
              <a:t> </a:t>
            </a:r>
            <a:r>
              <a:rPr lang="nb-NO" dirty="0" err="1" smtClean="0"/>
              <a:t>structures</a:t>
            </a:r>
            <a:r>
              <a:rPr lang="nb-NO" dirty="0" smtClean="0"/>
              <a:t>: </a:t>
            </a:r>
            <a:r>
              <a:rPr lang="nb-NO" dirty="0" err="1" smtClean="0"/>
              <a:t>these</a:t>
            </a:r>
            <a:r>
              <a:rPr lang="nb-NO" dirty="0" smtClean="0"/>
              <a:t> must be </a:t>
            </a:r>
            <a:r>
              <a:rPr lang="nb-NO" dirty="0" err="1" smtClean="0"/>
              <a:t>replaced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external</a:t>
            </a:r>
            <a:r>
              <a:rPr lang="nb-NO" dirty="0" smtClean="0"/>
              <a:t> </a:t>
            </a:r>
            <a:r>
              <a:rPr lang="nb-NO" dirty="0" err="1" smtClean="0"/>
              <a:t>values</a:t>
            </a:r>
            <a:r>
              <a:rPr lang="nb-NO" dirty="0" smtClean="0"/>
              <a:t>!! See </a:t>
            </a:r>
            <a:r>
              <a:rPr lang="nb-NO" dirty="0" err="1" smtClean="0"/>
              <a:t>examples</a:t>
            </a:r>
            <a:r>
              <a:rPr lang="nb-NO" dirty="0" smtClean="0"/>
              <a:t> </a:t>
            </a:r>
            <a:r>
              <a:rPr lang="nb-NO" dirty="0" err="1" smtClean="0"/>
              <a:t>how</a:t>
            </a:r>
            <a:r>
              <a:rPr lang="nb-NO" dirty="0" smtClean="0"/>
              <a:t> to </a:t>
            </a:r>
            <a:r>
              <a:rPr lang="nb-NO" dirty="0" err="1" smtClean="0"/>
              <a:t>achieve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!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14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299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herring</a:t>
            </a:r>
            <a:r>
              <a:rPr lang="nb-NO" dirty="0" smtClean="0"/>
              <a:t> </a:t>
            </a:r>
            <a:r>
              <a:rPr lang="nb-NO" dirty="0" err="1" smtClean="0"/>
              <a:t>example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See </a:t>
            </a:r>
            <a:r>
              <a:rPr lang="nb-NO" dirty="0" err="1" smtClean="0"/>
              <a:t>code</a:t>
            </a:r>
            <a:r>
              <a:rPr lang="nb-NO" dirty="0" smtClean="0"/>
              <a:t> in ‘…</a:t>
            </a:r>
            <a:r>
              <a:rPr lang="nb-NO" dirty="0" err="1" smtClean="0"/>
              <a:t>Examples</a:t>
            </a:r>
            <a:r>
              <a:rPr lang="nb-NO" dirty="0" smtClean="0"/>
              <a:t>/</a:t>
            </a:r>
            <a:r>
              <a:rPr lang="nb-NO" dirty="0" err="1" smtClean="0"/>
              <a:t>XSAM_herring_example.R</a:t>
            </a:r>
            <a:r>
              <a:rPr lang="nb-NO" dirty="0" smtClean="0"/>
              <a:t>’</a:t>
            </a:r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15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49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Excercises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Run </a:t>
            </a:r>
            <a:r>
              <a:rPr lang="nb-NO" dirty="0" err="1" smtClean="0"/>
              <a:t>through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herring</a:t>
            </a:r>
            <a:r>
              <a:rPr lang="nb-NO" dirty="0" smtClean="0"/>
              <a:t> </a:t>
            </a:r>
            <a:r>
              <a:rPr lang="nb-NO" dirty="0" err="1" smtClean="0"/>
              <a:t>example</a:t>
            </a:r>
            <a:r>
              <a:rPr lang="nb-NO" dirty="0" smtClean="0"/>
              <a:t>. Stop at </a:t>
            </a:r>
            <a:r>
              <a:rPr lang="nb-NO" dirty="0" err="1" smtClean="0"/>
              <a:t>diagnostics</a:t>
            </a:r>
            <a:endParaRPr lang="nb-NO" dirty="0" smtClean="0"/>
          </a:p>
          <a:p>
            <a:r>
              <a:rPr lang="nb-NO" dirty="0" err="1" smtClean="0"/>
              <a:t>Fit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model</a:t>
            </a:r>
            <a:r>
              <a:rPr lang="nb-NO" dirty="0" smtClean="0"/>
              <a:t> as in </a:t>
            </a:r>
            <a:r>
              <a:rPr lang="nb-NO" dirty="0" err="1" smtClean="0"/>
              <a:t>XSAM_herring_example.R</a:t>
            </a:r>
            <a:r>
              <a:rPr lang="nb-NO" dirty="0" smtClean="0"/>
              <a:t>;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assume</a:t>
            </a:r>
            <a:r>
              <a:rPr lang="nb-NO" dirty="0" smtClean="0"/>
              <a:t> </a:t>
            </a:r>
            <a:r>
              <a:rPr lang="nb-NO" dirty="0" err="1" smtClean="0"/>
              <a:t>iid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r>
              <a:rPr lang="nb-NO" dirty="0" smtClean="0"/>
              <a:t> for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dataset</a:t>
            </a:r>
            <a:r>
              <a:rPr lang="nb-NO" dirty="0" smtClean="0"/>
              <a:t> and </a:t>
            </a:r>
            <a:r>
              <a:rPr lang="nb-NO" dirty="0" err="1" smtClean="0"/>
              <a:t>estimate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variances</a:t>
            </a:r>
            <a:r>
              <a:rPr lang="nb-NO" dirty="0" smtClean="0"/>
              <a:t> for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dataset</a:t>
            </a:r>
            <a:r>
              <a:rPr lang="nb-NO" dirty="0" smtClean="0"/>
              <a:t>. </a:t>
            </a:r>
            <a:r>
              <a:rPr lang="nb-NO" dirty="0" err="1" smtClean="0"/>
              <a:t>Compare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first </a:t>
            </a:r>
            <a:r>
              <a:rPr lang="nb-NO" dirty="0" err="1" smtClean="0"/>
              <a:t>fit</a:t>
            </a:r>
            <a:r>
              <a:rPr lang="nb-NO" dirty="0" smtClean="0"/>
              <a:t>.</a:t>
            </a:r>
            <a:endParaRPr lang="nb-NO" dirty="0" smtClean="0"/>
          </a:p>
          <a:p>
            <a:r>
              <a:rPr lang="nb-NO" dirty="0" err="1" smtClean="0"/>
              <a:t>Remove</a:t>
            </a:r>
            <a:r>
              <a:rPr lang="nb-NO" dirty="0" smtClean="0"/>
              <a:t>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dataset</a:t>
            </a:r>
            <a:r>
              <a:rPr lang="nb-NO" dirty="0" smtClean="0"/>
              <a:t> and </a:t>
            </a:r>
            <a:r>
              <a:rPr lang="nb-NO" dirty="0" err="1" smtClean="0"/>
              <a:t>fit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model</a:t>
            </a:r>
            <a:endParaRPr lang="nb-NO" dirty="0" smtClean="0"/>
          </a:p>
          <a:p>
            <a:r>
              <a:rPr lang="nb-NO" dirty="0" smtClean="0"/>
              <a:t>Do a ‘</a:t>
            </a:r>
            <a:r>
              <a:rPr lang="nb-NO" dirty="0" err="1" smtClean="0"/>
              <a:t>leave</a:t>
            </a:r>
            <a:r>
              <a:rPr lang="nb-NO" dirty="0" smtClean="0"/>
              <a:t> </a:t>
            </a:r>
            <a:r>
              <a:rPr lang="nb-NO" dirty="0" err="1" smtClean="0"/>
              <a:t>out</a:t>
            </a:r>
            <a:r>
              <a:rPr lang="nb-NO" dirty="0" smtClean="0"/>
              <a:t>’ run and </a:t>
            </a:r>
            <a:r>
              <a:rPr lang="nb-NO" dirty="0" err="1" smtClean="0"/>
              <a:t>compare</a:t>
            </a:r>
            <a:r>
              <a:rPr lang="nb-NO" dirty="0" smtClean="0"/>
              <a:t> </a:t>
            </a:r>
            <a:r>
              <a:rPr lang="nb-NO" dirty="0" err="1" smtClean="0"/>
              <a:t>results</a:t>
            </a:r>
            <a:endParaRPr lang="nb-NO" dirty="0" smtClean="0"/>
          </a:p>
          <a:p>
            <a:r>
              <a:rPr lang="nb-NO" dirty="0" err="1" smtClean="0"/>
              <a:t>Change</a:t>
            </a:r>
            <a:r>
              <a:rPr lang="nb-NO" dirty="0" smtClean="0"/>
              <a:t> settings and </a:t>
            </a:r>
            <a:r>
              <a:rPr lang="nb-NO" dirty="0" err="1" smtClean="0"/>
              <a:t>compare</a:t>
            </a:r>
            <a:r>
              <a:rPr lang="nb-NO" dirty="0" smtClean="0"/>
              <a:t> </a:t>
            </a:r>
            <a:r>
              <a:rPr lang="nb-NO" dirty="0" err="1" smtClean="0"/>
              <a:t>results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Change</a:t>
            </a:r>
            <a:r>
              <a:rPr lang="nb-NO" dirty="0" smtClean="0"/>
              <a:t> q </a:t>
            </a:r>
            <a:r>
              <a:rPr lang="nb-NO" dirty="0" err="1" smtClean="0"/>
              <a:t>plateu</a:t>
            </a:r>
            <a:endParaRPr lang="nb-NO" dirty="0" smtClean="0"/>
          </a:p>
          <a:p>
            <a:pPr lvl="1"/>
            <a:r>
              <a:rPr lang="nb-NO" dirty="0" err="1" smtClean="0"/>
              <a:t>Fix</a:t>
            </a:r>
            <a:r>
              <a:rPr lang="nb-NO" dirty="0" smtClean="0"/>
              <a:t> </a:t>
            </a:r>
            <a:r>
              <a:rPr lang="nb-NO" dirty="0" err="1" smtClean="0"/>
              <a:t>observation</a:t>
            </a:r>
            <a:r>
              <a:rPr lang="nb-NO" dirty="0" smtClean="0"/>
              <a:t> </a:t>
            </a:r>
            <a:r>
              <a:rPr lang="nb-NO" dirty="0" err="1" smtClean="0"/>
              <a:t>error</a:t>
            </a:r>
            <a:endParaRPr lang="nb-NO" dirty="0" smtClean="0"/>
          </a:p>
          <a:p>
            <a:pPr lvl="1"/>
            <a:r>
              <a:rPr lang="nb-NO" dirty="0" err="1" smtClean="0"/>
              <a:t>Change</a:t>
            </a:r>
            <a:r>
              <a:rPr lang="nb-NO" dirty="0" smtClean="0"/>
              <a:t> </a:t>
            </a:r>
            <a:r>
              <a:rPr lang="nb-NO" dirty="0" err="1" smtClean="0"/>
              <a:t>plus</a:t>
            </a:r>
            <a:r>
              <a:rPr lang="nb-NO" dirty="0" smtClean="0"/>
              <a:t> </a:t>
            </a:r>
            <a:r>
              <a:rPr lang="nb-NO" dirty="0" err="1" smtClean="0"/>
              <a:t>group</a:t>
            </a:r>
            <a:endParaRPr lang="nb-NO" dirty="0" smtClean="0"/>
          </a:p>
          <a:p>
            <a:pPr marL="474663" lvl="1" indent="0">
              <a:buNone/>
            </a:pPr>
            <a:endParaRPr lang="nb-NO" dirty="0" smtClean="0"/>
          </a:p>
          <a:p>
            <a:pPr lvl="1"/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16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7994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Install</a:t>
            </a:r>
            <a:r>
              <a:rPr lang="nb-NO" dirty="0" smtClean="0"/>
              <a:t> R and TMB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For TMB: </a:t>
            </a:r>
            <a:r>
              <a:rPr lang="nb-NO" dirty="0" err="1" smtClean="0"/>
              <a:t>Follow</a:t>
            </a:r>
            <a:r>
              <a:rPr lang="nb-NO" dirty="0" smtClean="0"/>
              <a:t> </a:t>
            </a:r>
            <a:r>
              <a:rPr lang="nb-NO" dirty="0" err="1" smtClean="0"/>
              <a:t>instructions</a:t>
            </a:r>
            <a:r>
              <a:rPr lang="nb-NO" dirty="0" smtClean="0"/>
              <a:t> at:</a:t>
            </a:r>
          </a:p>
          <a:p>
            <a:pPr marL="0" indent="0" algn="ctr">
              <a:buNone/>
            </a:pPr>
            <a:r>
              <a:rPr lang="nb-NO" dirty="0" smtClean="0"/>
              <a:t>https</a:t>
            </a:r>
            <a:r>
              <a:rPr lang="nb-NO" dirty="0"/>
              <a:t>://github.com/kaskr/adcomp/wiki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6679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Setting up and </a:t>
            </a:r>
            <a:r>
              <a:rPr lang="nb-NO" dirty="0" err="1" smtClean="0"/>
              <a:t>running</a:t>
            </a:r>
            <a:r>
              <a:rPr lang="nb-NO" dirty="0" smtClean="0"/>
              <a:t> XSAM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model</a:t>
            </a:r>
            <a:r>
              <a:rPr lang="nb-NO" dirty="0" smtClean="0"/>
              <a:t>: XSAM.cpp</a:t>
            </a:r>
          </a:p>
          <a:p>
            <a:pPr lvl="1"/>
            <a:r>
              <a:rPr lang="nb-NO" dirty="0" err="1" smtClean="0"/>
              <a:t>Attempt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a </a:t>
            </a:r>
            <a:r>
              <a:rPr lang="nb-NO" dirty="0" err="1" smtClean="0"/>
              <a:t>generic</a:t>
            </a:r>
            <a:r>
              <a:rPr lang="nb-NO" dirty="0" smtClean="0"/>
              <a:t> </a:t>
            </a:r>
            <a:r>
              <a:rPr lang="nb-NO" dirty="0" err="1" smtClean="0"/>
              <a:t>code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swithces</a:t>
            </a:r>
            <a:r>
              <a:rPr lang="nb-NO" dirty="0" smtClean="0"/>
              <a:t> to turn </a:t>
            </a:r>
            <a:r>
              <a:rPr lang="nb-NO" dirty="0" err="1" smtClean="0"/>
              <a:t>on</a:t>
            </a:r>
            <a:r>
              <a:rPr lang="nb-NO" dirty="0" smtClean="0"/>
              <a:t> or </a:t>
            </a:r>
            <a:r>
              <a:rPr lang="nb-NO" dirty="0" err="1" smtClean="0"/>
              <a:t>off</a:t>
            </a:r>
            <a:r>
              <a:rPr lang="nb-NO" dirty="0" smtClean="0"/>
              <a:t> </a:t>
            </a:r>
            <a:r>
              <a:rPr lang="nb-NO" dirty="0" err="1" smtClean="0"/>
              <a:t>effects</a:t>
            </a:r>
            <a:r>
              <a:rPr lang="nb-NO" dirty="0" smtClean="0"/>
              <a:t> (parameters)</a:t>
            </a:r>
          </a:p>
          <a:p>
            <a:pPr lvl="1"/>
            <a:r>
              <a:rPr lang="nb-NO" dirty="0" smtClean="0"/>
              <a:t>The R-</a:t>
            </a:r>
            <a:r>
              <a:rPr lang="nb-NO" dirty="0" err="1" smtClean="0"/>
              <a:t>function</a:t>
            </a:r>
            <a:r>
              <a:rPr lang="nb-NO" dirty="0" smtClean="0"/>
              <a:t> TMB::</a:t>
            </a:r>
            <a:r>
              <a:rPr lang="nb-NO" dirty="0" err="1" smtClean="0"/>
              <a:t>MakeADFun</a:t>
            </a:r>
            <a:r>
              <a:rPr lang="nb-NO" dirty="0" smtClean="0"/>
              <a:t> passes data and parameters to </a:t>
            </a:r>
            <a:r>
              <a:rPr lang="nb-NO" dirty="0" err="1" smtClean="0"/>
              <a:t>the</a:t>
            </a:r>
            <a:r>
              <a:rPr lang="nb-NO" dirty="0" smtClean="0"/>
              <a:t> C-</a:t>
            </a:r>
            <a:r>
              <a:rPr lang="nb-NO" dirty="0" err="1" smtClean="0"/>
              <a:t>code</a:t>
            </a:r>
            <a:r>
              <a:rPr lang="nb-NO" dirty="0" smtClean="0"/>
              <a:t>.</a:t>
            </a:r>
          </a:p>
          <a:p>
            <a:pPr lvl="1"/>
            <a:r>
              <a:rPr lang="nb-NO" dirty="0" smtClean="0"/>
              <a:t>Mismatch in data and settings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cause</a:t>
            </a:r>
            <a:r>
              <a:rPr lang="nb-NO" dirty="0" smtClean="0"/>
              <a:t> R to </a:t>
            </a:r>
            <a:r>
              <a:rPr lang="nb-NO" dirty="0" err="1" smtClean="0"/>
              <a:t>terminate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rather</a:t>
            </a:r>
            <a:r>
              <a:rPr lang="nb-NO" dirty="0" smtClean="0"/>
              <a:t> </a:t>
            </a:r>
            <a:r>
              <a:rPr lang="nb-NO" dirty="0" err="1" smtClean="0"/>
              <a:t>meaningless</a:t>
            </a:r>
            <a:r>
              <a:rPr lang="nb-NO" dirty="0" smtClean="0"/>
              <a:t> </a:t>
            </a:r>
            <a:r>
              <a:rPr lang="nb-NO" dirty="0" err="1" smtClean="0"/>
              <a:t>messages</a:t>
            </a:r>
            <a:r>
              <a:rPr lang="nb-NO" dirty="0" smtClean="0"/>
              <a:t> (</a:t>
            </a:r>
            <a:r>
              <a:rPr lang="nb-NO" dirty="0" err="1" smtClean="0"/>
              <a:t>attend</a:t>
            </a:r>
            <a:r>
              <a:rPr lang="nb-NO" dirty="0" smtClean="0"/>
              <a:t> a C and TMB </a:t>
            </a:r>
            <a:r>
              <a:rPr lang="nb-NO" dirty="0" err="1" smtClean="0"/>
              <a:t>course</a:t>
            </a:r>
            <a:r>
              <a:rPr lang="nb-NO" dirty="0" smtClean="0"/>
              <a:t>)!!</a:t>
            </a:r>
          </a:p>
          <a:p>
            <a:pPr marL="474663" lvl="1" indent="0">
              <a:buNone/>
            </a:pPr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547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Options for </a:t>
            </a:r>
            <a:r>
              <a:rPr lang="nb-NO" dirty="0" err="1" smtClean="0"/>
              <a:t>running</a:t>
            </a:r>
            <a:r>
              <a:rPr lang="nb-NO" dirty="0" smtClean="0"/>
              <a:t> XSAM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Manually</a:t>
            </a:r>
            <a:r>
              <a:rPr lang="nb-NO" dirty="0" smtClean="0"/>
              <a:t> </a:t>
            </a:r>
            <a:r>
              <a:rPr lang="nb-NO" dirty="0" err="1" smtClean="0"/>
              <a:t>set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 </a:t>
            </a:r>
            <a:r>
              <a:rPr lang="nb-NO" dirty="0" err="1" smtClean="0"/>
              <a:t>object</a:t>
            </a:r>
            <a:r>
              <a:rPr lang="nb-NO" dirty="0" smtClean="0"/>
              <a:t> and parameter </a:t>
            </a:r>
            <a:r>
              <a:rPr lang="nb-NO" dirty="0" err="1" smtClean="0"/>
              <a:t>object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Requires</a:t>
            </a:r>
            <a:r>
              <a:rPr lang="nb-NO" dirty="0" smtClean="0"/>
              <a:t> </a:t>
            </a:r>
            <a:r>
              <a:rPr lang="nb-NO" dirty="0" err="1" smtClean="0"/>
              <a:t>detailed</a:t>
            </a:r>
            <a:r>
              <a:rPr lang="nb-NO" dirty="0" smtClean="0"/>
              <a:t> </a:t>
            </a:r>
            <a:r>
              <a:rPr lang="nb-NO" dirty="0" err="1" smtClean="0"/>
              <a:t>knowledge</a:t>
            </a:r>
            <a:r>
              <a:rPr lang="nb-NO" dirty="0" smtClean="0"/>
              <a:t> </a:t>
            </a:r>
            <a:r>
              <a:rPr lang="nb-NO" dirty="0" err="1" smtClean="0"/>
              <a:t>about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model</a:t>
            </a:r>
            <a:r>
              <a:rPr lang="nb-NO" dirty="0" smtClean="0"/>
              <a:t> and </a:t>
            </a:r>
            <a:r>
              <a:rPr lang="nb-NO" dirty="0" err="1" smtClean="0"/>
              <a:t>code</a:t>
            </a:r>
            <a:r>
              <a:rPr lang="nb-NO" dirty="0" smtClean="0"/>
              <a:t>.</a:t>
            </a:r>
          </a:p>
          <a:p>
            <a:pPr lvl="1"/>
            <a:r>
              <a:rPr lang="nb-NO" dirty="0" err="1" smtClean="0"/>
              <a:t>Difficult</a:t>
            </a:r>
            <a:r>
              <a:rPr lang="nb-NO" dirty="0" smtClean="0"/>
              <a:t> and </a:t>
            </a:r>
            <a:r>
              <a:rPr lang="nb-NO" dirty="0" err="1" smtClean="0"/>
              <a:t>easy</a:t>
            </a:r>
            <a:r>
              <a:rPr lang="nb-NO" dirty="0" smtClean="0"/>
              <a:t> to do </a:t>
            </a:r>
            <a:r>
              <a:rPr lang="nb-NO" dirty="0" err="1" smtClean="0"/>
              <a:t>mistakes</a:t>
            </a:r>
            <a:endParaRPr lang="nb-NO" dirty="0" smtClean="0"/>
          </a:p>
          <a:p>
            <a:pPr lvl="1"/>
            <a:endParaRPr lang="nb-NO" dirty="0"/>
          </a:p>
          <a:p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R </a:t>
            </a:r>
            <a:r>
              <a:rPr lang="nb-NO" dirty="0" err="1" smtClean="0"/>
              <a:t>utility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 </a:t>
            </a:r>
            <a:r>
              <a:rPr lang="nb-NO" dirty="0" smtClean="0"/>
              <a:t>(‘</a:t>
            </a:r>
            <a:r>
              <a:rPr lang="nb-NO" dirty="0" err="1" smtClean="0"/>
              <a:t>XSAMutils.R</a:t>
            </a:r>
            <a:r>
              <a:rPr lang="nb-NO" dirty="0" smtClean="0"/>
              <a:t>’) to </a:t>
            </a:r>
            <a:r>
              <a:rPr lang="nb-NO" dirty="0" err="1" smtClean="0"/>
              <a:t>create</a:t>
            </a:r>
            <a:r>
              <a:rPr lang="nb-NO" dirty="0" smtClean="0"/>
              <a:t> data and </a:t>
            </a:r>
            <a:r>
              <a:rPr lang="nb-NO" dirty="0" err="1" smtClean="0"/>
              <a:t>parameterobject</a:t>
            </a:r>
            <a:endParaRPr lang="nb-NO" dirty="0" smtClean="0"/>
          </a:p>
          <a:p>
            <a:pPr lvl="1"/>
            <a:r>
              <a:rPr lang="nb-NO" dirty="0" smtClean="0"/>
              <a:t>Settings </a:t>
            </a:r>
            <a:r>
              <a:rPr lang="nb-NO" dirty="0" err="1" smtClean="0"/>
              <a:t>determining</a:t>
            </a:r>
            <a:r>
              <a:rPr lang="nb-NO" dirty="0" smtClean="0"/>
              <a:t> </a:t>
            </a:r>
            <a:r>
              <a:rPr lang="nb-NO" dirty="0" err="1" smtClean="0"/>
              <a:t>configuration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read</a:t>
            </a:r>
            <a:r>
              <a:rPr lang="nb-NO" dirty="0" smtClean="0"/>
              <a:t> from a .</a:t>
            </a:r>
            <a:r>
              <a:rPr lang="nb-NO" dirty="0" err="1" smtClean="0"/>
              <a:t>txt</a:t>
            </a:r>
            <a:r>
              <a:rPr lang="nb-NO" dirty="0" smtClean="0"/>
              <a:t> file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2439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Current</a:t>
            </a:r>
            <a:r>
              <a:rPr lang="nb-NO" dirty="0" smtClean="0"/>
              <a:t> </a:t>
            </a:r>
            <a:r>
              <a:rPr lang="nb-NO" dirty="0" err="1" smtClean="0"/>
              <a:t>documentation</a:t>
            </a:r>
            <a:r>
              <a:rPr lang="nb-NO" dirty="0" smtClean="0"/>
              <a:t> in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‘…Docs/Documentation.pdf’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823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6</a:t>
            </a:fld>
            <a:endParaRPr lang="en-GB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2656"/>
            <a:ext cx="5184576" cy="559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6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Steps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Read data</a:t>
            </a:r>
          </a:p>
          <a:p>
            <a:pPr lvl="1"/>
            <a:r>
              <a:rPr lang="nb-NO" dirty="0" err="1" smtClean="0"/>
              <a:t>Create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R-</a:t>
            </a:r>
            <a:r>
              <a:rPr lang="nb-NO" dirty="0" err="1" smtClean="0"/>
              <a:t>object</a:t>
            </a:r>
            <a:r>
              <a:rPr lang="nb-NO" dirty="0" smtClean="0"/>
              <a:t> ‘</a:t>
            </a:r>
            <a:r>
              <a:rPr lang="nb-NO" dirty="0" err="1" smtClean="0"/>
              <a:t>datalist</a:t>
            </a:r>
            <a:r>
              <a:rPr lang="nb-NO" dirty="0" smtClean="0"/>
              <a:t>’. Manual </a:t>
            </a:r>
            <a:r>
              <a:rPr lang="nb-NO" dirty="0" err="1" smtClean="0"/>
              <a:t>procedure</a:t>
            </a:r>
            <a:r>
              <a:rPr lang="nb-NO" dirty="0" smtClean="0"/>
              <a:t> due to </a:t>
            </a:r>
            <a:r>
              <a:rPr lang="nb-NO" dirty="0" err="1" smtClean="0"/>
              <a:t>lack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‘universal format’. See ‘</a:t>
            </a:r>
            <a:r>
              <a:rPr lang="nb-NO" dirty="0" err="1" smtClean="0"/>
              <a:t>Documentation</a:t>
            </a:r>
            <a:r>
              <a:rPr lang="nb-NO" dirty="0" smtClean="0"/>
              <a:t>’ for format </a:t>
            </a:r>
            <a:r>
              <a:rPr lang="nb-NO" dirty="0" err="1" smtClean="0"/>
              <a:t>of</a:t>
            </a:r>
            <a:r>
              <a:rPr lang="nb-NO" dirty="0" smtClean="0"/>
              <a:t> ‘</a:t>
            </a:r>
            <a:r>
              <a:rPr lang="nb-NO" dirty="0" err="1" smtClean="0"/>
              <a:t>datalist</a:t>
            </a:r>
            <a:r>
              <a:rPr lang="nb-NO" dirty="0" smtClean="0"/>
              <a:t>’</a:t>
            </a:r>
          </a:p>
          <a:p>
            <a:r>
              <a:rPr lang="nb-NO" dirty="0" err="1" smtClean="0"/>
              <a:t>Configure</a:t>
            </a:r>
            <a:r>
              <a:rPr lang="nb-NO" dirty="0" smtClean="0"/>
              <a:t> and </a:t>
            </a:r>
            <a:r>
              <a:rPr lang="nb-NO" dirty="0" err="1" smtClean="0"/>
              <a:t>set</a:t>
            </a:r>
            <a:r>
              <a:rPr lang="nb-NO" dirty="0" smtClean="0"/>
              <a:t> up </a:t>
            </a:r>
            <a:r>
              <a:rPr lang="nb-NO" dirty="0" err="1" smtClean="0"/>
              <a:t>model</a:t>
            </a:r>
            <a:endParaRPr lang="nb-NO" dirty="0" smtClean="0"/>
          </a:p>
          <a:p>
            <a:pPr lvl="1"/>
            <a:r>
              <a:rPr lang="nb-NO" dirty="0" smtClean="0"/>
              <a:t>Read settings file (in a </a:t>
            </a:r>
            <a:r>
              <a:rPr lang="nb-NO" dirty="0" err="1" smtClean="0"/>
              <a:t>specific</a:t>
            </a:r>
            <a:r>
              <a:rPr lang="nb-NO" dirty="0" smtClean="0"/>
              <a:t> format) </a:t>
            </a:r>
          </a:p>
          <a:p>
            <a:pPr lvl="1"/>
            <a:r>
              <a:rPr lang="nb-NO" dirty="0" err="1" smtClean="0"/>
              <a:t>Combine</a:t>
            </a:r>
            <a:r>
              <a:rPr lang="nb-NO" dirty="0" smtClean="0"/>
              <a:t> settings and data </a:t>
            </a:r>
          </a:p>
          <a:p>
            <a:r>
              <a:rPr lang="nb-NO" dirty="0" err="1" smtClean="0"/>
              <a:t>Fit</a:t>
            </a:r>
            <a:endParaRPr lang="nb-NO" dirty="0" smtClean="0"/>
          </a:p>
          <a:p>
            <a:r>
              <a:rPr lang="nb-NO" dirty="0" smtClean="0"/>
              <a:t>Diagnostics</a:t>
            </a:r>
          </a:p>
          <a:p>
            <a:r>
              <a:rPr lang="nb-NO" dirty="0" err="1" smtClean="0"/>
              <a:t>Forecast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064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R-</a:t>
            </a:r>
            <a:r>
              <a:rPr lang="nb-NO" dirty="0" err="1" smtClean="0"/>
              <a:t>functions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‘…/</a:t>
            </a:r>
            <a:r>
              <a:rPr lang="nb-NO" dirty="0" err="1" smtClean="0"/>
              <a:t>XSAMcode</a:t>
            </a:r>
            <a:r>
              <a:rPr lang="nb-NO" dirty="0" smtClean="0"/>
              <a:t>/</a:t>
            </a:r>
            <a:r>
              <a:rPr lang="nb-NO" dirty="0" err="1" smtClean="0"/>
              <a:t>XSAMutils.R</a:t>
            </a:r>
            <a:r>
              <a:rPr lang="nb-NO" dirty="0" smtClean="0"/>
              <a:t>’</a:t>
            </a:r>
          </a:p>
          <a:p>
            <a:pPr lvl="1"/>
            <a:r>
              <a:rPr lang="nb-NO" dirty="0" err="1"/>
              <a:t>Partly</a:t>
            </a:r>
            <a:r>
              <a:rPr lang="nb-NO" dirty="0"/>
              <a:t> </a:t>
            </a:r>
            <a:r>
              <a:rPr lang="nb-NO" dirty="0" err="1"/>
              <a:t>documented</a:t>
            </a:r>
            <a:endParaRPr lang="nb-NO" dirty="0"/>
          </a:p>
          <a:p>
            <a:pPr lvl="1"/>
            <a:r>
              <a:rPr lang="nb-NO" dirty="0"/>
              <a:t>Key </a:t>
            </a:r>
            <a:r>
              <a:rPr lang="nb-NO" dirty="0" err="1"/>
              <a:t>functions</a:t>
            </a:r>
            <a:endParaRPr lang="nb-NO" dirty="0"/>
          </a:p>
          <a:p>
            <a:pPr lvl="2"/>
            <a:r>
              <a:rPr lang="nb-NO" dirty="0" err="1"/>
              <a:t>ReadXSAMsettings</a:t>
            </a:r>
            <a:r>
              <a:rPr lang="nb-NO" dirty="0"/>
              <a:t>: Read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configuration</a:t>
            </a:r>
            <a:r>
              <a:rPr lang="nb-NO" dirty="0"/>
              <a:t> </a:t>
            </a:r>
            <a:r>
              <a:rPr lang="nb-NO" dirty="0" err="1"/>
              <a:t>specified</a:t>
            </a:r>
            <a:r>
              <a:rPr lang="nb-NO" dirty="0"/>
              <a:t> in a </a:t>
            </a:r>
            <a:r>
              <a:rPr lang="nb-NO" dirty="0" err="1"/>
              <a:t>txt</a:t>
            </a:r>
            <a:r>
              <a:rPr lang="nb-NO" dirty="0"/>
              <a:t> file</a:t>
            </a:r>
          </a:p>
          <a:p>
            <a:pPr lvl="2"/>
            <a:r>
              <a:rPr lang="nb-NO" dirty="0" err="1"/>
              <a:t>CreateDataObject</a:t>
            </a:r>
            <a:r>
              <a:rPr lang="nb-NO" dirty="0"/>
              <a:t>: </a:t>
            </a:r>
            <a:r>
              <a:rPr lang="nb-NO" dirty="0" err="1"/>
              <a:t>Creates</a:t>
            </a:r>
            <a:r>
              <a:rPr lang="nb-NO" dirty="0"/>
              <a:t> a </a:t>
            </a:r>
            <a:r>
              <a:rPr lang="nb-NO" dirty="0" err="1"/>
              <a:t>dataset</a:t>
            </a:r>
            <a:r>
              <a:rPr lang="nb-NO" dirty="0"/>
              <a:t> </a:t>
            </a:r>
            <a:r>
              <a:rPr lang="nb-NO" dirty="0" err="1"/>
              <a:t>prepared</a:t>
            </a:r>
            <a:r>
              <a:rPr lang="nb-NO" dirty="0"/>
              <a:t> for input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smtClean="0"/>
              <a:t>C-</a:t>
            </a:r>
            <a:r>
              <a:rPr lang="nb-NO" dirty="0" err="1" smtClean="0"/>
              <a:t>template</a:t>
            </a:r>
            <a:r>
              <a:rPr lang="nb-NO" dirty="0" smtClean="0"/>
              <a:t> (</a:t>
            </a:r>
            <a:r>
              <a:rPr lang="nb-NO" dirty="0" err="1" smtClean="0"/>
              <a:t>see</a:t>
            </a:r>
            <a:r>
              <a:rPr lang="nb-NO" dirty="0" smtClean="0"/>
              <a:t> TMB::</a:t>
            </a:r>
            <a:r>
              <a:rPr lang="nb-NO" dirty="0" err="1" smtClean="0"/>
              <a:t>MakeADFun</a:t>
            </a:r>
            <a:r>
              <a:rPr lang="nb-NO" dirty="0" smtClean="0"/>
              <a:t>)</a:t>
            </a:r>
          </a:p>
          <a:p>
            <a:pPr lvl="2"/>
            <a:r>
              <a:rPr lang="nb-NO" dirty="0" err="1" smtClean="0"/>
              <a:t>CreateParameterList</a:t>
            </a:r>
            <a:r>
              <a:rPr lang="nb-NO" dirty="0" smtClean="0"/>
              <a:t>: </a:t>
            </a:r>
            <a:r>
              <a:rPr lang="nb-NO" dirty="0" err="1" smtClean="0"/>
              <a:t>Creates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parameters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starting</a:t>
            </a:r>
            <a:r>
              <a:rPr lang="nb-NO" dirty="0" smtClean="0"/>
              <a:t> </a:t>
            </a:r>
            <a:r>
              <a:rPr lang="nb-NO" dirty="0" err="1" smtClean="0"/>
              <a:t>values</a:t>
            </a:r>
            <a:r>
              <a:rPr lang="nb-NO" dirty="0" smtClean="0"/>
              <a:t> </a:t>
            </a:r>
            <a:r>
              <a:rPr lang="nb-NO" dirty="0" err="1" smtClean="0"/>
              <a:t>needed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C-</a:t>
            </a:r>
            <a:r>
              <a:rPr lang="nb-NO" dirty="0" err="1" smtClean="0"/>
              <a:t>template</a:t>
            </a:r>
            <a:r>
              <a:rPr lang="nb-NO" dirty="0" smtClean="0"/>
              <a:t> </a:t>
            </a:r>
            <a:r>
              <a:rPr lang="nb-NO" dirty="0"/>
              <a:t>(</a:t>
            </a:r>
            <a:r>
              <a:rPr lang="nb-NO" dirty="0" err="1"/>
              <a:t>see</a:t>
            </a:r>
            <a:r>
              <a:rPr lang="nb-NO" dirty="0"/>
              <a:t> TMB::</a:t>
            </a:r>
            <a:r>
              <a:rPr lang="nb-NO" dirty="0" err="1"/>
              <a:t>MakeADFun</a:t>
            </a:r>
            <a:r>
              <a:rPr lang="nb-NO" dirty="0" smtClean="0"/>
              <a:t>)</a:t>
            </a:r>
            <a:endParaRPr lang="nb-NO" dirty="0"/>
          </a:p>
          <a:p>
            <a:pPr lvl="2"/>
            <a:r>
              <a:rPr lang="nb-NO" dirty="0" err="1"/>
              <a:t>FitXSAMFunction</a:t>
            </a:r>
            <a:r>
              <a:rPr lang="nb-NO" dirty="0"/>
              <a:t>: Do </a:t>
            </a:r>
            <a:r>
              <a:rPr lang="nb-NO" dirty="0" err="1"/>
              <a:t>optimization</a:t>
            </a:r>
            <a:r>
              <a:rPr lang="nb-NO" dirty="0"/>
              <a:t>, </a:t>
            </a:r>
            <a:r>
              <a:rPr lang="nb-NO" dirty="0" err="1"/>
              <a:t>create</a:t>
            </a:r>
            <a:r>
              <a:rPr lang="nb-NO" dirty="0"/>
              <a:t> parameter reports, </a:t>
            </a:r>
            <a:r>
              <a:rPr lang="nb-NO" dirty="0" err="1"/>
              <a:t>extracts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diagnostics</a:t>
            </a:r>
            <a:endParaRPr lang="nb-NO" dirty="0"/>
          </a:p>
          <a:p>
            <a:pPr lvl="2"/>
            <a:r>
              <a:rPr lang="nb-NO" dirty="0"/>
              <a:t>+</a:t>
            </a:r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utility</a:t>
            </a:r>
            <a:r>
              <a:rPr lang="nb-NO" dirty="0"/>
              <a:t> </a:t>
            </a:r>
            <a:r>
              <a:rPr lang="nb-NO" dirty="0" err="1"/>
              <a:t>functions</a:t>
            </a:r>
            <a:r>
              <a:rPr lang="nb-NO" dirty="0"/>
              <a:t> for </a:t>
            </a:r>
            <a:r>
              <a:rPr lang="nb-NO" dirty="0" err="1"/>
              <a:t>visualizing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and </a:t>
            </a:r>
            <a:r>
              <a:rPr lang="nb-NO" dirty="0" err="1"/>
              <a:t>creating</a:t>
            </a:r>
            <a:r>
              <a:rPr lang="nb-NO" dirty="0"/>
              <a:t> reports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4051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Objects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R-</a:t>
            </a:r>
            <a:r>
              <a:rPr lang="nb-NO" dirty="0" err="1" smtClean="0"/>
              <a:t>object</a:t>
            </a:r>
            <a:r>
              <a:rPr lang="nb-NO" dirty="0" smtClean="0"/>
              <a:t>: </a:t>
            </a:r>
            <a:r>
              <a:rPr lang="nb-NO" dirty="0" err="1" smtClean="0"/>
              <a:t>Datalist</a:t>
            </a:r>
            <a:endParaRPr lang="nb-NO" dirty="0" smtClean="0"/>
          </a:p>
          <a:p>
            <a:r>
              <a:rPr lang="nb-NO" dirty="0"/>
              <a:t>C-</a:t>
            </a:r>
            <a:r>
              <a:rPr lang="nb-NO" dirty="0" err="1"/>
              <a:t>code</a:t>
            </a:r>
            <a:r>
              <a:rPr lang="nb-NO" dirty="0"/>
              <a:t>: </a:t>
            </a:r>
            <a:r>
              <a:rPr lang="nb-NO" dirty="0" smtClean="0"/>
              <a:t>XSAM.cpp</a:t>
            </a:r>
            <a:endParaRPr lang="nb-NO" dirty="0" smtClean="0"/>
          </a:p>
          <a:p>
            <a:r>
              <a:rPr lang="nb-NO" dirty="0" smtClean="0"/>
              <a:t>Settings file: </a:t>
            </a:r>
            <a:r>
              <a:rPr lang="nb-NO" dirty="0" err="1" smtClean="0"/>
              <a:t>Configuration</a:t>
            </a:r>
            <a:endParaRPr lang="nb-NO" dirty="0" smtClean="0"/>
          </a:p>
          <a:p>
            <a:r>
              <a:rPr lang="nb-NO" dirty="0" smtClean="0"/>
              <a:t>R-</a:t>
            </a:r>
            <a:r>
              <a:rPr lang="nb-NO" dirty="0" err="1" smtClean="0"/>
              <a:t>object</a:t>
            </a:r>
            <a:r>
              <a:rPr lang="nb-NO" dirty="0" smtClean="0"/>
              <a:t>: </a:t>
            </a:r>
            <a:r>
              <a:rPr lang="nb-NO" dirty="0" err="1" smtClean="0"/>
              <a:t>Dataobject</a:t>
            </a:r>
            <a:endParaRPr lang="nb-NO" dirty="0" smtClean="0"/>
          </a:p>
          <a:p>
            <a:r>
              <a:rPr lang="nb-NO" dirty="0" smtClean="0"/>
              <a:t>R-</a:t>
            </a:r>
            <a:r>
              <a:rPr lang="nb-NO" dirty="0" err="1" smtClean="0"/>
              <a:t>object</a:t>
            </a:r>
            <a:r>
              <a:rPr lang="nb-NO" dirty="0" smtClean="0"/>
              <a:t>: Parameters</a:t>
            </a:r>
            <a:endParaRPr lang="nb-NO" dirty="0" smtClean="0"/>
          </a:p>
          <a:p>
            <a:endParaRPr lang="nb-NO" dirty="0" smtClean="0"/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973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r-foiler-ny">
  <a:themeElements>
    <a:clrScheme name="Custom 1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8396CC"/>
      </a:accent1>
      <a:accent2>
        <a:srgbClr val="4662B3"/>
      </a:accent2>
      <a:accent3>
        <a:srgbClr val="4662B3"/>
      </a:accent3>
      <a:accent4>
        <a:srgbClr val="000000"/>
      </a:accent4>
      <a:accent5>
        <a:srgbClr val="C1C9E2"/>
      </a:accent5>
      <a:accent6>
        <a:srgbClr val="3F58A2"/>
      </a:accent6>
      <a:hlink>
        <a:srgbClr val="082E9A"/>
      </a:hlink>
      <a:folHlink>
        <a:srgbClr val="C1CBE6"/>
      </a:folHlink>
    </a:clrScheme>
    <a:fontScheme name="NR-slides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b-NO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b-NO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white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2800" baseline="0" dirty="0" smtClean="0"/>
        </a:defPPr>
      </a:lstStyle>
    </a:txDef>
  </a:objectDefaults>
  <a:extraClrSchemeLst>
    <a:extraClrScheme>
      <a:clrScheme name="NR-slides-white 1">
        <a:dk1>
          <a:srgbClr val="000000"/>
        </a:dk1>
        <a:lt1>
          <a:srgbClr val="C0C0C0"/>
        </a:lt1>
        <a:dk2>
          <a:srgbClr val="FFFFFF"/>
        </a:dk2>
        <a:lt2>
          <a:srgbClr val="808080"/>
        </a:lt2>
        <a:accent1>
          <a:srgbClr val="8396CC"/>
        </a:accent1>
        <a:accent2>
          <a:srgbClr val="4662B3"/>
        </a:accent2>
        <a:accent3>
          <a:srgbClr val="DCDCDC"/>
        </a:accent3>
        <a:accent4>
          <a:srgbClr val="000000"/>
        </a:accent4>
        <a:accent5>
          <a:srgbClr val="C1C9E2"/>
        </a:accent5>
        <a:accent6>
          <a:srgbClr val="3F58A2"/>
        </a:accent6>
        <a:hlink>
          <a:srgbClr val="082E9A"/>
        </a:hlink>
        <a:folHlink>
          <a:srgbClr val="C1CB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R-slides-white 2">
        <a:dk1>
          <a:srgbClr val="000000"/>
        </a:dk1>
        <a:lt1>
          <a:srgbClr val="C0C0C0"/>
        </a:lt1>
        <a:dk2>
          <a:srgbClr val="FFFFFF"/>
        </a:dk2>
        <a:lt2>
          <a:srgbClr val="808080"/>
        </a:lt2>
        <a:accent1>
          <a:srgbClr val="1ECDFF"/>
        </a:accent1>
        <a:accent2>
          <a:srgbClr val="A0A0A0"/>
        </a:accent2>
        <a:accent3>
          <a:srgbClr val="DCDCDC"/>
        </a:accent3>
        <a:accent4>
          <a:srgbClr val="000000"/>
        </a:accent4>
        <a:accent5>
          <a:srgbClr val="ABE3FF"/>
        </a:accent5>
        <a:accent6>
          <a:srgbClr val="919191"/>
        </a:accent6>
        <a:hlink>
          <a:srgbClr val="C2F1F6"/>
        </a:hlink>
        <a:folHlink>
          <a:srgbClr val="D4D4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R-slides-white 3">
        <a:dk1>
          <a:srgbClr val="000000"/>
        </a:dk1>
        <a:lt1>
          <a:srgbClr val="C0C0C0"/>
        </a:lt1>
        <a:dk2>
          <a:srgbClr val="FFFFFF"/>
        </a:dk2>
        <a:lt2>
          <a:srgbClr val="808080"/>
        </a:lt2>
        <a:accent1>
          <a:srgbClr val="F0B400"/>
        </a:accent1>
        <a:accent2>
          <a:srgbClr val="A0A0A0"/>
        </a:accent2>
        <a:accent3>
          <a:srgbClr val="DCDCDC"/>
        </a:accent3>
        <a:accent4>
          <a:srgbClr val="000000"/>
        </a:accent4>
        <a:accent5>
          <a:srgbClr val="F6D6AA"/>
        </a:accent5>
        <a:accent6>
          <a:srgbClr val="919191"/>
        </a:accent6>
        <a:hlink>
          <a:srgbClr val="FFE69F"/>
        </a:hlink>
        <a:folHlink>
          <a:srgbClr val="D4D4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R-slides-white 4">
        <a:dk1>
          <a:srgbClr val="000000"/>
        </a:dk1>
        <a:lt1>
          <a:srgbClr val="C0C0C0"/>
        </a:lt1>
        <a:dk2>
          <a:srgbClr val="FFFFFF"/>
        </a:dk2>
        <a:lt2>
          <a:srgbClr val="808080"/>
        </a:lt2>
        <a:accent1>
          <a:srgbClr val="00C832"/>
        </a:accent1>
        <a:accent2>
          <a:srgbClr val="A0A0A0"/>
        </a:accent2>
        <a:accent3>
          <a:srgbClr val="DCDCDC"/>
        </a:accent3>
        <a:accent4>
          <a:srgbClr val="000000"/>
        </a:accent4>
        <a:accent5>
          <a:srgbClr val="AAE0AD"/>
        </a:accent5>
        <a:accent6>
          <a:srgbClr val="919191"/>
        </a:accent6>
        <a:hlink>
          <a:srgbClr val="9BFFB3"/>
        </a:hlink>
        <a:folHlink>
          <a:srgbClr val="D4D4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nr-foiler-ny</Template>
  <TotalTime>1525</TotalTime>
  <Words>539</Words>
  <Application>Microsoft Office PowerPoint</Application>
  <PresentationFormat>On-screen Show (4:3)</PresentationFormat>
  <Paragraphs>92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nr-foiler-ny</vt:lpstr>
      <vt:lpstr>XSAM course</vt:lpstr>
      <vt:lpstr>Install R and TMB</vt:lpstr>
      <vt:lpstr>Setting up and running XSAM</vt:lpstr>
      <vt:lpstr>Options for running XSAM</vt:lpstr>
      <vt:lpstr>Current documentation in </vt:lpstr>
      <vt:lpstr>PowerPoint Presentation</vt:lpstr>
      <vt:lpstr>Steps</vt:lpstr>
      <vt:lpstr>R-functions</vt:lpstr>
      <vt:lpstr>Objects</vt:lpstr>
      <vt:lpstr>Datalist</vt:lpstr>
      <vt:lpstr>The C-template</vt:lpstr>
      <vt:lpstr>Model configuration</vt:lpstr>
      <vt:lpstr>Parameters</vt:lpstr>
      <vt:lpstr>Note on observation errors</vt:lpstr>
      <vt:lpstr>The herring example</vt:lpstr>
      <vt:lpstr>Excercises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XSAM course</dc:title>
  <dc:creator>Sondre Aanes</dc:creator>
  <cp:lastModifiedBy>Sondre Aanes</cp:lastModifiedBy>
  <cp:revision>33</cp:revision>
  <cp:lastPrinted>2011-03-21T10:03:50Z</cp:lastPrinted>
  <dcterms:created xsi:type="dcterms:W3CDTF">2018-01-03T14:44:45Z</dcterms:created>
  <dcterms:modified xsi:type="dcterms:W3CDTF">2018-01-15T17:00:10Z</dcterms:modified>
</cp:coreProperties>
</file>