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83400" cy="9906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FF"/>
    <a:srgbClr val="082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118" d="100"/>
          <a:sy n="118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Palatino" pitchFamily="18" charset="0"/>
              </a:defRPr>
            </a:lvl1pPr>
          </a:lstStyle>
          <a:p>
            <a:endParaRPr lang="nb-NO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Palatino" pitchFamily="18" charset="0"/>
              </a:defRPr>
            </a:lvl1pPr>
          </a:lstStyle>
          <a:p>
            <a:fld id="{DCBD22C0-2821-4EDC-9675-67372AD7718A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85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593" y="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787" y="4705350"/>
            <a:ext cx="504782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endParaRPr lang="nb-NO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593" y="9410700"/>
            <a:ext cx="298280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939" tIns="47969" rIns="95939" bIns="47969" numCol="1" anchor="b" anchorCtr="0" compatLnSpc="1">
            <a:prstTxWarp prst="textNoShape">
              <a:avLst/>
            </a:prstTxWarp>
          </a:bodyPr>
          <a:lstStyle>
            <a:lvl1pPr algn="r">
              <a:defRPr sz="1300" b="1">
                <a:solidFill>
                  <a:schemeClr val="bg1"/>
                </a:solidFill>
              </a:defRPr>
            </a:lvl1pPr>
          </a:lstStyle>
          <a:p>
            <a:fld id="{AEA76827-FC0C-42F6-AC0F-8E03D8C8032E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0427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60848"/>
            <a:ext cx="3490647" cy="4869160"/>
          </a:xfrm>
          <a:prstGeom prst="rect">
            <a:avLst/>
          </a:prstGeom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white">
          <a:xfrm>
            <a:off x="6754688" y="285618"/>
            <a:ext cx="2209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nb-NO" sz="1400" b="1" dirty="0">
                <a:solidFill>
                  <a:schemeClr val="tx2"/>
                </a:solidFill>
              </a:rPr>
              <a:t>www.nr.no</a:t>
            </a:r>
            <a:endParaRPr lang="nb-NO" sz="1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508787"/>
            <a:ext cx="5904656" cy="1344149"/>
          </a:xfrm>
          <a:noFill/>
        </p:spPr>
        <p:txBody>
          <a:bodyPr anchor="t"/>
          <a:lstStyle>
            <a:lvl1pPr>
              <a:defRPr>
                <a:solidFill>
                  <a:schemeClr val="accent4"/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</a:defRPr>
            </a:lvl1pPr>
          </a:lstStyle>
          <a:p>
            <a:pPr lvl="0"/>
            <a:r>
              <a:rPr lang="nb-NO" noProof="0" dirty="0" smtClean="0"/>
              <a:t>Klikk for å redigere tittelen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251520" y="3044957"/>
            <a:ext cx="5688632" cy="960107"/>
          </a:xfrm>
        </p:spPr>
        <p:txBody>
          <a:bodyPr/>
          <a:lstStyle>
            <a:lvl1pPr marL="0" indent="0">
              <a:buFont typeface="Times New Roman" pitchFamily="18" charset="0"/>
              <a:buNone/>
              <a:defRPr sz="22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nb-NO" noProof="0" dirty="0" smtClean="0"/>
              <a:t>Klikk for å redigere undertittel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4197086"/>
            <a:ext cx="5616624" cy="76808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</a:lstStyle>
          <a:p>
            <a:r>
              <a:rPr lang="en-GB" sz="2800" baseline="0" noProof="0" dirty="0" smtClean="0"/>
              <a:t>[</a:t>
            </a:r>
            <a:r>
              <a:rPr lang="en-GB" sz="2800" baseline="0" noProof="0" dirty="0" err="1" smtClean="0"/>
              <a:t>Forfattere</a:t>
            </a:r>
            <a:r>
              <a:rPr lang="en-GB" sz="2800" baseline="0" noProof="0" dirty="0" smtClean="0"/>
              <a:t>]</a:t>
            </a:r>
            <a:endParaRPr lang="en-GB" sz="2800" noProof="0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5253203"/>
            <a:ext cx="5616624" cy="576064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GB" sz="2200" noProof="0" dirty="0" smtClean="0"/>
              <a:t>[</a:t>
            </a:r>
            <a:r>
              <a:rPr lang="en-GB" sz="2200" noProof="0" dirty="0" err="1" smtClean="0"/>
              <a:t>Lokasjon</a:t>
            </a:r>
            <a:r>
              <a:rPr lang="en-GB" sz="2200" noProof="0" dirty="0" smtClean="0"/>
              <a:t>]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51520" y="6021289"/>
            <a:ext cx="5616624" cy="620799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 sz="2400">
                <a:solidFill>
                  <a:schemeClr val="accent4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80000"/>
              <a:buFont typeface="Times New Roman" pitchFamily="18" charset="0"/>
              <a:buNone/>
              <a:tabLst/>
              <a:defRPr/>
            </a:pPr>
            <a:r>
              <a:rPr lang="en-GB" sz="2200" noProof="0" dirty="0" smtClean="0"/>
              <a:t>[</a:t>
            </a:r>
            <a:r>
              <a:rPr lang="en-GB" sz="2200" noProof="0" dirty="0" err="1" smtClean="0"/>
              <a:t>Dato</a:t>
            </a:r>
            <a:r>
              <a:rPr lang="en-GB" sz="2200" noProof="0" dirty="0" smtClean="0"/>
              <a:t>]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3419873" cy="670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nb-NO" noProof="0" dirty="0" smtClean="0"/>
              <a:t>Klikk for å editere Master tittel stil</a:t>
            </a:r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97971C-2FE7-4FD3-B01F-4B5E83D933F8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819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9F689-C7C1-4E27-8890-76F63A669A8F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4427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733800" cy="4114800"/>
          </a:xfrm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086E72B-8DDA-4312-9150-1363B5FB6C1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996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94D6A6-41BD-49BB-84F3-C9210A972E8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889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4" y="273051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b-NO" noProof="0" dirty="0" smtClean="0"/>
              <a:t>Klikk for å editere Master tittel stil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4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dirty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EDDD13-8D6F-4F24-AAFE-488D04EDC9F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3870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71600" y="620688"/>
            <a:ext cx="7200800" cy="41148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noProof="0" dirty="0" smtClean="0"/>
              <a:t>Klikk for å legge til et bilde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71600" y="5061182"/>
            <a:ext cx="72008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noProof="0" smtClean="0"/>
              <a:t>Klikk for å editere Master tittel stil</a:t>
            </a:r>
            <a:endParaRPr lang="en-GB" noProof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D7D3A0-5D3C-4DC3-9F57-3B372D08EE5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4216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51520" y="260648"/>
            <a:ext cx="8640960" cy="1008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524000"/>
            <a:ext cx="864096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noProof="0" dirty="0" err="1" smtClean="0"/>
              <a:t>Click</a:t>
            </a:r>
            <a:r>
              <a:rPr lang="nb-NO" noProof="0" dirty="0" smtClean="0"/>
              <a:t> to </a:t>
            </a:r>
            <a:r>
              <a:rPr lang="nb-NO" noProof="0" dirty="0" err="1" smtClean="0"/>
              <a:t>edit</a:t>
            </a:r>
            <a:r>
              <a:rPr lang="nb-NO" noProof="0" dirty="0" smtClean="0"/>
              <a:t> </a:t>
            </a:r>
            <a:r>
              <a:rPr lang="nb-NO" noProof="0" dirty="0" err="1" smtClean="0"/>
              <a:t>text</a:t>
            </a:r>
            <a:endParaRPr lang="nb-NO" noProof="0" dirty="0" smtClean="0"/>
          </a:p>
          <a:p>
            <a:pPr lvl="1"/>
            <a:r>
              <a:rPr lang="nb-NO" noProof="0" dirty="0" smtClean="0"/>
              <a:t>Second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2"/>
            <a:r>
              <a:rPr lang="nb-NO" noProof="0" dirty="0" smtClean="0"/>
              <a:t>Third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3"/>
            <a:r>
              <a:rPr lang="nb-NO" noProof="0" dirty="0" err="1" smtClean="0"/>
              <a:t>Fourth</a:t>
            </a:r>
            <a:r>
              <a:rPr lang="nb-NO" noProof="0" dirty="0" smtClean="0"/>
              <a:t> </a:t>
            </a:r>
            <a:r>
              <a:rPr lang="nb-NO" noProof="0" dirty="0" err="1" smtClean="0"/>
              <a:t>level</a:t>
            </a:r>
            <a:endParaRPr lang="nb-NO" noProof="0" dirty="0" smtClean="0"/>
          </a:p>
          <a:p>
            <a:pPr lvl="4"/>
            <a:r>
              <a:rPr lang="nb-NO" noProof="0" dirty="0" smtClean="0"/>
              <a:t>Fifth </a:t>
            </a:r>
            <a:r>
              <a:rPr lang="nb-NO" noProof="0" dirty="0" err="1" smtClean="0"/>
              <a:t>level</a:t>
            </a:r>
            <a:endParaRPr lang="nb-NO" noProof="0" dirty="0" smtClean="0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8904" y="6309320"/>
            <a:ext cx="393576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D89F689-C7C1-4E27-8890-76F63A669A8F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1691680" y="5987753"/>
            <a:ext cx="6552728" cy="5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143537"/>
            <a:ext cx="960120" cy="391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0" indent="-457200" algn="l" rtl="0" eaLnBrk="1" fontAlgn="base" hangingPunct="1">
        <a:spcBef>
          <a:spcPct val="50000"/>
        </a:spcBef>
        <a:spcAft>
          <a:spcPct val="0"/>
        </a:spcAft>
        <a:buSzPct val="80000"/>
        <a:buFont typeface="Times New Roman" pitchFamily="18" charset="0"/>
        <a:buChar char="►"/>
        <a:defRPr sz="2400" baseline="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419100" algn="l" rtl="0" eaLnBrk="1" fontAlgn="base" hangingPunct="1">
        <a:spcBef>
          <a:spcPct val="20000"/>
        </a:spcBef>
        <a:spcAft>
          <a:spcPct val="0"/>
        </a:spcAft>
        <a:buChar char="▪"/>
        <a:defRPr sz="2200">
          <a:solidFill>
            <a:schemeClr val="tx1"/>
          </a:solidFill>
          <a:latin typeface="+mn-lt"/>
        </a:defRPr>
      </a:lvl2pPr>
      <a:lvl3pPr marL="1230313" indent="-381000" algn="l" rtl="0" eaLnBrk="1" fontAlgn="base" hangingPunct="1">
        <a:spcBef>
          <a:spcPct val="20000"/>
        </a:spcBef>
        <a:spcAft>
          <a:spcPct val="0"/>
        </a:spcAft>
        <a:buChar char="◦"/>
        <a:defRPr sz="2000">
          <a:solidFill>
            <a:schemeClr val="tx1"/>
          </a:solidFill>
          <a:latin typeface="+mn-lt"/>
        </a:defRPr>
      </a:lvl3pPr>
      <a:lvl4pPr marL="1622425" indent="-381000" algn="l" rtl="0" eaLnBrk="1" fontAlgn="base" hangingPunct="1">
        <a:spcBef>
          <a:spcPct val="20000"/>
        </a:spcBef>
        <a:spcAft>
          <a:spcPct val="0"/>
        </a:spcAft>
        <a:buChar char="·"/>
        <a:defRPr sz="2000">
          <a:solidFill>
            <a:schemeClr val="tx1"/>
          </a:solidFill>
          <a:latin typeface="+mn-lt"/>
        </a:defRPr>
      </a:lvl4pPr>
      <a:lvl5pPr marL="20066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5pPr>
      <a:lvl6pPr marL="24638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6pPr>
      <a:lvl7pPr marL="29210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7pPr>
      <a:lvl8pPr marL="33782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8pPr>
      <a:lvl9pPr marL="3835400" indent="-381000" algn="l" rtl="0" eaLnBrk="1" fontAlgn="base" hangingPunct="1">
        <a:spcBef>
          <a:spcPct val="20000"/>
        </a:spcBef>
        <a:spcAft>
          <a:spcPct val="0"/>
        </a:spcAft>
        <a:buSzPct val="75000"/>
        <a:buChar char="▫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XSAM </a:t>
            </a:r>
            <a:r>
              <a:rPr lang="nb-NO" dirty="0" err="1" smtClean="0"/>
              <a:t>course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Diagnostics and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selection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Sondre Aanes</a:t>
            </a:r>
            <a:endParaRPr lang="nb-NO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IMR, Bergen</a:t>
            </a:r>
            <a:endParaRPr lang="nb-NO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15 - 17/1-2017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87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Diagnostics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600" dirty="0" err="1" smtClean="0"/>
              <a:t>Difficult</a:t>
            </a:r>
            <a:r>
              <a:rPr lang="nb-NO" sz="1600" dirty="0" smtClean="0"/>
              <a:t> </a:t>
            </a:r>
            <a:r>
              <a:rPr lang="nb-NO" sz="1600" dirty="0" err="1" smtClean="0"/>
              <a:t>with</a:t>
            </a:r>
            <a:r>
              <a:rPr lang="nb-NO" sz="1600" dirty="0" smtClean="0"/>
              <a:t> a simple </a:t>
            </a:r>
            <a:r>
              <a:rPr lang="nb-NO" sz="1600" dirty="0" err="1" smtClean="0"/>
              <a:t>recipe</a:t>
            </a:r>
            <a:r>
              <a:rPr lang="nb-NO" sz="1600" dirty="0" smtClean="0"/>
              <a:t>…</a:t>
            </a:r>
          </a:p>
          <a:p>
            <a:pPr marL="0" indent="0">
              <a:buNone/>
            </a:pPr>
            <a:r>
              <a:rPr lang="nb-NO" sz="1600" dirty="0" err="1" smtClean="0"/>
              <a:t>Should</a:t>
            </a:r>
            <a:r>
              <a:rPr lang="nb-NO" sz="1600" dirty="0" smtClean="0"/>
              <a:t> </a:t>
            </a:r>
            <a:r>
              <a:rPr lang="nb-NO" sz="1600" dirty="0" err="1" smtClean="0"/>
              <a:t>include</a:t>
            </a:r>
            <a:r>
              <a:rPr lang="nb-NO" sz="1600" dirty="0" smtClean="0"/>
              <a:t> </a:t>
            </a:r>
            <a:r>
              <a:rPr lang="nb-NO" sz="1600" dirty="0" err="1" smtClean="0"/>
              <a:t>the</a:t>
            </a:r>
            <a:r>
              <a:rPr lang="nb-NO" sz="1600" dirty="0" smtClean="0"/>
              <a:t> </a:t>
            </a:r>
            <a:r>
              <a:rPr lang="nb-NO" sz="1600" dirty="0" err="1" smtClean="0"/>
              <a:t>following</a:t>
            </a:r>
            <a:endParaRPr lang="nb-NO" sz="1600" dirty="0"/>
          </a:p>
          <a:p>
            <a:r>
              <a:rPr lang="nb-NO" sz="1600" dirty="0" smtClean="0"/>
              <a:t>Start </a:t>
            </a:r>
            <a:r>
              <a:rPr lang="nb-NO" sz="1600" dirty="0" err="1" smtClean="0"/>
              <a:t>with</a:t>
            </a:r>
            <a:r>
              <a:rPr lang="nb-NO" sz="1600" dirty="0" smtClean="0"/>
              <a:t> </a:t>
            </a:r>
            <a:r>
              <a:rPr lang="nb-NO" sz="1600" dirty="0" err="1" smtClean="0"/>
              <a:t>empirical</a:t>
            </a:r>
            <a:r>
              <a:rPr lang="nb-NO" sz="1600" dirty="0" smtClean="0"/>
              <a:t> data </a:t>
            </a:r>
            <a:r>
              <a:rPr lang="nb-NO" sz="1600" dirty="0" err="1" smtClean="0"/>
              <a:t>analysis</a:t>
            </a:r>
            <a:r>
              <a:rPr lang="nb-NO" sz="1600" dirty="0" smtClean="0"/>
              <a:t> </a:t>
            </a:r>
            <a:r>
              <a:rPr lang="nb-NO" sz="1600" dirty="0" err="1" smtClean="0"/>
              <a:t>before</a:t>
            </a:r>
            <a:r>
              <a:rPr lang="nb-NO" sz="1600" dirty="0" smtClean="0"/>
              <a:t> fitting </a:t>
            </a:r>
            <a:r>
              <a:rPr lang="nb-NO" sz="1600" dirty="0" err="1" smtClean="0"/>
              <a:t>the</a:t>
            </a:r>
            <a:r>
              <a:rPr lang="nb-NO" sz="1600" dirty="0" smtClean="0"/>
              <a:t> </a:t>
            </a:r>
            <a:r>
              <a:rPr lang="nb-NO" sz="1600" dirty="0" err="1" smtClean="0"/>
              <a:t>model</a:t>
            </a:r>
            <a:endParaRPr lang="nb-NO" sz="1600" dirty="0" smtClean="0"/>
          </a:p>
          <a:p>
            <a:r>
              <a:rPr lang="nb-NO" sz="1600" dirty="0" smtClean="0"/>
              <a:t>Ensure </a:t>
            </a:r>
            <a:r>
              <a:rPr lang="nb-NO" sz="1600" dirty="0" err="1" smtClean="0"/>
              <a:t>convergence</a:t>
            </a:r>
            <a:r>
              <a:rPr lang="nb-NO" sz="1600" dirty="0" smtClean="0"/>
              <a:t>!</a:t>
            </a:r>
          </a:p>
          <a:p>
            <a:r>
              <a:rPr lang="nb-NO" sz="1600" dirty="0" smtClean="0"/>
              <a:t>Plot/</a:t>
            </a:r>
            <a:r>
              <a:rPr lang="nb-NO" sz="1600" dirty="0" err="1" smtClean="0"/>
              <a:t>write</a:t>
            </a:r>
            <a:r>
              <a:rPr lang="nb-NO" sz="1600" dirty="0" smtClean="0"/>
              <a:t> </a:t>
            </a:r>
            <a:r>
              <a:rPr lang="nb-NO" sz="1600" dirty="0" smtClean="0"/>
              <a:t>parameters</a:t>
            </a:r>
          </a:p>
          <a:p>
            <a:r>
              <a:rPr lang="nb-NO" sz="1600" dirty="0" err="1" smtClean="0"/>
              <a:t>Likelihood</a:t>
            </a:r>
            <a:r>
              <a:rPr lang="nb-NO" sz="1600" dirty="0" smtClean="0"/>
              <a:t> </a:t>
            </a:r>
            <a:r>
              <a:rPr lang="nb-NO" sz="1600" dirty="0" err="1" smtClean="0"/>
              <a:t>values</a:t>
            </a:r>
            <a:endParaRPr lang="nb-NO" sz="1600" dirty="0" smtClean="0"/>
          </a:p>
          <a:p>
            <a:r>
              <a:rPr lang="nb-NO" sz="1600" dirty="0" err="1" smtClean="0"/>
              <a:t>Evaluate</a:t>
            </a:r>
            <a:r>
              <a:rPr lang="nb-NO" sz="1600" dirty="0" smtClean="0"/>
              <a:t> data </a:t>
            </a:r>
            <a:r>
              <a:rPr lang="nb-NO" sz="1600" dirty="0" err="1" smtClean="0"/>
              <a:t>weights</a:t>
            </a:r>
            <a:endParaRPr lang="nb-NO" sz="1600" dirty="0" smtClean="0"/>
          </a:p>
          <a:p>
            <a:r>
              <a:rPr lang="nb-NO" sz="1600" dirty="0" err="1" smtClean="0"/>
              <a:t>Residuals</a:t>
            </a:r>
            <a:endParaRPr lang="nb-NO" sz="1600" dirty="0" smtClean="0"/>
          </a:p>
          <a:p>
            <a:r>
              <a:rPr lang="nb-NO" sz="1600" dirty="0" err="1" smtClean="0"/>
              <a:t>Profiles</a:t>
            </a:r>
            <a:endParaRPr lang="nb-NO" sz="1600" dirty="0" smtClean="0"/>
          </a:p>
          <a:p>
            <a:r>
              <a:rPr lang="nb-NO" sz="1600" dirty="0" err="1" smtClean="0"/>
              <a:t>Retrospective</a:t>
            </a:r>
            <a:r>
              <a:rPr lang="nb-NO" sz="1600" dirty="0" smtClean="0"/>
              <a:t> plots</a:t>
            </a:r>
          </a:p>
          <a:p>
            <a:r>
              <a:rPr lang="nb-NO" sz="1600" dirty="0" smtClean="0"/>
              <a:t>Precision </a:t>
            </a:r>
            <a:r>
              <a:rPr lang="nb-NO" sz="1600" dirty="0" err="1" smtClean="0"/>
              <a:t>of</a:t>
            </a:r>
            <a:r>
              <a:rPr lang="nb-NO" sz="1600" dirty="0" smtClean="0"/>
              <a:t> </a:t>
            </a:r>
            <a:r>
              <a:rPr lang="nb-NO" sz="1600" dirty="0" err="1" smtClean="0"/>
              <a:t>key</a:t>
            </a:r>
            <a:r>
              <a:rPr lang="nb-NO" sz="1600" dirty="0" smtClean="0"/>
              <a:t> parameters</a:t>
            </a:r>
          </a:p>
          <a:p>
            <a:r>
              <a:rPr lang="nb-NO" sz="1600" dirty="0" err="1" smtClean="0"/>
              <a:t>Leave</a:t>
            </a:r>
            <a:r>
              <a:rPr lang="nb-NO" sz="1600" dirty="0" smtClean="0"/>
              <a:t> </a:t>
            </a:r>
            <a:r>
              <a:rPr lang="nb-NO" sz="1600" dirty="0" err="1" smtClean="0"/>
              <a:t>out</a:t>
            </a:r>
            <a:r>
              <a:rPr lang="nb-NO" sz="1600" dirty="0" smtClean="0"/>
              <a:t> runs</a:t>
            </a:r>
          </a:p>
          <a:p>
            <a:r>
              <a:rPr lang="nb-NO" sz="1600" dirty="0" smtClean="0"/>
              <a:t>Cross </a:t>
            </a:r>
            <a:r>
              <a:rPr lang="nb-NO" sz="1600" dirty="0" err="1" smtClean="0"/>
              <a:t>validation</a:t>
            </a:r>
            <a:r>
              <a:rPr lang="nb-NO" sz="1600" dirty="0" smtClean="0"/>
              <a:t> (not </a:t>
            </a:r>
            <a:r>
              <a:rPr lang="nb-NO" sz="1600" dirty="0" err="1" smtClean="0"/>
              <a:t>implemented</a:t>
            </a:r>
            <a:r>
              <a:rPr lang="nb-NO" sz="1600" dirty="0" smtClean="0"/>
              <a:t>, </a:t>
            </a:r>
            <a:r>
              <a:rPr lang="nb-NO" sz="1600" dirty="0" err="1" smtClean="0"/>
              <a:t>but</a:t>
            </a:r>
            <a:r>
              <a:rPr lang="nb-NO" sz="1600" dirty="0" smtClean="0"/>
              <a:t> </a:t>
            </a:r>
            <a:r>
              <a:rPr lang="nb-NO" sz="1600" dirty="0" err="1" smtClean="0"/>
              <a:t>should</a:t>
            </a:r>
            <a:r>
              <a:rPr lang="nb-NO" sz="1600" dirty="0" smtClean="0"/>
              <a:t> be)</a:t>
            </a:r>
            <a:endParaRPr lang="nb-N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61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Model </a:t>
            </a:r>
            <a:r>
              <a:rPr lang="nb-NO" dirty="0" err="1" smtClean="0"/>
              <a:t>selection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 combination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diagnostics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selection</a:t>
            </a:r>
            <a:r>
              <a:rPr lang="nb-NO" dirty="0" smtClean="0"/>
              <a:t>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aided</a:t>
            </a:r>
            <a:r>
              <a:rPr lang="nb-NO" dirty="0" smtClean="0"/>
              <a:t> by AIC.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78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 note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residuals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640960" cy="4114800"/>
              </a:xfrm>
            </p:spPr>
            <p:txBody>
              <a:bodyPr/>
              <a:lstStyle/>
              <a:p>
                <a:r>
                  <a:rPr lang="en-US" dirty="0"/>
                  <a:t>Residuals type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nb-NO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nb-NO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nb-NO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nb-NO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nb-NO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nb-NO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These are serially correlated but informative (</a:t>
                </a:r>
                <a:r>
                  <a:rPr lang="en-US" dirty="0" err="1"/>
                  <a:t>cf</a:t>
                </a:r>
                <a:r>
                  <a:rPr lang="en-US" dirty="0"/>
                  <a:t> Harvey 1990, p 258) as they reflect the unexplained part of the model.</a:t>
                </a:r>
                <a:endParaRPr lang="nb-NO" dirty="0"/>
              </a:p>
              <a:p>
                <a:r>
                  <a:rPr lang="en-US" dirty="0"/>
                  <a:t>Residuals type 2: One sample residuals: A sample of predicted values from conditional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sample from the simultaneous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b-NO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can be evaluated according to the assumptions (Nielsen et al. 2017?).</a:t>
                </a:r>
                <a:endParaRPr lang="nb-NO" dirty="0"/>
              </a:p>
              <a:p>
                <a:r>
                  <a:rPr lang="en-US" dirty="0"/>
                  <a:t>Residuals type 3: One step ahead prediction errors. Serially uncorrelated (</a:t>
                </a:r>
                <a:r>
                  <a:rPr lang="en-US" dirty="0" err="1"/>
                  <a:t>cf</a:t>
                </a:r>
                <a:r>
                  <a:rPr lang="en-US" dirty="0"/>
                  <a:t> Harvey 1990, Nielsen et al. 2017). Not extracted due to difficulties in implementation in TMB dealing with multivariate distributions and missing observations.</a:t>
                </a:r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640960" cy="4114800"/>
              </a:xfrm>
              <a:blipFill rotWithShape="1">
                <a:blip r:embed="rId2"/>
                <a:stretch>
                  <a:fillRect l="-494" r="-1975" b="-3451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063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Diagnostics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example</a:t>
            </a:r>
            <a:r>
              <a:rPr lang="nb-NO" dirty="0" smtClean="0"/>
              <a:t> in ‘</a:t>
            </a:r>
            <a:r>
              <a:rPr lang="nb-NO" dirty="0" err="1" smtClean="0"/>
              <a:t>XSAM_herring_example.R</a:t>
            </a:r>
            <a:r>
              <a:rPr lang="nb-NO" dirty="0" smtClean="0"/>
              <a:t>’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71C-2FE7-4FD3-B01F-4B5E83D933F8}" type="slidenum">
              <a:rPr lang="en-GB" noProof="0" smtClean="0"/>
              <a:pPr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0751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-foiler-ny">
  <a:themeElements>
    <a:clrScheme name="Custom 1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8396CC"/>
      </a:accent1>
      <a:accent2>
        <a:srgbClr val="4662B3"/>
      </a:accent2>
      <a:accent3>
        <a:srgbClr val="4662B3"/>
      </a:accent3>
      <a:accent4>
        <a:srgbClr val="000000"/>
      </a:accent4>
      <a:accent5>
        <a:srgbClr val="C1C9E2"/>
      </a:accent5>
      <a:accent6>
        <a:srgbClr val="3F58A2"/>
      </a:accent6>
      <a:hlink>
        <a:srgbClr val="082E9A"/>
      </a:hlink>
      <a:folHlink>
        <a:srgbClr val="C1CBE6"/>
      </a:folHlink>
    </a:clrScheme>
    <a:fontScheme name="NR-slides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2800" baseline="0" dirty="0" smtClean="0"/>
        </a:defPPr>
      </a:lstStyle>
    </a:txDef>
  </a:objectDefaults>
  <a:extraClrSchemeLst>
    <a:extraClrScheme>
      <a:clrScheme name="NR-slides-white 1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8396CC"/>
        </a:accent1>
        <a:accent2>
          <a:srgbClr val="4662B3"/>
        </a:accent2>
        <a:accent3>
          <a:srgbClr val="DCDCDC"/>
        </a:accent3>
        <a:accent4>
          <a:srgbClr val="000000"/>
        </a:accent4>
        <a:accent5>
          <a:srgbClr val="C1C9E2"/>
        </a:accent5>
        <a:accent6>
          <a:srgbClr val="3F58A2"/>
        </a:accent6>
        <a:hlink>
          <a:srgbClr val="082E9A"/>
        </a:hlink>
        <a:folHlink>
          <a:srgbClr val="C1CB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2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1ECDFF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BE3FF"/>
        </a:accent5>
        <a:accent6>
          <a:srgbClr val="919191"/>
        </a:accent6>
        <a:hlink>
          <a:srgbClr val="C2F1F6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3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F0B400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F6D6AA"/>
        </a:accent5>
        <a:accent6>
          <a:srgbClr val="919191"/>
        </a:accent6>
        <a:hlink>
          <a:srgbClr val="FFE69F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-slides-white 4">
        <a:dk1>
          <a:srgbClr val="000000"/>
        </a:dk1>
        <a:lt1>
          <a:srgbClr val="C0C0C0"/>
        </a:lt1>
        <a:dk2>
          <a:srgbClr val="FFFFFF"/>
        </a:dk2>
        <a:lt2>
          <a:srgbClr val="808080"/>
        </a:lt2>
        <a:accent1>
          <a:srgbClr val="00C832"/>
        </a:accent1>
        <a:accent2>
          <a:srgbClr val="A0A0A0"/>
        </a:accent2>
        <a:accent3>
          <a:srgbClr val="DCDCDC"/>
        </a:accent3>
        <a:accent4>
          <a:srgbClr val="000000"/>
        </a:accent4>
        <a:accent5>
          <a:srgbClr val="AAE0AD"/>
        </a:accent5>
        <a:accent6>
          <a:srgbClr val="919191"/>
        </a:accent6>
        <a:hlink>
          <a:srgbClr val="9BFFB3"/>
        </a:hlink>
        <a:folHlink>
          <a:srgbClr val="D4D4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nr-foiler-ny</Template>
  <TotalTime>141</TotalTime>
  <Words>246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nr-foiler-ny</vt:lpstr>
      <vt:lpstr>XSAM course</vt:lpstr>
      <vt:lpstr>Diagnostics</vt:lpstr>
      <vt:lpstr>Model selection</vt:lpstr>
      <vt:lpstr>A note on residuals</vt:lpstr>
      <vt:lpstr>Diagnostics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XSAM course</dc:title>
  <dc:creator>Sondre Aanes</dc:creator>
  <cp:lastModifiedBy>Sondre Aanes</cp:lastModifiedBy>
  <cp:revision>10</cp:revision>
  <cp:lastPrinted>2011-03-21T10:03:50Z</cp:lastPrinted>
  <dcterms:created xsi:type="dcterms:W3CDTF">2018-01-03T14:44:45Z</dcterms:created>
  <dcterms:modified xsi:type="dcterms:W3CDTF">2018-01-13T12:44:18Z</dcterms:modified>
</cp:coreProperties>
</file>