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9" r:id="rId3"/>
    <p:sldId id="313" r:id="rId4"/>
    <p:sldId id="284" r:id="rId5"/>
    <p:sldId id="299" r:id="rId6"/>
    <p:sldId id="300" r:id="rId7"/>
    <p:sldId id="306" r:id="rId8"/>
    <p:sldId id="308" r:id="rId9"/>
    <p:sldId id="303" r:id="rId10"/>
    <p:sldId id="317" r:id="rId11"/>
    <p:sldId id="311" r:id="rId12"/>
    <p:sldId id="310" r:id="rId13"/>
    <p:sldId id="273" r:id="rId14"/>
    <p:sldId id="274" r:id="rId15"/>
    <p:sldId id="275" r:id="rId16"/>
    <p:sldId id="276" r:id="rId17"/>
    <p:sldId id="277" r:id="rId18"/>
    <p:sldId id="280" r:id="rId19"/>
    <p:sldId id="281" r:id="rId20"/>
    <p:sldId id="282" r:id="rId21"/>
    <p:sldId id="283" r:id="rId22"/>
    <p:sldId id="268" r:id="rId23"/>
    <p:sldId id="269" r:id="rId24"/>
    <p:sldId id="270" r:id="rId25"/>
    <p:sldId id="271" r:id="rId26"/>
    <p:sldId id="302" r:id="rId27"/>
    <p:sldId id="309" r:id="rId28"/>
    <p:sldId id="272" r:id="rId29"/>
    <p:sldId id="304" r:id="rId30"/>
    <p:sldId id="294" r:id="rId31"/>
    <p:sldId id="318" r:id="rId32"/>
    <p:sldId id="320" r:id="rId33"/>
  </p:sldIdLst>
  <p:sldSz cx="9144000" cy="6858000" type="screen4x3"/>
  <p:notesSz cx="6883400" cy="9906000"/>
  <p:defaultTextStyle>
    <a:defPPr>
      <a:defRPr lang="nb-NO"/>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082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73" autoAdjust="0"/>
  </p:normalViewPr>
  <p:slideViewPr>
    <p:cSldViewPr>
      <p:cViewPr varScale="1">
        <p:scale>
          <a:sx n="59" d="100"/>
          <a:sy n="59" d="100"/>
        </p:scale>
        <p:origin x="-105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defRPr sz="1000">
                <a:latin typeface="Palatino" pitchFamily="18" charset="0"/>
              </a:defRPr>
            </a:lvl1pPr>
          </a:lstStyle>
          <a:p>
            <a:endParaRPr lang="nb-NO"/>
          </a:p>
        </p:txBody>
      </p:sp>
      <p:sp>
        <p:nvSpPr>
          <p:cNvPr id="9219" name="Rectangle 3"/>
          <p:cNvSpPr>
            <a:spLocks noGrp="1" noChangeArrowheads="1"/>
          </p:cNvSpPr>
          <p:nvPr>
            <p:ph type="dt" sz="quarter" idx="1"/>
          </p:nvPr>
        </p:nvSpPr>
        <p:spPr bwMode="auto">
          <a:xfrm>
            <a:off x="3900593"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lgn="r">
              <a:defRPr sz="1000">
                <a:latin typeface="Palatino" pitchFamily="18" charset="0"/>
              </a:defRPr>
            </a:lvl1pPr>
          </a:lstStyle>
          <a:p>
            <a:endParaRPr lang="nb-NO"/>
          </a:p>
        </p:txBody>
      </p:sp>
      <p:sp>
        <p:nvSpPr>
          <p:cNvPr id="9220" name="Rectangle 4"/>
          <p:cNvSpPr>
            <a:spLocks noGrp="1" noChangeArrowheads="1"/>
          </p:cNvSpPr>
          <p:nvPr>
            <p:ph type="ftr" sz="quarter" idx="2"/>
          </p:nvPr>
        </p:nvSpPr>
        <p:spPr bwMode="auto">
          <a:xfrm>
            <a:off x="0"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defRPr sz="1000">
                <a:latin typeface="Palatino" pitchFamily="18" charset="0"/>
              </a:defRPr>
            </a:lvl1pPr>
          </a:lstStyle>
          <a:p>
            <a:endParaRPr lang="nb-NO"/>
          </a:p>
        </p:txBody>
      </p:sp>
      <p:sp>
        <p:nvSpPr>
          <p:cNvPr id="9221" name="Rectangle 5"/>
          <p:cNvSpPr>
            <a:spLocks noGrp="1" noChangeArrowheads="1"/>
          </p:cNvSpPr>
          <p:nvPr>
            <p:ph type="sldNum" sz="quarter" idx="3"/>
          </p:nvPr>
        </p:nvSpPr>
        <p:spPr bwMode="auto">
          <a:xfrm>
            <a:off x="3900593"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lgn="r">
              <a:defRPr sz="1000">
                <a:latin typeface="Palatino" pitchFamily="18" charset="0"/>
              </a:defRPr>
            </a:lvl1pPr>
          </a:lstStyle>
          <a:p>
            <a:fld id="{DCBD22C0-2821-4EDC-9675-67372AD7718A}" type="slidenum">
              <a:rPr lang="nb-NO"/>
              <a:pPr/>
              <a:t>‹#›</a:t>
            </a:fld>
            <a:endParaRPr lang="nb-NO"/>
          </a:p>
        </p:txBody>
      </p:sp>
    </p:spTree>
    <p:extLst>
      <p:ext uri="{BB962C8B-B14F-4D97-AF65-F5344CB8AC3E}">
        <p14:creationId xmlns:p14="http://schemas.microsoft.com/office/powerpoint/2010/main" val="39285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defRPr sz="1300" b="1">
                <a:solidFill>
                  <a:schemeClr val="bg1"/>
                </a:solidFill>
              </a:defRPr>
            </a:lvl1pPr>
          </a:lstStyle>
          <a:p>
            <a:endParaRPr lang="nb-NO"/>
          </a:p>
        </p:txBody>
      </p:sp>
      <p:sp>
        <p:nvSpPr>
          <p:cNvPr id="16387" name="Rectangle 3"/>
          <p:cNvSpPr>
            <a:spLocks noGrp="1" noChangeArrowheads="1"/>
          </p:cNvSpPr>
          <p:nvPr>
            <p:ph type="dt" idx="1"/>
          </p:nvPr>
        </p:nvSpPr>
        <p:spPr bwMode="auto">
          <a:xfrm>
            <a:off x="3900593" y="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lvl1pPr algn="r">
              <a:defRPr sz="1300" b="1">
                <a:solidFill>
                  <a:schemeClr val="bg1"/>
                </a:solidFill>
              </a:defRPr>
            </a:lvl1pPr>
          </a:lstStyle>
          <a:p>
            <a:endParaRPr lang="nb-NO"/>
          </a:p>
        </p:txBody>
      </p:sp>
      <p:sp>
        <p:nvSpPr>
          <p:cNvPr id="16388" name="Rectangle 4"/>
          <p:cNvSpPr>
            <a:spLocks noGrp="1" noRot="1" noChangeAspect="1" noChangeArrowheads="1" noTextEdit="1"/>
          </p:cNvSpPr>
          <p:nvPr>
            <p:ph type="sldImg" idx="2"/>
          </p:nvPr>
        </p:nvSpPr>
        <p:spPr bwMode="auto">
          <a:xfrm>
            <a:off x="965200" y="742950"/>
            <a:ext cx="4953000"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7787" y="4705350"/>
            <a:ext cx="5047827"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t" anchorCtr="0" compatLnSpc="1">
            <a:prstTxWarp prst="textNoShape">
              <a:avLst/>
            </a:prstTxWarp>
          </a:bodyPr>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p>
        </p:txBody>
      </p:sp>
      <p:sp>
        <p:nvSpPr>
          <p:cNvPr id="16390" name="Rectangle 6"/>
          <p:cNvSpPr>
            <a:spLocks noGrp="1" noChangeArrowheads="1"/>
          </p:cNvSpPr>
          <p:nvPr>
            <p:ph type="ftr" sz="quarter" idx="4"/>
          </p:nvPr>
        </p:nvSpPr>
        <p:spPr bwMode="auto">
          <a:xfrm>
            <a:off x="0"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defRPr sz="1300" b="1">
                <a:solidFill>
                  <a:schemeClr val="bg1"/>
                </a:solidFill>
              </a:defRPr>
            </a:lvl1pPr>
          </a:lstStyle>
          <a:p>
            <a:endParaRPr lang="nb-NO"/>
          </a:p>
        </p:txBody>
      </p:sp>
      <p:sp>
        <p:nvSpPr>
          <p:cNvPr id="16391" name="Rectangle 7"/>
          <p:cNvSpPr>
            <a:spLocks noGrp="1" noChangeArrowheads="1"/>
          </p:cNvSpPr>
          <p:nvPr>
            <p:ph type="sldNum" sz="quarter" idx="5"/>
          </p:nvPr>
        </p:nvSpPr>
        <p:spPr bwMode="auto">
          <a:xfrm>
            <a:off x="3900593" y="9410700"/>
            <a:ext cx="298280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39" tIns="47969" rIns="95939" bIns="47969" numCol="1" anchor="b" anchorCtr="0" compatLnSpc="1">
            <a:prstTxWarp prst="textNoShape">
              <a:avLst/>
            </a:prstTxWarp>
          </a:bodyPr>
          <a:lstStyle>
            <a:lvl1pPr algn="r">
              <a:defRPr sz="1300" b="1">
                <a:solidFill>
                  <a:schemeClr val="bg1"/>
                </a:solidFill>
              </a:defRPr>
            </a:lvl1pPr>
          </a:lstStyle>
          <a:p>
            <a:fld id="{AEA76827-FC0C-42F6-AC0F-8E03D8C8032E}" type="slidenum">
              <a:rPr lang="nb-NO"/>
              <a:pPr/>
              <a:t>‹#›</a:t>
            </a:fld>
            <a:endParaRPr lang="nb-NO"/>
          </a:p>
        </p:txBody>
      </p:sp>
    </p:spTree>
    <p:extLst>
      <p:ext uri="{BB962C8B-B14F-4D97-AF65-F5344CB8AC3E}">
        <p14:creationId xmlns:p14="http://schemas.microsoft.com/office/powerpoint/2010/main" val="1830427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Palatino" pitchFamily="18" charset="0"/>
        <a:ea typeface="+mn-ea"/>
        <a:cs typeface="+mn-cs"/>
      </a:defRPr>
    </a:lvl1pPr>
    <a:lvl2pPr marL="457200" algn="l" rtl="0" fontAlgn="base">
      <a:spcBef>
        <a:spcPct val="30000"/>
      </a:spcBef>
      <a:spcAft>
        <a:spcPct val="0"/>
      </a:spcAft>
      <a:defRPr sz="1200" kern="1200">
        <a:solidFill>
          <a:schemeClr val="tx1"/>
        </a:solidFill>
        <a:latin typeface="Palatino" pitchFamily="18" charset="0"/>
        <a:ea typeface="+mn-ea"/>
        <a:cs typeface="+mn-cs"/>
      </a:defRPr>
    </a:lvl2pPr>
    <a:lvl3pPr marL="914400" algn="l" rtl="0" fontAlgn="base">
      <a:spcBef>
        <a:spcPct val="30000"/>
      </a:spcBef>
      <a:spcAft>
        <a:spcPct val="0"/>
      </a:spcAft>
      <a:defRPr sz="1200" kern="1200">
        <a:solidFill>
          <a:schemeClr val="tx1"/>
        </a:solidFill>
        <a:latin typeface="Palatino" pitchFamily="18" charset="0"/>
        <a:ea typeface="+mn-ea"/>
        <a:cs typeface="+mn-cs"/>
      </a:defRPr>
    </a:lvl3pPr>
    <a:lvl4pPr marL="1371600" algn="l" rtl="0" fontAlgn="base">
      <a:spcBef>
        <a:spcPct val="30000"/>
      </a:spcBef>
      <a:spcAft>
        <a:spcPct val="0"/>
      </a:spcAft>
      <a:defRPr sz="1200" kern="1200">
        <a:solidFill>
          <a:schemeClr val="tx1"/>
        </a:solidFill>
        <a:latin typeface="Palatino" pitchFamily="18" charset="0"/>
        <a:ea typeface="+mn-ea"/>
        <a:cs typeface="+mn-cs"/>
      </a:defRPr>
    </a:lvl4pPr>
    <a:lvl5pPr marL="1828800" algn="l" rtl="0" fontAlgn="base">
      <a:spcBef>
        <a:spcPct val="30000"/>
      </a:spcBef>
      <a:spcAft>
        <a:spcPct val="0"/>
      </a:spcAft>
      <a:defRPr sz="1200" kern="1200">
        <a:solidFill>
          <a:schemeClr val="tx1"/>
        </a:solidFill>
        <a:latin typeface="Palatino"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07555E-E048-422E-A7F8-3F4D69DEACCD}" type="slidenum">
              <a:rPr lang="en-US" smtClean="0"/>
              <a:t>6</a:t>
            </a:fld>
            <a:endParaRPr lang="en-US"/>
          </a:p>
        </p:txBody>
      </p:sp>
    </p:spTree>
    <p:extLst>
      <p:ext uri="{BB962C8B-B14F-4D97-AF65-F5344CB8AC3E}">
        <p14:creationId xmlns:p14="http://schemas.microsoft.com/office/powerpoint/2010/main" val="772548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2160" y="2060848"/>
            <a:ext cx="3490647" cy="4869160"/>
          </a:xfrm>
          <a:prstGeom prst="rect">
            <a:avLst/>
          </a:prstGeom>
        </p:spPr>
      </p:pic>
      <p:sp>
        <p:nvSpPr>
          <p:cNvPr id="13318" name="Text Box 6"/>
          <p:cNvSpPr txBox="1">
            <a:spLocks noChangeArrowheads="1"/>
          </p:cNvSpPr>
          <p:nvPr/>
        </p:nvSpPr>
        <p:spPr bwMode="white">
          <a:xfrm>
            <a:off x="6754688" y="285618"/>
            <a:ext cx="2209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nb-NO" sz="1400" b="1" dirty="0">
                <a:solidFill>
                  <a:schemeClr val="tx2"/>
                </a:solidFill>
              </a:rPr>
              <a:t>www.nr.no</a:t>
            </a:r>
            <a:endParaRPr lang="nb-NO" sz="1400" dirty="0">
              <a:solidFill>
                <a:schemeClr val="tx2"/>
              </a:solidFill>
              <a:latin typeface="Times New Roman" pitchFamily="18" charset="0"/>
            </a:endParaRPr>
          </a:p>
        </p:txBody>
      </p:sp>
      <p:sp>
        <p:nvSpPr>
          <p:cNvPr id="13316" name="Rectangle 4"/>
          <p:cNvSpPr>
            <a:spLocks noGrp="1" noChangeArrowheads="1"/>
          </p:cNvSpPr>
          <p:nvPr>
            <p:ph type="ctrTitle" hasCustomPrompt="1"/>
          </p:nvPr>
        </p:nvSpPr>
        <p:spPr>
          <a:xfrm>
            <a:off x="251520" y="1508787"/>
            <a:ext cx="5904656" cy="1344149"/>
          </a:xfrm>
          <a:noFill/>
        </p:spPr>
        <p:txBody>
          <a:bodyPr anchor="t"/>
          <a:lstStyle>
            <a:lvl1pPr>
              <a:defRPr>
                <a:solidFill>
                  <a:schemeClr val="accent4"/>
                </a:solidFill>
                <a:effectLst>
                  <a:outerShdw blurRad="50800" dist="50800" dir="5400000" algn="ctr" rotWithShape="0">
                    <a:schemeClr val="bg2"/>
                  </a:outerShdw>
                </a:effectLst>
              </a:defRPr>
            </a:lvl1pPr>
          </a:lstStyle>
          <a:p>
            <a:pPr lvl="0"/>
            <a:r>
              <a:rPr lang="nb-NO" noProof="0" dirty="0" smtClean="0"/>
              <a:t>Klikk for å redigere tittelen</a:t>
            </a:r>
          </a:p>
        </p:txBody>
      </p:sp>
      <p:sp>
        <p:nvSpPr>
          <p:cNvPr id="13317" name="Rectangle 5"/>
          <p:cNvSpPr>
            <a:spLocks noGrp="1" noChangeArrowheads="1"/>
          </p:cNvSpPr>
          <p:nvPr>
            <p:ph type="subTitle" idx="1" hasCustomPrompt="1"/>
          </p:nvPr>
        </p:nvSpPr>
        <p:spPr bwMode="white">
          <a:xfrm>
            <a:off x="251520" y="3044957"/>
            <a:ext cx="5688632" cy="960107"/>
          </a:xfrm>
        </p:spPr>
        <p:txBody>
          <a:bodyPr/>
          <a:lstStyle>
            <a:lvl1pPr marL="0" indent="0">
              <a:buFont typeface="Times New Roman" pitchFamily="18" charset="0"/>
              <a:buNone/>
              <a:defRPr sz="2200" b="0">
                <a:solidFill>
                  <a:schemeClr val="accent4"/>
                </a:solidFill>
              </a:defRPr>
            </a:lvl1pPr>
          </a:lstStyle>
          <a:p>
            <a:pPr lvl="0"/>
            <a:r>
              <a:rPr lang="nb-NO" noProof="0" dirty="0" smtClean="0"/>
              <a:t>Klikk for å redigere undertittel</a:t>
            </a:r>
          </a:p>
        </p:txBody>
      </p:sp>
      <p:sp>
        <p:nvSpPr>
          <p:cNvPr id="5" name="Text Placeholder 4"/>
          <p:cNvSpPr>
            <a:spLocks noGrp="1"/>
          </p:cNvSpPr>
          <p:nvPr>
            <p:ph type="body" sz="quarter" idx="10" hasCustomPrompt="1"/>
          </p:nvPr>
        </p:nvSpPr>
        <p:spPr>
          <a:xfrm>
            <a:off x="251520" y="4197086"/>
            <a:ext cx="5616624" cy="768085"/>
          </a:xfrm>
        </p:spPr>
        <p:txBody>
          <a:bodyPr/>
          <a:lstStyle>
            <a:lvl1pPr marL="0" indent="0">
              <a:buNone/>
              <a:defRPr sz="2400" b="0">
                <a:solidFill>
                  <a:schemeClr val="accent4"/>
                </a:solidFill>
              </a:defRPr>
            </a:lvl1pPr>
          </a:lstStyle>
          <a:p>
            <a:r>
              <a:rPr lang="en-GB" sz="2800" baseline="0" noProof="0" dirty="0" smtClean="0"/>
              <a:t>[</a:t>
            </a:r>
            <a:r>
              <a:rPr lang="en-GB" sz="2800" baseline="0" noProof="0" dirty="0" err="1" smtClean="0"/>
              <a:t>Forfattere</a:t>
            </a:r>
            <a:r>
              <a:rPr lang="en-GB" sz="2800" baseline="0" noProof="0" dirty="0" smtClean="0"/>
              <a:t>]</a:t>
            </a:r>
            <a:endParaRPr lang="en-GB" sz="2800" noProof="0" dirty="0" smtClean="0"/>
          </a:p>
        </p:txBody>
      </p:sp>
      <p:sp>
        <p:nvSpPr>
          <p:cNvPr id="7" name="Text Placeholder 6"/>
          <p:cNvSpPr>
            <a:spLocks noGrp="1"/>
          </p:cNvSpPr>
          <p:nvPr>
            <p:ph type="body" sz="quarter" idx="11" hasCustomPrompt="1"/>
          </p:nvPr>
        </p:nvSpPr>
        <p:spPr>
          <a:xfrm>
            <a:off x="251520" y="5253203"/>
            <a:ext cx="5616624" cy="576064"/>
          </a:xfrm>
        </p:spPr>
        <p:txBody>
          <a:bodyPr/>
          <a:lstStyle>
            <a:lvl1pPr marL="0" indent="0">
              <a:buNone/>
              <a:defRPr sz="2400">
                <a:solidFill>
                  <a:schemeClr val="accent4"/>
                </a:solidFill>
              </a:defRPr>
            </a:lvl1pPr>
          </a:lstStyle>
          <a:p>
            <a:r>
              <a:rPr lang="en-GB" sz="2200" noProof="0" dirty="0" smtClean="0"/>
              <a:t>[</a:t>
            </a:r>
            <a:r>
              <a:rPr lang="en-GB" sz="2200" noProof="0" dirty="0" err="1" smtClean="0"/>
              <a:t>Lokasjon</a:t>
            </a:r>
            <a:r>
              <a:rPr lang="en-GB" sz="2200" noProof="0" dirty="0" smtClean="0"/>
              <a:t>]</a:t>
            </a:r>
          </a:p>
        </p:txBody>
      </p:sp>
      <p:sp>
        <p:nvSpPr>
          <p:cNvPr id="9" name="Text Placeholder 8"/>
          <p:cNvSpPr>
            <a:spLocks noGrp="1"/>
          </p:cNvSpPr>
          <p:nvPr>
            <p:ph type="body" sz="quarter" idx="12" hasCustomPrompt="1"/>
          </p:nvPr>
        </p:nvSpPr>
        <p:spPr>
          <a:xfrm>
            <a:off x="251520" y="6021289"/>
            <a:ext cx="5616624" cy="620799"/>
          </a:xfrm>
        </p:spPr>
        <p:txBody>
          <a:bodyPr/>
          <a:lstStyle>
            <a:lvl1pPr marL="0" marR="0" indent="0" algn="l" defTabSz="914400" rtl="0" eaLnBrk="1" fontAlgn="base" latinLnBrk="0" hangingPunct="1">
              <a:lnSpc>
                <a:spcPct val="100000"/>
              </a:lnSpc>
              <a:spcBef>
                <a:spcPct val="50000"/>
              </a:spcBef>
              <a:spcAft>
                <a:spcPct val="0"/>
              </a:spcAft>
              <a:buClrTx/>
              <a:buSzPct val="80000"/>
              <a:buFont typeface="Times New Roman" pitchFamily="18" charset="0"/>
              <a:buNone/>
              <a:tabLst/>
              <a:defRPr sz="2400">
                <a:solidFill>
                  <a:schemeClr val="accent4"/>
                </a:solidFill>
              </a:defRPr>
            </a:lvl1pPr>
          </a:lstStyle>
          <a:p>
            <a:pPr marL="0" marR="0" lvl="0" indent="0" algn="l" defTabSz="914400" rtl="0" eaLnBrk="1" fontAlgn="base" latinLnBrk="0" hangingPunct="1">
              <a:lnSpc>
                <a:spcPct val="100000"/>
              </a:lnSpc>
              <a:spcBef>
                <a:spcPct val="50000"/>
              </a:spcBef>
              <a:spcAft>
                <a:spcPct val="0"/>
              </a:spcAft>
              <a:buClrTx/>
              <a:buSzPct val="80000"/>
              <a:buFont typeface="Times New Roman" pitchFamily="18" charset="0"/>
              <a:buNone/>
              <a:tabLst/>
              <a:defRPr/>
            </a:pPr>
            <a:r>
              <a:rPr lang="en-GB" sz="2200" noProof="0" dirty="0" smtClean="0"/>
              <a:t>[</a:t>
            </a:r>
            <a:r>
              <a:rPr lang="en-GB" sz="2200" noProof="0" dirty="0" err="1" smtClean="0"/>
              <a:t>Dato</a:t>
            </a:r>
            <a:r>
              <a:rPr lang="en-GB" sz="2200" noProof="0" dirty="0" smtClean="0"/>
              <a:t>]</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88640"/>
            <a:ext cx="3419873" cy="67029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nb-NO" noProof="0" dirty="0" smtClean="0"/>
              <a:t>Klikk for å editere Master tittel stil</a:t>
            </a:r>
            <a:endParaRPr lang="nb-NO" noProof="0" dirty="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3E97971C-2FE7-4FD3-B01F-4B5E83D933F8}" type="slidenum">
              <a:rPr lang="en-GB" noProof="0" smtClean="0"/>
              <a:pPr/>
              <a:t>‹#›</a:t>
            </a:fld>
            <a:endParaRPr lang="en-GB" noProof="0" dirty="0"/>
          </a:p>
        </p:txBody>
      </p:sp>
      <p:sp>
        <p:nvSpPr>
          <p:cNvPr id="5" name="Footer Placeholder 4"/>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8481941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smtClean="0"/>
              <a:t>Klikk for å editere Master tittel stil</a:t>
            </a:r>
            <a:endParaRPr lang="en-GB" noProof="0" dirty="0"/>
          </a:p>
        </p:txBody>
      </p:sp>
      <p:sp>
        <p:nvSpPr>
          <p:cNvPr id="3" name="Slide Number Placeholder 2"/>
          <p:cNvSpPr>
            <a:spLocks noGrp="1"/>
          </p:cNvSpPr>
          <p:nvPr>
            <p:ph type="sldNum" sz="quarter" idx="10"/>
          </p:nvPr>
        </p:nvSpPr>
        <p:spPr/>
        <p:txBody>
          <a:bodyPr/>
          <a:lstStyle/>
          <a:p>
            <a:fld id="{4D89F689-C7C1-4E27-8890-76F63A669A8F}" type="slidenum">
              <a:rPr lang="en-GB" noProof="0" smtClean="0"/>
              <a:pPr/>
              <a:t>‹#›</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Tree>
    <p:extLst>
      <p:ext uri="{BB962C8B-B14F-4D97-AF65-F5344CB8AC3E}">
        <p14:creationId xmlns:p14="http://schemas.microsoft.com/office/powerpoint/2010/main" val="18044270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smtClean="0"/>
              <a:t>Klikk for å editere Master tittel stil</a:t>
            </a:r>
            <a:endParaRPr lang="en-GB" noProof="0" dirty="0"/>
          </a:p>
        </p:txBody>
      </p:sp>
      <p:sp>
        <p:nvSpPr>
          <p:cNvPr id="3" name="Content Placeholder 2"/>
          <p:cNvSpPr>
            <a:spLocks noGrp="1"/>
          </p:cNvSpPr>
          <p:nvPr>
            <p:ph sz="half" idx="1"/>
          </p:nvPr>
        </p:nvSpPr>
        <p:spPr>
          <a:xfrm>
            <a:off x="762000" y="1524000"/>
            <a:ext cx="3733800" cy="4114800"/>
          </a:xfrm>
          <a:noFill/>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Content Placeholder 3"/>
          <p:cNvSpPr>
            <a:spLocks noGrp="1"/>
          </p:cNvSpPr>
          <p:nvPr>
            <p:ph sz="half" idx="2"/>
          </p:nvPr>
        </p:nvSpPr>
        <p:spPr>
          <a:xfrm>
            <a:off x="4648200" y="15240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5" name="Slide Number Placeholder 4"/>
          <p:cNvSpPr>
            <a:spLocks noGrp="1"/>
          </p:cNvSpPr>
          <p:nvPr>
            <p:ph type="sldNum" sz="quarter" idx="10"/>
          </p:nvPr>
        </p:nvSpPr>
        <p:spPr/>
        <p:txBody>
          <a:bodyPr/>
          <a:lstStyle>
            <a:lvl1pPr>
              <a:defRPr/>
            </a:lvl1pPr>
          </a:lstStyle>
          <a:p>
            <a:fld id="{4086E72B-8DDA-4312-9150-1363B5FB6C12}"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8996210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E94D6A6-41BD-49BB-84F3-C9210A972E85}" type="slidenum">
              <a:rPr lang="en-GB" noProof="0" smtClean="0"/>
              <a:pPr/>
              <a:t>‹#›</a:t>
            </a:fld>
            <a:endParaRPr lang="en-GB" noProof="0" dirty="0"/>
          </a:p>
        </p:txBody>
      </p:sp>
      <p:sp>
        <p:nvSpPr>
          <p:cNvPr id="3" name="Footer Placeholder 2"/>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29288978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4" y="273051"/>
            <a:ext cx="3008313" cy="1162051"/>
          </a:xfrm>
        </p:spPr>
        <p:txBody>
          <a:bodyPr/>
          <a:lstStyle>
            <a:lvl1pPr algn="l">
              <a:defRPr sz="2000" b="1"/>
            </a:lvl1pPr>
          </a:lstStyle>
          <a:p>
            <a:r>
              <a:rPr lang="nb-NO" noProof="0" dirty="0" smtClean="0"/>
              <a:t>Klikk for å editere Master tittel stil</a:t>
            </a:r>
            <a:endParaRPr lang="en-GB" noProof="0"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dirty="0"/>
          </a:p>
        </p:txBody>
      </p:sp>
      <p:sp>
        <p:nvSpPr>
          <p:cNvPr id="4" name="Text Placeholder 3"/>
          <p:cNvSpPr>
            <a:spLocks noGrp="1"/>
          </p:cNvSpPr>
          <p:nvPr>
            <p:ph type="body" sz="half" idx="2" hasCustomPrompt="1"/>
          </p:nvPr>
        </p:nvSpPr>
        <p:spPr>
          <a:xfrm>
            <a:off x="457204"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noProof="0" dirty="0" smtClean="0"/>
              <a:t>Klikk for å editere Master tittel stil</a:t>
            </a:r>
            <a:endParaRPr lang="en-GB" noProof="0" dirty="0" smtClean="0"/>
          </a:p>
        </p:txBody>
      </p:sp>
      <p:sp>
        <p:nvSpPr>
          <p:cNvPr id="5" name="Slide Number Placeholder 4"/>
          <p:cNvSpPr>
            <a:spLocks noGrp="1"/>
          </p:cNvSpPr>
          <p:nvPr>
            <p:ph type="sldNum" sz="quarter" idx="10"/>
          </p:nvPr>
        </p:nvSpPr>
        <p:spPr/>
        <p:txBody>
          <a:bodyPr/>
          <a:lstStyle>
            <a:lvl1pPr>
              <a:defRPr/>
            </a:lvl1pPr>
          </a:lstStyle>
          <a:p>
            <a:fld id="{4AEDDD13-8D6F-4F24-AAFE-488D04EDC9FA}"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8138706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971600" y="620688"/>
            <a:ext cx="7200800" cy="4114800"/>
          </a:xfrm>
        </p:spPr>
        <p:txBody>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noProof="0" dirty="0" smtClean="0"/>
              <a:t>Klikk for å legge til et bilde</a:t>
            </a:r>
            <a:endParaRPr lang="en-GB" noProof="0" dirty="0"/>
          </a:p>
        </p:txBody>
      </p:sp>
      <p:sp>
        <p:nvSpPr>
          <p:cNvPr id="4" name="Text Placeholder 3"/>
          <p:cNvSpPr>
            <a:spLocks noGrp="1"/>
          </p:cNvSpPr>
          <p:nvPr>
            <p:ph type="body" sz="half" idx="2" hasCustomPrompt="1"/>
          </p:nvPr>
        </p:nvSpPr>
        <p:spPr>
          <a:xfrm>
            <a:off x="971600" y="5061182"/>
            <a:ext cx="72008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noProof="0" smtClean="0"/>
              <a:t>Klikk for å editere Master tittel stil</a:t>
            </a:r>
            <a:endParaRPr lang="en-GB" noProof="0" dirty="0" smtClean="0"/>
          </a:p>
        </p:txBody>
      </p:sp>
      <p:sp>
        <p:nvSpPr>
          <p:cNvPr id="5" name="Slide Number Placeholder 4"/>
          <p:cNvSpPr>
            <a:spLocks noGrp="1"/>
          </p:cNvSpPr>
          <p:nvPr>
            <p:ph type="sldNum" sz="quarter" idx="10"/>
          </p:nvPr>
        </p:nvSpPr>
        <p:spPr/>
        <p:txBody>
          <a:bodyPr/>
          <a:lstStyle>
            <a:lvl1pPr>
              <a:defRPr/>
            </a:lvl1pPr>
          </a:lstStyle>
          <a:p>
            <a:fld id="{52D7D3A0-5D3C-4DC3-9F57-3B372D08EE57}" type="slidenum">
              <a:rPr lang="en-GB" noProof="0" smtClean="0"/>
              <a:pPr/>
              <a:t>‹#›</a:t>
            </a:fld>
            <a:endParaRPr lang="en-GB" noProof="0" dirty="0"/>
          </a:p>
        </p:txBody>
      </p:sp>
      <p:sp>
        <p:nvSpPr>
          <p:cNvPr id="6" name="Footer Placeholder 5"/>
          <p:cNvSpPr>
            <a:spLocks noGrp="1"/>
          </p:cNvSpPr>
          <p:nvPr>
            <p:ph type="ftr" sz="quarter" idx="11"/>
          </p:nvPr>
        </p:nvSpPr>
        <p:spPr/>
        <p:txBody>
          <a:bodyPr/>
          <a:lstStyle>
            <a:lvl1pPr>
              <a:defRPr/>
            </a:lvl1pPr>
          </a:lstStyle>
          <a:p>
            <a:endParaRPr lang="en-GB" noProof="0" dirty="0"/>
          </a:p>
        </p:txBody>
      </p:sp>
    </p:spTree>
    <p:extLst>
      <p:ext uri="{BB962C8B-B14F-4D97-AF65-F5344CB8AC3E}">
        <p14:creationId xmlns:p14="http://schemas.microsoft.com/office/powerpoint/2010/main" val="9421658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2E1D119-860F-4B44-AB48-82A18C65717E}"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63551-22CE-45D6-8800-E8E6EE2EFB0F}" type="slidenum">
              <a:rPr lang="en-US" smtClean="0"/>
              <a:t>‹#›</a:t>
            </a:fld>
            <a:endParaRPr lang="en-US"/>
          </a:p>
        </p:txBody>
      </p:sp>
    </p:spTree>
    <p:extLst>
      <p:ext uri="{BB962C8B-B14F-4D97-AF65-F5344CB8AC3E}">
        <p14:creationId xmlns:p14="http://schemas.microsoft.com/office/powerpoint/2010/main" val="421935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b-NO"/>
          </a:p>
        </p:txBody>
      </p:sp>
      <p:sp>
        <p:nvSpPr>
          <p:cNvPr id="1026" name="Rectangle 2"/>
          <p:cNvSpPr>
            <a:spLocks noGrp="1" noChangeArrowheads="1"/>
          </p:cNvSpPr>
          <p:nvPr>
            <p:ph type="title"/>
          </p:nvPr>
        </p:nvSpPr>
        <p:spPr bwMode="white">
          <a:xfrm>
            <a:off x="251520" y="260648"/>
            <a:ext cx="8640960" cy="100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noProof="0" dirty="0" smtClean="0"/>
              <a:t>Click to edit title</a:t>
            </a:r>
          </a:p>
        </p:txBody>
      </p:sp>
      <p:sp>
        <p:nvSpPr>
          <p:cNvPr id="1027" name="Rectangle 3"/>
          <p:cNvSpPr>
            <a:spLocks noGrp="1" noChangeArrowheads="1"/>
          </p:cNvSpPr>
          <p:nvPr>
            <p:ph type="body" idx="1"/>
          </p:nvPr>
        </p:nvSpPr>
        <p:spPr bwMode="auto">
          <a:xfrm>
            <a:off x="251520" y="1524000"/>
            <a:ext cx="864096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b-NO" noProof="0" dirty="0" err="1" smtClean="0"/>
              <a:t>Click</a:t>
            </a:r>
            <a:r>
              <a:rPr lang="nb-NO" noProof="0" dirty="0" smtClean="0"/>
              <a:t> to </a:t>
            </a:r>
            <a:r>
              <a:rPr lang="nb-NO" noProof="0" dirty="0" err="1" smtClean="0"/>
              <a:t>edit</a:t>
            </a:r>
            <a:r>
              <a:rPr lang="nb-NO" noProof="0" dirty="0" smtClean="0"/>
              <a:t> </a:t>
            </a:r>
            <a:r>
              <a:rPr lang="nb-NO" noProof="0" dirty="0" err="1" smtClean="0"/>
              <a:t>text</a:t>
            </a:r>
            <a:endParaRPr lang="nb-NO" noProof="0" dirty="0" smtClean="0"/>
          </a:p>
          <a:p>
            <a:pPr lvl="1"/>
            <a:r>
              <a:rPr lang="nb-NO" noProof="0" dirty="0" smtClean="0"/>
              <a:t>Second </a:t>
            </a:r>
            <a:r>
              <a:rPr lang="nb-NO" noProof="0" dirty="0" err="1" smtClean="0"/>
              <a:t>level</a:t>
            </a:r>
            <a:endParaRPr lang="nb-NO" noProof="0" dirty="0" smtClean="0"/>
          </a:p>
          <a:p>
            <a:pPr lvl="2"/>
            <a:r>
              <a:rPr lang="nb-NO" noProof="0" dirty="0" smtClean="0"/>
              <a:t>Third </a:t>
            </a:r>
            <a:r>
              <a:rPr lang="nb-NO" noProof="0" dirty="0" err="1" smtClean="0"/>
              <a:t>level</a:t>
            </a:r>
            <a:endParaRPr lang="nb-NO" noProof="0" dirty="0" smtClean="0"/>
          </a:p>
          <a:p>
            <a:pPr lvl="3"/>
            <a:r>
              <a:rPr lang="nb-NO" noProof="0" dirty="0" err="1" smtClean="0"/>
              <a:t>Fourth</a:t>
            </a:r>
            <a:r>
              <a:rPr lang="nb-NO" noProof="0" dirty="0" smtClean="0"/>
              <a:t> </a:t>
            </a:r>
            <a:r>
              <a:rPr lang="nb-NO" noProof="0" dirty="0" err="1" smtClean="0"/>
              <a:t>level</a:t>
            </a:r>
            <a:endParaRPr lang="nb-NO" noProof="0" dirty="0" smtClean="0"/>
          </a:p>
          <a:p>
            <a:pPr lvl="4"/>
            <a:r>
              <a:rPr lang="nb-NO" noProof="0" dirty="0" smtClean="0"/>
              <a:t>Fifth </a:t>
            </a:r>
            <a:r>
              <a:rPr lang="nb-NO" noProof="0" dirty="0" err="1" smtClean="0"/>
              <a:t>level</a:t>
            </a:r>
            <a:endParaRPr lang="nb-NO" noProof="0" dirty="0" smtClean="0"/>
          </a:p>
        </p:txBody>
      </p:sp>
      <p:sp>
        <p:nvSpPr>
          <p:cNvPr id="1039" name="Rectangle 15"/>
          <p:cNvSpPr>
            <a:spLocks noGrp="1" noChangeArrowheads="1"/>
          </p:cNvSpPr>
          <p:nvPr>
            <p:ph type="sldNum" sz="quarter" idx="4"/>
          </p:nvPr>
        </p:nvSpPr>
        <p:spPr bwMode="auto">
          <a:xfrm>
            <a:off x="8498904" y="6309320"/>
            <a:ext cx="39357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4D89F689-C7C1-4E27-8890-76F63A669A8F}" type="slidenum">
              <a:rPr lang="nb-NO" smtClean="0"/>
              <a:pPr/>
              <a:t>‹#›</a:t>
            </a:fld>
            <a:endParaRPr lang="nb-NO" dirty="0"/>
          </a:p>
        </p:txBody>
      </p:sp>
      <p:sp>
        <p:nvSpPr>
          <p:cNvPr id="1042" name="Rectangle 18"/>
          <p:cNvSpPr>
            <a:spLocks noGrp="1" noChangeArrowheads="1"/>
          </p:cNvSpPr>
          <p:nvPr>
            <p:ph type="ftr" sz="quarter" idx="3"/>
          </p:nvPr>
        </p:nvSpPr>
        <p:spPr bwMode="white">
          <a:xfrm>
            <a:off x="1691680" y="5987753"/>
            <a:ext cx="6552728" cy="59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400" b="1">
                <a:solidFill>
                  <a:schemeClr val="bg1"/>
                </a:solidFill>
              </a:defRPr>
            </a:lvl1pPr>
          </a:lstStyle>
          <a:p>
            <a:endParaRPr lang="en-GB"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520" y="6143537"/>
            <a:ext cx="960120" cy="3919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52" r:id="rId4"/>
    <p:sldLayoutId id="2147483655" r:id="rId5"/>
    <p:sldLayoutId id="2147483656" r:id="rId6"/>
    <p:sldLayoutId id="2147483657" r:id="rId7"/>
    <p:sldLayoutId id="2147483666" r:id="rId8"/>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600" b="1">
          <a:solidFill>
            <a:schemeClr val="tx1"/>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457200" indent="-457200" algn="l" rtl="0" eaLnBrk="1" fontAlgn="base" hangingPunct="1">
        <a:spcBef>
          <a:spcPct val="50000"/>
        </a:spcBef>
        <a:spcAft>
          <a:spcPct val="0"/>
        </a:spcAft>
        <a:buSzPct val="80000"/>
        <a:buFont typeface="Times New Roman" pitchFamily="18" charset="0"/>
        <a:buChar char="►"/>
        <a:defRPr sz="2400" baseline="0">
          <a:solidFill>
            <a:schemeClr val="tx1"/>
          </a:solidFill>
          <a:latin typeface="+mn-lt"/>
          <a:ea typeface="+mn-ea"/>
          <a:cs typeface="+mn-cs"/>
        </a:defRPr>
      </a:lvl1pPr>
      <a:lvl2pPr marL="893763" indent="-419100" algn="l" rtl="0" eaLnBrk="1" fontAlgn="base" hangingPunct="1">
        <a:spcBef>
          <a:spcPct val="20000"/>
        </a:spcBef>
        <a:spcAft>
          <a:spcPct val="0"/>
        </a:spcAft>
        <a:buChar char="▪"/>
        <a:defRPr sz="2200">
          <a:solidFill>
            <a:schemeClr val="tx1"/>
          </a:solidFill>
          <a:latin typeface="+mn-lt"/>
        </a:defRPr>
      </a:lvl2pPr>
      <a:lvl3pPr marL="1230313" indent="-381000" algn="l" rtl="0" eaLnBrk="1" fontAlgn="base" hangingPunct="1">
        <a:spcBef>
          <a:spcPct val="20000"/>
        </a:spcBef>
        <a:spcAft>
          <a:spcPct val="0"/>
        </a:spcAft>
        <a:buChar char="◦"/>
        <a:defRPr sz="2000">
          <a:solidFill>
            <a:schemeClr val="tx1"/>
          </a:solidFill>
          <a:latin typeface="+mn-lt"/>
        </a:defRPr>
      </a:lvl3pPr>
      <a:lvl4pPr marL="1622425" indent="-381000" algn="l" rtl="0" eaLnBrk="1" fontAlgn="base" hangingPunct="1">
        <a:spcBef>
          <a:spcPct val="20000"/>
        </a:spcBef>
        <a:spcAft>
          <a:spcPct val="0"/>
        </a:spcAft>
        <a:buChar char="·"/>
        <a:defRPr sz="2000">
          <a:solidFill>
            <a:schemeClr val="tx1"/>
          </a:solidFill>
          <a:latin typeface="+mn-lt"/>
        </a:defRPr>
      </a:lvl4pPr>
      <a:lvl5pPr marL="2006600" indent="-381000" algn="l" rtl="0" eaLnBrk="1" fontAlgn="base" hangingPunct="1">
        <a:spcBef>
          <a:spcPct val="20000"/>
        </a:spcBef>
        <a:spcAft>
          <a:spcPct val="0"/>
        </a:spcAft>
        <a:buSzPct val="75000"/>
        <a:buChar char="▫"/>
        <a:defRPr sz="2000">
          <a:solidFill>
            <a:schemeClr val="tx1"/>
          </a:solidFill>
          <a:latin typeface="+mn-lt"/>
        </a:defRPr>
      </a:lvl5pPr>
      <a:lvl6pPr marL="2463800" indent="-381000" algn="l" rtl="0" eaLnBrk="1" fontAlgn="base" hangingPunct="1">
        <a:spcBef>
          <a:spcPct val="20000"/>
        </a:spcBef>
        <a:spcAft>
          <a:spcPct val="0"/>
        </a:spcAft>
        <a:buSzPct val="75000"/>
        <a:buChar char="▫"/>
        <a:defRPr sz="2000">
          <a:solidFill>
            <a:schemeClr val="tx1"/>
          </a:solidFill>
          <a:latin typeface="+mn-lt"/>
        </a:defRPr>
      </a:lvl6pPr>
      <a:lvl7pPr marL="2921000" indent="-381000" algn="l" rtl="0" eaLnBrk="1" fontAlgn="base" hangingPunct="1">
        <a:spcBef>
          <a:spcPct val="20000"/>
        </a:spcBef>
        <a:spcAft>
          <a:spcPct val="0"/>
        </a:spcAft>
        <a:buSzPct val="75000"/>
        <a:buChar char="▫"/>
        <a:defRPr sz="2000">
          <a:solidFill>
            <a:schemeClr val="tx1"/>
          </a:solidFill>
          <a:latin typeface="+mn-lt"/>
        </a:defRPr>
      </a:lvl7pPr>
      <a:lvl8pPr marL="3378200" indent="-381000" algn="l" rtl="0" eaLnBrk="1" fontAlgn="base" hangingPunct="1">
        <a:spcBef>
          <a:spcPct val="20000"/>
        </a:spcBef>
        <a:spcAft>
          <a:spcPct val="0"/>
        </a:spcAft>
        <a:buSzPct val="75000"/>
        <a:buChar char="▫"/>
        <a:defRPr sz="2000">
          <a:solidFill>
            <a:schemeClr val="tx1"/>
          </a:solidFill>
          <a:latin typeface="+mn-lt"/>
        </a:defRPr>
      </a:lvl8pPr>
      <a:lvl9pPr marL="3835400" indent="-381000" algn="l" rtl="0" eaLnBrk="1" fontAlgn="base" hangingPunct="1">
        <a:spcBef>
          <a:spcPct val="20000"/>
        </a:spcBef>
        <a:spcAft>
          <a:spcPct val="0"/>
        </a:spcAft>
        <a:buSzPct val="75000"/>
        <a:buChar char="▫"/>
        <a:defRPr sz="2000">
          <a:solidFill>
            <a:schemeClr val="tx1"/>
          </a:solidFill>
          <a:latin typeface="+mn-lt"/>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png"/><Relationship Id="rId7"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XSAM </a:t>
            </a:r>
            <a:r>
              <a:rPr lang="nb-NO" dirty="0" err="1" smtClean="0"/>
              <a:t>course</a:t>
            </a:r>
            <a:endParaRPr lang="nb-NO" dirty="0"/>
          </a:p>
        </p:txBody>
      </p:sp>
      <p:sp>
        <p:nvSpPr>
          <p:cNvPr id="3" name="Subtitle 2"/>
          <p:cNvSpPr>
            <a:spLocks noGrp="1"/>
          </p:cNvSpPr>
          <p:nvPr>
            <p:ph type="subTitle" idx="1"/>
          </p:nvPr>
        </p:nvSpPr>
        <p:spPr/>
        <p:txBody>
          <a:bodyPr/>
          <a:lstStyle/>
          <a:p>
            <a:r>
              <a:rPr lang="nb-NO" dirty="0" err="1" smtClean="0"/>
              <a:t>Background</a:t>
            </a:r>
            <a:endParaRPr lang="nb-NO" dirty="0"/>
          </a:p>
        </p:txBody>
      </p:sp>
      <p:sp>
        <p:nvSpPr>
          <p:cNvPr id="4" name="Text Placeholder 3"/>
          <p:cNvSpPr>
            <a:spLocks noGrp="1"/>
          </p:cNvSpPr>
          <p:nvPr>
            <p:ph type="body" sz="quarter" idx="10"/>
          </p:nvPr>
        </p:nvSpPr>
        <p:spPr/>
        <p:txBody>
          <a:bodyPr/>
          <a:lstStyle/>
          <a:p>
            <a:r>
              <a:rPr lang="nb-NO" dirty="0" smtClean="0"/>
              <a:t>Sondre Aanes</a:t>
            </a:r>
            <a:endParaRPr lang="nb-NO" dirty="0"/>
          </a:p>
        </p:txBody>
      </p:sp>
      <p:sp>
        <p:nvSpPr>
          <p:cNvPr id="5" name="Text Placeholder 4"/>
          <p:cNvSpPr>
            <a:spLocks noGrp="1"/>
          </p:cNvSpPr>
          <p:nvPr>
            <p:ph type="body" sz="quarter" idx="11"/>
          </p:nvPr>
        </p:nvSpPr>
        <p:spPr/>
        <p:txBody>
          <a:bodyPr/>
          <a:lstStyle/>
          <a:p>
            <a:r>
              <a:rPr lang="nb-NO" dirty="0" smtClean="0"/>
              <a:t>IMR, Bergen</a:t>
            </a:r>
            <a:endParaRPr lang="nb-NO" dirty="0"/>
          </a:p>
        </p:txBody>
      </p:sp>
      <p:sp>
        <p:nvSpPr>
          <p:cNvPr id="6" name="Text Placeholder 5"/>
          <p:cNvSpPr>
            <a:spLocks noGrp="1"/>
          </p:cNvSpPr>
          <p:nvPr>
            <p:ph type="body" sz="quarter" idx="12"/>
          </p:nvPr>
        </p:nvSpPr>
        <p:spPr/>
        <p:txBody>
          <a:bodyPr/>
          <a:lstStyle/>
          <a:p>
            <a:r>
              <a:rPr lang="nb-NO" dirty="0" smtClean="0"/>
              <a:t>15 - 17/1-2017</a:t>
            </a:r>
            <a:endParaRPr lang="nb-NO" dirty="0"/>
          </a:p>
        </p:txBody>
      </p:sp>
    </p:spTree>
    <p:extLst>
      <p:ext uri="{BB962C8B-B14F-4D97-AF65-F5344CB8AC3E}">
        <p14:creationId xmlns:p14="http://schemas.microsoft.com/office/powerpoint/2010/main" val="978723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1549" y="4877345"/>
            <a:ext cx="1924050" cy="328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1549" y="5179094"/>
            <a:ext cx="1804988" cy="33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23557" y="5428827"/>
            <a:ext cx="3128963" cy="61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23557" y="5971182"/>
            <a:ext cx="1524000" cy="33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23557" y="4603030"/>
            <a:ext cx="1747838" cy="24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2160" y="692696"/>
            <a:ext cx="3054927" cy="3842974"/>
          </a:xfrm>
          <a:prstGeom prst="rect">
            <a:avLst/>
          </a:prstGeom>
        </p:spPr>
      </p:pic>
      <p:sp>
        <p:nvSpPr>
          <p:cNvPr id="2" name="Title 1"/>
          <p:cNvSpPr>
            <a:spLocks noGrp="1"/>
          </p:cNvSpPr>
          <p:nvPr>
            <p:ph type="title"/>
          </p:nvPr>
        </p:nvSpPr>
        <p:spPr/>
        <p:txBody>
          <a:bodyPr>
            <a:normAutofit fontScale="90000"/>
          </a:bodyPr>
          <a:lstStyle/>
          <a:p>
            <a:pPr algn="ctr"/>
            <a:r>
              <a:rPr lang="nb-NO" dirty="0" smtClean="0"/>
              <a:t>Input data: Data </a:t>
            </a:r>
            <a:r>
              <a:rPr lang="nb-NO" dirty="0"/>
              <a:t>from sample surveys</a:t>
            </a:r>
            <a:br>
              <a:rPr lang="nb-NO" dirty="0"/>
            </a:br>
            <a:endParaRPr lang="en-US" dirty="0"/>
          </a:p>
        </p:txBody>
      </p:sp>
      <p:sp>
        <p:nvSpPr>
          <p:cNvPr id="3" name="Content Placeholder 2"/>
          <p:cNvSpPr>
            <a:spLocks noGrp="1"/>
          </p:cNvSpPr>
          <p:nvPr>
            <p:ph idx="1"/>
          </p:nvPr>
        </p:nvSpPr>
        <p:spPr>
          <a:xfrm>
            <a:off x="457200" y="908720"/>
            <a:ext cx="5842992" cy="5688632"/>
          </a:xfrm>
        </p:spPr>
        <p:txBody>
          <a:bodyPr>
            <a:normAutofit fontScale="70000" lnSpcReduction="20000"/>
          </a:bodyPr>
          <a:lstStyle/>
          <a:p>
            <a:pPr marL="0" indent="0">
              <a:buNone/>
            </a:pPr>
            <a:r>
              <a:rPr lang="nb-NO" dirty="0" smtClean="0"/>
              <a:t>…</a:t>
            </a:r>
            <a:r>
              <a:rPr lang="nb-NO" dirty="0" err="1" smtClean="0"/>
              <a:t>Only</a:t>
            </a:r>
            <a:r>
              <a:rPr lang="nb-NO" dirty="0" smtClean="0"/>
              <a:t> a </a:t>
            </a:r>
            <a:r>
              <a:rPr lang="nb-NO" dirty="0" err="1" smtClean="0"/>
              <a:t>small</a:t>
            </a:r>
            <a:r>
              <a:rPr lang="nb-NO" dirty="0" smtClean="0"/>
              <a:t> </a:t>
            </a:r>
            <a:r>
              <a:rPr lang="nb-NO" dirty="0" err="1" smtClean="0"/>
              <a:t>proportion</a:t>
            </a:r>
            <a:r>
              <a:rPr lang="nb-NO" dirty="0" smtClean="0"/>
              <a:t> is </a:t>
            </a:r>
            <a:r>
              <a:rPr lang="nb-NO" dirty="0" err="1" smtClean="0"/>
              <a:t>sampled</a:t>
            </a:r>
            <a:r>
              <a:rPr lang="nb-NO" dirty="0" smtClean="0"/>
              <a:t>…</a:t>
            </a:r>
          </a:p>
          <a:p>
            <a:pPr marL="0" indent="0">
              <a:buNone/>
            </a:pPr>
            <a:r>
              <a:rPr lang="nb-NO" dirty="0"/>
              <a:t>→ </a:t>
            </a:r>
            <a:r>
              <a:rPr lang="nb-NO" dirty="0" err="1" smtClean="0"/>
              <a:t>uncertainty</a:t>
            </a:r>
            <a:endParaRPr lang="nb-NO" dirty="0" smtClean="0"/>
          </a:p>
          <a:p>
            <a:endParaRPr lang="nb-NO" dirty="0" smtClean="0"/>
          </a:p>
          <a:p>
            <a:pPr marL="0" indent="0">
              <a:buNone/>
            </a:pPr>
            <a:r>
              <a:rPr lang="nb-NO" dirty="0" err="1" smtClean="0"/>
              <a:t>Uncertainy</a:t>
            </a:r>
            <a:r>
              <a:rPr lang="nb-NO" dirty="0" smtClean="0"/>
              <a:t> </a:t>
            </a:r>
            <a:r>
              <a:rPr lang="nb-NO" dirty="0" err="1"/>
              <a:t>depends</a:t>
            </a:r>
            <a:r>
              <a:rPr lang="nb-NO" dirty="0"/>
              <a:t> </a:t>
            </a:r>
            <a:r>
              <a:rPr lang="nb-NO" dirty="0" err="1" smtClean="0"/>
              <a:t>on</a:t>
            </a:r>
            <a:r>
              <a:rPr lang="nb-NO" dirty="0" smtClean="0"/>
              <a:t>:</a:t>
            </a:r>
            <a:endParaRPr lang="nb-NO" dirty="0"/>
          </a:p>
          <a:p>
            <a:r>
              <a:rPr lang="nb-NO" dirty="0" smtClean="0"/>
              <a:t>Sampling design (target </a:t>
            </a:r>
            <a:r>
              <a:rPr lang="nb-NO" dirty="0" err="1" smtClean="0"/>
              <a:t>population</a:t>
            </a:r>
            <a:r>
              <a:rPr lang="nb-NO" dirty="0"/>
              <a:t>,</a:t>
            </a:r>
            <a:r>
              <a:rPr lang="nb-NO" dirty="0" smtClean="0"/>
              <a:t> </a:t>
            </a:r>
            <a:r>
              <a:rPr lang="nb-NO" dirty="0" err="1" smtClean="0"/>
              <a:t>where</a:t>
            </a:r>
            <a:r>
              <a:rPr lang="nb-NO" dirty="0" smtClean="0"/>
              <a:t>, </a:t>
            </a:r>
            <a:r>
              <a:rPr lang="nb-NO" dirty="0" err="1" smtClean="0"/>
              <a:t>when</a:t>
            </a:r>
            <a:r>
              <a:rPr lang="nb-NO" dirty="0" smtClean="0"/>
              <a:t>)</a:t>
            </a:r>
          </a:p>
          <a:p>
            <a:pPr lvl="1"/>
            <a:r>
              <a:rPr lang="nb-NO" dirty="0">
                <a:solidFill>
                  <a:srgbClr val="C00000"/>
                </a:solidFill>
              </a:rPr>
              <a:t>A</a:t>
            </a:r>
            <a:r>
              <a:rPr lang="nb-NO" sz="2200" dirty="0" smtClean="0">
                <a:solidFill>
                  <a:srgbClr val="C00000"/>
                </a:solidFill>
              </a:rPr>
              <a:t> </a:t>
            </a:r>
            <a:r>
              <a:rPr lang="nb-NO" sz="2200" dirty="0" err="1">
                <a:solidFill>
                  <a:srgbClr val="C00000"/>
                </a:solidFill>
              </a:rPr>
              <a:t>well</a:t>
            </a:r>
            <a:r>
              <a:rPr lang="nb-NO" sz="2200" dirty="0">
                <a:solidFill>
                  <a:srgbClr val="C00000"/>
                </a:solidFill>
              </a:rPr>
              <a:t> </a:t>
            </a:r>
            <a:r>
              <a:rPr lang="nb-NO" sz="2200" dirty="0" err="1">
                <a:solidFill>
                  <a:srgbClr val="C00000"/>
                </a:solidFill>
              </a:rPr>
              <a:t>defined</a:t>
            </a:r>
            <a:r>
              <a:rPr lang="nb-NO" sz="2200" dirty="0">
                <a:solidFill>
                  <a:srgbClr val="C00000"/>
                </a:solidFill>
              </a:rPr>
              <a:t> </a:t>
            </a:r>
            <a:r>
              <a:rPr lang="nb-NO" sz="2200" dirty="0" smtClean="0">
                <a:solidFill>
                  <a:srgbClr val="C00000"/>
                </a:solidFill>
              </a:rPr>
              <a:t>survey sampling </a:t>
            </a:r>
            <a:r>
              <a:rPr lang="nb-NO" sz="2200" dirty="0">
                <a:solidFill>
                  <a:srgbClr val="C00000"/>
                </a:solidFill>
              </a:rPr>
              <a:t>design is </a:t>
            </a:r>
            <a:r>
              <a:rPr lang="nb-NO" sz="2200" dirty="0" err="1">
                <a:solidFill>
                  <a:srgbClr val="C00000"/>
                </a:solidFill>
              </a:rPr>
              <a:t>necessary</a:t>
            </a:r>
            <a:r>
              <a:rPr lang="nb-NO" sz="2200" dirty="0">
                <a:solidFill>
                  <a:srgbClr val="C00000"/>
                </a:solidFill>
              </a:rPr>
              <a:t> to </a:t>
            </a:r>
            <a:r>
              <a:rPr lang="nb-NO" sz="2200" dirty="0" err="1">
                <a:solidFill>
                  <a:srgbClr val="C00000"/>
                </a:solidFill>
              </a:rPr>
              <a:t>enable</a:t>
            </a:r>
            <a:r>
              <a:rPr lang="nb-NO" sz="2200" dirty="0">
                <a:solidFill>
                  <a:srgbClr val="C00000"/>
                </a:solidFill>
              </a:rPr>
              <a:t> </a:t>
            </a:r>
            <a:r>
              <a:rPr lang="nb-NO" sz="2200" dirty="0" err="1">
                <a:solidFill>
                  <a:srgbClr val="C00000"/>
                </a:solidFill>
              </a:rPr>
              <a:t>correct</a:t>
            </a:r>
            <a:r>
              <a:rPr lang="nb-NO" sz="2200" dirty="0">
                <a:solidFill>
                  <a:srgbClr val="C00000"/>
                </a:solidFill>
              </a:rPr>
              <a:t> </a:t>
            </a:r>
            <a:r>
              <a:rPr lang="nb-NO" sz="2200" dirty="0" err="1">
                <a:solidFill>
                  <a:srgbClr val="C00000"/>
                </a:solidFill>
              </a:rPr>
              <a:t>quantification</a:t>
            </a:r>
            <a:r>
              <a:rPr lang="nb-NO" sz="2200" dirty="0">
                <a:solidFill>
                  <a:srgbClr val="C00000"/>
                </a:solidFill>
              </a:rPr>
              <a:t> </a:t>
            </a:r>
            <a:r>
              <a:rPr lang="nb-NO" sz="2200" dirty="0" err="1">
                <a:solidFill>
                  <a:srgbClr val="C00000"/>
                </a:solidFill>
              </a:rPr>
              <a:t>of</a:t>
            </a:r>
            <a:r>
              <a:rPr lang="nb-NO" sz="2200" dirty="0">
                <a:solidFill>
                  <a:srgbClr val="C00000"/>
                </a:solidFill>
              </a:rPr>
              <a:t> </a:t>
            </a:r>
            <a:r>
              <a:rPr lang="nb-NO" sz="2200" dirty="0" err="1" smtClean="0">
                <a:solidFill>
                  <a:srgbClr val="C00000"/>
                </a:solidFill>
              </a:rPr>
              <a:t>uncertainty</a:t>
            </a:r>
            <a:r>
              <a:rPr lang="nb-NO" sz="2200" dirty="0" smtClean="0">
                <a:solidFill>
                  <a:srgbClr val="C00000"/>
                </a:solidFill>
              </a:rPr>
              <a:t>!</a:t>
            </a:r>
          </a:p>
          <a:p>
            <a:r>
              <a:rPr lang="nb-NO" dirty="0" smtClean="0"/>
              <a:t>Sampling </a:t>
            </a:r>
            <a:r>
              <a:rPr lang="nb-NO" dirty="0" err="1" smtClean="0"/>
              <a:t>effort</a:t>
            </a:r>
            <a:r>
              <a:rPr lang="nb-NO" dirty="0" smtClean="0"/>
              <a:t> (sample </a:t>
            </a:r>
            <a:r>
              <a:rPr lang="nb-NO" dirty="0" err="1" smtClean="0"/>
              <a:t>with</a:t>
            </a:r>
            <a:r>
              <a:rPr lang="nb-NO" dirty="0" smtClean="0"/>
              <a:t> </a:t>
            </a:r>
            <a:r>
              <a:rPr lang="nb-NO" dirty="0" err="1" smtClean="0"/>
              <a:t>what</a:t>
            </a:r>
            <a:r>
              <a:rPr lang="nb-NO" dirty="0" smtClean="0"/>
              <a:t> </a:t>
            </a:r>
            <a:r>
              <a:rPr lang="nb-NO" dirty="0" err="1" smtClean="0"/>
              <a:t>intensity</a:t>
            </a:r>
            <a:r>
              <a:rPr lang="nb-NO" dirty="0" smtClean="0"/>
              <a:t>)</a:t>
            </a:r>
          </a:p>
          <a:p>
            <a:pPr marL="0" indent="0">
              <a:buNone/>
            </a:pPr>
            <a:endParaRPr lang="nb-NO" dirty="0" smtClean="0"/>
          </a:p>
          <a:p>
            <a:pPr marL="0" indent="0">
              <a:buNone/>
            </a:pPr>
            <a:r>
              <a:rPr lang="nb-NO" dirty="0" smtClean="0"/>
              <a:t>Design and </a:t>
            </a:r>
            <a:r>
              <a:rPr lang="nb-NO" dirty="0" err="1" smtClean="0"/>
              <a:t>effort</a:t>
            </a:r>
            <a:r>
              <a:rPr lang="nb-NO" dirty="0" smtClean="0"/>
              <a:t> </a:t>
            </a:r>
            <a:r>
              <a:rPr lang="nb-NO" dirty="0" err="1" smtClean="0"/>
              <a:t>determines</a:t>
            </a:r>
            <a:r>
              <a:rPr lang="nb-NO" dirty="0" smtClean="0"/>
              <a:t> </a:t>
            </a:r>
            <a:r>
              <a:rPr lang="nb-NO" dirty="0" err="1" smtClean="0"/>
              <a:t>accuracy</a:t>
            </a:r>
            <a:r>
              <a:rPr lang="nb-NO" dirty="0" smtClean="0"/>
              <a:t> (</a:t>
            </a:r>
            <a:r>
              <a:rPr lang="nb-NO" dirty="0" err="1" smtClean="0"/>
              <a:t>precision</a:t>
            </a:r>
            <a:r>
              <a:rPr lang="nb-NO" dirty="0" smtClean="0"/>
              <a:t> and bias)</a:t>
            </a:r>
          </a:p>
          <a:p>
            <a:endParaRPr lang="nb-NO" dirty="0" smtClean="0"/>
          </a:p>
          <a:p>
            <a:r>
              <a:rPr lang="nb-NO" dirty="0" smtClean="0"/>
              <a:t>Survey data </a:t>
            </a:r>
            <a:r>
              <a:rPr lang="nb-NO" dirty="0" err="1" smtClean="0"/>
              <a:t>combined</a:t>
            </a:r>
            <a:r>
              <a:rPr lang="nb-NO" dirty="0" smtClean="0"/>
              <a:t> </a:t>
            </a:r>
            <a:r>
              <a:rPr lang="nb-NO" dirty="0" err="1" smtClean="0"/>
              <a:t>with</a:t>
            </a:r>
            <a:r>
              <a:rPr lang="nb-NO" dirty="0" smtClean="0"/>
              <a:t> </a:t>
            </a:r>
            <a:r>
              <a:rPr lang="nb-NO" dirty="0" err="1" smtClean="0"/>
              <a:t>population</a:t>
            </a:r>
            <a:r>
              <a:rPr lang="nb-NO" dirty="0" smtClean="0"/>
              <a:t> </a:t>
            </a:r>
            <a:r>
              <a:rPr lang="nb-NO" dirty="0" err="1" smtClean="0"/>
              <a:t>models</a:t>
            </a:r>
            <a:endParaRPr lang="nb-NO" dirty="0" smtClean="0"/>
          </a:p>
          <a:p>
            <a:pPr lvl="1"/>
            <a:r>
              <a:rPr lang="nb-NO" dirty="0" err="1" smtClean="0"/>
              <a:t>Assessment</a:t>
            </a:r>
            <a:r>
              <a:rPr lang="nb-NO" dirty="0" smtClean="0"/>
              <a:t> </a:t>
            </a:r>
            <a:r>
              <a:rPr lang="nb-NO" dirty="0" err="1" smtClean="0"/>
              <a:t>model</a:t>
            </a:r>
            <a:r>
              <a:rPr lang="nb-NO" dirty="0" smtClean="0"/>
              <a:t> </a:t>
            </a:r>
            <a:r>
              <a:rPr lang="nb-NO" dirty="0" err="1" smtClean="0"/>
              <a:t>applied</a:t>
            </a:r>
            <a:r>
              <a:rPr lang="nb-NO" dirty="0" smtClean="0"/>
              <a:t> </a:t>
            </a:r>
            <a:r>
              <a:rPr lang="nb-NO" dirty="0" err="1" smtClean="0"/>
              <a:t>on</a:t>
            </a:r>
            <a:r>
              <a:rPr lang="nb-NO" dirty="0" smtClean="0"/>
              <a:t> </a:t>
            </a:r>
            <a:r>
              <a:rPr lang="nb-NO" dirty="0" err="1" smtClean="0"/>
              <a:t>imprecise</a:t>
            </a:r>
            <a:r>
              <a:rPr lang="nb-NO" dirty="0" smtClean="0"/>
              <a:t> data</a:t>
            </a:r>
          </a:p>
          <a:p>
            <a:endParaRPr lang="nb-NO" dirty="0"/>
          </a:p>
          <a:p>
            <a:endParaRPr lang="nb-NO" dirty="0" smtClean="0"/>
          </a:p>
          <a:p>
            <a:r>
              <a:rPr lang="nb-NO" dirty="0" err="1" smtClean="0"/>
              <a:t>Each</a:t>
            </a:r>
            <a:r>
              <a:rPr lang="nb-NO" dirty="0" smtClean="0"/>
              <a:t> </a:t>
            </a:r>
            <a:r>
              <a:rPr lang="nb-NO" dirty="0" err="1" smtClean="0"/>
              <a:t>of</a:t>
            </a:r>
            <a:r>
              <a:rPr lang="nb-NO" dirty="0" smtClean="0"/>
              <a:t> </a:t>
            </a:r>
            <a:r>
              <a:rPr lang="nb-NO" dirty="0" err="1" smtClean="0"/>
              <a:t>these</a:t>
            </a:r>
            <a:r>
              <a:rPr lang="nb-NO" dirty="0" smtClean="0"/>
              <a:t> </a:t>
            </a:r>
            <a:r>
              <a:rPr lang="nb-NO" dirty="0" err="1" smtClean="0"/>
              <a:t>steps</a:t>
            </a:r>
            <a:r>
              <a:rPr lang="nb-NO" dirty="0" smtClean="0"/>
              <a:t> has a </a:t>
            </a:r>
            <a:r>
              <a:rPr lang="nb-NO" dirty="0" err="1" smtClean="0"/>
              <a:t>cost</a:t>
            </a:r>
            <a:r>
              <a:rPr lang="nb-NO" dirty="0" smtClean="0"/>
              <a:t>!</a:t>
            </a:r>
            <a:endParaRPr lang="en-US" dirty="0"/>
          </a:p>
        </p:txBody>
      </p:sp>
    </p:spTree>
    <p:extLst>
      <p:ext uri="{BB962C8B-B14F-4D97-AF65-F5344CB8AC3E}">
        <p14:creationId xmlns:p14="http://schemas.microsoft.com/office/powerpoint/2010/main" val="150490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b-NO" dirty="0" smtClean="0"/>
              <a:t>Sample survey data</a:t>
            </a:r>
            <a:endParaRPr lang="nb-NO" dirty="0"/>
          </a:p>
        </p:txBody>
      </p:sp>
      <p:sp>
        <p:nvSpPr>
          <p:cNvPr id="5" name="Content Placeholder 4"/>
          <p:cNvSpPr>
            <a:spLocks noGrp="1"/>
          </p:cNvSpPr>
          <p:nvPr>
            <p:ph idx="1"/>
          </p:nvPr>
        </p:nvSpPr>
        <p:spPr/>
        <p:txBody>
          <a:bodyPr/>
          <a:lstStyle/>
          <a:p>
            <a:r>
              <a:rPr lang="nb-NO" dirty="0" err="1" smtClean="0"/>
              <a:t>Monitoring</a:t>
            </a:r>
            <a:r>
              <a:rPr lang="nb-NO" dirty="0" smtClean="0"/>
              <a:t> programs </a:t>
            </a:r>
            <a:r>
              <a:rPr lang="nb-NO" dirty="0" err="1" smtClean="0"/>
              <a:t>are</a:t>
            </a:r>
            <a:r>
              <a:rPr lang="nb-NO" dirty="0" smtClean="0"/>
              <a:t> </a:t>
            </a:r>
            <a:r>
              <a:rPr lang="nb-NO" dirty="0" err="1" smtClean="0"/>
              <a:t>expensive</a:t>
            </a:r>
            <a:endParaRPr lang="nb-NO" dirty="0" smtClean="0"/>
          </a:p>
          <a:p>
            <a:r>
              <a:rPr lang="nb-NO" dirty="0" smtClean="0"/>
              <a:t>It </a:t>
            </a:r>
            <a:r>
              <a:rPr lang="nb-NO" dirty="0" err="1" smtClean="0"/>
              <a:t>should</a:t>
            </a:r>
            <a:r>
              <a:rPr lang="nb-NO" dirty="0" smtClean="0"/>
              <a:t> be </a:t>
            </a:r>
            <a:r>
              <a:rPr lang="nb-NO" dirty="0" err="1" smtClean="0"/>
              <a:t>of</a:t>
            </a:r>
            <a:r>
              <a:rPr lang="nb-NO" dirty="0" smtClean="0"/>
              <a:t> </a:t>
            </a:r>
            <a:r>
              <a:rPr lang="nb-NO" dirty="0" err="1" smtClean="0"/>
              <a:t>greatest</a:t>
            </a:r>
            <a:r>
              <a:rPr lang="nb-NO" dirty="0" smtClean="0"/>
              <a:t> </a:t>
            </a:r>
            <a:r>
              <a:rPr lang="nb-NO" dirty="0" err="1" smtClean="0"/>
              <a:t>interest</a:t>
            </a:r>
            <a:r>
              <a:rPr lang="nb-NO" dirty="0" smtClean="0"/>
              <a:t> </a:t>
            </a:r>
            <a:r>
              <a:rPr lang="nb-NO" dirty="0" err="1" smtClean="0"/>
              <a:t>that</a:t>
            </a:r>
            <a:r>
              <a:rPr lang="nb-NO" dirty="0" smtClean="0"/>
              <a:t> data is used </a:t>
            </a:r>
            <a:r>
              <a:rPr lang="nb-NO" dirty="0" err="1" smtClean="0"/>
              <a:t>appropriately</a:t>
            </a:r>
          </a:p>
          <a:p>
            <a:r>
              <a:rPr lang="nb-NO" dirty="0" smtClean="0"/>
              <a:t>A </a:t>
            </a:r>
            <a:r>
              <a:rPr lang="nb-NO" dirty="0" err="1" smtClean="0"/>
              <a:t>well</a:t>
            </a:r>
            <a:r>
              <a:rPr lang="nb-NO" dirty="0" smtClean="0"/>
              <a:t> </a:t>
            </a:r>
            <a:r>
              <a:rPr lang="nb-NO" dirty="0" err="1" smtClean="0"/>
              <a:t>performed</a:t>
            </a:r>
            <a:r>
              <a:rPr lang="nb-NO" dirty="0" smtClean="0"/>
              <a:t> survey </a:t>
            </a:r>
            <a:r>
              <a:rPr lang="nb-NO" dirty="0" err="1" smtClean="0"/>
              <a:t>resulting</a:t>
            </a:r>
            <a:r>
              <a:rPr lang="nb-NO" dirty="0" smtClean="0"/>
              <a:t> in </a:t>
            </a:r>
            <a:r>
              <a:rPr lang="nb-NO" dirty="0" err="1" smtClean="0"/>
              <a:t>precise</a:t>
            </a:r>
            <a:r>
              <a:rPr lang="nb-NO" dirty="0" smtClean="0"/>
              <a:t> </a:t>
            </a:r>
            <a:r>
              <a:rPr lang="nb-NO" dirty="0" err="1" smtClean="0"/>
              <a:t>estimates</a:t>
            </a:r>
            <a:r>
              <a:rPr lang="nb-NO" dirty="0" smtClean="0"/>
              <a:t> </a:t>
            </a:r>
            <a:r>
              <a:rPr lang="nb-NO" dirty="0" err="1" smtClean="0"/>
              <a:t>should</a:t>
            </a:r>
            <a:r>
              <a:rPr lang="nb-NO" dirty="0" smtClean="0"/>
              <a:t> </a:t>
            </a:r>
            <a:r>
              <a:rPr lang="nb-NO" dirty="0" err="1" smtClean="0"/>
              <a:t>improve</a:t>
            </a:r>
            <a:r>
              <a:rPr lang="nb-NO" dirty="0" smtClean="0"/>
              <a:t> </a:t>
            </a:r>
            <a:r>
              <a:rPr lang="nb-NO" dirty="0" err="1" smtClean="0"/>
              <a:t>the</a:t>
            </a:r>
            <a:r>
              <a:rPr lang="nb-NO" dirty="0" smtClean="0"/>
              <a:t> </a:t>
            </a:r>
            <a:r>
              <a:rPr lang="nb-NO" dirty="0" err="1" smtClean="0"/>
              <a:t>assessment</a:t>
            </a:r>
            <a:r>
              <a:rPr lang="nb-NO" dirty="0" smtClean="0"/>
              <a:t> (or vice versa). The </a:t>
            </a:r>
            <a:r>
              <a:rPr lang="nb-NO" dirty="0" err="1" smtClean="0"/>
              <a:t>assessment</a:t>
            </a:r>
            <a:r>
              <a:rPr lang="nb-NO" dirty="0" smtClean="0"/>
              <a:t> </a:t>
            </a:r>
            <a:r>
              <a:rPr lang="nb-NO" dirty="0" err="1" smtClean="0"/>
              <a:t>should</a:t>
            </a:r>
            <a:r>
              <a:rPr lang="nb-NO" dirty="0" smtClean="0"/>
              <a:t> </a:t>
            </a:r>
            <a:r>
              <a:rPr lang="nb-NO" dirty="0" err="1" smtClean="0"/>
              <a:t>reflect</a:t>
            </a:r>
            <a:r>
              <a:rPr lang="nb-NO" dirty="0" smtClean="0"/>
              <a:t> </a:t>
            </a:r>
            <a:r>
              <a:rPr lang="nb-NO" dirty="0" err="1" smtClean="0"/>
              <a:t>this</a:t>
            </a:r>
            <a:endParaRPr lang="nb-NO" dirty="0" smtClean="0"/>
          </a:p>
        </p:txBody>
      </p:sp>
      <p:sp>
        <p:nvSpPr>
          <p:cNvPr id="3" name="Slide Number Placeholder 2"/>
          <p:cNvSpPr>
            <a:spLocks noGrp="1"/>
          </p:cNvSpPr>
          <p:nvPr>
            <p:ph type="sldNum" sz="quarter" idx="10"/>
          </p:nvPr>
        </p:nvSpPr>
        <p:spPr/>
        <p:txBody>
          <a:bodyPr/>
          <a:lstStyle/>
          <a:p>
            <a:fld id="{29E63551-22CE-45D6-8800-E8E6EE2EFB0F}" type="slidenum">
              <a:rPr lang="en-US" smtClean="0"/>
              <a:t>11</a:t>
            </a:fld>
            <a:endParaRPr lang="en-US"/>
          </a:p>
        </p:txBody>
      </p:sp>
    </p:spTree>
    <p:extLst>
      <p:ext uri="{BB962C8B-B14F-4D97-AF65-F5344CB8AC3E}">
        <p14:creationId xmlns:p14="http://schemas.microsoft.com/office/powerpoint/2010/main" val="243674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Example</a:t>
            </a:r>
            <a:r>
              <a:rPr lang="nb-NO" dirty="0" smtClean="0"/>
              <a:t> </a:t>
            </a:r>
            <a:r>
              <a:rPr lang="nb-NO" dirty="0" err="1" smtClean="0"/>
              <a:t>of</a:t>
            </a:r>
            <a:r>
              <a:rPr lang="nb-NO" dirty="0" smtClean="0"/>
              <a:t> </a:t>
            </a:r>
            <a:r>
              <a:rPr lang="nb-NO" dirty="0" err="1" smtClean="0"/>
              <a:t>uncertainty</a:t>
            </a:r>
            <a:r>
              <a:rPr lang="nb-NO" dirty="0" smtClean="0"/>
              <a:t> in input data</a:t>
            </a:r>
            <a:endParaRPr lang="nb-NO" dirty="0"/>
          </a:p>
        </p:txBody>
      </p:sp>
      <p:sp>
        <p:nvSpPr>
          <p:cNvPr id="3" name="Content Placeholder 2"/>
          <p:cNvSpPr>
            <a:spLocks noGrp="1"/>
          </p:cNvSpPr>
          <p:nvPr>
            <p:ph idx="1"/>
          </p:nvPr>
        </p:nvSpPr>
        <p:spPr/>
        <p:txBody>
          <a:bodyPr/>
          <a:lstStyle/>
          <a:p>
            <a:pPr marL="0" indent="0">
              <a:buNone/>
            </a:pPr>
            <a:endParaRPr lang="nb-NO" dirty="0" smtClean="0"/>
          </a:p>
          <a:p>
            <a:pPr marL="0" indent="0">
              <a:buNone/>
            </a:pPr>
            <a:endParaRPr lang="nb-NO" dirty="0"/>
          </a:p>
          <a:p>
            <a:pPr marL="0" indent="0" algn="ctr">
              <a:buNone/>
            </a:pPr>
            <a:r>
              <a:rPr lang="nb-NO" dirty="0" err="1" smtClean="0"/>
              <a:t>Estimates</a:t>
            </a:r>
            <a:r>
              <a:rPr lang="nb-NO" dirty="0" smtClean="0"/>
              <a:t> </a:t>
            </a:r>
            <a:r>
              <a:rPr lang="nb-NO" dirty="0" err="1" smtClean="0"/>
              <a:t>of</a:t>
            </a:r>
            <a:r>
              <a:rPr lang="nb-NO" dirty="0" smtClean="0"/>
              <a:t> Norwegian </a:t>
            </a:r>
            <a:r>
              <a:rPr lang="nb-NO" dirty="0" err="1" smtClean="0"/>
              <a:t>catch</a:t>
            </a:r>
            <a:r>
              <a:rPr lang="nb-NO" dirty="0" smtClean="0"/>
              <a:t> at age </a:t>
            </a:r>
            <a:r>
              <a:rPr lang="nb-NO" dirty="0" err="1" smtClean="0"/>
              <a:t>of</a:t>
            </a:r>
            <a:r>
              <a:rPr lang="nb-NO" dirty="0" smtClean="0"/>
              <a:t> </a:t>
            </a:r>
            <a:r>
              <a:rPr lang="nb-NO" dirty="0" err="1" smtClean="0"/>
              <a:t>cod</a:t>
            </a:r>
            <a:r>
              <a:rPr lang="nb-NO" dirty="0" smtClean="0"/>
              <a:t> in 2003</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12</a:t>
            </a:fld>
            <a:endParaRPr lang="en-GB" noProof="0" dirty="0"/>
          </a:p>
        </p:txBody>
      </p:sp>
    </p:spTree>
    <p:extLst>
      <p:ext uri="{BB962C8B-B14F-4D97-AF65-F5344CB8AC3E}">
        <p14:creationId xmlns:p14="http://schemas.microsoft.com/office/powerpoint/2010/main" val="2391999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3363"/>
            <a:ext cx="64008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457200" y="-99392"/>
            <a:ext cx="8229600" cy="1143000"/>
          </a:xfrm>
        </p:spPr>
        <p:txBody>
          <a:bodyPr>
            <a:normAutofit/>
          </a:bodyPr>
          <a:lstStyle/>
          <a:p>
            <a:r>
              <a:rPr lang="nb-NO" sz="2400" dirty="0" smtClean="0"/>
              <a:t>Norwegian Catch at age </a:t>
            </a:r>
            <a:r>
              <a:rPr lang="nb-NO" sz="2400" dirty="0" err="1" smtClean="0"/>
              <a:t>of</a:t>
            </a:r>
            <a:r>
              <a:rPr lang="nb-NO" sz="2400" dirty="0" smtClean="0"/>
              <a:t> NEA </a:t>
            </a:r>
            <a:r>
              <a:rPr lang="nb-NO" sz="2400" dirty="0" err="1" smtClean="0"/>
              <a:t>cod</a:t>
            </a:r>
            <a:r>
              <a:rPr lang="nb-NO" sz="2400" dirty="0" smtClean="0"/>
              <a:t> 2003; </a:t>
            </a:r>
            <a:r>
              <a:rPr lang="nb-NO" sz="2400" dirty="0" err="1" smtClean="0"/>
              <a:t>could</a:t>
            </a:r>
            <a:r>
              <a:rPr lang="nb-NO" sz="2400" dirty="0" smtClean="0"/>
              <a:t> be</a:t>
            </a:r>
            <a:endParaRPr lang="en-US" sz="2400" dirty="0"/>
          </a:p>
        </p:txBody>
      </p:sp>
    </p:spTree>
    <p:extLst>
      <p:ext uri="{BB962C8B-B14F-4D97-AF65-F5344CB8AC3E}">
        <p14:creationId xmlns:p14="http://schemas.microsoft.com/office/powerpoint/2010/main" val="1053904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3363"/>
            <a:ext cx="64008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3"/>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2400" dirty="0" smtClean="0"/>
              <a:t>Or…</a:t>
            </a:r>
            <a:endParaRPr lang="en-US" sz="2400" dirty="0"/>
          </a:p>
        </p:txBody>
      </p:sp>
    </p:spTree>
    <p:extLst>
      <p:ext uri="{BB962C8B-B14F-4D97-AF65-F5344CB8AC3E}">
        <p14:creationId xmlns:p14="http://schemas.microsoft.com/office/powerpoint/2010/main" val="2131394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3363"/>
            <a:ext cx="64008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2400" dirty="0" smtClean="0"/>
              <a:t>Or…</a:t>
            </a:r>
            <a:endParaRPr lang="en-US" sz="2400" dirty="0"/>
          </a:p>
        </p:txBody>
      </p:sp>
    </p:spTree>
    <p:extLst>
      <p:ext uri="{BB962C8B-B14F-4D97-AF65-F5344CB8AC3E}">
        <p14:creationId xmlns:p14="http://schemas.microsoft.com/office/powerpoint/2010/main" val="511566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3363"/>
            <a:ext cx="64008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2400" dirty="0" smtClean="0"/>
              <a:t>Or…</a:t>
            </a:r>
            <a:endParaRPr lang="en-US" sz="2400" dirty="0"/>
          </a:p>
        </p:txBody>
      </p:sp>
    </p:spTree>
    <p:extLst>
      <p:ext uri="{BB962C8B-B14F-4D97-AF65-F5344CB8AC3E}">
        <p14:creationId xmlns:p14="http://schemas.microsoft.com/office/powerpoint/2010/main" val="3529343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3363"/>
            <a:ext cx="64008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2400" dirty="0" err="1" smtClean="0"/>
              <a:t>Represented</a:t>
            </a:r>
            <a:r>
              <a:rPr lang="nb-NO" sz="2400" dirty="0" smtClean="0"/>
              <a:t> as </a:t>
            </a:r>
            <a:r>
              <a:rPr lang="nb-NO" sz="2400" dirty="0" err="1" smtClean="0"/>
              <a:t>credibility</a:t>
            </a:r>
            <a:r>
              <a:rPr lang="nb-NO" sz="2400" dirty="0" smtClean="0"/>
              <a:t> </a:t>
            </a:r>
            <a:r>
              <a:rPr lang="nb-NO" sz="2400" dirty="0" err="1" smtClean="0"/>
              <a:t>sets</a:t>
            </a:r>
            <a:r>
              <a:rPr lang="nb-NO" sz="2400" dirty="0" smtClean="0"/>
              <a:t> (</a:t>
            </a:r>
            <a:r>
              <a:rPr lang="nb-NO" sz="2400" dirty="0" err="1" smtClean="0"/>
              <a:t>confidence</a:t>
            </a:r>
            <a:r>
              <a:rPr lang="nb-NO" sz="2400" dirty="0" smtClean="0"/>
              <a:t> </a:t>
            </a:r>
            <a:r>
              <a:rPr lang="nb-NO" sz="2400" dirty="0" err="1" smtClean="0"/>
              <a:t>intervals</a:t>
            </a:r>
            <a:r>
              <a:rPr lang="nb-NO" sz="2400" dirty="0" smtClean="0"/>
              <a:t>)</a:t>
            </a:r>
            <a:endParaRPr lang="en-US" sz="2400" dirty="0"/>
          </a:p>
        </p:txBody>
      </p:sp>
      <p:sp>
        <p:nvSpPr>
          <p:cNvPr id="2" name="TextBox 1"/>
          <p:cNvSpPr txBox="1"/>
          <p:nvPr/>
        </p:nvSpPr>
        <p:spPr bwMode="white">
          <a:xfrm>
            <a:off x="7524328" y="4077072"/>
            <a:ext cx="15476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nb-NO" sz="1600" baseline="0" dirty="0" smtClean="0"/>
              <a:t>And </a:t>
            </a:r>
            <a:r>
              <a:rPr lang="nb-NO" sz="1600" baseline="0" dirty="0" err="1" smtClean="0"/>
              <a:t>point</a:t>
            </a:r>
            <a:r>
              <a:rPr lang="nb-NO" sz="1600" baseline="0" dirty="0" smtClean="0"/>
              <a:t> </a:t>
            </a:r>
            <a:r>
              <a:rPr lang="nb-NO" sz="1600" baseline="0" dirty="0" err="1" smtClean="0"/>
              <a:t>estimates</a:t>
            </a:r>
            <a:r>
              <a:rPr lang="nb-NO" sz="1600" baseline="0" dirty="0" smtClean="0"/>
              <a:t> </a:t>
            </a:r>
            <a:r>
              <a:rPr lang="nb-NO" sz="1600" baseline="0" dirty="0" err="1" smtClean="0"/>
              <a:t>are</a:t>
            </a:r>
            <a:r>
              <a:rPr lang="nb-NO" sz="1600" baseline="0" dirty="0" smtClean="0"/>
              <a:t> used in </a:t>
            </a:r>
            <a:r>
              <a:rPr lang="nb-NO" sz="1600" baseline="0" dirty="0" err="1" smtClean="0"/>
              <a:t>the</a:t>
            </a:r>
            <a:r>
              <a:rPr lang="nb-NO" sz="1600" baseline="0" dirty="0" smtClean="0"/>
              <a:t> </a:t>
            </a:r>
            <a:r>
              <a:rPr lang="nb-NO" sz="1600" baseline="0" dirty="0" err="1" smtClean="0"/>
              <a:t>assess</a:t>
            </a:r>
            <a:r>
              <a:rPr lang="nb-NO" sz="1600" dirty="0" err="1" smtClean="0"/>
              <a:t>ment</a:t>
            </a:r>
            <a:endParaRPr lang="nb-NO" sz="1600" baseline="0" dirty="0" smtClean="0"/>
          </a:p>
        </p:txBody>
      </p:sp>
    </p:spTree>
    <p:extLst>
      <p:ext uri="{BB962C8B-B14F-4D97-AF65-F5344CB8AC3E}">
        <p14:creationId xmlns:p14="http://schemas.microsoft.com/office/powerpoint/2010/main" val="1223045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nb-NO" dirty="0" err="1" smtClean="0"/>
              <a:t>What</a:t>
            </a:r>
            <a:r>
              <a:rPr lang="nb-NO" dirty="0" smtClean="0"/>
              <a:t> is </a:t>
            </a:r>
            <a:r>
              <a:rPr lang="nb-NO" dirty="0" err="1" smtClean="0"/>
              <a:t>the</a:t>
            </a:r>
            <a:r>
              <a:rPr lang="nb-NO" dirty="0" smtClean="0"/>
              <a:t> </a:t>
            </a:r>
            <a:r>
              <a:rPr lang="nb-NO" dirty="0" err="1" smtClean="0"/>
              <a:t>effect</a:t>
            </a:r>
            <a:r>
              <a:rPr lang="nb-NO" dirty="0" smtClean="0"/>
              <a:t> </a:t>
            </a:r>
            <a:r>
              <a:rPr lang="nb-NO" dirty="0" err="1" smtClean="0"/>
              <a:t>of</a:t>
            </a:r>
            <a:r>
              <a:rPr lang="nb-NO" dirty="0" smtClean="0"/>
              <a:t> </a:t>
            </a:r>
            <a:r>
              <a:rPr lang="nb-NO" dirty="0" err="1" smtClean="0"/>
              <a:t>uncertainty</a:t>
            </a:r>
            <a:r>
              <a:rPr lang="nb-NO" dirty="0" smtClean="0"/>
              <a:t> </a:t>
            </a:r>
            <a:r>
              <a:rPr lang="nb-NO" dirty="0" err="1" smtClean="0"/>
              <a:t>on</a:t>
            </a:r>
            <a:r>
              <a:rPr lang="nb-NO" dirty="0" smtClean="0"/>
              <a:t> </a:t>
            </a:r>
            <a:r>
              <a:rPr lang="nb-NO" dirty="0" err="1" smtClean="0"/>
              <a:t>stock</a:t>
            </a:r>
            <a:r>
              <a:rPr lang="nb-NO" dirty="0" smtClean="0"/>
              <a:t> </a:t>
            </a:r>
            <a:r>
              <a:rPr lang="nb-NO" dirty="0" err="1" smtClean="0"/>
              <a:t>assessment</a:t>
            </a:r>
            <a:r>
              <a:rPr lang="nb-NO" dirty="0" smtClean="0"/>
              <a:t>? </a:t>
            </a:r>
            <a:endParaRPr lang="en-US" dirty="0"/>
          </a:p>
        </p:txBody>
      </p:sp>
      <p:sp>
        <p:nvSpPr>
          <p:cNvPr id="3" name="Content Placeholder 2"/>
          <p:cNvSpPr>
            <a:spLocks noGrp="1"/>
          </p:cNvSpPr>
          <p:nvPr>
            <p:ph idx="1"/>
          </p:nvPr>
        </p:nvSpPr>
        <p:spPr>
          <a:xfrm>
            <a:off x="251520" y="1524000"/>
            <a:ext cx="8496944" cy="4065239"/>
          </a:xfrm>
        </p:spPr>
        <p:txBody>
          <a:bodyPr/>
          <a:lstStyle/>
          <a:p>
            <a:r>
              <a:rPr lang="nb-NO" sz="2000" dirty="0" smtClean="0"/>
              <a:t>ECA +</a:t>
            </a:r>
            <a:r>
              <a:rPr lang="nb-NO" sz="2000" dirty="0" err="1" smtClean="0"/>
              <a:t>StoX</a:t>
            </a:r>
            <a:r>
              <a:rPr lang="nb-NO" sz="2000" dirty="0" smtClean="0"/>
              <a:t>→ </a:t>
            </a:r>
            <a:r>
              <a:rPr lang="nb-NO" sz="2000" dirty="0" err="1" smtClean="0"/>
              <a:t>enables</a:t>
            </a:r>
            <a:r>
              <a:rPr lang="nb-NO" sz="2000" dirty="0" smtClean="0"/>
              <a:t> </a:t>
            </a:r>
            <a:r>
              <a:rPr lang="nb-NO" sz="2000" dirty="0" err="1" smtClean="0"/>
              <a:t>finding</a:t>
            </a:r>
            <a:r>
              <a:rPr lang="nb-NO" sz="2000" dirty="0" smtClean="0"/>
              <a:t> </a:t>
            </a:r>
            <a:r>
              <a:rPr lang="nb-NO" sz="2000" dirty="0" err="1" smtClean="0"/>
              <a:t>out</a:t>
            </a:r>
            <a:r>
              <a:rPr lang="nb-NO" sz="2000" dirty="0" smtClean="0"/>
              <a:t>…</a:t>
            </a:r>
          </a:p>
          <a:p>
            <a:r>
              <a:rPr lang="nb-NO" sz="2000" dirty="0" err="1" smtClean="0"/>
              <a:t>Based</a:t>
            </a:r>
            <a:r>
              <a:rPr lang="nb-NO" sz="2000" dirty="0" smtClean="0"/>
              <a:t> </a:t>
            </a:r>
            <a:r>
              <a:rPr lang="nb-NO" sz="2000" dirty="0" err="1" smtClean="0"/>
              <a:t>on</a:t>
            </a:r>
            <a:r>
              <a:rPr lang="nb-NO" sz="2000" dirty="0" smtClean="0"/>
              <a:t> </a:t>
            </a:r>
            <a:r>
              <a:rPr lang="nb-NO" sz="2000" dirty="0" err="1" smtClean="0"/>
              <a:t>methods</a:t>
            </a:r>
            <a:r>
              <a:rPr lang="nb-NO" sz="2000" dirty="0" smtClean="0"/>
              <a:t> </a:t>
            </a:r>
            <a:r>
              <a:rPr lang="nb-NO" sz="2000" dirty="0" err="1" smtClean="0"/>
              <a:t>such</a:t>
            </a:r>
            <a:r>
              <a:rPr lang="nb-NO" sz="2000" dirty="0" smtClean="0"/>
              <a:t> as</a:t>
            </a:r>
          </a:p>
          <a:p>
            <a:pPr lvl="1"/>
            <a:r>
              <a:rPr lang="nb-NO" sz="1400" dirty="0" smtClean="0"/>
              <a:t>Hirst et al. 2012</a:t>
            </a:r>
          </a:p>
          <a:p>
            <a:pPr lvl="1"/>
            <a:r>
              <a:rPr lang="nb-NO" sz="1400" dirty="0" smtClean="0"/>
              <a:t>Stenevik </a:t>
            </a:r>
            <a:r>
              <a:rPr lang="nb-NO" sz="1400" dirty="0"/>
              <a:t>et al. </a:t>
            </a:r>
            <a:r>
              <a:rPr lang="nb-NO" sz="1400" dirty="0" smtClean="0"/>
              <a:t>2016</a:t>
            </a:r>
            <a:endParaRPr lang="nb-NO" sz="1400" dirty="0"/>
          </a:p>
          <a:p>
            <a:pPr lvl="1"/>
            <a:r>
              <a:rPr lang="nb-NO" sz="1400" dirty="0" smtClean="0"/>
              <a:t>Aanes and Vølstad, 2015</a:t>
            </a:r>
          </a:p>
          <a:p>
            <a:r>
              <a:rPr lang="nb-NO" sz="2000" dirty="0" err="1" smtClean="0"/>
              <a:t>Requires</a:t>
            </a:r>
            <a:r>
              <a:rPr lang="nb-NO" sz="2000" dirty="0" smtClean="0"/>
              <a:t> an </a:t>
            </a:r>
            <a:r>
              <a:rPr lang="nb-NO" sz="2000" dirty="0" err="1" smtClean="0"/>
              <a:t>assessment</a:t>
            </a:r>
            <a:r>
              <a:rPr lang="nb-NO" sz="2000" dirty="0" smtClean="0"/>
              <a:t> </a:t>
            </a:r>
            <a:r>
              <a:rPr lang="nb-NO" sz="2000" dirty="0" err="1" smtClean="0"/>
              <a:t>model</a:t>
            </a:r>
            <a:r>
              <a:rPr lang="nb-NO" sz="2000" dirty="0" smtClean="0"/>
              <a:t> </a:t>
            </a:r>
            <a:r>
              <a:rPr lang="nb-NO" sz="2000" dirty="0" err="1" smtClean="0"/>
              <a:t>allowing</a:t>
            </a:r>
            <a:r>
              <a:rPr lang="nb-NO" sz="2000" dirty="0" smtClean="0"/>
              <a:t> for </a:t>
            </a:r>
            <a:r>
              <a:rPr lang="nb-NO" sz="2000" dirty="0" err="1" smtClean="0"/>
              <a:t>uncertainty</a:t>
            </a:r>
            <a:r>
              <a:rPr lang="nb-NO" sz="2000" dirty="0" smtClean="0"/>
              <a:t> in input data</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995" y="3933056"/>
            <a:ext cx="2911433" cy="134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735" y="5373216"/>
            <a:ext cx="2962693" cy="134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67373" y="4495403"/>
            <a:ext cx="1924050" cy="328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67373" y="4797152"/>
            <a:ext cx="1804988" cy="33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39381" y="5046885"/>
            <a:ext cx="3128963" cy="61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39381" y="5589240"/>
            <a:ext cx="1524000" cy="33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39381" y="4221088"/>
            <a:ext cx="1747838" cy="24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0" y="4749474"/>
            <a:ext cx="2520280" cy="400110"/>
          </a:xfrm>
          <a:prstGeom prst="rect">
            <a:avLst/>
          </a:prstGeom>
          <a:noFill/>
          <a:ln>
            <a:solidFill>
              <a:srgbClr val="00B050"/>
            </a:solidFill>
          </a:ln>
        </p:spPr>
        <p:txBody>
          <a:bodyPr wrap="square" rtlCol="0">
            <a:spAutoFit/>
          </a:bodyPr>
          <a:lstStyle/>
          <a:p>
            <a:r>
              <a:rPr lang="nb-NO" dirty="0" err="1" smtClean="0"/>
              <a:t>Assessment</a:t>
            </a:r>
            <a:r>
              <a:rPr lang="nb-NO" dirty="0" smtClean="0"/>
              <a:t> </a:t>
            </a:r>
            <a:r>
              <a:rPr lang="nb-NO" dirty="0" err="1" smtClean="0"/>
              <a:t>model</a:t>
            </a:r>
            <a:endParaRPr lang="en-US" dirty="0"/>
          </a:p>
        </p:txBody>
      </p:sp>
      <p:cxnSp>
        <p:nvCxnSpPr>
          <p:cNvPr id="6" name="Straight Arrow Connector 5"/>
          <p:cNvCxnSpPr>
            <a:stCxn id="2051" idx="3"/>
            <a:endCxn id="4" idx="1"/>
          </p:cNvCxnSpPr>
          <p:nvPr/>
        </p:nvCxnSpPr>
        <p:spPr>
          <a:xfrm>
            <a:off x="3892428" y="4606194"/>
            <a:ext cx="679572" cy="3433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052" idx="3"/>
            <a:endCxn id="4" idx="1"/>
          </p:cNvCxnSpPr>
          <p:nvPr/>
        </p:nvCxnSpPr>
        <p:spPr>
          <a:xfrm flipV="1">
            <a:off x="3892428" y="4949529"/>
            <a:ext cx="679572" cy="10968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3"/>
          </p:cNvCxnSpPr>
          <p:nvPr/>
        </p:nvCxnSpPr>
        <p:spPr>
          <a:xfrm flipV="1">
            <a:off x="7092280" y="4934141"/>
            <a:ext cx="576064" cy="153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68344" y="4653136"/>
            <a:ext cx="375424" cy="584775"/>
          </a:xfrm>
          <a:prstGeom prst="rect">
            <a:avLst/>
          </a:prstGeom>
          <a:noFill/>
        </p:spPr>
        <p:txBody>
          <a:bodyPr wrap="none" rtlCol="0">
            <a:spAutoFit/>
          </a:bodyPr>
          <a:lstStyle/>
          <a:p>
            <a:r>
              <a:rPr lang="nb-NO" sz="3200" b="1" dirty="0" smtClean="0"/>
              <a:t>?</a:t>
            </a:r>
            <a:endParaRPr lang="en-US" sz="3200" b="1" dirty="0"/>
          </a:p>
        </p:txBody>
      </p:sp>
    </p:spTree>
    <p:extLst>
      <p:ext uri="{BB962C8B-B14F-4D97-AF65-F5344CB8AC3E}">
        <p14:creationId xmlns:p14="http://schemas.microsoft.com/office/powerpoint/2010/main" val="199852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1371600" y="233363"/>
            <a:ext cx="6400800" cy="639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p:cNvSpPr>
            <a:spLocks/>
          </p:cNvSpPr>
          <p:nvPr/>
        </p:nvSpPr>
        <p:spPr bwMode="auto">
          <a:xfrm>
            <a:off x="2314575" y="3167063"/>
            <a:ext cx="4886325" cy="2247900"/>
          </a:xfrm>
          <a:custGeom>
            <a:avLst/>
            <a:gdLst>
              <a:gd name="T0" fmla="*/ 0 w 513"/>
              <a:gd name="T1" fmla="*/ 236 h 236"/>
              <a:gd name="T2" fmla="*/ 36 w 513"/>
              <a:gd name="T3" fmla="*/ 217 h 236"/>
              <a:gd name="T4" fmla="*/ 73 w 513"/>
              <a:gd name="T5" fmla="*/ 210 h 236"/>
              <a:gd name="T6" fmla="*/ 110 w 513"/>
              <a:gd name="T7" fmla="*/ 186 h 236"/>
              <a:gd name="T8" fmla="*/ 146 w 513"/>
              <a:gd name="T9" fmla="*/ 197 h 236"/>
              <a:gd name="T10" fmla="*/ 183 w 513"/>
              <a:gd name="T11" fmla="*/ 213 h 236"/>
              <a:gd name="T12" fmla="*/ 220 w 513"/>
              <a:gd name="T13" fmla="*/ 193 h 236"/>
              <a:gd name="T14" fmla="*/ 256 w 513"/>
              <a:gd name="T15" fmla="*/ 200 h 236"/>
              <a:gd name="T16" fmla="*/ 293 w 513"/>
              <a:gd name="T17" fmla="*/ 179 h 236"/>
              <a:gd name="T18" fmla="*/ 329 w 513"/>
              <a:gd name="T19" fmla="*/ 147 h 236"/>
              <a:gd name="T20" fmla="*/ 366 w 513"/>
              <a:gd name="T21" fmla="*/ 44 h 236"/>
              <a:gd name="T22" fmla="*/ 403 w 513"/>
              <a:gd name="T23" fmla="*/ 0 h 236"/>
              <a:gd name="T24" fmla="*/ 439 w 513"/>
              <a:gd name="T25" fmla="*/ 35 h 236"/>
              <a:gd name="T26" fmla="*/ 476 w 513"/>
              <a:gd name="T27" fmla="*/ 92 h 236"/>
              <a:gd name="T28" fmla="*/ 513 w 513"/>
              <a:gd name="T29" fmla="*/ 9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3" h="236">
                <a:moveTo>
                  <a:pt x="0" y="236"/>
                </a:moveTo>
                <a:lnTo>
                  <a:pt x="36" y="217"/>
                </a:lnTo>
                <a:lnTo>
                  <a:pt x="73" y="210"/>
                </a:lnTo>
                <a:lnTo>
                  <a:pt x="110" y="186"/>
                </a:lnTo>
                <a:lnTo>
                  <a:pt x="146" y="197"/>
                </a:lnTo>
                <a:lnTo>
                  <a:pt x="183" y="213"/>
                </a:lnTo>
                <a:lnTo>
                  <a:pt x="220" y="193"/>
                </a:lnTo>
                <a:lnTo>
                  <a:pt x="256" y="200"/>
                </a:lnTo>
                <a:lnTo>
                  <a:pt x="293" y="179"/>
                </a:lnTo>
                <a:lnTo>
                  <a:pt x="329" y="147"/>
                </a:lnTo>
                <a:lnTo>
                  <a:pt x="366" y="44"/>
                </a:lnTo>
                <a:lnTo>
                  <a:pt x="403" y="0"/>
                </a:lnTo>
                <a:lnTo>
                  <a:pt x="439" y="35"/>
                </a:lnTo>
                <a:lnTo>
                  <a:pt x="476" y="92"/>
                </a:lnTo>
                <a:lnTo>
                  <a:pt x="513" y="95"/>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6"/>
          <p:cNvSpPr>
            <a:spLocks noChangeArrowheads="1"/>
          </p:cNvSpPr>
          <p:nvPr/>
        </p:nvSpPr>
        <p:spPr bwMode="auto">
          <a:xfrm>
            <a:off x="4557713" y="6281738"/>
            <a:ext cx="3905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Year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Line 7"/>
          <p:cNvSpPr>
            <a:spLocks noChangeShapeType="1"/>
          </p:cNvSpPr>
          <p:nvPr/>
        </p:nvSpPr>
        <p:spPr bwMode="auto">
          <a:xfrm>
            <a:off x="2314575" y="5710238"/>
            <a:ext cx="48863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8"/>
          <p:cNvSpPr>
            <a:spLocks noChangeShapeType="1"/>
          </p:cNvSpPr>
          <p:nvPr/>
        </p:nvSpPr>
        <p:spPr bwMode="auto">
          <a:xfrm>
            <a:off x="231457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9"/>
          <p:cNvSpPr>
            <a:spLocks noChangeShapeType="1"/>
          </p:cNvSpPr>
          <p:nvPr/>
        </p:nvSpPr>
        <p:spPr bwMode="auto">
          <a:xfrm>
            <a:off x="265747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10"/>
          <p:cNvSpPr>
            <a:spLocks noChangeShapeType="1"/>
          </p:cNvSpPr>
          <p:nvPr/>
        </p:nvSpPr>
        <p:spPr bwMode="auto">
          <a:xfrm>
            <a:off x="3009900"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1"/>
          <p:cNvSpPr>
            <a:spLocks noChangeShapeType="1"/>
          </p:cNvSpPr>
          <p:nvPr/>
        </p:nvSpPr>
        <p:spPr bwMode="auto">
          <a:xfrm>
            <a:off x="336232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2"/>
          <p:cNvSpPr>
            <a:spLocks noChangeShapeType="1"/>
          </p:cNvSpPr>
          <p:nvPr/>
        </p:nvSpPr>
        <p:spPr bwMode="auto">
          <a:xfrm>
            <a:off x="370522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3"/>
          <p:cNvSpPr>
            <a:spLocks noChangeShapeType="1"/>
          </p:cNvSpPr>
          <p:nvPr/>
        </p:nvSpPr>
        <p:spPr bwMode="auto">
          <a:xfrm>
            <a:off x="4057650"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4"/>
          <p:cNvSpPr>
            <a:spLocks noChangeShapeType="1"/>
          </p:cNvSpPr>
          <p:nvPr/>
        </p:nvSpPr>
        <p:spPr bwMode="auto">
          <a:xfrm>
            <a:off x="441007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5"/>
          <p:cNvSpPr>
            <a:spLocks noChangeShapeType="1"/>
          </p:cNvSpPr>
          <p:nvPr/>
        </p:nvSpPr>
        <p:spPr bwMode="auto">
          <a:xfrm>
            <a:off x="475297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6"/>
          <p:cNvSpPr>
            <a:spLocks noChangeShapeType="1"/>
          </p:cNvSpPr>
          <p:nvPr/>
        </p:nvSpPr>
        <p:spPr bwMode="auto">
          <a:xfrm>
            <a:off x="5105400"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7"/>
          <p:cNvSpPr>
            <a:spLocks noChangeShapeType="1"/>
          </p:cNvSpPr>
          <p:nvPr/>
        </p:nvSpPr>
        <p:spPr bwMode="auto">
          <a:xfrm>
            <a:off x="5448300"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8"/>
          <p:cNvSpPr>
            <a:spLocks noChangeShapeType="1"/>
          </p:cNvSpPr>
          <p:nvPr/>
        </p:nvSpPr>
        <p:spPr bwMode="auto">
          <a:xfrm>
            <a:off x="580072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9"/>
          <p:cNvSpPr>
            <a:spLocks noChangeShapeType="1"/>
          </p:cNvSpPr>
          <p:nvPr/>
        </p:nvSpPr>
        <p:spPr bwMode="auto">
          <a:xfrm>
            <a:off x="6153150"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0"/>
          <p:cNvSpPr>
            <a:spLocks noChangeShapeType="1"/>
          </p:cNvSpPr>
          <p:nvPr/>
        </p:nvSpPr>
        <p:spPr bwMode="auto">
          <a:xfrm>
            <a:off x="6496050"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1"/>
          <p:cNvSpPr>
            <a:spLocks noChangeShapeType="1"/>
          </p:cNvSpPr>
          <p:nvPr/>
        </p:nvSpPr>
        <p:spPr bwMode="auto">
          <a:xfrm>
            <a:off x="6848475"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2"/>
          <p:cNvSpPr>
            <a:spLocks noChangeShapeType="1"/>
          </p:cNvSpPr>
          <p:nvPr/>
        </p:nvSpPr>
        <p:spPr bwMode="auto">
          <a:xfrm>
            <a:off x="7200900" y="5710238"/>
            <a:ext cx="0" cy="857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3"/>
          <p:cNvSpPr>
            <a:spLocks noChangeArrowheads="1"/>
          </p:cNvSpPr>
          <p:nvPr/>
        </p:nvSpPr>
        <p:spPr bwMode="auto">
          <a:xfrm>
            <a:off x="2114550"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2001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4"/>
          <p:cNvSpPr>
            <a:spLocks noChangeArrowheads="1"/>
          </p:cNvSpPr>
          <p:nvPr/>
        </p:nvSpPr>
        <p:spPr bwMode="auto">
          <a:xfrm>
            <a:off x="2809875"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2003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5"/>
          <p:cNvSpPr>
            <a:spLocks noChangeArrowheads="1"/>
          </p:cNvSpPr>
          <p:nvPr/>
        </p:nvSpPr>
        <p:spPr bwMode="auto">
          <a:xfrm>
            <a:off x="3505200"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2005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6"/>
          <p:cNvSpPr>
            <a:spLocks noChangeArrowheads="1"/>
          </p:cNvSpPr>
          <p:nvPr/>
        </p:nvSpPr>
        <p:spPr bwMode="auto">
          <a:xfrm>
            <a:off x="4210050"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2007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7"/>
          <p:cNvSpPr>
            <a:spLocks noChangeArrowheads="1"/>
          </p:cNvSpPr>
          <p:nvPr/>
        </p:nvSpPr>
        <p:spPr bwMode="auto">
          <a:xfrm>
            <a:off x="4905375"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2009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8"/>
          <p:cNvSpPr>
            <a:spLocks noChangeArrowheads="1"/>
          </p:cNvSpPr>
          <p:nvPr/>
        </p:nvSpPr>
        <p:spPr bwMode="auto">
          <a:xfrm>
            <a:off x="5600700"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2011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9"/>
          <p:cNvSpPr>
            <a:spLocks noChangeArrowheads="1"/>
          </p:cNvSpPr>
          <p:nvPr/>
        </p:nvSpPr>
        <p:spPr bwMode="auto">
          <a:xfrm>
            <a:off x="6296025"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2013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0"/>
          <p:cNvSpPr>
            <a:spLocks noChangeArrowheads="1"/>
          </p:cNvSpPr>
          <p:nvPr/>
        </p:nvSpPr>
        <p:spPr bwMode="auto">
          <a:xfrm>
            <a:off x="7000875" y="5910263"/>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2015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Line 31"/>
          <p:cNvSpPr>
            <a:spLocks noChangeShapeType="1"/>
          </p:cNvSpPr>
          <p:nvPr/>
        </p:nvSpPr>
        <p:spPr bwMode="auto">
          <a:xfrm flipV="1">
            <a:off x="2114550" y="1481138"/>
            <a:ext cx="0" cy="4200525"/>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2"/>
          <p:cNvSpPr>
            <a:spLocks noChangeShapeType="1"/>
          </p:cNvSpPr>
          <p:nvPr/>
        </p:nvSpPr>
        <p:spPr bwMode="auto">
          <a:xfrm flipH="1">
            <a:off x="2028825" y="5681663"/>
            <a:ext cx="857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Line 33"/>
          <p:cNvSpPr>
            <a:spLocks noChangeShapeType="1"/>
          </p:cNvSpPr>
          <p:nvPr/>
        </p:nvSpPr>
        <p:spPr bwMode="auto">
          <a:xfrm flipH="1">
            <a:off x="2028825" y="4833938"/>
            <a:ext cx="857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1" name="Line 34"/>
          <p:cNvSpPr>
            <a:spLocks noChangeShapeType="1"/>
          </p:cNvSpPr>
          <p:nvPr/>
        </p:nvSpPr>
        <p:spPr bwMode="auto">
          <a:xfrm flipH="1">
            <a:off x="2028825" y="3995738"/>
            <a:ext cx="857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Line 35"/>
          <p:cNvSpPr>
            <a:spLocks noChangeShapeType="1"/>
          </p:cNvSpPr>
          <p:nvPr/>
        </p:nvSpPr>
        <p:spPr bwMode="auto">
          <a:xfrm flipH="1">
            <a:off x="2028825" y="3157538"/>
            <a:ext cx="857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4" name="Line 36"/>
          <p:cNvSpPr>
            <a:spLocks noChangeShapeType="1"/>
          </p:cNvSpPr>
          <p:nvPr/>
        </p:nvSpPr>
        <p:spPr bwMode="auto">
          <a:xfrm flipH="1">
            <a:off x="2028825" y="2319338"/>
            <a:ext cx="857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5" name="Line 37"/>
          <p:cNvSpPr>
            <a:spLocks noChangeShapeType="1"/>
          </p:cNvSpPr>
          <p:nvPr/>
        </p:nvSpPr>
        <p:spPr bwMode="auto">
          <a:xfrm flipH="1">
            <a:off x="2028825" y="1481138"/>
            <a:ext cx="85725" cy="0"/>
          </a:xfrm>
          <a:prstGeom prst="line">
            <a:avLst/>
          </a:prstGeom>
          <a:noFill/>
          <a:ln w="95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38"/>
          <p:cNvSpPr>
            <a:spLocks noChangeArrowheads="1"/>
          </p:cNvSpPr>
          <p:nvPr/>
        </p:nvSpPr>
        <p:spPr bwMode="auto">
          <a:xfrm rot="16200000">
            <a:off x="1789113" y="5576888"/>
            <a:ext cx="152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7" name="Rectangle 39"/>
          <p:cNvSpPr>
            <a:spLocks noChangeArrowheads="1"/>
          </p:cNvSpPr>
          <p:nvPr/>
        </p:nvSpPr>
        <p:spPr bwMode="auto">
          <a:xfrm rot="16200000">
            <a:off x="1703388" y="4727576"/>
            <a:ext cx="3238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200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8" name="Rectangle 40"/>
          <p:cNvSpPr>
            <a:spLocks noChangeArrowheads="1"/>
          </p:cNvSpPr>
          <p:nvPr/>
        </p:nvSpPr>
        <p:spPr bwMode="auto">
          <a:xfrm rot="16200000">
            <a:off x="1703388" y="3890963"/>
            <a:ext cx="3238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400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9" name="Rectangle 41"/>
          <p:cNvSpPr>
            <a:spLocks noChangeArrowheads="1"/>
          </p:cNvSpPr>
          <p:nvPr/>
        </p:nvSpPr>
        <p:spPr bwMode="auto">
          <a:xfrm rot="16200000">
            <a:off x="1704975" y="3052763"/>
            <a:ext cx="3238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600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0" name="Rectangle 42"/>
          <p:cNvSpPr>
            <a:spLocks noChangeArrowheads="1"/>
          </p:cNvSpPr>
          <p:nvPr/>
        </p:nvSpPr>
        <p:spPr bwMode="auto">
          <a:xfrm rot="16200000">
            <a:off x="1704975" y="2212976"/>
            <a:ext cx="3238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800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1" name="Rectangle 43"/>
          <p:cNvSpPr>
            <a:spLocks noChangeArrowheads="1"/>
          </p:cNvSpPr>
          <p:nvPr/>
        </p:nvSpPr>
        <p:spPr bwMode="auto">
          <a:xfrm rot="16200000">
            <a:off x="1666875" y="1374776"/>
            <a:ext cx="4000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1000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2" name="Rectangle 44"/>
          <p:cNvSpPr>
            <a:spLocks noChangeArrowheads="1"/>
          </p:cNvSpPr>
          <p:nvPr/>
        </p:nvSpPr>
        <p:spPr bwMode="auto">
          <a:xfrm>
            <a:off x="2114550" y="976313"/>
            <a:ext cx="5276850" cy="4733925"/>
          </a:xfrm>
          <a:prstGeom prst="rect">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45"/>
          <p:cNvSpPr>
            <a:spLocks noChangeArrowheads="1"/>
          </p:cNvSpPr>
          <p:nvPr/>
        </p:nvSpPr>
        <p:spPr bwMode="auto">
          <a:xfrm rot="16200000">
            <a:off x="1498600" y="3409951"/>
            <a:ext cx="180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4" name="Rectangle 46"/>
          <p:cNvSpPr>
            <a:spLocks noChangeArrowheads="1"/>
          </p:cNvSpPr>
          <p:nvPr/>
        </p:nvSpPr>
        <p:spPr bwMode="auto">
          <a:xfrm rot="16200000">
            <a:off x="1521762" y="3252402"/>
            <a:ext cx="1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nb-NO" altLang="en-US" dirty="0"/>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35" name="Rectangle 47"/>
          <p:cNvSpPr>
            <a:spLocks noChangeArrowheads="1"/>
          </p:cNvSpPr>
          <p:nvPr/>
        </p:nvSpPr>
        <p:spPr bwMode="auto">
          <a:xfrm rot="16200000">
            <a:off x="1470025" y="3083248"/>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37" name="Rectangle 49"/>
          <p:cNvSpPr>
            <a:spLocks noChangeArrowheads="1"/>
          </p:cNvSpPr>
          <p:nvPr/>
        </p:nvSpPr>
        <p:spPr bwMode="auto">
          <a:xfrm rot="16200000">
            <a:off x="1473552" y="2981083"/>
            <a:ext cx="913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38" name="Freeform 50"/>
          <p:cNvSpPr>
            <a:spLocks/>
          </p:cNvSpPr>
          <p:nvPr/>
        </p:nvSpPr>
        <p:spPr bwMode="auto">
          <a:xfrm>
            <a:off x="2314575" y="3376613"/>
            <a:ext cx="4886325" cy="2038350"/>
          </a:xfrm>
          <a:custGeom>
            <a:avLst/>
            <a:gdLst>
              <a:gd name="T0" fmla="*/ 0 w 513"/>
              <a:gd name="T1" fmla="*/ 214 h 214"/>
              <a:gd name="T2" fmla="*/ 36 w 513"/>
              <a:gd name="T3" fmla="*/ 187 h 214"/>
              <a:gd name="T4" fmla="*/ 73 w 513"/>
              <a:gd name="T5" fmla="*/ 184 h 214"/>
              <a:gd name="T6" fmla="*/ 110 w 513"/>
              <a:gd name="T7" fmla="*/ 157 h 214"/>
              <a:gd name="T8" fmla="*/ 146 w 513"/>
              <a:gd name="T9" fmla="*/ 172 h 214"/>
              <a:gd name="T10" fmla="*/ 183 w 513"/>
              <a:gd name="T11" fmla="*/ 196 h 214"/>
              <a:gd name="T12" fmla="*/ 220 w 513"/>
              <a:gd name="T13" fmla="*/ 163 h 214"/>
              <a:gd name="T14" fmla="*/ 256 w 513"/>
              <a:gd name="T15" fmla="*/ 169 h 214"/>
              <a:gd name="T16" fmla="*/ 293 w 513"/>
              <a:gd name="T17" fmla="*/ 149 h 214"/>
              <a:gd name="T18" fmla="*/ 329 w 513"/>
              <a:gd name="T19" fmla="*/ 124 h 214"/>
              <a:gd name="T20" fmla="*/ 366 w 513"/>
              <a:gd name="T21" fmla="*/ 32 h 214"/>
              <a:gd name="T22" fmla="*/ 403 w 513"/>
              <a:gd name="T23" fmla="*/ 0 h 214"/>
              <a:gd name="T24" fmla="*/ 439 w 513"/>
              <a:gd name="T25" fmla="*/ 23 h 214"/>
              <a:gd name="T26" fmla="*/ 476 w 513"/>
              <a:gd name="T27" fmla="*/ 74 h 214"/>
              <a:gd name="T28" fmla="*/ 513 w 513"/>
              <a:gd name="T29" fmla="*/ 1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3" h="214">
                <a:moveTo>
                  <a:pt x="0" y="214"/>
                </a:moveTo>
                <a:lnTo>
                  <a:pt x="36" y="187"/>
                </a:lnTo>
                <a:lnTo>
                  <a:pt x="73" y="184"/>
                </a:lnTo>
                <a:lnTo>
                  <a:pt x="110" y="157"/>
                </a:lnTo>
                <a:lnTo>
                  <a:pt x="146" y="172"/>
                </a:lnTo>
                <a:lnTo>
                  <a:pt x="183" y="196"/>
                </a:lnTo>
                <a:lnTo>
                  <a:pt x="220" y="163"/>
                </a:lnTo>
                <a:lnTo>
                  <a:pt x="256" y="169"/>
                </a:lnTo>
                <a:lnTo>
                  <a:pt x="293" y="149"/>
                </a:lnTo>
                <a:lnTo>
                  <a:pt x="329" y="124"/>
                </a:lnTo>
                <a:lnTo>
                  <a:pt x="366" y="32"/>
                </a:lnTo>
                <a:lnTo>
                  <a:pt x="403" y="0"/>
                </a:lnTo>
                <a:lnTo>
                  <a:pt x="439" y="23"/>
                </a:lnTo>
                <a:lnTo>
                  <a:pt x="476" y="74"/>
                </a:lnTo>
                <a:lnTo>
                  <a:pt x="513" y="138"/>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9" name="Freeform 51"/>
          <p:cNvSpPr>
            <a:spLocks/>
          </p:cNvSpPr>
          <p:nvPr/>
        </p:nvSpPr>
        <p:spPr bwMode="auto">
          <a:xfrm>
            <a:off x="2314575" y="2328863"/>
            <a:ext cx="4886325" cy="3067050"/>
          </a:xfrm>
          <a:custGeom>
            <a:avLst/>
            <a:gdLst>
              <a:gd name="T0" fmla="*/ 0 w 513"/>
              <a:gd name="T1" fmla="*/ 322 h 322"/>
              <a:gd name="T2" fmla="*/ 36 w 513"/>
              <a:gd name="T3" fmla="*/ 303 h 322"/>
              <a:gd name="T4" fmla="*/ 73 w 513"/>
              <a:gd name="T5" fmla="*/ 301 h 322"/>
              <a:gd name="T6" fmla="*/ 110 w 513"/>
              <a:gd name="T7" fmla="*/ 281 h 322"/>
              <a:gd name="T8" fmla="*/ 146 w 513"/>
              <a:gd name="T9" fmla="*/ 282 h 322"/>
              <a:gd name="T10" fmla="*/ 183 w 513"/>
              <a:gd name="T11" fmla="*/ 288 h 322"/>
              <a:gd name="T12" fmla="*/ 220 w 513"/>
              <a:gd name="T13" fmla="*/ 272 h 322"/>
              <a:gd name="T14" fmla="*/ 256 w 513"/>
              <a:gd name="T15" fmla="*/ 285 h 322"/>
              <a:gd name="T16" fmla="*/ 293 w 513"/>
              <a:gd name="T17" fmla="*/ 260 h 322"/>
              <a:gd name="T18" fmla="*/ 329 w 513"/>
              <a:gd name="T19" fmla="*/ 223 h 322"/>
              <a:gd name="T20" fmla="*/ 366 w 513"/>
              <a:gd name="T21" fmla="*/ 101 h 322"/>
              <a:gd name="T22" fmla="*/ 403 w 513"/>
              <a:gd name="T23" fmla="*/ 0 h 322"/>
              <a:gd name="T24" fmla="*/ 439 w 513"/>
              <a:gd name="T25" fmla="*/ 16 h 322"/>
              <a:gd name="T26" fmla="*/ 476 w 513"/>
              <a:gd name="T27" fmla="*/ 69 h 322"/>
              <a:gd name="T28" fmla="*/ 513 w 513"/>
              <a:gd name="T29" fmla="*/ 10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3" h="322">
                <a:moveTo>
                  <a:pt x="0" y="322"/>
                </a:moveTo>
                <a:lnTo>
                  <a:pt x="36" y="303"/>
                </a:lnTo>
                <a:lnTo>
                  <a:pt x="73" y="301"/>
                </a:lnTo>
                <a:lnTo>
                  <a:pt x="110" y="281"/>
                </a:lnTo>
                <a:lnTo>
                  <a:pt x="146" y="282"/>
                </a:lnTo>
                <a:lnTo>
                  <a:pt x="183" y="288"/>
                </a:lnTo>
                <a:lnTo>
                  <a:pt x="220" y="272"/>
                </a:lnTo>
                <a:lnTo>
                  <a:pt x="256" y="285"/>
                </a:lnTo>
                <a:lnTo>
                  <a:pt x="293" y="260"/>
                </a:lnTo>
                <a:lnTo>
                  <a:pt x="329" y="223"/>
                </a:lnTo>
                <a:lnTo>
                  <a:pt x="366" y="101"/>
                </a:lnTo>
                <a:lnTo>
                  <a:pt x="403" y="0"/>
                </a:lnTo>
                <a:lnTo>
                  <a:pt x="439" y="16"/>
                </a:lnTo>
                <a:lnTo>
                  <a:pt x="476" y="69"/>
                </a:lnTo>
                <a:lnTo>
                  <a:pt x="513" y="10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0" name="Freeform 52"/>
          <p:cNvSpPr>
            <a:spLocks/>
          </p:cNvSpPr>
          <p:nvPr/>
        </p:nvSpPr>
        <p:spPr bwMode="auto">
          <a:xfrm>
            <a:off x="2314575" y="3186113"/>
            <a:ext cx="4886325" cy="2190750"/>
          </a:xfrm>
          <a:custGeom>
            <a:avLst/>
            <a:gdLst>
              <a:gd name="T0" fmla="*/ 0 w 513"/>
              <a:gd name="T1" fmla="*/ 230 h 230"/>
              <a:gd name="T2" fmla="*/ 36 w 513"/>
              <a:gd name="T3" fmla="*/ 211 h 230"/>
              <a:gd name="T4" fmla="*/ 73 w 513"/>
              <a:gd name="T5" fmla="*/ 212 h 230"/>
              <a:gd name="T6" fmla="*/ 110 w 513"/>
              <a:gd name="T7" fmla="*/ 194 h 230"/>
              <a:gd name="T8" fmla="*/ 146 w 513"/>
              <a:gd name="T9" fmla="*/ 200 h 230"/>
              <a:gd name="T10" fmla="*/ 183 w 513"/>
              <a:gd name="T11" fmla="*/ 205 h 230"/>
              <a:gd name="T12" fmla="*/ 220 w 513"/>
              <a:gd name="T13" fmla="*/ 184 h 230"/>
              <a:gd name="T14" fmla="*/ 256 w 513"/>
              <a:gd name="T15" fmla="*/ 196 h 230"/>
              <a:gd name="T16" fmla="*/ 293 w 513"/>
              <a:gd name="T17" fmla="*/ 179 h 230"/>
              <a:gd name="T18" fmla="*/ 329 w 513"/>
              <a:gd name="T19" fmla="*/ 151 h 230"/>
              <a:gd name="T20" fmla="*/ 366 w 513"/>
              <a:gd name="T21" fmla="*/ 36 h 230"/>
              <a:gd name="T22" fmla="*/ 403 w 513"/>
              <a:gd name="T23" fmla="*/ 0 h 230"/>
              <a:gd name="T24" fmla="*/ 439 w 513"/>
              <a:gd name="T25" fmla="*/ 37 h 230"/>
              <a:gd name="T26" fmla="*/ 476 w 513"/>
              <a:gd name="T27" fmla="*/ 95 h 230"/>
              <a:gd name="T28" fmla="*/ 513 w 513"/>
              <a:gd name="T29" fmla="*/ 15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3" h="230">
                <a:moveTo>
                  <a:pt x="0" y="230"/>
                </a:moveTo>
                <a:lnTo>
                  <a:pt x="36" y="211"/>
                </a:lnTo>
                <a:lnTo>
                  <a:pt x="73" y="212"/>
                </a:lnTo>
                <a:lnTo>
                  <a:pt x="110" y="194"/>
                </a:lnTo>
                <a:lnTo>
                  <a:pt x="146" y="200"/>
                </a:lnTo>
                <a:lnTo>
                  <a:pt x="183" y="205"/>
                </a:lnTo>
                <a:lnTo>
                  <a:pt x="220" y="184"/>
                </a:lnTo>
                <a:lnTo>
                  <a:pt x="256" y="196"/>
                </a:lnTo>
                <a:lnTo>
                  <a:pt x="293" y="179"/>
                </a:lnTo>
                <a:lnTo>
                  <a:pt x="329" y="151"/>
                </a:lnTo>
                <a:lnTo>
                  <a:pt x="366" y="36"/>
                </a:lnTo>
                <a:lnTo>
                  <a:pt x="403" y="0"/>
                </a:lnTo>
                <a:lnTo>
                  <a:pt x="439" y="37"/>
                </a:lnTo>
                <a:lnTo>
                  <a:pt x="476" y="95"/>
                </a:lnTo>
                <a:lnTo>
                  <a:pt x="513" y="15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Freeform 53"/>
          <p:cNvSpPr>
            <a:spLocks/>
          </p:cNvSpPr>
          <p:nvPr/>
        </p:nvSpPr>
        <p:spPr bwMode="auto">
          <a:xfrm>
            <a:off x="2314575" y="3043238"/>
            <a:ext cx="4886325" cy="2381250"/>
          </a:xfrm>
          <a:custGeom>
            <a:avLst/>
            <a:gdLst>
              <a:gd name="T0" fmla="*/ 0 w 513"/>
              <a:gd name="T1" fmla="*/ 250 h 250"/>
              <a:gd name="T2" fmla="*/ 36 w 513"/>
              <a:gd name="T3" fmla="*/ 229 h 250"/>
              <a:gd name="T4" fmla="*/ 73 w 513"/>
              <a:gd name="T5" fmla="*/ 226 h 250"/>
              <a:gd name="T6" fmla="*/ 110 w 513"/>
              <a:gd name="T7" fmla="*/ 196 h 250"/>
              <a:gd name="T8" fmla="*/ 146 w 513"/>
              <a:gd name="T9" fmla="*/ 213 h 250"/>
              <a:gd name="T10" fmla="*/ 183 w 513"/>
              <a:gd name="T11" fmla="*/ 221 h 250"/>
              <a:gd name="T12" fmla="*/ 220 w 513"/>
              <a:gd name="T13" fmla="*/ 195 h 250"/>
              <a:gd name="T14" fmla="*/ 256 w 513"/>
              <a:gd name="T15" fmla="*/ 202 h 250"/>
              <a:gd name="T16" fmla="*/ 293 w 513"/>
              <a:gd name="T17" fmla="*/ 182 h 250"/>
              <a:gd name="T18" fmla="*/ 329 w 513"/>
              <a:gd name="T19" fmla="*/ 159 h 250"/>
              <a:gd name="T20" fmla="*/ 366 w 513"/>
              <a:gd name="T21" fmla="*/ 49 h 250"/>
              <a:gd name="T22" fmla="*/ 403 w 513"/>
              <a:gd name="T23" fmla="*/ 0 h 250"/>
              <a:gd name="T24" fmla="*/ 439 w 513"/>
              <a:gd name="T25" fmla="*/ 34 h 250"/>
              <a:gd name="T26" fmla="*/ 476 w 513"/>
              <a:gd name="T27" fmla="*/ 97 h 250"/>
              <a:gd name="T28" fmla="*/ 513 w 513"/>
              <a:gd name="T29" fmla="*/ 11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3" h="250">
                <a:moveTo>
                  <a:pt x="0" y="250"/>
                </a:moveTo>
                <a:lnTo>
                  <a:pt x="36" y="229"/>
                </a:lnTo>
                <a:lnTo>
                  <a:pt x="73" y="226"/>
                </a:lnTo>
                <a:lnTo>
                  <a:pt x="110" y="196"/>
                </a:lnTo>
                <a:lnTo>
                  <a:pt x="146" y="213"/>
                </a:lnTo>
                <a:lnTo>
                  <a:pt x="183" y="221"/>
                </a:lnTo>
                <a:lnTo>
                  <a:pt x="220" y="195"/>
                </a:lnTo>
                <a:lnTo>
                  <a:pt x="256" y="202"/>
                </a:lnTo>
                <a:lnTo>
                  <a:pt x="293" y="182"/>
                </a:lnTo>
                <a:lnTo>
                  <a:pt x="329" y="159"/>
                </a:lnTo>
                <a:lnTo>
                  <a:pt x="366" y="49"/>
                </a:lnTo>
                <a:lnTo>
                  <a:pt x="403" y="0"/>
                </a:lnTo>
                <a:lnTo>
                  <a:pt x="439" y="34"/>
                </a:lnTo>
                <a:lnTo>
                  <a:pt x="476" y="97"/>
                </a:lnTo>
                <a:lnTo>
                  <a:pt x="513" y="116"/>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7708756" y="3068960"/>
            <a:ext cx="1039708" cy="646331"/>
          </a:xfrm>
          <a:prstGeom prst="rect">
            <a:avLst/>
          </a:prstGeom>
          <a:noFill/>
        </p:spPr>
        <p:txBody>
          <a:bodyPr wrap="none" rtlCol="0">
            <a:spAutoFit/>
          </a:bodyPr>
          <a:lstStyle/>
          <a:p>
            <a:r>
              <a:rPr lang="nb-NO" dirty="0" err="1" smtClean="0"/>
              <a:t>Example</a:t>
            </a:r>
            <a:r>
              <a:rPr lang="nb-NO" dirty="0" smtClean="0"/>
              <a:t>:</a:t>
            </a:r>
          </a:p>
          <a:p>
            <a:r>
              <a:rPr lang="nb-NO" dirty="0" smtClean="0"/>
              <a:t>NEA </a:t>
            </a:r>
            <a:r>
              <a:rPr lang="nb-NO" dirty="0" err="1" smtClean="0"/>
              <a:t>cod</a:t>
            </a:r>
            <a:endParaRPr lang="en-US" dirty="0"/>
          </a:p>
        </p:txBody>
      </p:sp>
      <p:sp>
        <p:nvSpPr>
          <p:cNvPr id="54" name="Title 5121"/>
          <p:cNvSpPr txBox="1">
            <a:spLocks/>
          </p:cNvSpPr>
          <p:nvPr/>
        </p:nvSpPr>
        <p:spPr>
          <a:xfrm>
            <a:off x="457200" y="269776"/>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2800" dirty="0" err="1" smtClean="0"/>
              <a:t>What</a:t>
            </a:r>
            <a:r>
              <a:rPr lang="nb-NO" sz="2800" dirty="0" smtClean="0"/>
              <a:t> is </a:t>
            </a:r>
            <a:r>
              <a:rPr lang="nb-NO" sz="2800" dirty="0" err="1" smtClean="0"/>
              <a:t>the</a:t>
            </a:r>
            <a:r>
              <a:rPr lang="nb-NO" sz="2800" dirty="0" smtClean="0"/>
              <a:t> </a:t>
            </a:r>
            <a:r>
              <a:rPr lang="nb-NO" sz="2800" dirty="0" err="1" smtClean="0"/>
              <a:t>abundance</a:t>
            </a:r>
            <a:r>
              <a:rPr lang="nb-NO" sz="2800" dirty="0" smtClean="0"/>
              <a:t> </a:t>
            </a:r>
            <a:r>
              <a:rPr lang="nb-NO" sz="2800" dirty="0" err="1" smtClean="0"/>
              <a:t>of</a:t>
            </a:r>
            <a:r>
              <a:rPr lang="nb-NO" sz="2800" dirty="0" smtClean="0"/>
              <a:t> 7+?</a:t>
            </a:r>
          </a:p>
        </p:txBody>
      </p:sp>
    </p:spTree>
    <p:extLst>
      <p:ext uri="{BB962C8B-B14F-4D97-AF65-F5344CB8AC3E}">
        <p14:creationId xmlns:p14="http://schemas.microsoft.com/office/powerpoint/2010/main" val="39694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138" grpId="0" animBg="1"/>
      <p:bldP spid="5139" grpId="0" animBg="1"/>
      <p:bldP spid="5140" grpId="0" animBg="1"/>
      <p:bldP spid="51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348880"/>
            <a:ext cx="8640960" cy="1008064"/>
          </a:xfrm>
        </p:spPr>
        <p:txBody>
          <a:bodyPr/>
          <a:lstStyle/>
          <a:p>
            <a:r>
              <a:rPr lang="nb-NO" dirty="0" smtClean="0"/>
              <a:t>Putting </a:t>
            </a:r>
            <a:r>
              <a:rPr lang="nb-NO" dirty="0" err="1" smtClean="0"/>
              <a:t>things</a:t>
            </a:r>
            <a:r>
              <a:rPr lang="nb-NO" dirty="0" smtClean="0"/>
              <a:t> in </a:t>
            </a:r>
            <a:r>
              <a:rPr lang="nb-NO" dirty="0" err="1" smtClean="0"/>
              <a:t>perspective</a:t>
            </a:r>
            <a:r>
              <a:rPr lang="nb-NO" dirty="0" smtClean="0"/>
              <a:t>…</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a:t>
            </a:fld>
            <a:endParaRPr lang="en-GB" noProof="0" dirty="0"/>
          </a:p>
        </p:txBody>
      </p:sp>
    </p:spTree>
    <p:extLst>
      <p:ext uri="{BB962C8B-B14F-4D97-AF65-F5344CB8AC3E}">
        <p14:creationId xmlns:p14="http://schemas.microsoft.com/office/powerpoint/2010/main" val="1676140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3363"/>
            <a:ext cx="64008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5121"/>
          <p:cNvSpPr txBox="1">
            <a:spLocks/>
          </p:cNvSpPr>
          <p:nvPr/>
        </p:nvSpPr>
        <p:spPr>
          <a:xfrm>
            <a:off x="457200" y="-9939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2800" dirty="0" err="1" smtClean="0"/>
              <a:t>What</a:t>
            </a:r>
            <a:r>
              <a:rPr lang="nb-NO" sz="2800" dirty="0" smtClean="0"/>
              <a:t> is </a:t>
            </a:r>
            <a:r>
              <a:rPr lang="nb-NO" sz="2800" dirty="0" err="1" smtClean="0"/>
              <a:t>the</a:t>
            </a:r>
            <a:r>
              <a:rPr lang="nb-NO" sz="2800" dirty="0" smtClean="0"/>
              <a:t> </a:t>
            </a:r>
            <a:r>
              <a:rPr lang="nb-NO" sz="2800" dirty="0" err="1" smtClean="0"/>
              <a:t>abundance</a:t>
            </a:r>
            <a:r>
              <a:rPr lang="nb-NO" sz="2800" dirty="0" smtClean="0"/>
              <a:t> </a:t>
            </a:r>
            <a:r>
              <a:rPr lang="nb-NO" sz="2800" dirty="0" err="1" smtClean="0"/>
              <a:t>of</a:t>
            </a:r>
            <a:r>
              <a:rPr lang="nb-NO" sz="2800" dirty="0" smtClean="0"/>
              <a:t> 7+?</a:t>
            </a:r>
          </a:p>
          <a:p>
            <a:r>
              <a:rPr lang="nb-NO" sz="2800" dirty="0" err="1" smtClean="0"/>
              <a:t>Reasonable</a:t>
            </a:r>
            <a:r>
              <a:rPr lang="nb-NO" sz="2800" dirty="0" smtClean="0"/>
              <a:t> </a:t>
            </a:r>
            <a:r>
              <a:rPr lang="nb-NO" sz="2800" dirty="0" err="1" smtClean="0"/>
              <a:t>levels</a:t>
            </a:r>
            <a:r>
              <a:rPr lang="nb-NO" sz="2800" dirty="0" smtClean="0"/>
              <a:t> </a:t>
            </a:r>
            <a:r>
              <a:rPr lang="nb-NO" sz="2800" dirty="0" err="1" smtClean="0"/>
              <a:t>of</a:t>
            </a:r>
            <a:r>
              <a:rPr lang="nb-NO" sz="2800" dirty="0" smtClean="0"/>
              <a:t> </a:t>
            </a:r>
            <a:r>
              <a:rPr lang="nb-NO" sz="2800" dirty="0" err="1" smtClean="0"/>
              <a:t>precision</a:t>
            </a:r>
            <a:r>
              <a:rPr lang="nb-NO" sz="2800" dirty="0" smtClean="0"/>
              <a:t> in input data</a:t>
            </a:r>
            <a:endParaRPr lang="en-US" sz="2800" dirty="0"/>
          </a:p>
        </p:txBody>
      </p:sp>
      <p:sp>
        <p:nvSpPr>
          <p:cNvPr id="4" name="TextBox 3"/>
          <p:cNvSpPr txBox="1"/>
          <p:nvPr/>
        </p:nvSpPr>
        <p:spPr>
          <a:xfrm>
            <a:off x="7708756" y="3068960"/>
            <a:ext cx="1039708" cy="646331"/>
          </a:xfrm>
          <a:prstGeom prst="rect">
            <a:avLst/>
          </a:prstGeom>
          <a:noFill/>
        </p:spPr>
        <p:txBody>
          <a:bodyPr wrap="none" rtlCol="0">
            <a:spAutoFit/>
          </a:bodyPr>
          <a:lstStyle/>
          <a:p>
            <a:r>
              <a:rPr lang="nb-NO" dirty="0" err="1" smtClean="0"/>
              <a:t>Example</a:t>
            </a:r>
            <a:r>
              <a:rPr lang="nb-NO" dirty="0" smtClean="0"/>
              <a:t>:</a:t>
            </a:r>
          </a:p>
          <a:p>
            <a:r>
              <a:rPr lang="nb-NO" dirty="0" smtClean="0"/>
              <a:t>NEA </a:t>
            </a:r>
            <a:r>
              <a:rPr lang="nb-NO" dirty="0" err="1" smtClean="0"/>
              <a:t>cod</a:t>
            </a:r>
            <a:endParaRPr lang="en-US" dirty="0"/>
          </a:p>
        </p:txBody>
      </p:sp>
      <p:sp>
        <p:nvSpPr>
          <p:cNvPr id="5" name="Rectangle 45"/>
          <p:cNvSpPr>
            <a:spLocks noChangeArrowheads="1"/>
          </p:cNvSpPr>
          <p:nvPr/>
        </p:nvSpPr>
        <p:spPr bwMode="auto">
          <a:xfrm rot="16200000">
            <a:off x="1451660" y="3481959"/>
            <a:ext cx="180975" cy="209550"/>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46"/>
          <p:cNvSpPr>
            <a:spLocks noChangeArrowheads="1"/>
          </p:cNvSpPr>
          <p:nvPr/>
        </p:nvSpPr>
        <p:spPr bwMode="auto">
          <a:xfrm rot="16200000">
            <a:off x="1474822" y="3324410"/>
            <a:ext cx="134652" cy="276999"/>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nb-NO" altLang="en-US" dirty="0"/>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7"/>
          <p:cNvSpPr>
            <a:spLocks noChangeArrowheads="1"/>
          </p:cNvSpPr>
          <p:nvPr/>
        </p:nvSpPr>
        <p:spPr bwMode="auto">
          <a:xfrm rot="16200000">
            <a:off x="1423085" y="3155256"/>
            <a:ext cx="238125" cy="209550"/>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49"/>
          <p:cNvSpPr>
            <a:spLocks noChangeArrowheads="1"/>
          </p:cNvSpPr>
          <p:nvPr/>
        </p:nvSpPr>
        <p:spPr bwMode="auto">
          <a:xfrm rot="16200000">
            <a:off x="1426612" y="3053091"/>
            <a:ext cx="91372" cy="123111"/>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11374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3363"/>
            <a:ext cx="64008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5121"/>
          <p:cNvSpPr txBox="1">
            <a:spLocks/>
          </p:cNvSpPr>
          <p:nvPr/>
        </p:nvSpPr>
        <p:spPr>
          <a:xfrm>
            <a:off x="457200" y="-99392"/>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2800" dirty="0" err="1" smtClean="0"/>
              <a:t>What</a:t>
            </a:r>
            <a:r>
              <a:rPr lang="nb-NO" sz="2800" dirty="0" smtClean="0"/>
              <a:t> is </a:t>
            </a:r>
            <a:r>
              <a:rPr lang="nb-NO" sz="2800" dirty="0" err="1" smtClean="0"/>
              <a:t>the</a:t>
            </a:r>
            <a:r>
              <a:rPr lang="nb-NO" sz="2800" dirty="0" smtClean="0"/>
              <a:t> </a:t>
            </a:r>
            <a:r>
              <a:rPr lang="nb-NO" sz="2800" dirty="0" err="1" smtClean="0"/>
              <a:t>abundance</a:t>
            </a:r>
            <a:r>
              <a:rPr lang="nb-NO" sz="2800" dirty="0" smtClean="0"/>
              <a:t> </a:t>
            </a:r>
            <a:r>
              <a:rPr lang="nb-NO" sz="2800" dirty="0" err="1" smtClean="0"/>
              <a:t>of</a:t>
            </a:r>
            <a:r>
              <a:rPr lang="nb-NO" sz="2800" dirty="0" smtClean="0"/>
              <a:t> 7+?</a:t>
            </a:r>
          </a:p>
          <a:p>
            <a:r>
              <a:rPr lang="nb-NO" sz="2800" dirty="0" err="1" smtClean="0"/>
              <a:t>Reasonable</a:t>
            </a:r>
            <a:r>
              <a:rPr lang="nb-NO" sz="2800" dirty="0" smtClean="0"/>
              <a:t> </a:t>
            </a:r>
            <a:r>
              <a:rPr lang="nb-NO" sz="2800" dirty="0" err="1" smtClean="0"/>
              <a:t>lower</a:t>
            </a:r>
            <a:r>
              <a:rPr lang="nb-NO" sz="2800" dirty="0" smtClean="0"/>
              <a:t> </a:t>
            </a:r>
            <a:r>
              <a:rPr lang="nb-NO" sz="2800" dirty="0" err="1" smtClean="0"/>
              <a:t>levels</a:t>
            </a:r>
            <a:r>
              <a:rPr lang="nb-NO" sz="2800" dirty="0" smtClean="0"/>
              <a:t> </a:t>
            </a:r>
            <a:r>
              <a:rPr lang="nb-NO" sz="2800" dirty="0" err="1" smtClean="0"/>
              <a:t>of</a:t>
            </a:r>
            <a:r>
              <a:rPr lang="nb-NO" sz="2800" dirty="0" smtClean="0"/>
              <a:t> </a:t>
            </a:r>
            <a:r>
              <a:rPr lang="nb-NO" sz="2800" dirty="0" err="1" smtClean="0"/>
              <a:t>precision</a:t>
            </a:r>
            <a:r>
              <a:rPr lang="nb-NO" sz="2800" dirty="0" smtClean="0"/>
              <a:t> in input data</a:t>
            </a:r>
            <a:endParaRPr lang="en-US" sz="2800" dirty="0"/>
          </a:p>
        </p:txBody>
      </p:sp>
      <p:sp>
        <p:nvSpPr>
          <p:cNvPr id="4" name="TextBox 3"/>
          <p:cNvSpPr txBox="1"/>
          <p:nvPr/>
        </p:nvSpPr>
        <p:spPr>
          <a:xfrm>
            <a:off x="7708756" y="3068960"/>
            <a:ext cx="1039708" cy="646331"/>
          </a:xfrm>
          <a:prstGeom prst="rect">
            <a:avLst/>
          </a:prstGeom>
          <a:noFill/>
        </p:spPr>
        <p:txBody>
          <a:bodyPr wrap="none" rtlCol="0">
            <a:spAutoFit/>
          </a:bodyPr>
          <a:lstStyle/>
          <a:p>
            <a:r>
              <a:rPr lang="nb-NO" dirty="0" err="1" smtClean="0"/>
              <a:t>Example</a:t>
            </a:r>
            <a:r>
              <a:rPr lang="nb-NO" dirty="0" smtClean="0"/>
              <a:t>:</a:t>
            </a:r>
          </a:p>
          <a:p>
            <a:r>
              <a:rPr lang="nb-NO" dirty="0" smtClean="0"/>
              <a:t>NEA </a:t>
            </a:r>
            <a:r>
              <a:rPr lang="nb-NO" dirty="0" err="1" smtClean="0"/>
              <a:t>cod</a:t>
            </a:r>
            <a:endParaRPr lang="en-US" dirty="0"/>
          </a:p>
        </p:txBody>
      </p:sp>
      <p:sp>
        <p:nvSpPr>
          <p:cNvPr id="6" name="Rectangle 45"/>
          <p:cNvSpPr>
            <a:spLocks noChangeArrowheads="1"/>
          </p:cNvSpPr>
          <p:nvPr/>
        </p:nvSpPr>
        <p:spPr bwMode="auto">
          <a:xfrm rot="16200000">
            <a:off x="1451660" y="3481959"/>
            <a:ext cx="180975" cy="209550"/>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itchFamily="34" charset="0"/>
                <a:cs typeface="Arial" pitchFamily="34" charset="0"/>
              </a:rPr>
              <a:t>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46"/>
          <p:cNvSpPr>
            <a:spLocks noChangeArrowheads="1"/>
          </p:cNvSpPr>
          <p:nvPr/>
        </p:nvSpPr>
        <p:spPr bwMode="auto">
          <a:xfrm rot="16200000">
            <a:off x="1474822" y="3324410"/>
            <a:ext cx="134652" cy="276999"/>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nb-NO" altLang="en-US" dirty="0"/>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47"/>
          <p:cNvSpPr>
            <a:spLocks noChangeArrowheads="1"/>
          </p:cNvSpPr>
          <p:nvPr/>
        </p:nvSpPr>
        <p:spPr bwMode="auto">
          <a:xfrm rot="16200000">
            <a:off x="1423085" y="3155256"/>
            <a:ext cx="238125" cy="209550"/>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itchFamily="34" charset="0"/>
                <a:cs typeface="Arial" pitchFamily="34" charset="0"/>
              </a:rPr>
              <a:t>10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49"/>
          <p:cNvSpPr>
            <a:spLocks noChangeArrowheads="1"/>
          </p:cNvSpPr>
          <p:nvPr/>
        </p:nvSpPr>
        <p:spPr bwMode="auto">
          <a:xfrm rot="16200000">
            <a:off x="1426612" y="3053091"/>
            <a:ext cx="91372" cy="123111"/>
          </a:xfrm>
          <a:prstGeom prst="rect">
            <a:avLst/>
          </a:prstGeom>
          <a:solidFill>
            <a:schemeClr val="tx2"/>
          </a:solidFill>
          <a:ln>
            <a:noFill/>
          </a:ln>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cs typeface="Arial" pitchFamily="34" charset="0"/>
              </a:rPr>
              <a:t>-6</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1003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056"/>
            <a:ext cx="8229600" cy="1143000"/>
          </a:xfrm>
        </p:spPr>
        <p:txBody>
          <a:bodyPr>
            <a:normAutofit fontScale="90000"/>
          </a:bodyPr>
          <a:lstStyle/>
          <a:p>
            <a:pPr algn="ctr"/>
            <a:r>
              <a:rPr lang="nb-NO" dirty="0" err="1" smtClean="0"/>
              <a:t>Uncertainty</a:t>
            </a:r>
            <a:r>
              <a:rPr lang="nb-NO" dirty="0" smtClean="0"/>
              <a:t> in </a:t>
            </a:r>
            <a:r>
              <a:rPr lang="nb-NO" dirty="0" err="1" smtClean="0"/>
              <a:t>estimated</a:t>
            </a:r>
            <a:r>
              <a:rPr lang="nb-NO" dirty="0" smtClean="0"/>
              <a:t> </a:t>
            </a:r>
            <a:r>
              <a:rPr lang="nb-NO" dirty="0" err="1" smtClean="0"/>
              <a:t>stock</a:t>
            </a:r>
            <a:r>
              <a:rPr lang="nb-NO" dirty="0" smtClean="0"/>
              <a:t> parameters </a:t>
            </a:r>
            <a:r>
              <a:rPr lang="nb-NO" dirty="0" err="1" smtClean="0"/>
              <a:t>depend</a:t>
            </a:r>
            <a:r>
              <a:rPr lang="nb-NO" dirty="0" smtClean="0"/>
              <a:t> </a:t>
            </a:r>
            <a:r>
              <a:rPr lang="nb-NO" dirty="0" err="1" smtClean="0"/>
              <a:t>on</a:t>
            </a:r>
            <a:r>
              <a:rPr lang="nb-NO" dirty="0" smtClean="0"/>
              <a:t> </a:t>
            </a:r>
            <a:r>
              <a:rPr lang="nb-NO" dirty="0" err="1" smtClean="0"/>
              <a:t>uncertainty</a:t>
            </a:r>
            <a:r>
              <a:rPr lang="nb-NO" dirty="0" smtClean="0"/>
              <a:t> in input!</a:t>
            </a:r>
            <a:endParaRPr lang="en-US" dirty="0"/>
          </a:p>
        </p:txBody>
      </p:sp>
    </p:spTree>
    <p:extLst>
      <p:ext uri="{BB962C8B-B14F-4D97-AF65-F5344CB8AC3E}">
        <p14:creationId xmlns:p14="http://schemas.microsoft.com/office/powerpoint/2010/main" val="929124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287524" y="2430834"/>
            <a:ext cx="244827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sz="2000" dirty="0" err="1" smtClean="0">
                <a:latin typeface="Arial" panose="020B0604020202020204" pitchFamily="34" charset="0"/>
                <a:cs typeface="Arial" panose="020B0604020202020204" pitchFamily="34" charset="0"/>
              </a:rPr>
              <a:t>Work</a:t>
            </a:r>
            <a:r>
              <a:rPr lang="nb-NO" sz="2000" dirty="0" smtClean="0">
                <a:latin typeface="Arial" panose="020B0604020202020204" pitchFamily="34" charset="0"/>
                <a:cs typeface="Arial" panose="020B0604020202020204" pitchFamily="34" charset="0"/>
              </a:rPr>
              <a:t> in progress by Aanes and </a:t>
            </a:r>
            <a:r>
              <a:rPr lang="nb-NO" sz="2000" dirty="0" err="1" smtClean="0">
                <a:latin typeface="Arial" panose="020B0604020202020204" pitchFamily="34" charset="0"/>
                <a:cs typeface="Arial" panose="020B0604020202020204" pitchFamily="34" charset="0"/>
              </a:rPr>
              <a:t>Vølstad</a:t>
            </a:r>
            <a:endParaRPr lang="en-US" sz="2000" dirty="0">
              <a:latin typeface="Arial" panose="020B0604020202020204" pitchFamily="34" charset="0"/>
              <a:cs typeface="Arial" panose="020B0604020202020204" pitchFamily="34" charset="0"/>
            </a:endParaRPr>
          </a:p>
        </p:txBody>
      </p:sp>
      <p:sp>
        <p:nvSpPr>
          <p:cNvPr id="3" name="TextBox 7"/>
          <p:cNvSpPr txBox="1"/>
          <p:nvPr/>
        </p:nvSpPr>
        <p:spPr>
          <a:xfrm>
            <a:off x="315935" y="5743202"/>
            <a:ext cx="27899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smtClean="0"/>
              <a:t>RSE: Relative standard </a:t>
            </a:r>
            <a:r>
              <a:rPr lang="nb-NO" dirty="0" err="1" smtClean="0"/>
              <a:t>error</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868" y="1576313"/>
            <a:ext cx="5112568" cy="510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51520" y="260648"/>
            <a:ext cx="8640960" cy="1008064"/>
          </a:xfrm>
          <a:prstGeom prst="rect">
            <a:avLst/>
          </a:prstGeom>
        </p:spPr>
        <p:txBody>
          <a:bodyPr>
            <a:normAutofit fontScale="97500"/>
          </a:bodyPr>
          <a:lstStyle>
            <a:lvl1pPr algn="l" rtl="0" eaLnBrk="1" fontAlgn="base" hangingPunct="1">
              <a:lnSpc>
                <a:spcPct val="90000"/>
              </a:lnSpc>
              <a:spcBef>
                <a:spcPct val="0"/>
              </a:spcBef>
              <a:spcAft>
                <a:spcPct val="0"/>
              </a:spcAft>
              <a:defRPr sz="3600" b="1">
                <a:solidFill>
                  <a:schemeClr val="tx1"/>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a:lstStyle>
          <a:p>
            <a:pPr algn="ctr"/>
            <a:r>
              <a:rPr lang="nb-NO" sz="3200" kern="0" dirty="0" smtClean="0"/>
              <a:t>A trade </a:t>
            </a:r>
            <a:r>
              <a:rPr lang="nb-NO" sz="3200" kern="0" dirty="0" err="1" smtClean="0"/>
              <a:t>off</a:t>
            </a:r>
            <a:r>
              <a:rPr lang="nb-NO" sz="3200" kern="0" dirty="0" smtClean="0"/>
              <a:t> </a:t>
            </a:r>
            <a:r>
              <a:rPr lang="nb-NO" sz="3200" kern="0" dirty="0" err="1" smtClean="0"/>
              <a:t>between</a:t>
            </a:r>
            <a:r>
              <a:rPr lang="nb-NO" sz="3200" kern="0" dirty="0" smtClean="0"/>
              <a:t> </a:t>
            </a:r>
            <a:r>
              <a:rPr lang="nb-NO" sz="3200" kern="0" dirty="0" err="1" smtClean="0"/>
              <a:t>fisheries</a:t>
            </a:r>
            <a:r>
              <a:rPr lang="nb-NO" sz="3200" kern="0" dirty="0" smtClean="0"/>
              <a:t> and survey data</a:t>
            </a:r>
            <a:endParaRPr lang="en-US" sz="3200" kern="0" dirty="0"/>
          </a:p>
        </p:txBody>
      </p:sp>
    </p:spTree>
    <p:extLst>
      <p:ext uri="{BB962C8B-B14F-4D97-AF65-F5344CB8AC3E}">
        <p14:creationId xmlns:p14="http://schemas.microsoft.com/office/powerpoint/2010/main" val="2564525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nb-NO" dirty="0" smtClean="0"/>
              <a:t>A trade </a:t>
            </a:r>
            <a:r>
              <a:rPr lang="nb-NO" dirty="0" err="1" smtClean="0"/>
              <a:t>off</a:t>
            </a:r>
            <a:r>
              <a:rPr lang="nb-NO" dirty="0" smtClean="0"/>
              <a:t> </a:t>
            </a:r>
            <a:r>
              <a:rPr lang="nb-NO" dirty="0" err="1" smtClean="0"/>
              <a:t>between</a:t>
            </a:r>
            <a:r>
              <a:rPr lang="nb-NO" dirty="0" smtClean="0"/>
              <a:t> </a:t>
            </a:r>
            <a:r>
              <a:rPr lang="nb-NO" dirty="0" err="1" smtClean="0"/>
              <a:t>fisheries</a:t>
            </a:r>
            <a:r>
              <a:rPr lang="nb-NO" dirty="0" smtClean="0"/>
              <a:t> and survey data</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868" y="1576313"/>
            <a:ext cx="5112568" cy="510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6876256" y="4581128"/>
            <a:ext cx="0" cy="144016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067944" y="4581128"/>
            <a:ext cx="2808312"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64088" y="4005064"/>
            <a:ext cx="0" cy="201622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067944" y="4005064"/>
            <a:ext cx="1296144"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7505" y="2132856"/>
            <a:ext cx="3276364" cy="1754326"/>
          </a:xfrm>
          <a:prstGeom prst="rect">
            <a:avLst/>
          </a:prstGeom>
          <a:noFill/>
        </p:spPr>
        <p:txBody>
          <a:bodyPr wrap="square" rtlCol="0">
            <a:spAutoFit/>
          </a:bodyPr>
          <a:lstStyle/>
          <a:p>
            <a:r>
              <a:rPr lang="nb-NO" dirty="0" smtClean="0"/>
              <a:t>A </a:t>
            </a:r>
            <a:r>
              <a:rPr lang="nb-NO" dirty="0" err="1" smtClean="0"/>
              <a:t>defined</a:t>
            </a:r>
            <a:r>
              <a:rPr lang="nb-NO" dirty="0" smtClean="0"/>
              <a:t> </a:t>
            </a:r>
            <a:r>
              <a:rPr lang="nb-NO" dirty="0" err="1" smtClean="0"/>
              <a:t>level</a:t>
            </a:r>
            <a:r>
              <a:rPr lang="nb-NO" dirty="0" smtClean="0"/>
              <a:t> </a:t>
            </a:r>
            <a:r>
              <a:rPr lang="nb-NO" dirty="0" err="1" smtClean="0"/>
              <a:t>of</a:t>
            </a:r>
            <a:r>
              <a:rPr lang="nb-NO" dirty="0" smtClean="0"/>
              <a:t> </a:t>
            </a:r>
            <a:r>
              <a:rPr lang="nb-NO" dirty="0" err="1" smtClean="0"/>
              <a:t>precision</a:t>
            </a:r>
            <a:endParaRPr lang="nb-NO" dirty="0" smtClean="0"/>
          </a:p>
          <a:p>
            <a:r>
              <a:rPr lang="nb-NO" dirty="0" err="1"/>
              <a:t>m</a:t>
            </a:r>
            <a:r>
              <a:rPr lang="nb-NO" dirty="0" err="1" smtClean="0"/>
              <a:t>ay</a:t>
            </a:r>
            <a:r>
              <a:rPr lang="nb-NO" dirty="0" smtClean="0"/>
              <a:t> be </a:t>
            </a:r>
            <a:r>
              <a:rPr lang="nb-NO" dirty="0" err="1" smtClean="0"/>
              <a:t>achieved</a:t>
            </a:r>
            <a:r>
              <a:rPr lang="nb-NO" dirty="0" smtClean="0"/>
              <a:t> by</a:t>
            </a:r>
          </a:p>
          <a:p>
            <a:pPr marL="285750" indent="-285750">
              <a:buFont typeface="Arial" panose="020B0604020202020204" pitchFamily="34" charset="0"/>
              <a:buChar char="•"/>
            </a:pPr>
            <a:r>
              <a:rPr lang="nb-NO" dirty="0" err="1" smtClean="0"/>
              <a:t>Imprecise</a:t>
            </a:r>
            <a:r>
              <a:rPr lang="nb-NO" dirty="0" smtClean="0"/>
              <a:t> </a:t>
            </a:r>
            <a:r>
              <a:rPr lang="nb-NO" dirty="0" err="1" smtClean="0"/>
              <a:t>catch</a:t>
            </a:r>
            <a:r>
              <a:rPr lang="nb-NO" dirty="0" smtClean="0"/>
              <a:t> and </a:t>
            </a:r>
            <a:r>
              <a:rPr lang="nb-NO" dirty="0" err="1" smtClean="0"/>
              <a:t>precise</a:t>
            </a:r>
            <a:r>
              <a:rPr lang="nb-NO" dirty="0" smtClean="0"/>
              <a:t> survey </a:t>
            </a:r>
            <a:r>
              <a:rPr lang="nb-NO" dirty="0" err="1" smtClean="0"/>
              <a:t>estimates</a:t>
            </a:r>
            <a:endParaRPr lang="nb-NO" dirty="0" smtClean="0"/>
          </a:p>
          <a:p>
            <a:pPr marL="285750" indent="-285750">
              <a:buFont typeface="Arial" panose="020B0604020202020204" pitchFamily="34" charset="0"/>
              <a:buChar char="•"/>
            </a:pPr>
            <a:r>
              <a:rPr lang="nb-NO" dirty="0" smtClean="0"/>
              <a:t>Or; </a:t>
            </a:r>
            <a:r>
              <a:rPr lang="nb-NO" dirty="0" err="1" smtClean="0"/>
              <a:t>with</a:t>
            </a:r>
            <a:r>
              <a:rPr lang="nb-NO" dirty="0" smtClean="0"/>
              <a:t> </a:t>
            </a:r>
            <a:r>
              <a:rPr lang="nb-NO" dirty="0" err="1" smtClean="0"/>
              <a:t>precise</a:t>
            </a:r>
            <a:r>
              <a:rPr lang="nb-NO" dirty="0" smtClean="0"/>
              <a:t> </a:t>
            </a:r>
            <a:r>
              <a:rPr lang="nb-NO" dirty="0" err="1" smtClean="0"/>
              <a:t>catch</a:t>
            </a:r>
            <a:r>
              <a:rPr lang="nb-NO" dirty="0" smtClean="0"/>
              <a:t> and </a:t>
            </a:r>
            <a:r>
              <a:rPr lang="nb-NO" dirty="0" err="1" smtClean="0"/>
              <a:t>imprecise</a:t>
            </a:r>
            <a:r>
              <a:rPr lang="nb-NO" dirty="0" smtClean="0"/>
              <a:t> survey </a:t>
            </a:r>
            <a:r>
              <a:rPr lang="nb-NO" dirty="0" err="1" smtClean="0"/>
              <a:t>estimates</a:t>
            </a:r>
            <a:endParaRPr lang="en-US" dirty="0"/>
          </a:p>
        </p:txBody>
      </p:sp>
    </p:spTree>
    <p:extLst>
      <p:ext uri="{BB962C8B-B14F-4D97-AF65-F5344CB8AC3E}">
        <p14:creationId xmlns:p14="http://schemas.microsoft.com/office/powerpoint/2010/main" val="375689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Questions</a:t>
            </a:r>
            <a:endParaRPr lang="nb-NO" dirty="0"/>
          </a:p>
        </p:txBody>
      </p:sp>
      <p:sp>
        <p:nvSpPr>
          <p:cNvPr id="4" name="Content Placeholder 3"/>
          <p:cNvSpPr>
            <a:spLocks noGrp="1"/>
          </p:cNvSpPr>
          <p:nvPr>
            <p:ph idx="1"/>
          </p:nvPr>
        </p:nvSpPr>
        <p:spPr/>
        <p:txBody>
          <a:bodyPr/>
          <a:lstStyle/>
          <a:p>
            <a:pPr marL="0" indent="0">
              <a:buNone/>
            </a:pPr>
            <a:r>
              <a:rPr lang="nb-NO" sz="2000" dirty="0" smtClean="0"/>
              <a:t>The </a:t>
            </a:r>
            <a:r>
              <a:rPr lang="nb-NO" sz="2000" dirty="0" err="1" smtClean="0"/>
              <a:t>cost</a:t>
            </a:r>
            <a:r>
              <a:rPr lang="nb-NO" sz="2000" dirty="0" smtClean="0"/>
              <a:t> </a:t>
            </a:r>
            <a:r>
              <a:rPr lang="nb-NO" sz="2000" dirty="0" err="1" smtClean="0"/>
              <a:t>of</a:t>
            </a:r>
            <a:r>
              <a:rPr lang="nb-NO" sz="2000" dirty="0" smtClean="0"/>
              <a:t> a survey is </a:t>
            </a:r>
            <a:r>
              <a:rPr lang="nb-NO" sz="2000" dirty="0" err="1" smtClean="0"/>
              <a:t>determined</a:t>
            </a:r>
            <a:r>
              <a:rPr lang="nb-NO" sz="2000" dirty="0" smtClean="0"/>
              <a:t> by sampling design and </a:t>
            </a:r>
            <a:r>
              <a:rPr lang="nb-NO" sz="2000" dirty="0" err="1" smtClean="0"/>
              <a:t>effort</a:t>
            </a:r>
            <a:endParaRPr lang="nb-NO" sz="2000" dirty="0" smtClean="0"/>
          </a:p>
          <a:p>
            <a:r>
              <a:rPr lang="nb-NO" sz="2000" dirty="0" smtClean="0"/>
              <a:t>How do </a:t>
            </a:r>
            <a:r>
              <a:rPr lang="nb-NO" sz="2000" dirty="0" err="1" smtClean="0"/>
              <a:t>we</a:t>
            </a:r>
            <a:r>
              <a:rPr lang="nb-NO" sz="2000" dirty="0" smtClean="0"/>
              <a:t> </a:t>
            </a:r>
            <a:r>
              <a:rPr lang="nb-NO" sz="2000" dirty="0" err="1" smtClean="0"/>
              <a:t>balance</a:t>
            </a:r>
            <a:r>
              <a:rPr lang="nb-NO" sz="2000" dirty="0" smtClean="0"/>
              <a:t> sampling (and </a:t>
            </a:r>
            <a:r>
              <a:rPr lang="nb-NO" sz="2000" dirty="0" err="1" smtClean="0"/>
              <a:t>cost</a:t>
            </a:r>
            <a:r>
              <a:rPr lang="nb-NO" sz="2000" dirty="0" smtClean="0"/>
              <a:t>) </a:t>
            </a:r>
            <a:r>
              <a:rPr lang="nb-NO" sz="2000" dirty="0" err="1" smtClean="0"/>
              <a:t>of</a:t>
            </a:r>
            <a:r>
              <a:rPr lang="nb-NO" sz="2000" dirty="0" smtClean="0"/>
              <a:t> multiple data </a:t>
            </a:r>
            <a:r>
              <a:rPr lang="nb-NO" sz="2000" dirty="0" err="1" smtClean="0"/>
              <a:t>sources</a:t>
            </a:r>
            <a:r>
              <a:rPr lang="nb-NO" sz="2000" dirty="0" smtClean="0"/>
              <a:t> </a:t>
            </a:r>
            <a:r>
              <a:rPr lang="nb-NO" sz="2000" dirty="0" err="1" smtClean="0"/>
              <a:t>if</a:t>
            </a:r>
            <a:r>
              <a:rPr lang="nb-NO" sz="2000" dirty="0" smtClean="0"/>
              <a:t> </a:t>
            </a:r>
            <a:r>
              <a:rPr lang="nb-NO" sz="2000" dirty="0" err="1" smtClean="0"/>
              <a:t>the</a:t>
            </a:r>
            <a:r>
              <a:rPr lang="nb-NO" sz="2000" dirty="0" smtClean="0"/>
              <a:t> </a:t>
            </a:r>
            <a:r>
              <a:rPr lang="nb-NO" sz="2000" dirty="0" err="1" smtClean="0"/>
              <a:t>objective</a:t>
            </a:r>
            <a:r>
              <a:rPr lang="nb-NO" sz="2000" dirty="0" smtClean="0"/>
              <a:t> is to </a:t>
            </a:r>
            <a:r>
              <a:rPr lang="nb-NO" sz="2000" dirty="0" err="1" smtClean="0"/>
              <a:t>provide</a:t>
            </a:r>
            <a:r>
              <a:rPr lang="nb-NO" sz="2000" dirty="0" smtClean="0"/>
              <a:t> a TAC and </a:t>
            </a:r>
            <a:r>
              <a:rPr lang="nb-NO" sz="2000" dirty="0" err="1" smtClean="0"/>
              <a:t>minimize</a:t>
            </a:r>
            <a:r>
              <a:rPr lang="nb-NO" sz="2000" dirty="0" smtClean="0"/>
              <a:t> risk </a:t>
            </a:r>
            <a:r>
              <a:rPr lang="nb-NO" sz="2000" dirty="0" err="1" smtClean="0"/>
              <a:t>of</a:t>
            </a:r>
            <a:r>
              <a:rPr lang="nb-NO" sz="2000" dirty="0" smtClean="0"/>
              <a:t> </a:t>
            </a:r>
            <a:r>
              <a:rPr lang="nb-NO" sz="2000" dirty="0" err="1" smtClean="0"/>
              <a:t>overfishing</a:t>
            </a:r>
            <a:r>
              <a:rPr lang="nb-NO" sz="2000" dirty="0" smtClean="0"/>
              <a:t>?</a:t>
            </a:r>
          </a:p>
          <a:p>
            <a:pPr lvl="1"/>
            <a:r>
              <a:rPr lang="nb-NO" sz="2000" dirty="0" smtClean="0"/>
              <a:t>Harvesting </a:t>
            </a:r>
            <a:r>
              <a:rPr lang="nb-NO" sz="2000" dirty="0" err="1" smtClean="0"/>
              <a:t>strategies</a:t>
            </a:r>
            <a:endParaRPr lang="nb-NO" sz="2000" dirty="0" smtClean="0"/>
          </a:p>
          <a:p>
            <a:pPr lvl="1"/>
            <a:r>
              <a:rPr lang="nb-NO" sz="2000" dirty="0" err="1" smtClean="0"/>
              <a:t>Objectives</a:t>
            </a:r>
            <a:r>
              <a:rPr lang="nb-NO" sz="2000" dirty="0" smtClean="0"/>
              <a:t>: </a:t>
            </a:r>
          </a:p>
          <a:p>
            <a:pPr lvl="2"/>
            <a:r>
              <a:rPr lang="nb-NO" dirty="0" err="1" smtClean="0"/>
              <a:t>maximize</a:t>
            </a:r>
            <a:r>
              <a:rPr lang="nb-NO" dirty="0" smtClean="0"/>
              <a:t> a </a:t>
            </a:r>
            <a:r>
              <a:rPr lang="nb-NO" dirty="0" err="1" smtClean="0"/>
              <a:t>constant</a:t>
            </a:r>
            <a:r>
              <a:rPr lang="nb-NO" dirty="0" smtClean="0"/>
              <a:t> </a:t>
            </a:r>
            <a:r>
              <a:rPr lang="nb-NO" dirty="0" err="1" smtClean="0"/>
              <a:t>catch</a:t>
            </a:r>
            <a:r>
              <a:rPr lang="nb-NO" dirty="0" smtClean="0"/>
              <a:t> </a:t>
            </a:r>
            <a:r>
              <a:rPr lang="nb-NO" dirty="0" err="1" smtClean="0"/>
              <a:t>with</a:t>
            </a:r>
            <a:r>
              <a:rPr lang="nb-NO" dirty="0" smtClean="0"/>
              <a:t> a </a:t>
            </a:r>
            <a:r>
              <a:rPr lang="nb-NO" dirty="0" err="1" smtClean="0"/>
              <a:t>specified</a:t>
            </a:r>
            <a:r>
              <a:rPr lang="nb-NO" dirty="0" smtClean="0"/>
              <a:t> risk </a:t>
            </a:r>
            <a:r>
              <a:rPr lang="nb-NO" dirty="0" err="1" smtClean="0"/>
              <a:t>of</a:t>
            </a:r>
            <a:r>
              <a:rPr lang="nb-NO" dirty="0" smtClean="0"/>
              <a:t> </a:t>
            </a:r>
            <a:r>
              <a:rPr lang="nb-NO" dirty="0" err="1" smtClean="0"/>
              <a:t>collapse</a:t>
            </a:r>
            <a:endParaRPr lang="nb-NO" dirty="0" smtClean="0"/>
          </a:p>
          <a:p>
            <a:pPr lvl="2"/>
            <a:r>
              <a:rPr lang="nb-NO" dirty="0" err="1" smtClean="0"/>
              <a:t>Maximize</a:t>
            </a:r>
            <a:r>
              <a:rPr lang="nb-NO" dirty="0" smtClean="0"/>
              <a:t> </a:t>
            </a:r>
            <a:r>
              <a:rPr lang="nb-NO" dirty="0" err="1" smtClean="0"/>
              <a:t>long</a:t>
            </a:r>
            <a:r>
              <a:rPr lang="nb-NO" dirty="0" smtClean="0"/>
              <a:t> term </a:t>
            </a:r>
            <a:r>
              <a:rPr lang="nb-NO" dirty="0" err="1" smtClean="0"/>
              <a:t>yield</a:t>
            </a:r>
            <a:endParaRPr lang="nb-NO" dirty="0"/>
          </a:p>
          <a:p>
            <a:r>
              <a:rPr lang="nb-NO" sz="2000" dirty="0" err="1" smtClean="0"/>
              <a:t>What</a:t>
            </a:r>
            <a:r>
              <a:rPr lang="nb-NO" sz="2000" dirty="0" smtClean="0"/>
              <a:t> is </a:t>
            </a:r>
            <a:r>
              <a:rPr lang="nb-NO" sz="2000" dirty="0" err="1" smtClean="0"/>
              <a:t>the</a:t>
            </a:r>
            <a:r>
              <a:rPr lang="nb-NO" sz="2000" dirty="0" smtClean="0"/>
              <a:t> </a:t>
            </a:r>
            <a:r>
              <a:rPr lang="nb-NO" sz="2000" dirty="0" err="1" smtClean="0"/>
              <a:t>cost</a:t>
            </a:r>
            <a:r>
              <a:rPr lang="nb-NO" sz="2000" dirty="0" smtClean="0"/>
              <a:t> </a:t>
            </a:r>
            <a:r>
              <a:rPr lang="nb-NO" sz="2000" dirty="0" err="1" smtClean="0"/>
              <a:t>of</a:t>
            </a:r>
            <a:r>
              <a:rPr lang="nb-NO" sz="2000" dirty="0" smtClean="0"/>
              <a:t> </a:t>
            </a:r>
            <a:r>
              <a:rPr lang="nb-NO" sz="2000" dirty="0" err="1" smtClean="0"/>
              <a:t>improving</a:t>
            </a:r>
            <a:r>
              <a:rPr lang="nb-NO" sz="2000" dirty="0" smtClean="0"/>
              <a:t> </a:t>
            </a:r>
            <a:r>
              <a:rPr lang="nb-NO" sz="2000" dirty="0" err="1" smtClean="0"/>
              <a:t>estimates</a:t>
            </a:r>
            <a:r>
              <a:rPr lang="nb-NO" sz="2000" dirty="0" smtClean="0"/>
              <a:t> </a:t>
            </a:r>
            <a:r>
              <a:rPr lang="nb-NO" sz="2000" dirty="0" err="1" smtClean="0"/>
              <a:t>of</a:t>
            </a:r>
            <a:r>
              <a:rPr lang="nb-NO" sz="2000" dirty="0" smtClean="0"/>
              <a:t> </a:t>
            </a:r>
            <a:r>
              <a:rPr lang="nb-NO" sz="2000" dirty="0" err="1" smtClean="0"/>
              <a:t>stock</a:t>
            </a:r>
            <a:r>
              <a:rPr lang="nb-NO" sz="2000" dirty="0" smtClean="0"/>
              <a:t> parameters by </a:t>
            </a:r>
            <a:r>
              <a:rPr lang="nb-NO" sz="2000" dirty="0" err="1" smtClean="0"/>
              <a:t>X</a:t>
            </a:r>
            <a:r>
              <a:rPr lang="nb-NO" sz="2000" dirty="0" smtClean="0"/>
              <a:t>%?</a:t>
            </a:r>
          </a:p>
          <a:p>
            <a:pPr marL="457200" lvl="1" indent="-457200">
              <a:spcBef>
                <a:spcPct val="50000"/>
              </a:spcBef>
              <a:buSzPct val="80000"/>
              <a:buFont typeface="Times New Roman" pitchFamily="18" charset="0"/>
              <a:buChar char="►"/>
            </a:pPr>
            <a:r>
              <a:rPr lang="nb-NO" sz="2000" dirty="0" err="1" smtClean="0"/>
              <a:t>What</a:t>
            </a:r>
            <a:r>
              <a:rPr lang="nb-NO" sz="2000" dirty="0" smtClean="0"/>
              <a:t> is </a:t>
            </a:r>
            <a:r>
              <a:rPr lang="nb-NO" sz="2000" dirty="0" err="1" smtClean="0"/>
              <a:t>the</a:t>
            </a:r>
            <a:r>
              <a:rPr lang="nb-NO" sz="2000" dirty="0" smtClean="0"/>
              <a:t> </a:t>
            </a:r>
            <a:r>
              <a:rPr lang="nb-NO" sz="2000" dirty="0" err="1" smtClean="0"/>
              <a:t>effect</a:t>
            </a:r>
            <a:r>
              <a:rPr lang="nb-NO" sz="2000" dirty="0" smtClean="0"/>
              <a:t> </a:t>
            </a:r>
            <a:r>
              <a:rPr lang="nb-NO" sz="2000" dirty="0" err="1"/>
              <a:t>of</a:t>
            </a:r>
            <a:r>
              <a:rPr lang="nb-NO" sz="2000" dirty="0"/>
              <a:t> </a:t>
            </a:r>
            <a:r>
              <a:rPr lang="nb-NO" sz="2000" dirty="0" err="1"/>
              <a:t>conducting</a:t>
            </a:r>
            <a:r>
              <a:rPr lang="nb-NO" sz="2000" dirty="0"/>
              <a:t> surveys </a:t>
            </a:r>
            <a:r>
              <a:rPr lang="nb-NO" sz="2000" dirty="0" err="1"/>
              <a:t>every</a:t>
            </a:r>
            <a:r>
              <a:rPr lang="nb-NO" sz="2000" dirty="0"/>
              <a:t> </a:t>
            </a:r>
            <a:r>
              <a:rPr lang="nb-NO" sz="2000" dirty="0" err="1"/>
              <a:t>second</a:t>
            </a:r>
            <a:r>
              <a:rPr lang="nb-NO" sz="2000" dirty="0"/>
              <a:t> </a:t>
            </a:r>
            <a:r>
              <a:rPr lang="nb-NO" sz="2000" dirty="0" err="1" smtClean="0"/>
              <a:t>year</a:t>
            </a:r>
            <a:r>
              <a:rPr lang="nb-NO" sz="2000" dirty="0" smtClean="0"/>
              <a:t>?</a:t>
            </a:r>
          </a:p>
          <a:p>
            <a:pPr marL="457200" lvl="1" indent="-457200">
              <a:spcBef>
                <a:spcPct val="50000"/>
              </a:spcBef>
              <a:buSzPct val="80000"/>
              <a:buFont typeface="Times New Roman" pitchFamily="18" charset="0"/>
              <a:buChar char="►"/>
            </a:pPr>
            <a:r>
              <a:rPr lang="nb-NO" sz="2000" dirty="0" err="1" smtClean="0"/>
              <a:t>What</a:t>
            </a:r>
            <a:r>
              <a:rPr lang="nb-NO" sz="2000" dirty="0" smtClean="0"/>
              <a:t> is </a:t>
            </a:r>
            <a:r>
              <a:rPr lang="nb-NO" sz="2000" dirty="0" err="1" smtClean="0"/>
              <a:t>the</a:t>
            </a:r>
            <a:r>
              <a:rPr lang="nb-NO" sz="2000" dirty="0" smtClean="0"/>
              <a:t> </a:t>
            </a:r>
            <a:r>
              <a:rPr lang="nb-NO" sz="2000" dirty="0" err="1" smtClean="0"/>
              <a:t>effect</a:t>
            </a:r>
            <a:r>
              <a:rPr lang="nb-NO" sz="2000" dirty="0" smtClean="0"/>
              <a:t> </a:t>
            </a:r>
            <a:r>
              <a:rPr lang="nb-NO" sz="2000" dirty="0" err="1" smtClean="0"/>
              <a:t>of</a:t>
            </a:r>
            <a:r>
              <a:rPr lang="nb-NO" sz="2000" dirty="0" smtClean="0"/>
              <a:t> </a:t>
            </a:r>
            <a:r>
              <a:rPr lang="nb-NO" sz="2000" dirty="0" err="1" smtClean="0"/>
              <a:t>increasing</a:t>
            </a:r>
            <a:r>
              <a:rPr lang="nb-NO" sz="2000" dirty="0" smtClean="0"/>
              <a:t> </a:t>
            </a:r>
            <a:r>
              <a:rPr lang="nb-NO" sz="2000" dirty="0"/>
              <a:t>sampling </a:t>
            </a:r>
            <a:r>
              <a:rPr lang="nb-NO" sz="2000" dirty="0" err="1"/>
              <a:t>effort</a:t>
            </a:r>
            <a:r>
              <a:rPr lang="nb-NO" sz="2000" dirty="0"/>
              <a:t> </a:t>
            </a:r>
            <a:r>
              <a:rPr lang="nb-NO" sz="2000" dirty="0" err="1"/>
              <a:t>on</a:t>
            </a:r>
            <a:r>
              <a:rPr lang="nb-NO" sz="2000" dirty="0"/>
              <a:t> </a:t>
            </a:r>
            <a:r>
              <a:rPr lang="nb-NO" sz="2000" dirty="0" err="1"/>
              <a:t>stock</a:t>
            </a:r>
            <a:r>
              <a:rPr lang="nb-NO" sz="2000" dirty="0"/>
              <a:t> </a:t>
            </a:r>
            <a:r>
              <a:rPr lang="nb-NO" sz="2000" dirty="0" err="1" smtClean="0"/>
              <a:t>assessment</a:t>
            </a:r>
            <a:r>
              <a:rPr lang="nb-NO" sz="2000" dirty="0" smtClean="0"/>
              <a:t>?</a:t>
            </a:r>
            <a:endParaRPr lang="nb-NO" sz="2000" dirty="0"/>
          </a:p>
          <a:p>
            <a:endParaRPr lang="nb-NO" sz="2000" dirty="0" smtClean="0"/>
          </a:p>
        </p:txBody>
      </p:sp>
      <p:sp>
        <p:nvSpPr>
          <p:cNvPr id="3" name="Slide Number Placeholder 2"/>
          <p:cNvSpPr>
            <a:spLocks noGrp="1"/>
          </p:cNvSpPr>
          <p:nvPr>
            <p:ph type="sldNum" sz="quarter" idx="10"/>
          </p:nvPr>
        </p:nvSpPr>
        <p:spPr/>
        <p:txBody>
          <a:bodyPr/>
          <a:lstStyle/>
          <a:p>
            <a:fld id="{29E63551-22CE-45D6-8800-E8E6EE2EFB0F}" type="slidenum">
              <a:rPr lang="en-US" smtClean="0"/>
              <a:t>25</a:t>
            </a:fld>
            <a:endParaRPr lang="en-US"/>
          </a:p>
        </p:txBody>
      </p:sp>
    </p:spTree>
    <p:extLst>
      <p:ext uri="{BB962C8B-B14F-4D97-AF65-F5344CB8AC3E}">
        <p14:creationId xmlns:p14="http://schemas.microsoft.com/office/powerpoint/2010/main" val="92093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endParaRPr lang="nb-NO" dirty="0"/>
          </a:p>
        </p:txBody>
      </p:sp>
      <p:sp>
        <p:nvSpPr>
          <p:cNvPr id="3" name="Content Placeholder 2"/>
          <p:cNvSpPr>
            <a:spLocks noGrp="1"/>
          </p:cNvSpPr>
          <p:nvPr>
            <p:ph idx="1"/>
          </p:nvPr>
        </p:nvSpPr>
        <p:spPr/>
        <p:txBody>
          <a:bodyPr/>
          <a:lstStyle/>
          <a:p>
            <a:r>
              <a:rPr lang="nb-NO" sz="2000" dirty="0" smtClean="0"/>
              <a:t>Stock </a:t>
            </a:r>
            <a:r>
              <a:rPr lang="nb-NO" sz="2000" dirty="0" err="1" smtClean="0"/>
              <a:t>assessment</a:t>
            </a:r>
            <a:r>
              <a:rPr lang="nb-NO" sz="2000" dirty="0" smtClean="0"/>
              <a:t> </a:t>
            </a:r>
            <a:r>
              <a:rPr lang="nb-NO" sz="2000" dirty="0" err="1" smtClean="0"/>
              <a:t>models</a:t>
            </a:r>
            <a:r>
              <a:rPr lang="nb-NO" sz="2000" dirty="0" smtClean="0"/>
              <a:t> </a:t>
            </a:r>
            <a:r>
              <a:rPr lang="nb-NO" sz="2000" dirty="0" err="1" smtClean="0"/>
              <a:t>integrates</a:t>
            </a:r>
            <a:r>
              <a:rPr lang="nb-NO" sz="2000" dirty="0" smtClean="0"/>
              <a:t> multiple </a:t>
            </a:r>
            <a:r>
              <a:rPr lang="nb-NO" sz="2000" dirty="0" err="1" smtClean="0"/>
              <a:t>datasources</a:t>
            </a:r>
            <a:r>
              <a:rPr lang="nb-NO" sz="2000" dirty="0" smtClean="0"/>
              <a:t> to </a:t>
            </a:r>
            <a:r>
              <a:rPr lang="nb-NO" sz="2000" dirty="0" err="1" smtClean="0"/>
              <a:t>estimate</a:t>
            </a:r>
            <a:r>
              <a:rPr lang="nb-NO" sz="2000" dirty="0" smtClean="0"/>
              <a:t> and </a:t>
            </a:r>
            <a:r>
              <a:rPr lang="nb-NO" sz="2000" dirty="0" err="1" smtClean="0"/>
              <a:t>predict</a:t>
            </a:r>
            <a:r>
              <a:rPr lang="nb-NO" sz="2000" dirty="0" smtClean="0"/>
              <a:t> </a:t>
            </a:r>
            <a:r>
              <a:rPr lang="nb-NO" sz="2000" dirty="0" err="1" smtClean="0"/>
              <a:t>stock</a:t>
            </a:r>
            <a:r>
              <a:rPr lang="nb-NO" sz="2000" dirty="0" smtClean="0"/>
              <a:t> status</a:t>
            </a:r>
          </a:p>
          <a:p>
            <a:r>
              <a:rPr lang="nb-NO" sz="2000" dirty="0" err="1" smtClean="0"/>
              <a:t>Uncertainty</a:t>
            </a:r>
            <a:r>
              <a:rPr lang="nb-NO" sz="2000" dirty="0" smtClean="0"/>
              <a:t> in </a:t>
            </a:r>
            <a:r>
              <a:rPr lang="nb-NO" sz="2000" dirty="0" err="1" smtClean="0"/>
              <a:t>stock</a:t>
            </a:r>
            <a:r>
              <a:rPr lang="nb-NO" sz="2000" dirty="0" smtClean="0"/>
              <a:t> </a:t>
            </a:r>
            <a:r>
              <a:rPr lang="nb-NO" sz="2000" dirty="0" err="1" smtClean="0"/>
              <a:t>assessment</a:t>
            </a:r>
            <a:r>
              <a:rPr lang="nb-NO" sz="2000" dirty="0" smtClean="0"/>
              <a:t> </a:t>
            </a:r>
            <a:r>
              <a:rPr lang="nb-NO" sz="2000" dirty="0" err="1" smtClean="0"/>
              <a:t>depend</a:t>
            </a:r>
            <a:r>
              <a:rPr lang="nb-NO" sz="2000" dirty="0" smtClean="0"/>
              <a:t> </a:t>
            </a:r>
            <a:r>
              <a:rPr lang="nb-NO" sz="2000" dirty="0" err="1" smtClean="0"/>
              <a:t>on</a:t>
            </a:r>
            <a:r>
              <a:rPr lang="nb-NO" sz="2000" dirty="0" smtClean="0"/>
              <a:t> </a:t>
            </a:r>
            <a:r>
              <a:rPr lang="nb-NO" sz="2000" dirty="0" err="1" smtClean="0"/>
              <a:t>uncertainty</a:t>
            </a:r>
            <a:r>
              <a:rPr lang="nb-NO" sz="2000" dirty="0" smtClean="0"/>
              <a:t> in input data</a:t>
            </a:r>
          </a:p>
          <a:p>
            <a:pPr lvl="1"/>
            <a:r>
              <a:rPr lang="nb-NO" sz="2000" dirty="0" smtClean="0"/>
              <a:t>If </a:t>
            </a:r>
            <a:r>
              <a:rPr lang="nb-NO" sz="2000" dirty="0" err="1" smtClean="0"/>
              <a:t>the</a:t>
            </a:r>
            <a:r>
              <a:rPr lang="nb-NO" sz="2000" dirty="0" smtClean="0"/>
              <a:t> </a:t>
            </a:r>
            <a:r>
              <a:rPr lang="nb-NO" sz="2000" dirty="0" err="1" smtClean="0"/>
              <a:t>results</a:t>
            </a:r>
            <a:r>
              <a:rPr lang="nb-NO" sz="2000" dirty="0" smtClean="0"/>
              <a:t> </a:t>
            </a:r>
            <a:r>
              <a:rPr lang="nb-NO" sz="2000" dirty="0" err="1" smtClean="0"/>
              <a:t>of</a:t>
            </a:r>
            <a:r>
              <a:rPr lang="nb-NO" sz="2000" dirty="0" smtClean="0"/>
              <a:t> a survey is </a:t>
            </a:r>
            <a:r>
              <a:rPr lang="nb-NO" sz="2000" dirty="0" err="1" smtClean="0"/>
              <a:t>really</a:t>
            </a:r>
            <a:r>
              <a:rPr lang="nb-NO" sz="2000" dirty="0" smtClean="0"/>
              <a:t> </a:t>
            </a:r>
            <a:r>
              <a:rPr lang="nb-NO" sz="2000" dirty="0" err="1" smtClean="0"/>
              <a:t>good</a:t>
            </a:r>
            <a:r>
              <a:rPr lang="nb-NO" sz="2000" dirty="0" smtClean="0"/>
              <a:t>, </a:t>
            </a:r>
            <a:r>
              <a:rPr lang="nb-NO" sz="2000" dirty="0" err="1" smtClean="0"/>
              <a:t>the</a:t>
            </a:r>
            <a:r>
              <a:rPr lang="nb-NO" sz="2000" dirty="0" smtClean="0"/>
              <a:t> </a:t>
            </a:r>
            <a:r>
              <a:rPr lang="nb-NO" sz="2000" dirty="0" err="1" smtClean="0"/>
              <a:t>assessment</a:t>
            </a:r>
            <a:r>
              <a:rPr lang="nb-NO" sz="2000" dirty="0" smtClean="0"/>
              <a:t> </a:t>
            </a:r>
            <a:r>
              <a:rPr lang="nb-NO" sz="2000" dirty="0" err="1" smtClean="0"/>
              <a:t>should</a:t>
            </a:r>
            <a:r>
              <a:rPr lang="nb-NO" sz="2000" dirty="0" smtClean="0"/>
              <a:t> </a:t>
            </a:r>
            <a:r>
              <a:rPr lang="nb-NO" sz="2000" dirty="0" err="1" smtClean="0"/>
              <a:t>improve</a:t>
            </a:r>
            <a:r>
              <a:rPr lang="nb-NO" sz="2000" dirty="0" smtClean="0"/>
              <a:t> or vice versa. </a:t>
            </a:r>
            <a:r>
              <a:rPr lang="nb-NO" sz="2000" dirty="0" err="1" smtClean="0"/>
              <a:t>That</a:t>
            </a:r>
            <a:r>
              <a:rPr lang="nb-NO" sz="2000" dirty="0" smtClean="0"/>
              <a:t> </a:t>
            </a:r>
            <a:r>
              <a:rPr lang="nb-NO" sz="2000" dirty="0" err="1" smtClean="0"/>
              <a:t>should</a:t>
            </a:r>
            <a:r>
              <a:rPr lang="nb-NO" sz="2000" dirty="0" smtClean="0"/>
              <a:t> be </a:t>
            </a:r>
            <a:r>
              <a:rPr lang="nb-NO" sz="2000" dirty="0" err="1" smtClean="0"/>
              <a:t>known</a:t>
            </a:r>
            <a:r>
              <a:rPr lang="nb-NO" sz="2000" dirty="0" smtClean="0"/>
              <a:t> and </a:t>
            </a:r>
            <a:r>
              <a:rPr lang="nb-NO" sz="2000" dirty="0" err="1" smtClean="0"/>
              <a:t>shown</a:t>
            </a:r>
            <a:r>
              <a:rPr lang="nb-NO" sz="2000" dirty="0" smtClean="0"/>
              <a:t>!</a:t>
            </a:r>
          </a:p>
          <a:p>
            <a:r>
              <a:rPr lang="nb-NO" sz="2000" dirty="0" smtClean="0"/>
              <a:t>It is </a:t>
            </a:r>
            <a:r>
              <a:rPr lang="nb-NO" sz="2000" dirty="0" err="1" smtClean="0"/>
              <a:t>necessary</a:t>
            </a:r>
            <a:r>
              <a:rPr lang="nb-NO" sz="2000" dirty="0" smtClean="0"/>
              <a:t> </a:t>
            </a:r>
            <a:r>
              <a:rPr lang="nb-NO" sz="2000" dirty="0" err="1" smtClean="0"/>
              <a:t>with</a:t>
            </a:r>
            <a:r>
              <a:rPr lang="nb-NO" sz="2000" dirty="0" smtClean="0"/>
              <a:t> </a:t>
            </a:r>
            <a:r>
              <a:rPr lang="nb-NO" sz="2000" dirty="0" err="1" smtClean="0"/>
              <a:t>knowledge</a:t>
            </a:r>
            <a:r>
              <a:rPr lang="nb-NO" sz="2000" dirty="0" smtClean="0"/>
              <a:t> </a:t>
            </a:r>
            <a:r>
              <a:rPr lang="nb-NO" sz="2000" dirty="0" err="1" smtClean="0"/>
              <a:t>about</a:t>
            </a:r>
            <a:r>
              <a:rPr lang="nb-NO" sz="2000" dirty="0" smtClean="0"/>
              <a:t> </a:t>
            </a:r>
            <a:r>
              <a:rPr lang="nb-NO" sz="2000" dirty="0" err="1" smtClean="0"/>
              <a:t>quality</a:t>
            </a:r>
            <a:r>
              <a:rPr lang="nb-NO" sz="2000" dirty="0" smtClean="0"/>
              <a:t> in input data to </a:t>
            </a:r>
            <a:r>
              <a:rPr lang="nb-NO" sz="2000" dirty="0" err="1" smtClean="0"/>
              <a:t>avoid</a:t>
            </a:r>
            <a:r>
              <a:rPr lang="nb-NO" sz="2000" dirty="0" smtClean="0"/>
              <a:t> bias in </a:t>
            </a:r>
            <a:r>
              <a:rPr lang="nb-NO" sz="2000" dirty="0" err="1" smtClean="0"/>
              <a:t>inference</a:t>
            </a:r>
            <a:r>
              <a:rPr lang="nb-NO" sz="2000" dirty="0" smtClean="0"/>
              <a:t> (e.g. </a:t>
            </a:r>
            <a:r>
              <a:rPr lang="nb-NO" sz="2000" dirty="0" err="1" smtClean="0"/>
              <a:t>point</a:t>
            </a:r>
            <a:r>
              <a:rPr lang="nb-NO" sz="2000" dirty="0" smtClean="0"/>
              <a:t> </a:t>
            </a:r>
            <a:r>
              <a:rPr lang="nb-NO" sz="2000" dirty="0" err="1" smtClean="0"/>
              <a:t>estimates</a:t>
            </a:r>
            <a:r>
              <a:rPr lang="nb-NO" sz="2000" dirty="0" smtClean="0"/>
              <a:t> and </a:t>
            </a:r>
            <a:r>
              <a:rPr lang="nb-NO" sz="2000" dirty="0" err="1" smtClean="0"/>
              <a:t>variance</a:t>
            </a:r>
            <a:r>
              <a:rPr lang="nb-NO" sz="2000" dirty="0" smtClean="0"/>
              <a:t>)</a:t>
            </a:r>
          </a:p>
          <a:p>
            <a:r>
              <a:rPr lang="nb-NO" sz="2000" dirty="0" err="1" smtClean="0"/>
              <a:t>Complex</a:t>
            </a:r>
            <a:r>
              <a:rPr lang="nb-NO" sz="2000" dirty="0" smtClean="0"/>
              <a:t> </a:t>
            </a:r>
            <a:r>
              <a:rPr lang="nb-NO" sz="2000" dirty="0" err="1" smtClean="0"/>
              <a:t>error</a:t>
            </a:r>
            <a:r>
              <a:rPr lang="nb-NO" sz="2000" dirty="0" smtClean="0"/>
              <a:t> </a:t>
            </a:r>
            <a:r>
              <a:rPr lang="nb-NO" sz="2000" dirty="0" err="1" smtClean="0"/>
              <a:t>structures</a:t>
            </a:r>
            <a:r>
              <a:rPr lang="nb-NO" sz="2000" dirty="0" smtClean="0"/>
              <a:t> </a:t>
            </a:r>
            <a:r>
              <a:rPr lang="nb-NO" sz="2000" dirty="0" err="1" smtClean="0"/>
              <a:t>can</a:t>
            </a:r>
            <a:r>
              <a:rPr lang="nb-NO" sz="2000" dirty="0" smtClean="0"/>
              <a:t> not be </a:t>
            </a:r>
            <a:r>
              <a:rPr lang="nb-NO" sz="2000" dirty="0" err="1" smtClean="0"/>
              <a:t>estimated</a:t>
            </a:r>
            <a:r>
              <a:rPr lang="nb-NO" sz="2000" dirty="0" smtClean="0"/>
              <a:t> </a:t>
            </a:r>
            <a:r>
              <a:rPr lang="nb-NO" sz="2000" dirty="0" err="1" smtClean="0"/>
              <a:t>based</a:t>
            </a:r>
            <a:r>
              <a:rPr lang="nb-NO" sz="2000" dirty="0" smtClean="0"/>
              <a:t> </a:t>
            </a:r>
            <a:r>
              <a:rPr lang="nb-NO" sz="2000" dirty="0" err="1" smtClean="0"/>
              <a:t>on</a:t>
            </a:r>
            <a:r>
              <a:rPr lang="nb-NO" sz="2000" dirty="0" smtClean="0"/>
              <a:t> </a:t>
            </a:r>
            <a:r>
              <a:rPr lang="nb-NO" sz="2000" dirty="0" err="1" smtClean="0"/>
              <a:t>point</a:t>
            </a:r>
            <a:r>
              <a:rPr lang="nb-NO" sz="2000" dirty="0" smtClean="0"/>
              <a:t> </a:t>
            </a:r>
            <a:r>
              <a:rPr lang="nb-NO" sz="2000" dirty="0" err="1" smtClean="0"/>
              <a:t>estimates</a:t>
            </a:r>
            <a:r>
              <a:rPr lang="nb-NO" sz="2000" dirty="0" smtClean="0"/>
              <a:t> </a:t>
            </a:r>
            <a:r>
              <a:rPr lang="nb-NO" sz="2000" dirty="0" err="1" smtClean="0"/>
              <a:t>alone</a:t>
            </a:r>
            <a:endParaRPr lang="nb-NO" sz="2000" dirty="0" smtClean="0"/>
          </a:p>
          <a:p>
            <a:pPr lvl="1"/>
            <a:r>
              <a:rPr lang="nb-NO" sz="2000" dirty="0" smtClean="0"/>
              <a:t>Are </a:t>
            </a:r>
            <a:r>
              <a:rPr lang="nb-NO" sz="2000" dirty="0" err="1" smtClean="0"/>
              <a:t>costly</a:t>
            </a:r>
            <a:r>
              <a:rPr lang="nb-NO" sz="2000" dirty="0" smtClean="0"/>
              <a:t> data used </a:t>
            </a:r>
            <a:r>
              <a:rPr lang="nb-NO" sz="2000" dirty="0" err="1" smtClean="0"/>
              <a:t>the</a:t>
            </a:r>
            <a:r>
              <a:rPr lang="nb-NO" sz="2000" dirty="0" smtClean="0"/>
              <a:t> </a:t>
            </a:r>
            <a:r>
              <a:rPr lang="nb-NO" sz="2000" dirty="0" err="1" smtClean="0"/>
              <a:t>correct</a:t>
            </a:r>
            <a:r>
              <a:rPr lang="nb-NO" sz="2000" dirty="0" smtClean="0"/>
              <a:t> </a:t>
            </a:r>
            <a:r>
              <a:rPr lang="nb-NO" sz="2000" dirty="0" err="1" smtClean="0"/>
              <a:t>way</a:t>
            </a:r>
            <a:r>
              <a:rPr lang="nb-NO" sz="2000" dirty="0" smtClean="0"/>
              <a:t>?</a:t>
            </a:r>
            <a:endParaRPr lang="nb-NO" sz="20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26</a:t>
            </a:fld>
            <a:endParaRPr lang="en-GB" noProof="0" dirty="0"/>
          </a:p>
        </p:txBody>
      </p:sp>
    </p:spTree>
    <p:extLst>
      <p:ext uri="{BB962C8B-B14F-4D97-AF65-F5344CB8AC3E}">
        <p14:creationId xmlns:p14="http://schemas.microsoft.com/office/powerpoint/2010/main" val="269103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NOTE:</a:t>
            </a:r>
            <a:endParaRPr lang="nb-NO" dirty="0"/>
          </a:p>
        </p:txBody>
      </p:sp>
      <p:sp>
        <p:nvSpPr>
          <p:cNvPr id="3" name="Content Placeholder 2"/>
          <p:cNvSpPr>
            <a:spLocks noGrp="1"/>
          </p:cNvSpPr>
          <p:nvPr>
            <p:ph idx="1"/>
          </p:nvPr>
        </p:nvSpPr>
        <p:spPr/>
        <p:txBody>
          <a:bodyPr/>
          <a:lstStyle/>
          <a:p>
            <a:r>
              <a:rPr lang="nb-NO" dirty="0"/>
              <a:t>The ICES </a:t>
            </a:r>
            <a:r>
              <a:rPr lang="nb-NO" dirty="0" err="1"/>
              <a:t>advice</a:t>
            </a:r>
            <a:r>
              <a:rPr lang="nb-NO" dirty="0"/>
              <a:t> </a:t>
            </a:r>
            <a:r>
              <a:rPr lang="nb-NO" dirty="0" err="1"/>
              <a:t>framework</a:t>
            </a:r>
            <a:r>
              <a:rPr lang="nb-NO" dirty="0"/>
              <a:t> is not </a:t>
            </a:r>
            <a:r>
              <a:rPr lang="nb-NO" dirty="0" err="1"/>
              <a:t>ready</a:t>
            </a:r>
            <a:r>
              <a:rPr lang="nb-NO" dirty="0"/>
              <a:t> to </a:t>
            </a:r>
            <a:r>
              <a:rPr lang="nb-NO" dirty="0" err="1"/>
              <a:t>explicitly</a:t>
            </a:r>
            <a:r>
              <a:rPr lang="nb-NO" dirty="0"/>
              <a:t> </a:t>
            </a:r>
            <a:r>
              <a:rPr lang="nb-NO" dirty="0" err="1"/>
              <a:t>account</a:t>
            </a:r>
            <a:r>
              <a:rPr lang="nb-NO" dirty="0"/>
              <a:t> for </a:t>
            </a:r>
            <a:r>
              <a:rPr lang="nb-NO" dirty="0" err="1"/>
              <a:t>uncertainty</a:t>
            </a:r>
            <a:r>
              <a:rPr lang="nb-NO" dirty="0"/>
              <a:t>:</a:t>
            </a:r>
          </a:p>
          <a:p>
            <a:pPr lvl="1"/>
            <a:r>
              <a:rPr lang="nb-NO" dirty="0" err="1"/>
              <a:t>Dankel</a:t>
            </a:r>
            <a:r>
              <a:rPr lang="nb-NO" dirty="0"/>
              <a:t> et al. 2016 </a:t>
            </a:r>
            <a:r>
              <a:rPr lang="nb-NO" dirty="0" err="1"/>
              <a:t>proposed</a:t>
            </a:r>
            <a:r>
              <a:rPr lang="nb-NO" dirty="0"/>
              <a:t> </a:t>
            </a:r>
            <a:r>
              <a:rPr lang="nb-NO" dirty="0" err="1"/>
              <a:t>one</a:t>
            </a:r>
            <a:r>
              <a:rPr lang="nb-NO" dirty="0"/>
              <a:t> simple </a:t>
            </a:r>
            <a:r>
              <a:rPr lang="nb-NO" dirty="0" err="1"/>
              <a:t>approach</a:t>
            </a:r>
            <a:r>
              <a:rPr lang="nb-NO" dirty="0"/>
              <a:t> to </a:t>
            </a:r>
            <a:r>
              <a:rPr lang="nb-NO" dirty="0" err="1"/>
              <a:t>adapt</a:t>
            </a:r>
            <a:r>
              <a:rPr lang="nb-NO" dirty="0"/>
              <a:t> </a:t>
            </a:r>
            <a:r>
              <a:rPr lang="nb-NO" dirty="0" err="1"/>
              <a:t>the</a:t>
            </a:r>
            <a:r>
              <a:rPr lang="nb-NO" dirty="0"/>
              <a:t> </a:t>
            </a:r>
            <a:r>
              <a:rPr lang="nb-NO" dirty="0" err="1"/>
              <a:t>framework</a:t>
            </a:r>
            <a:r>
              <a:rPr lang="nb-NO" dirty="0"/>
              <a:t> to </a:t>
            </a:r>
            <a:r>
              <a:rPr lang="nb-NO" dirty="0" err="1"/>
              <a:t>account</a:t>
            </a:r>
            <a:r>
              <a:rPr lang="nb-NO" dirty="0"/>
              <a:t> for </a:t>
            </a:r>
            <a:r>
              <a:rPr lang="nb-NO" dirty="0" err="1" smtClean="0"/>
              <a:t>uncertainty</a:t>
            </a:r>
            <a:endParaRPr lang="nb-NO" dirty="0" smtClean="0"/>
          </a:p>
          <a:p>
            <a:pPr lvl="2"/>
            <a:r>
              <a:rPr lang="nb-NO" dirty="0" err="1" smtClean="0"/>
              <a:t>Higher</a:t>
            </a:r>
            <a:r>
              <a:rPr lang="nb-NO" dirty="0" smtClean="0"/>
              <a:t> </a:t>
            </a:r>
            <a:r>
              <a:rPr lang="nb-NO" dirty="0" err="1" smtClean="0"/>
              <a:t>precision</a:t>
            </a:r>
            <a:r>
              <a:rPr lang="nb-NO" dirty="0" smtClean="0"/>
              <a:t> </a:t>
            </a:r>
            <a:r>
              <a:rPr lang="nb-NO" dirty="0" err="1" smtClean="0"/>
              <a:t>result</a:t>
            </a:r>
            <a:r>
              <a:rPr lang="nb-NO" dirty="0" smtClean="0"/>
              <a:t> in </a:t>
            </a:r>
            <a:r>
              <a:rPr lang="nb-NO" dirty="0" err="1" smtClean="0"/>
              <a:t>higher</a:t>
            </a:r>
            <a:r>
              <a:rPr lang="nb-NO" dirty="0" smtClean="0"/>
              <a:t> </a:t>
            </a:r>
            <a:r>
              <a:rPr lang="nb-NO" dirty="0" err="1" smtClean="0"/>
              <a:t>quotas</a:t>
            </a:r>
            <a:r>
              <a:rPr lang="nb-NO" dirty="0" smtClean="0"/>
              <a:t> and vice versa </a:t>
            </a:r>
            <a:r>
              <a:rPr lang="nb-NO" dirty="0" err="1" smtClean="0"/>
              <a:t>resulting</a:t>
            </a:r>
            <a:r>
              <a:rPr lang="nb-NO" dirty="0" smtClean="0"/>
              <a:t> in </a:t>
            </a:r>
            <a:r>
              <a:rPr lang="nb-NO" dirty="0" err="1" smtClean="0"/>
              <a:t>lower</a:t>
            </a:r>
            <a:r>
              <a:rPr lang="nb-NO" dirty="0" smtClean="0"/>
              <a:t> risk </a:t>
            </a:r>
            <a:r>
              <a:rPr lang="nb-NO" dirty="0" err="1" smtClean="0"/>
              <a:t>of</a:t>
            </a:r>
            <a:r>
              <a:rPr lang="nb-NO" dirty="0" smtClean="0"/>
              <a:t> </a:t>
            </a:r>
            <a:r>
              <a:rPr lang="nb-NO" dirty="0" err="1" smtClean="0"/>
              <a:t>depletion</a:t>
            </a:r>
            <a:endParaRPr lang="nb-NO" dirty="0"/>
          </a:p>
          <a:p>
            <a:pPr marL="0" indent="0">
              <a:buNone/>
            </a:pP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27</a:t>
            </a:fld>
            <a:endParaRPr lang="en-GB" noProof="0" dirty="0"/>
          </a:p>
        </p:txBody>
      </p:sp>
      <p:sp>
        <p:nvSpPr>
          <p:cNvPr id="5" name="Rectangle 4"/>
          <p:cNvSpPr/>
          <p:nvPr/>
        </p:nvSpPr>
        <p:spPr>
          <a:xfrm>
            <a:off x="611560" y="5415607"/>
            <a:ext cx="8064896" cy="461665"/>
          </a:xfrm>
          <a:prstGeom prst="rect">
            <a:avLst/>
          </a:prstGeom>
        </p:spPr>
        <p:txBody>
          <a:bodyPr wrap="square">
            <a:spAutoFit/>
          </a:bodyPr>
          <a:lstStyle/>
          <a:p>
            <a:r>
              <a:rPr lang="en-US" sz="1200" dirty="0"/>
              <a:t>Dankel, D.J., Vølstad, J.H., and Aanes S. 2016. Communicating uncertainty in quota advice: the case for Confidence Interval Harvest Control Rules (CI-HCRs) for fisheries. Canadian Journal of fisheries and Marine Science 73 (2): 309-317.</a:t>
            </a:r>
          </a:p>
        </p:txBody>
      </p:sp>
    </p:spTree>
    <p:extLst>
      <p:ext uri="{BB962C8B-B14F-4D97-AF65-F5344CB8AC3E}">
        <p14:creationId xmlns:p14="http://schemas.microsoft.com/office/powerpoint/2010/main" val="3636878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2800" dirty="0" smtClean="0"/>
              <a:t>The XSAM </a:t>
            </a:r>
            <a:r>
              <a:rPr lang="nb-NO" sz="2800" dirty="0" err="1" smtClean="0"/>
              <a:t>concept</a:t>
            </a:r>
            <a:r>
              <a:rPr lang="nb-NO" sz="2800" dirty="0" smtClean="0"/>
              <a:t> is a </a:t>
            </a:r>
            <a:r>
              <a:rPr lang="nb-NO" sz="2800" dirty="0" err="1" smtClean="0"/>
              <a:t>response</a:t>
            </a:r>
            <a:r>
              <a:rPr lang="nb-NO" sz="2800" dirty="0" smtClean="0"/>
              <a:t> to </a:t>
            </a:r>
            <a:r>
              <a:rPr lang="nb-NO" sz="2800" dirty="0" err="1" smtClean="0"/>
              <a:t>this</a:t>
            </a:r>
            <a:endParaRPr lang="nb-NO" sz="2800" dirty="0"/>
          </a:p>
        </p:txBody>
      </p:sp>
      <p:sp>
        <p:nvSpPr>
          <p:cNvPr id="3" name="Content Placeholder 2"/>
          <p:cNvSpPr>
            <a:spLocks noGrp="1"/>
          </p:cNvSpPr>
          <p:nvPr>
            <p:ph idx="1"/>
          </p:nvPr>
        </p:nvSpPr>
        <p:spPr>
          <a:xfrm>
            <a:off x="251520" y="1340768"/>
            <a:ext cx="8640960" cy="4114800"/>
          </a:xfrm>
        </p:spPr>
        <p:txBody>
          <a:bodyPr/>
          <a:lstStyle/>
          <a:p>
            <a:pPr marL="0" indent="0">
              <a:buNone/>
            </a:pPr>
            <a:r>
              <a:rPr lang="nb-NO" b="1" dirty="0" smtClean="0"/>
              <a:t>XSAM </a:t>
            </a:r>
            <a:r>
              <a:rPr lang="nb-NO" b="1" dirty="0"/>
              <a:t>– </a:t>
            </a:r>
            <a:r>
              <a:rPr lang="nb-NO" b="1" dirty="0" err="1"/>
              <a:t>objectives</a:t>
            </a:r>
            <a:r>
              <a:rPr lang="nb-NO" b="1" dirty="0"/>
              <a:t> </a:t>
            </a:r>
            <a:endParaRPr lang="nb-NO" b="1" dirty="0" smtClean="0"/>
          </a:p>
          <a:p>
            <a:r>
              <a:rPr lang="nb-NO" dirty="0" smtClean="0"/>
              <a:t>The XSAM </a:t>
            </a:r>
            <a:r>
              <a:rPr lang="nb-NO" dirty="0" err="1" smtClean="0"/>
              <a:t>framework</a:t>
            </a:r>
            <a:r>
              <a:rPr lang="nb-NO" dirty="0" smtClean="0"/>
              <a:t> </a:t>
            </a:r>
            <a:r>
              <a:rPr lang="nb-NO" dirty="0" err="1" smtClean="0"/>
              <a:t>intends</a:t>
            </a:r>
            <a:r>
              <a:rPr lang="nb-NO" dirty="0" smtClean="0"/>
              <a:t> to link sampling – </a:t>
            </a:r>
            <a:r>
              <a:rPr lang="nb-NO" dirty="0" err="1" smtClean="0"/>
              <a:t>assessment</a:t>
            </a:r>
            <a:r>
              <a:rPr lang="nb-NO" dirty="0"/>
              <a:t> </a:t>
            </a:r>
            <a:r>
              <a:rPr lang="nb-NO" dirty="0" smtClean="0"/>
              <a:t>– </a:t>
            </a:r>
            <a:r>
              <a:rPr lang="nb-NO" dirty="0" err="1" smtClean="0"/>
              <a:t>uncertainty</a:t>
            </a:r>
            <a:r>
              <a:rPr lang="nb-NO" dirty="0"/>
              <a:t> </a:t>
            </a:r>
            <a:endParaRPr lang="nb-NO" dirty="0" smtClean="0"/>
          </a:p>
          <a:p>
            <a:r>
              <a:rPr lang="nb-NO" dirty="0" err="1" smtClean="0"/>
              <a:t>Provide</a:t>
            </a:r>
            <a:r>
              <a:rPr lang="nb-NO" dirty="0" smtClean="0"/>
              <a:t> </a:t>
            </a:r>
            <a:r>
              <a:rPr lang="nb-NO" dirty="0" err="1" smtClean="0"/>
              <a:t>better</a:t>
            </a:r>
            <a:r>
              <a:rPr lang="nb-NO" dirty="0" smtClean="0"/>
              <a:t> </a:t>
            </a:r>
            <a:r>
              <a:rPr lang="nb-NO" dirty="0" err="1" smtClean="0"/>
              <a:t>estimates</a:t>
            </a:r>
            <a:r>
              <a:rPr lang="nb-NO" dirty="0" smtClean="0"/>
              <a:t> </a:t>
            </a:r>
            <a:r>
              <a:rPr lang="nb-NO" dirty="0" err="1" smtClean="0"/>
              <a:t>of</a:t>
            </a:r>
            <a:r>
              <a:rPr lang="nb-NO" dirty="0" smtClean="0"/>
              <a:t> </a:t>
            </a:r>
            <a:r>
              <a:rPr lang="nb-NO" dirty="0" err="1" smtClean="0"/>
              <a:t>uncertainty</a:t>
            </a:r>
            <a:endParaRPr lang="nb-NO" dirty="0" smtClean="0"/>
          </a:p>
          <a:p>
            <a:r>
              <a:rPr lang="nb-NO" dirty="0" err="1" smtClean="0"/>
              <a:t>Quantifying</a:t>
            </a:r>
            <a:r>
              <a:rPr lang="nb-NO" dirty="0" smtClean="0"/>
              <a:t> </a:t>
            </a:r>
            <a:r>
              <a:rPr lang="nb-NO" dirty="0" err="1" smtClean="0"/>
              <a:t>the</a:t>
            </a:r>
            <a:r>
              <a:rPr lang="nb-NO" dirty="0" smtClean="0"/>
              <a:t> </a:t>
            </a:r>
            <a:r>
              <a:rPr lang="nb-NO" dirty="0" err="1" smtClean="0"/>
              <a:t>effect</a:t>
            </a:r>
            <a:r>
              <a:rPr lang="nb-NO" dirty="0" smtClean="0"/>
              <a:t> </a:t>
            </a:r>
            <a:r>
              <a:rPr lang="nb-NO" dirty="0" err="1" smtClean="0"/>
              <a:t>of</a:t>
            </a:r>
            <a:r>
              <a:rPr lang="nb-NO" dirty="0" smtClean="0"/>
              <a:t> multiple data </a:t>
            </a:r>
            <a:r>
              <a:rPr lang="nb-NO" dirty="0" err="1" smtClean="0"/>
              <a:t>sources</a:t>
            </a:r>
            <a:r>
              <a:rPr lang="nb-NO" dirty="0" smtClean="0"/>
              <a:t> </a:t>
            </a:r>
            <a:r>
              <a:rPr lang="nb-NO" dirty="0" err="1" smtClean="0"/>
              <a:t>with</a:t>
            </a:r>
            <a:r>
              <a:rPr lang="nb-NO" dirty="0" smtClean="0"/>
              <a:t> different </a:t>
            </a:r>
            <a:r>
              <a:rPr lang="nb-NO" dirty="0" err="1" smtClean="0"/>
              <a:t>quality</a:t>
            </a:r>
            <a:endParaRPr lang="nb-NO" dirty="0" smtClean="0"/>
          </a:p>
          <a:p>
            <a:r>
              <a:rPr lang="nb-NO" dirty="0" err="1" smtClean="0"/>
              <a:t>Need</a:t>
            </a:r>
            <a:r>
              <a:rPr lang="nb-NO" dirty="0" smtClean="0"/>
              <a:t> to turn </a:t>
            </a:r>
            <a:r>
              <a:rPr lang="nb-NO" dirty="0" err="1" smtClean="0"/>
              <a:t>focus</a:t>
            </a:r>
            <a:r>
              <a:rPr lang="nb-NO" dirty="0" smtClean="0"/>
              <a:t> to data</a:t>
            </a:r>
          </a:p>
          <a:p>
            <a:pPr marL="0" indent="0">
              <a:buNone/>
            </a:pPr>
            <a:endParaRPr lang="nb-NO" dirty="0" smtClean="0"/>
          </a:p>
          <a:p>
            <a:pPr marL="0" indent="0">
              <a:buNone/>
            </a:pPr>
            <a:r>
              <a:rPr lang="nb-NO" dirty="0" err="1" smtClean="0"/>
              <a:t>Concept</a:t>
            </a:r>
            <a:r>
              <a:rPr lang="nb-NO" dirty="0" smtClean="0"/>
              <a:t> </a:t>
            </a:r>
            <a:r>
              <a:rPr lang="nb-NO" dirty="0" err="1" smtClean="0"/>
              <a:t>developed</a:t>
            </a:r>
            <a:r>
              <a:rPr lang="nb-NO" dirty="0" smtClean="0"/>
              <a:t> by: Aanes</a:t>
            </a:r>
            <a:r>
              <a:rPr lang="nb-NO" dirty="0"/>
              <a:t>, Vølstad, </a:t>
            </a:r>
            <a:r>
              <a:rPr lang="nb-NO" dirty="0" err="1"/>
              <a:t>Subbey</a:t>
            </a:r>
            <a:r>
              <a:rPr lang="nb-NO" dirty="0"/>
              <a:t>, Hirst, Aldrin, </a:t>
            </a:r>
            <a:r>
              <a:rPr lang="nb-NO" dirty="0" smtClean="0"/>
              <a:t>Storvik,++ </a:t>
            </a:r>
            <a:r>
              <a:rPr lang="nb-NO" dirty="0"/>
              <a:t>et al.</a:t>
            </a:r>
          </a:p>
          <a:p>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28</a:t>
            </a:fld>
            <a:endParaRPr lang="en-GB" noProof="0" dirty="0"/>
          </a:p>
        </p:txBody>
      </p:sp>
    </p:spTree>
    <p:extLst>
      <p:ext uri="{BB962C8B-B14F-4D97-AF65-F5344CB8AC3E}">
        <p14:creationId xmlns:p14="http://schemas.microsoft.com/office/powerpoint/2010/main" val="58556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XSAM – status </a:t>
            </a:r>
            <a:endParaRPr lang="nb-NO" dirty="0"/>
          </a:p>
        </p:txBody>
      </p:sp>
      <p:sp>
        <p:nvSpPr>
          <p:cNvPr id="3" name="Content Placeholder 2"/>
          <p:cNvSpPr>
            <a:spLocks noGrp="1"/>
          </p:cNvSpPr>
          <p:nvPr>
            <p:ph idx="1"/>
          </p:nvPr>
        </p:nvSpPr>
        <p:spPr/>
        <p:txBody>
          <a:bodyPr/>
          <a:lstStyle/>
          <a:p>
            <a:r>
              <a:rPr lang="nb-NO" dirty="0" err="1" smtClean="0"/>
              <a:t>Candidate</a:t>
            </a:r>
            <a:r>
              <a:rPr lang="nb-NO" dirty="0" smtClean="0"/>
              <a:t> </a:t>
            </a:r>
            <a:r>
              <a:rPr lang="nb-NO" dirty="0" err="1" smtClean="0"/>
              <a:t>model</a:t>
            </a:r>
            <a:r>
              <a:rPr lang="nb-NO" dirty="0" smtClean="0"/>
              <a:t> at </a:t>
            </a:r>
            <a:r>
              <a:rPr lang="nb-NO" dirty="0" err="1" smtClean="0"/>
              <a:t>benchmark</a:t>
            </a:r>
            <a:r>
              <a:rPr lang="nb-NO" dirty="0" smtClean="0"/>
              <a:t> for NSS </a:t>
            </a:r>
            <a:r>
              <a:rPr lang="nb-NO" dirty="0" err="1" smtClean="0"/>
              <a:t>herring</a:t>
            </a:r>
            <a:r>
              <a:rPr lang="nb-NO" dirty="0" smtClean="0"/>
              <a:t> ICES WKPELA 2016</a:t>
            </a:r>
          </a:p>
          <a:p>
            <a:r>
              <a:rPr lang="nb-NO" dirty="0" smtClean="0"/>
              <a:t>The </a:t>
            </a:r>
            <a:r>
              <a:rPr lang="nb-NO" dirty="0" err="1" smtClean="0"/>
              <a:t>operational</a:t>
            </a:r>
            <a:r>
              <a:rPr lang="nb-NO" dirty="0" smtClean="0"/>
              <a:t> </a:t>
            </a:r>
            <a:r>
              <a:rPr lang="nb-NO" dirty="0" err="1" smtClean="0"/>
              <a:t>model</a:t>
            </a:r>
            <a:r>
              <a:rPr lang="nb-NO" dirty="0" smtClean="0"/>
              <a:t> for NSS </a:t>
            </a:r>
            <a:r>
              <a:rPr lang="nb-NO" dirty="0" err="1" smtClean="0"/>
              <a:t>herring</a:t>
            </a:r>
            <a:r>
              <a:rPr lang="nb-NO" dirty="0" smtClean="0"/>
              <a:t> </a:t>
            </a:r>
            <a:r>
              <a:rPr lang="nb-NO" dirty="0" err="1" smtClean="0"/>
              <a:t>since</a:t>
            </a:r>
            <a:r>
              <a:rPr lang="nb-NO" dirty="0" smtClean="0"/>
              <a:t> 2016</a:t>
            </a:r>
          </a:p>
          <a:p>
            <a:r>
              <a:rPr lang="nb-NO" dirty="0" smtClean="0"/>
              <a:t>A </a:t>
            </a:r>
            <a:r>
              <a:rPr lang="nb-NO" dirty="0" err="1" smtClean="0"/>
              <a:t>version</a:t>
            </a:r>
            <a:r>
              <a:rPr lang="nb-NO" dirty="0" smtClean="0"/>
              <a:t> </a:t>
            </a:r>
            <a:r>
              <a:rPr lang="nb-NO" dirty="0" err="1" smtClean="0"/>
              <a:t>of</a:t>
            </a:r>
            <a:r>
              <a:rPr lang="nb-NO" dirty="0" smtClean="0"/>
              <a:t> </a:t>
            </a:r>
            <a:r>
              <a:rPr lang="nb-NO" dirty="0" err="1" smtClean="0"/>
              <a:t>the</a:t>
            </a:r>
            <a:r>
              <a:rPr lang="nb-NO" dirty="0" smtClean="0"/>
              <a:t> </a:t>
            </a:r>
            <a:r>
              <a:rPr lang="nb-NO" dirty="0" err="1" smtClean="0"/>
              <a:t>model</a:t>
            </a:r>
            <a:r>
              <a:rPr lang="nb-NO" dirty="0" smtClean="0"/>
              <a:t> </a:t>
            </a:r>
            <a:r>
              <a:rPr lang="nb-NO" dirty="0" err="1" smtClean="0"/>
              <a:t>was</a:t>
            </a:r>
            <a:r>
              <a:rPr lang="nb-NO" dirty="0" smtClean="0"/>
              <a:t> </a:t>
            </a:r>
            <a:r>
              <a:rPr lang="nb-NO" dirty="0" err="1" smtClean="0"/>
              <a:t>implemented</a:t>
            </a:r>
            <a:r>
              <a:rPr lang="nb-NO" dirty="0" smtClean="0"/>
              <a:t> and </a:t>
            </a:r>
            <a:r>
              <a:rPr lang="nb-NO" dirty="0" err="1" smtClean="0"/>
              <a:t>partly</a:t>
            </a:r>
            <a:r>
              <a:rPr lang="nb-NO" smtClean="0"/>
              <a:t> examined</a:t>
            </a:r>
            <a:r>
              <a:rPr lang="nb-NO" dirty="0" smtClean="0"/>
              <a:t> </a:t>
            </a:r>
            <a:r>
              <a:rPr lang="nb-NO" dirty="0" smtClean="0"/>
              <a:t>for NEA </a:t>
            </a:r>
            <a:r>
              <a:rPr lang="nb-NO" dirty="0" err="1" smtClean="0"/>
              <a:t>cod</a:t>
            </a:r>
            <a:r>
              <a:rPr lang="nb-NO" dirty="0" smtClean="0"/>
              <a:t> at </a:t>
            </a:r>
            <a:r>
              <a:rPr lang="nb-NO" dirty="0" err="1" smtClean="0"/>
              <a:t>IBPArcticCod</a:t>
            </a:r>
            <a:r>
              <a:rPr lang="nb-NO" dirty="0" smtClean="0"/>
              <a:t> in 2017 </a:t>
            </a:r>
          </a:p>
          <a:p>
            <a:r>
              <a:rPr lang="nb-NO" dirty="0" smtClean="0"/>
              <a:t>Will be used for </a:t>
            </a:r>
            <a:r>
              <a:rPr lang="nb-NO" dirty="0" err="1" smtClean="0"/>
              <a:t>evaluation</a:t>
            </a:r>
            <a:r>
              <a:rPr lang="nb-NO" dirty="0" smtClean="0"/>
              <a:t> </a:t>
            </a:r>
            <a:r>
              <a:rPr lang="nb-NO" dirty="0" err="1" smtClean="0"/>
              <a:t>of</a:t>
            </a:r>
            <a:r>
              <a:rPr lang="nb-NO" dirty="0" smtClean="0"/>
              <a:t> </a:t>
            </a:r>
            <a:r>
              <a:rPr lang="nb-NO" dirty="0" err="1" smtClean="0"/>
              <a:t>reference</a:t>
            </a:r>
            <a:r>
              <a:rPr lang="nb-NO" dirty="0" smtClean="0"/>
              <a:t> </a:t>
            </a:r>
            <a:r>
              <a:rPr lang="nb-NO" dirty="0" err="1" smtClean="0"/>
              <a:t>points</a:t>
            </a:r>
            <a:r>
              <a:rPr lang="nb-NO" dirty="0" smtClean="0"/>
              <a:t> and management </a:t>
            </a:r>
            <a:r>
              <a:rPr lang="nb-NO" dirty="0" smtClean="0"/>
              <a:t>plan for NSS </a:t>
            </a:r>
            <a:r>
              <a:rPr lang="nb-NO" dirty="0" err="1" smtClean="0"/>
              <a:t>herring</a:t>
            </a:r>
            <a:r>
              <a:rPr lang="nb-NO" dirty="0" smtClean="0"/>
              <a:t> in </a:t>
            </a:r>
            <a:r>
              <a:rPr lang="nb-NO" dirty="0" smtClean="0"/>
              <a:t>2018</a:t>
            </a:r>
          </a:p>
          <a:p>
            <a:r>
              <a:rPr lang="nb-NO" dirty="0" smtClean="0"/>
              <a:t>Will be used as </a:t>
            </a:r>
            <a:r>
              <a:rPr lang="nb-NO" dirty="0" err="1" smtClean="0"/>
              <a:t>one</a:t>
            </a:r>
            <a:r>
              <a:rPr lang="nb-NO" dirty="0" smtClean="0"/>
              <a:t> </a:t>
            </a:r>
            <a:r>
              <a:rPr lang="nb-NO" dirty="0" err="1" smtClean="0"/>
              <a:t>of</a:t>
            </a:r>
            <a:r>
              <a:rPr lang="nb-NO" dirty="0" smtClean="0"/>
              <a:t> </a:t>
            </a:r>
            <a:r>
              <a:rPr lang="nb-NO" dirty="0" err="1" smtClean="0"/>
              <a:t>the</a:t>
            </a:r>
            <a:r>
              <a:rPr lang="nb-NO" dirty="0" smtClean="0"/>
              <a:t> </a:t>
            </a:r>
            <a:r>
              <a:rPr lang="nb-NO" dirty="0" err="1" smtClean="0"/>
              <a:t>tools</a:t>
            </a:r>
            <a:r>
              <a:rPr lang="nb-NO" dirty="0" smtClean="0"/>
              <a:t> to </a:t>
            </a:r>
            <a:r>
              <a:rPr lang="nb-NO" dirty="0" err="1" smtClean="0"/>
              <a:t>meet</a:t>
            </a:r>
            <a:r>
              <a:rPr lang="nb-NO" dirty="0" smtClean="0"/>
              <a:t> </a:t>
            </a:r>
            <a:r>
              <a:rPr lang="nb-NO" dirty="0" err="1" smtClean="0"/>
              <a:t>objectives</a:t>
            </a:r>
            <a:r>
              <a:rPr lang="nb-NO" dirty="0" smtClean="0"/>
              <a:t> in REDUS</a:t>
            </a:r>
          </a:p>
          <a:p>
            <a:r>
              <a:rPr lang="nb-NO" dirty="0" err="1" smtClean="0"/>
              <a:t>Work</a:t>
            </a:r>
            <a:r>
              <a:rPr lang="nb-NO" dirty="0" smtClean="0"/>
              <a:t> in progress…</a:t>
            </a:r>
          </a:p>
          <a:p>
            <a:pPr marL="0" indent="0">
              <a:buNone/>
            </a:pP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29</a:t>
            </a:fld>
            <a:endParaRPr lang="en-GB" noProof="0" dirty="0"/>
          </a:p>
        </p:txBody>
      </p:sp>
    </p:spTree>
    <p:extLst>
      <p:ext uri="{BB962C8B-B14F-4D97-AF65-F5344CB8AC3E}">
        <p14:creationId xmlns:p14="http://schemas.microsoft.com/office/powerpoint/2010/main" val="2645873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784976" cy="1008064"/>
          </a:xfrm>
        </p:spPr>
        <p:txBody>
          <a:bodyPr/>
          <a:lstStyle/>
          <a:p>
            <a:pPr algn="ctr"/>
            <a:r>
              <a:rPr lang="nb-NO" dirty="0" smtClean="0"/>
              <a:t>Overall </a:t>
            </a:r>
            <a:r>
              <a:rPr lang="nb-NO" dirty="0" err="1" smtClean="0"/>
              <a:t>objective</a:t>
            </a:r>
            <a:r>
              <a:rPr lang="nb-NO" dirty="0" smtClean="0"/>
              <a:t> – </a:t>
            </a:r>
            <a:r>
              <a:rPr lang="nb-NO" dirty="0" err="1" smtClean="0"/>
              <a:t>efficient</a:t>
            </a:r>
            <a:r>
              <a:rPr lang="nb-NO" dirty="0" smtClean="0"/>
              <a:t> </a:t>
            </a:r>
            <a:r>
              <a:rPr lang="nb-NO" dirty="0" err="1" smtClean="0"/>
              <a:t>use</a:t>
            </a:r>
            <a:r>
              <a:rPr lang="nb-NO" dirty="0" smtClean="0"/>
              <a:t> </a:t>
            </a:r>
            <a:r>
              <a:rPr lang="nb-NO" dirty="0" err="1" smtClean="0"/>
              <a:t>of</a:t>
            </a:r>
            <a:r>
              <a:rPr lang="nb-NO" dirty="0" smtClean="0"/>
              <a:t> data</a:t>
            </a:r>
            <a:endParaRPr lang="en-US" dirty="0"/>
          </a:p>
        </p:txBody>
      </p:sp>
      <p:sp>
        <p:nvSpPr>
          <p:cNvPr id="3" name="Content Placeholder 2"/>
          <p:cNvSpPr>
            <a:spLocks noGrp="1"/>
          </p:cNvSpPr>
          <p:nvPr>
            <p:ph idx="1"/>
          </p:nvPr>
        </p:nvSpPr>
        <p:spPr/>
        <p:txBody>
          <a:bodyPr/>
          <a:lstStyle/>
          <a:p>
            <a:r>
              <a:rPr lang="nb-NO" dirty="0" err="1" smtClean="0"/>
              <a:t>Collect</a:t>
            </a:r>
            <a:r>
              <a:rPr lang="nb-NO" dirty="0" smtClean="0"/>
              <a:t> and </a:t>
            </a:r>
            <a:r>
              <a:rPr lang="nb-NO" dirty="0" err="1" smtClean="0"/>
              <a:t>use</a:t>
            </a:r>
            <a:r>
              <a:rPr lang="nb-NO" dirty="0" smtClean="0"/>
              <a:t> </a:t>
            </a:r>
            <a:r>
              <a:rPr lang="nb-NO" dirty="0" err="1" smtClean="0"/>
              <a:t>the</a:t>
            </a:r>
            <a:r>
              <a:rPr lang="nb-NO" dirty="0" smtClean="0"/>
              <a:t> </a:t>
            </a:r>
            <a:r>
              <a:rPr lang="nb-NO" dirty="0" err="1" smtClean="0"/>
              <a:t>available</a:t>
            </a:r>
            <a:r>
              <a:rPr lang="nb-NO" dirty="0" smtClean="0"/>
              <a:t> data as </a:t>
            </a:r>
            <a:r>
              <a:rPr lang="nb-NO" dirty="0" err="1" smtClean="0"/>
              <a:t>efficient</a:t>
            </a:r>
            <a:r>
              <a:rPr lang="nb-NO" dirty="0" smtClean="0"/>
              <a:t> as </a:t>
            </a:r>
            <a:r>
              <a:rPr lang="nb-NO" dirty="0" err="1" smtClean="0"/>
              <a:t>possible</a:t>
            </a:r>
            <a:endParaRPr lang="nb-NO" dirty="0" smtClean="0"/>
          </a:p>
          <a:p>
            <a:r>
              <a:rPr lang="nb-NO" dirty="0" err="1" smtClean="0"/>
              <a:t>Identify</a:t>
            </a:r>
            <a:r>
              <a:rPr lang="nb-NO" dirty="0" smtClean="0"/>
              <a:t> </a:t>
            </a:r>
            <a:r>
              <a:rPr lang="nb-NO" i="1" dirty="0" err="1" smtClean="0"/>
              <a:t>sufficient</a:t>
            </a:r>
            <a:r>
              <a:rPr lang="nb-NO" dirty="0" smtClean="0"/>
              <a:t> </a:t>
            </a:r>
            <a:r>
              <a:rPr lang="nb-NO" dirty="0" err="1" smtClean="0"/>
              <a:t>amount</a:t>
            </a:r>
            <a:r>
              <a:rPr lang="nb-NO" dirty="0" smtClean="0"/>
              <a:t> </a:t>
            </a:r>
            <a:r>
              <a:rPr lang="nb-NO" dirty="0" err="1" smtClean="0"/>
              <a:t>of</a:t>
            </a:r>
            <a:r>
              <a:rPr lang="nb-NO" dirty="0" smtClean="0"/>
              <a:t> sampling data to </a:t>
            </a:r>
            <a:r>
              <a:rPr lang="nb-NO" dirty="0" err="1" smtClean="0"/>
              <a:t>meet</a:t>
            </a:r>
            <a:r>
              <a:rPr lang="nb-NO" dirty="0" smtClean="0"/>
              <a:t> </a:t>
            </a:r>
            <a:r>
              <a:rPr lang="nb-NO" dirty="0" err="1" smtClean="0"/>
              <a:t>the</a:t>
            </a:r>
            <a:r>
              <a:rPr lang="nb-NO" dirty="0" smtClean="0"/>
              <a:t> </a:t>
            </a:r>
            <a:r>
              <a:rPr lang="nb-NO" i="1" dirty="0" err="1" smtClean="0"/>
              <a:t>requirements</a:t>
            </a:r>
            <a:r>
              <a:rPr lang="nb-NO" i="1" dirty="0" smtClean="0"/>
              <a:t> </a:t>
            </a:r>
            <a:r>
              <a:rPr lang="nb-NO" dirty="0" smtClean="0"/>
              <a:t>by</a:t>
            </a:r>
          </a:p>
          <a:p>
            <a:pPr lvl="1"/>
            <a:r>
              <a:rPr lang="nb-NO" dirty="0" err="1" smtClean="0"/>
              <a:t>Quantifying</a:t>
            </a:r>
            <a:r>
              <a:rPr lang="nb-NO" dirty="0" smtClean="0"/>
              <a:t> risk and </a:t>
            </a:r>
            <a:r>
              <a:rPr lang="nb-NO" dirty="0" err="1" smtClean="0"/>
              <a:t>uncertainty</a:t>
            </a:r>
            <a:r>
              <a:rPr lang="nb-NO" dirty="0" smtClean="0"/>
              <a:t> </a:t>
            </a:r>
            <a:r>
              <a:rPr lang="nb-NO" dirty="0" err="1" smtClean="0"/>
              <a:t>such</a:t>
            </a:r>
            <a:r>
              <a:rPr lang="nb-NO" dirty="0" smtClean="0"/>
              <a:t> </a:t>
            </a:r>
            <a:r>
              <a:rPr lang="nb-NO" dirty="0" err="1" smtClean="0"/>
              <a:t>that</a:t>
            </a:r>
            <a:endParaRPr lang="nb-NO" dirty="0" smtClean="0"/>
          </a:p>
          <a:p>
            <a:pPr lvl="1"/>
            <a:r>
              <a:rPr lang="nb-NO" dirty="0"/>
              <a:t>sampling </a:t>
            </a:r>
            <a:r>
              <a:rPr lang="nb-NO" dirty="0" err="1" smtClean="0"/>
              <a:t>programmes</a:t>
            </a:r>
            <a:r>
              <a:rPr lang="nb-NO" dirty="0" smtClean="0"/>
              <a:t> </a:t>
            </a:r>
            <a:r>
              <a:rPr lang="nb-NO" dirty="0" err="1" smtClean="0"/>
              <a:t>can</a:t>
            </a:r>
            <a:r>
              <a:rPr lang="nb-NO" dirty="0" smtClean="0"/>
              <a:t> be </a:t>
            </a:r>
            <a:r>
              <a:rPr lang="nb-NO" dirty="0" err="1" smtClean="0"/>
              <a:t>monitored</a:t>
            </a:r>
            <a:r>
              <a:rPr lang="nb-NO" dirty="0" smtClean="0"/>
              <a:t> and </a:t>
            </a:r>
            <a:r>
              <a:rPr lang="nb-NO" dirty="0" err="1" smtClean="0"/>
              <a:t>improved</a:t>
            </a:r>
            <a:endParaRPr lang="nb-NO" dirty="0"/>
          </a:p>
          <a:p>
            <a:pPr marL="0" indent="0">
              <a:buNone/>
            </a:pPr>
            <a:endParaRPr lang="nb-NO" dirty="0" smtClean="0"/>
          </a:p>
          <a:p>
            <a:pPr marL="0" indent="0">
              <a:buNone/>
            </a:pPr>
            <a:endParaRPr lang="nb-NO" dirty="0" smtClean="0"/>
          </a:p>
          <a:p>
            <a:pPr marL="0" indent="0" algn="ctr">
              <a:buNone/>
            </a:pPr>
            <a:r>
              <a:rPr lang="nb-NO" dirty="0" smtClean="0"/>
              <a:t>→ </a:t>
            </a:r>
            <a:r>
              <a:rPr lang="nb-NO" dirty="0" err="1"/>
              <a:t>Being</a:t>
            </a:r>
            <a:r>
              <a:rPr lang="nb-NO" dirty="0"/>
              <a:t> </a:t>
            </a:r>
            <a:r>
              <a:rPr lang="nb-NO" dirty="0" err="1" smtClean="0"/>
              <a:t>cost</a:t>
            </a:r>
            <a:r>
              <a:rPr lang="nb-NO" dirty="0" smtClean="0"/>
              <a:t> </a:t>
            </a:r>
            <a:r>
              <a:rPr lang="nb-NO" dirty="0" err="1" smtClean="0"/>
              <a:t>effective</a:t>
            </a:r>
            <a:endParaRPr lang="en-US" dirty="0"/>
          </a:p>
        </p:txBody>
      </p:sp>
    </p:spTree>
    <p:extLst>
      <p:ext uri="{BB962C8B-B14F-4D97-AF65-F5344CB8AC3E}">
        <p14:creationId xmlns:p14="http://schemas.microsoft.com/office/powerpoint/2010/main" val="389750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Current</a:t>
            </a:r>
            <a:r>
              <a:rPr lang="nb-NO" dirty="0" smtClean="0"/>
              <a:t> XSAM </a:t>
            </a:r>
            <a:r>
              <a:rPr lang="nb-NO" dirty="0" err="1" smtClean="0"/>
              <a:t>version</a:t>
            </a:r>
            <a:endParaRPr lang="nb-NO" dirty="0"/>
          </a:p>
        </p:txBody>
      </p:sp>
      <p:sp>
        <p:nvSpPr>
          <p:cNvPr id="3" name="Content Placeholder 2"/>
          <p:cNvSpPr>
            <a:spLocks noGrp="1"/>
          </p:cNvSpPr>
          <p:nvPr>
            <p:ph idx="1"/>
          </p:nvPr>
        </p:nvSpPr>
        <p:spPr/>
        <p:txBody>
          <a:bodyPr/>
          <a:lstStyle/>
          <a:p>
            <a:r>
              <a:rPr lang="nb-NO" dirty="0" err="1" smtClean="0"/>
              <a:t>Implemented</a:t>
            </a:r>
            <a:r>
              <a:rPr lang="nb-NO" dirty="0" smtClean="0"/>
              <a:t> in R and TMB, </a:t>
            </a:r>
            <a:r>
              <a:rPr lang="nb-NO" dirty="0" err="1" smtClean="0"/>
              <a:t>but</a:t>
            </a:r>
            <a:r>
              <a:rPr lang="nb-NO" dirty="0" smtClean="0"/>
              <a:t> not </a:t>
            </a:r>
            <a:r>
              <a:rPr lang="nb-NO" dirty="0" err="1" smtClean="0"/>
              <a:t>yet</a:t>
            </a:r>
            <a:r>
              <a:rPr lang="nb-NO" dirty="0" smtClean="0"/>
              <a:t> an R-</a:t>
            </a:r>
            <a:r>
              <a:rPr lang="nb-NO" dirty="0" err="1" smtClean="0"/>
              <a:t>library</a:t>
            </a:r>
            <a:endParaRPr lang="nb-NO" dirty="0" smtClean="0"/>
          </a:p>
          <a:p>
            <a:pPr lvl="1"/>
            <a:r>
              <a:rPr lang="nb-NO" sz="1200" dirty="0" err="1" smtClean="0"/>
              <a:t>Advice</a:t>
            </a:r>
            <a:r>
              <a:rPr lang="nb-NO" sz="1200" dirty="0" smtClean="0"/>
              <a:t> for </a:t>
            </a:r>
            <a:r>
              <a:rPr lang="nb-NO" sz="1200" dirty="0" err="1" smtClean="0"/>
              <a:t>developers</a:t>
            </a:r>
            <a:r>
              <a:rPr lang="nb-NO" sz="1200" dirty="0" smtClean="0"/>
              <a:t>: </a:t>
            </a:r>
            <a:r>
              <a:rPr lang="nb-NO" sz="1200" dirty="0" err="1" smtClean="0"/>
              <a:t>use</a:t>
            </a:r>
            <a:r>
              <a:rPr lang="nb-NO" sz="1200" dirty="0" smtClean="0"/>
              <a:t> </a:t>
            </a:r>
            <a:r>
              <a:rPr lang="nb-NO" sz="1200" dirty="0" err="1" smtClean="0"/>
              <a:t>Rstudio</a:t>
            </a:r>
            <a:r>
              <a:rPr lang="nb-NO" sz="1200" dirty="0" smtClean="0"/>
              <a:t> and </a:t>
            </a:r>
            <a:r>
              <a:rPr lang="nb-NO" sz="1200" dirty="0" err="1" smtClean="0"/>
              <a:t>create</a:t>
            </a:r>
            <a:r>
              <a:rPr lang="nb-NO" sz="1200" dirty="0" smtClean="0"/>
              <a:t> a </a:t>
            </a:r>
            <a:r>
              <a:rPr lang="nb-NO" sz="1200" dirty="0" err="1" smtClean="0"/>
              <a:t>library</a:t>
            </a:r>
            <a:r>
              <a:rPr lang="nb-NO" sz="1200" dirty="0" smtClean="0"/>
              <a:t> for </a:t>
            </a:r>
            <a:r>
              <a:rPr lang="nb-NO" sz="1200" dirty="0" err="1" smtClean="0"/>
              <a:t>your</a:t>
            </a:r>
            <a:r>
              <a:rPr lang="nb-NO" sz="1200" dirty="0" smtClean="0"/>
              <a:t> </a:t>
            </a:r>
            <a:r>
              <a:rPr lang="nb-NO" sz="1200" dirty="0" err="1" smtClean="0"/>
              <a:t>project</a:t>
            </a:r>
            <a:r>
              <a:rPr lang="nb-NO" sz="1200" dirty="0" smtClean="0"/>
              <a:t> </a:t>
            </a:r>
            <a:r>
              <a:rPr lang="nb-NO" sz="1200" dirty="0" err="1" smtClean="0"/>
              <a:t>once</a:t>
            </a:r>
            <a:r>
              <a:rPr lang="nb-NO" sz="1200" dirty="0" smtClean="0"/>
              <a:t> </a:t>
            </a:r>
            <a:r>
              <a:rPr lang="nb-NO" sz="1200" dirty="0" err="1" smtClean="0"/>
              <a:t>you</a:t>
            </a:r>
            <a:r>
              <a:rPr lang="nb-NO" sz="1200" dirty="0" smtClean="0"/>
              <a:t> start </a:t>
            </a:r>
            <a:r>
              <a:rPr lang="nb-NO" sz="1200" dirty="0" err="1" smtClean="0"/>
              <a:t>the</a:t>
            </a:r>
            <a:r>
              <a:rPr lang="nb-NO" sz="1200" dirty="0" smtClean="0"/>
              <a:t> </a:t>
            </a:r>
            <a:r>
              <a:rPr lang="nb-NO" sz="1200" dirty="0" err="1" smtClean="0"/>
              <a:t>work</a:t>
            </a:r>
            <a:r>
              <a:rPr lang="nb-NO" sz="1200" dirty="0"/>
              <a:t>!</a:t>
            </a:r>
            <a:endParaRPr lang="nb-NO" sz="1200" dirty="0" smtClean="0"/>
          </a:p>
          <a:p>
            <a:r>
              <a:rPr lang="nb-NO" dirty="0" err="1" smtClean="0"/>
              <a:t>Requires</a:t>
            </a:r>
            <a:r>
              <a:rPr lang="nb-NO" dirty="0" smtClean="0"/>
              <a:t> </a:t>
            </a:r>
            <a:r>
              <a:rPr lang="nb-NO" dirty="0" err="1" smtClean="0"/>
              <a:t>good</a:t>
            </a:r>
            <a:r>
              <a:rPr lang="nb-NO" dirty="0" smtClean="0"/>
              <a:t> </a:t>
            </a:r>
            <a:r>
              <a:rPr lang="nb-NO" dirty="0" err="1" smtClean="0"/>
              <a:t>knowledge</a:t>
            </a:r>
            <a:r>
              <a:rPr lang="nb-NO" dirty="0" smtClean="0"/>
              <a:t> </a:t>
            </a:r>
            <a:r>
              <a:rPr lang="nb-NO" dirty="0" err="1" smtClean="0"/>
              <a:t>about</a:t>
            </a:r>
            <a:r>
              <a:rPr lang="nb-NO" dirty="0" smtClean="0"/>
              <a:t> input data</a:t>
            </a:r>
          </a:p>
          <a:p>
            <a:r>
              <a:rPr lang="nb-NO" dirty="0" err="1" smtClean="0"/>
              <a:t>Requires</a:t>
            </a:r>
            <a:r>
              <a:rPr lang="nb-NO" dirty="0" smtClean="0"/>
              <a:t> </a:t>
            </a:r>
            <a:r>
              <a:rPr lang="nb-NO" dirty="0" err="1" smtClean="0"/>
              <a:t>good</a:t>
            </a:r>
            <a:r>
              <a:rPr lang="nb-NO" dirty="0" smtClean="0"/>
              <a:t> </a:t>
            </a:r>
            <a:r>
              <a:rPr lang="nb-NO" dirty="0" err="1" smtClean="0"/>
              <a:t>knowledge</a:t>
            </a:r>
            <a:r>
              <a:rPr lang="nb-NO" dirty="0" smtClean="0"/>
              <a:t> </a:t>
            </a:r>
            <a:r>
              <a:rPr lang="nb-NO" dirty="0" err="1" smtClean="0"/>
              <a:t>of</a:t>
            </a:r>
            <a:r>
              <a:rPr lang="nb-NO" dirty="0" smtClean="0"/>
              <a:t> </a:t>
            </a:r>
            <a:r>
              <a:rPr lang="nb-NO" dirty="0" err="1" smtClean="0"/>
              <a:t>the</a:t>
            </a:r>
            <a:r>
              <a:rPr lang="nb-NO" dirty="0" smtClean="0"/>
              <a:t> </a:t>
            </a:r>
            <a:r>
              <a:rPr lang="nb-NO" dirty="0" err="1" smtClean="0"/>
              <a:t>current</a:t>
            </a:r>
            <a:r>
              <a:rPr lang="nb-NO" dirty="0" smtClean="0"/>
              <a:t> </a:t>
            </a:r>
            <a:r>
              <a:rPr lang="nb-NO" dirty="0" err="1" smtClean="0"/>
              <a:t>model</a:t>
            </a:r>
            <a:r>
              <a:rPr lang="nb-NO" dirty="0" smtClean="0"/>
              <a:t> and R</a:t>
            </a:r>
          </a:p>
          <a:p>
            <a:r>
              <a:rPr lang="nb-NO" dirty="0" err="1" smtClean="0"/>
              <a:t>Various</a:t>
            </a:r>
            <a:r>
              <a:rPr lang="nb-NO" dirty="0" smtClean="0"/>
              <a:t> </a:t>
            </a:r>
            <a:r>
              <a:rPr lang="nb-NO" dirty="0" err="1" smtClean="0"/>
              <a:t>aspects</a:t>
            </a:r>
            <a:r>
              <a:rPr lang="nb-NO" dirty="0" smtClean="0"/>
              <a:t> </a:t>
            </a:r>
            <a:r>
              <a:rPr lang="nb-NO" dirty="0" err="1" smtClean="0"/>
              <a:t>can</a:t>
            </a:r>
            <a:r>
              <a:rPr lang="nb-NO" dirty="0" smtClean="0"/>
              <a:t> be </a:t>
            </a:r>
            <a:r>
              <a:rPr lang="nb-NO" dirty="0" err="1" smtClean="0"/>
              <a:t>significantly</a:t>
            </a:r>
            <a:r>
              <a:rPr lang="nb-NO" dirty="0" smtClean="0"/>
              <a:t> </a:t>
            </a:r>
            <a:r>
              <a:rPr lang="nb-NO" dirty="0" err="1" smtClean="0"/>
              <a:t>improved</a:t>
            </a:r>
            <a:r>
              <a:rPr lang="nb-NO" dirty="0" smtClean="0"/>
              <a:t> and a more </a:t>
            </a:r>
            <a:r>
              <a:rPr lang="nb-NO" dirty="0" err="1" smtClean="0"/>
              <a:t>user</a:t>
            </a:r>
            <a:r>
              <a:rPr lang="nb-NO" dirty="0" smtClean="0"/>
              <a:t> </a:t>
            </a:r>
            <a:r>
              <a:rPr lang="nb-NO" dirty="0" err="1" smtClean="0"/>
              <a:t>friendly</a:t>
            </a:r>
            <a:r>
              <a:rPr lang="nb-NO" dirty="0" smtClean="0"/>
              <a:t> </a:t>
            </a:r>
            <a:r>
              <a:rPr lang="nb-NO" dirty="0" err="1" smtClean="0"/>
              <a:t>interface</a:t>
            </a:r>
            <a:r>
              <a:rPr lang="nb-NO" dirty="0" smtClean="0"/>
              <a:t> </a:t>
            </a:r>
            <a:r>
              <a:rPr lang="nb-NO" dirty="0" err="1" smtClean="0"/>
              <a:t>could</a:t>
            </a:r>
            <a:r>
              <a:rPr lang="nb-NO" dirty="0" smtClean="0"/>
              <a:t> be </a:t>
            </a:r>
            <a:r>
              <a:rPr lang="nb-NO" dirty="0" err="1" smtClean="0"/>
              <a:t>considered</a:t>
            </a:r>
            <a:r>
              <a:rPr lang="nb-NO" dirty="0" smtClean="0"/>
              <a:t>!</a:t>
            </a:r>
          </a:p>
          <a:p>
            <a:r>
              <a:rPr lang="nb-NO" dirty="0" smtClean="0"/>
              <a:t>Technical </a:t>
            </a:r>
            <a:r>
              <a:rPr lang="nb-NO" dirty="0" err="1" smtClean="0"/>
              <a:t>documentation</a:t>
            </a:r>
            <a:r>
              <a:rPr lang="nb-NO" dirty="0" smtClean="0"/>
              <a:t> </a:t>
            </a:r>
            <a:r>
              <a:rPr lang="nb-NO" dirty="0" err="1" smtClean="0"/>
              <a:t>should</a:t>
            </a:r>
            <a:r>
              <a:rPr lang="nb-NO" dirty="0" smtClean="0"/>
              <a:t> be </a:t>
            </a:r>
            <a:r>
              <a:rPr lang="nb-NO" dirty="0" err="1" smtClean="0"/>
              <a:t>improved</a:t>
            </a:r>
            <a:r>
              <a:rPr lang="nb-NO" dirty="0" smtClean="0"/>
              <a:t> </a:t>
            </a:r>
          </a:p>
          <a:p>
            <a:endParaRPr lang="nb-NO" dirty="0"/>
          </a:p>
          <a:p>
            <a:pPr marL="0" indent="0">
              <a:buNone/>
            </a:pPr>
            <a:r>
              <a:rPr lang="nb-NO" dirty="0" smtClean="0"/>
              <a:t>… not a ‘press </a:t>
            </a:r>
            <a:r>
              <a:rPr lang="nb-NO" dirty="0" err="1" smtClean="0"/>
              <a:t>the</a:t>
            </a:r>
            <a:r>
              <a:rPr lang="nb-NO" dirty="0" smtClean="0"/>
              <a:t> </a:t>
            </a:r>
            <a:r>
              <a:rPr lang="nb-NO" dirty="0" err="1" smtClean="0"/>
              <a:t>button</a:t>
            </a:r>
            <a:r>
              <a:rPr lang="nb-NO" smtClean="0"/>
              <a:t>’ </a:t>
            </a:r>
            <a:r>
              <a:rPr lang="nb-NO" dirty="0" err="1" smtClean="0"/>
              <a:t>implementation</a:t>
            </a:r>
            <a:r>
              <a:rPr lang="nb-NO" dirty="0" smtClean="0"/>
              <a:t>…</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30</a:t>
            </a:fld>
            <a:endParaRPr lang="en-GB" noProof="0" dirty="0"/>
          </a:p>
        </p:txBody>
      </p:sp>
    </p:spTree>
    <p:extLst>
      <p:ext uri="{BB962C8B-B14F-4D97-AF65-F5344CB8AC3E}">
        <p14:creationId xmlns:p14="http://schemas.microsoft.com/office/powerpoint/2010/main" val="3813802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This </a:t>
            </a:r>
            <a:r>
              <a:rPr lang="nb-NO" dirty="0" err="1" smtClean="0"/>
              <a:t>course</a:t>
            </a:r>
            <a:endParaRPr lang="nb-NO" dirty="0"/>
          </a:p>
        </p:txBody>
      </p:sp>
      <p:sp>
        <p:nvSpPr>
          <p:cNvPr id="3" name="Content Placeholder 2"/>
          <p:cNvSpPr>
            <a:spLocks noGrp="1"/>
          </p:cNvSpPr>
          <p:nvPr>
            <p:ph idx="1"/>
          </p:nvPr>
        </p:nvSpPr>
        <p:spPr/>
        <p:txBody>
          <a:bodyPr/>
          <a:lstStyle/>
          <a:p>
            <a:pPr marL="0" indent="0">
              <a:buNone/>
            </a:pPr>
            <a:r>
              <a:rPr lang="en-US" dirty="0"/>
              <a:t>The course provides a basic introduction to the use of the fish stock assessment model XSAM. XSAM takes into account the uncertainty of the data included in the model so that input data with high uncertainty has less impact on the result. It is a prerequisite that the participants have experience in R and have some knowledge of TMB (Template Model Builder). It is also a significant advantage to know how to calculate survey indices and how to estimate a catch matrix. The course lasts three days and starts with a review of the theory behind the model and ends with practical exercises.</a:t>
            </a:r>
            <a:endParaRPr lang="nb-NO" dirty="0"/>
          </a:p>
          <a:p>
            <a:pPr marL="0" indent="0">
              <a:buNone/>
            </a:pP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31</a:t>
            </a:fld>
            <a:endParaRPr lang="en-GB" noProof="0" dirty="0"/>
          </a:p>
        </p:txBody>
      </p:sp>
    </p:spTree>
    <p:extLst>
      <p:ext uri="{BB962C8B-B14F-4D97-AF65-F5344CB8AC3E}">
        <p14:creationId xmlns:p14="http://schemas.microsoft.com/office/powerpoint/2010/main" val="1860316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Break!</a:t>
            </a: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32</a:t>
            </a:fld>
            <a:endParaRPr lang="en-GB"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321177"/>
            <a:ext cx="6219203" cy="4844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572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Background</a:t>
            </a:r>
            <a:r>
              <a:rPr lang="nb-NO" dirty="0" smtClean="0"/>
              <a:t> XSAM</a:t>
            </a:r>
            <a:endParaRPr lang="nb-NO" dirty="0"/>
          </a:p>
        </p:txBody>
      </p:sp>
      <p:sp>
        <p:nvSpPr>
          <p:cNvPr id="3" name="Content Placeholder 2"/>
          <p:cNvSpPr>
            <a:spLocks noGrp="1"/>
          </p:cNvSpPr>
          <p:nvPr>
            <p:ph idx="1"/>
          </p:nvPr>
        </p:nvSpPr>
        <p:spPr/>
        <p:txBody>
          <a:bodyPr/>
          <a:lstStyle/>
          <a:p>
            <a:pPr marL="0" indent="0">
              <a:buNone/>
            </a:pPr>
            <a:r>
              <a:rPr lang="nb-NO" dirty="0" smtClean="0"/>
              <a:t>XSAM is a </a:t>
            </a:r>
            <a:r>
              <a:rPr lang="nb-NO" dirty="0" err="1" smtClean="0"/>
              <a:t>framework</a:t>
            </a:r>
            <a:r>
              <a:rPr lang="nb-NO" dirty="0" smtClean="0"/>
              <a:t> </a:t>
            </a:r>
            <a:r>
              <a:rPr lang="nb-NO" dirty="0" err="1" smtClean="0"/>
              <a:t>that</a:t>
            </a:r>
            <a:r>
              <a:rPr lang="nb-NO" dirty="0" smtClean="0"/>
              <a:t> </a:t>
            </a:r>
            <a:r>
              <a:rPr lang="nb-NO" dirty="0" err="1" smtClean="0"/>
              <a:t>aims</a:t>
            </a:r>
            <a:r>
              <a:rPr lang="nb-NO" dirty="0" smtClean="0"/>
              <a:t> at providing a link for</a:t>
            </a:r>
          </a:p>
          <a:p>
            <a:pPr marL="0" indent="0">
              <a:buNone/>
            </a:pPr>
            <a:endParaRPr lang="nb-NO" dirty="0" smtClean="0"/>
          </a:p>
          <a:p>
            <a:pPr marL="0" indent="0">
              <a:buNone/>
            </a:pPr>
            <a:r>
              <a:rPr lang="nb-NO" b="1" dirty="0" err="1" smtClean="0"/>
              <a:t>Cost</a:t>
            </a:r>
            <a:r>
              <a:rPr lang="nb-NO" b="1" dirty="0" smtClean="0"/>
              <a:t> </a:t>
            </a:r>
            <a:r>
              <a:rPr lang="nb-NO" b="1" dirty="0" err="1" smtClean="0"/>
              <a:t>effective</a:t>
            </a:r>
            <a:r>
              <a:rPr lang="nb-NO" b="1" dirty="0" smtClean="0"/>
              <a:t> sampling for management </a:t>
            </a:r>
            <a:r>
              <a:rPr lang="nb-NO" b="1" dirty="0" err="1" smtClean="0"/>
              <a:t>advice</a:t>
            </a:r>
            <a:endParaRPr lang="nb-NO" b="1" dirty="0" smtClean="0"/>
          </a:p>
          <a:p>
            <a:pPr marL="0" indent="0">
              <a:buNone/>
            </a:pPr>
            <a:endParaRPr lang="nb-NO" dirty="0"/>
          </a:p>
          <a:p>
            <a:pPr marL="0" indent="0">
              <a:buNone/>
            </a:pPr>
            <a:r>
              <a:rPr lang="nb-NO" dirty="0" smtClean="0"/>
              <a:t>XSAM is </a:t>
            </a:r>
            <a:r>
              <a:rPr lang="nb-NO" dirty="0" err="1" smtClean="0"/>
              <a:t>work</a:t>
            </a:r>
            <a:r>
              <a:rPr lang="nb-NO" dirty="0" smtClean="0"/>
              <a:t> in progress</a:t>
            </a:r>
          </a:p>
          <a:p>
            <a:pPr lvl="1"/>
            <a:r>
              <a:rPr lang="nb-NO" dirty="0"/>
              <a:t>Aanes, Vølstad, </a:t>
            </a:r>
            <a:r>
              <a:rPr lang="nb-NO" dirty="0" err="1"/>
              <a:t>Subbey</a:t>
            </a:r>
            <a:r>
              <a:rPr lang="nb-NO" dirty="0"/>
              <a:t>, Hirst, Aldrin, Storvik et al.</a:t>
            </a:r>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4</a:t>
            </a:fld>
            <a:endParaRPr lang="en-GB" noProof="0" dirty="0"/>
          </a:p>
        </p:txBody>
      </p:sp>
    </p:spTree>
    <p:extLst>
      <p:ext uri="{BB962C8B-B14F-4D97-AF65-F5344CB8AC3E}">
        <p14:creationId xmlns:p14="http://schemas.microsoft.com/office/powerpoint/2010/main" val="1938612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Background</a:t>
            </a:r>
            <a:r>
              <a:rPr lang="nb-NO" dirty="0" smtClean="0"/>
              <a:t> for </a:t>
            </a:r>
            <a:r>
              <a:rPr lang="nb-NO" dirty="0" err="1" smtClean="0"/>
              <a:t>development</a:t>
            </a:r>
            <a:endParaRPr lang="nb-NO" dirty="0"/>
          </a:p>
        </p:txBody>
      </p:sp>
      <p:sp>
        <p:nvSpPr>
          <p:cNvPr id="3" name="Content Placeholder 2"/>
          <p:cNvSpPr>
            <a:spLocks noGrp="1"/>
          </p:cNvSpPr>
          <p:nvPr>
            <p:ph idx="1"/>
          </p:nvPr>
        </p:nvSpPr>
        <p:spPr/>
        <p:txBody>
          <a:bodyPr/>
          <a:lstStyle/>
          <a:p>
            <a:pPr marL="0" indent="0">
              <a:buNone/>
            </a:pPr>
            <a:endParaRPr lang="nb-NO" dirty="0" smtClean="0"/>
          </a:p>
          <a:p>
            <a:pPr marL="0" indent="0">
              <a:buNone/>
            </a:pPr>
            <a:endParaRPr lang="nb-NO"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5</a:t>
            </a:fld>
            <a:endParaRPr lang="en-GB" noProof="0" dirty="0"/>
          </a:p>
        </p:txBody>
      </p:sp>
    </p:spTree>
    <p:extLst>
      <p:ext uri="{BB962C8B-B14F-4D97-AF65-F5344CB8AC3E}">
        <p14:creationId xmlns:p14="http://schemas.microsoft.com/office/powerpoint/2010/main" val="47863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67544" y="5003884"/>
            <a:ext cx="1058944" cy="400110"/>
          </a:xfrm>
          <a:prstGeom prst="rect">
            <a:avLst/>
          </a:prstGeom>
          <a:noFill/>
          <a:ln w="12700">
            <a:solidFill>
              <a:schemeClr val="accent1"/>
            </a:solidFill>
          </a:ln>
        </p:spPr>
        <p:txBody>
          <a:bodyPr wrap="square" rtlCol="0">
            <a:spAutoFit/>
          </a:bodyPr>
          <a:lstStyle>
            <a:defPPr>
              <a:defRPr lang="en-US"/>
            </a:defPPr>
            <a:lvl1pPr>
              <a:defRPr b="1">
                <a:solidFill>
                  <a:schemeClr val="bg2">
                    <a:lumMod val="10000"/>
                  </a:schemeClr>
                </a:solidFill>
              </a:defRPr>
            </a:lvl1pPr>
          </a:lstStyle>
          <a:p>
            <a:r>
              <a:rPr lang="nb-NO" dirty="0"/>
              <a:t>Model: </a:t>
            </a:r>
            <a:endParaRPr lang="en-US" dirty="0"/>
          </a:p>
        </p:txBody>
      </p:sp>
      <p:sp>
        <p:nvSpPr>
          <p:cNvPr id="16" name="TextBox 15"/>
          <p:cNvSpPr txBox="1"/>
          <p:nvPr/>
        </p:nvSpPr>
        <p:spPr>
          <a:xfrm>
            <a:off x="59639" y="6087942"/>
            <a:ext cx="2856177" cy="707886"/>
          </a:xfrm>
          <a:prstGeom prst="rect">
            <a:avLst/>
          </a:prstGeom>
          <a:solidFill>
            <a:schemeClr val="bg2"/>
          </a:solidFill>
          <a:ln w="12700">
            <a:solidFill>
              <a:schemeClr val="accent1"/>
            </a:solidFill>
          </a:ln>
        </p:spPr>
        <p:txBody>
          <a:bodyPr wrap="square" rtlCol="0">
            <a:spAutoFit/>
          </a:bodyPr>
          <a:lstStyle>
            <a:defPPr>
              <a:defRPr lang="en-US"/>
            </a:defPPr>
            <a:lvl1pPr>
              <a:defRPr b="1">
                <a:solidFill>
                  <a:schemeClr val="bg2">
                    <a:lumMod val="10000"/>
                  </a:schemeClr>
                </a:solidFill>
              </a:defRPr>
            </a:lvl1pPr>
          </a:lstStyle>
          <a:p>
            <a:r>
              <a:rPr lang="nb-NO" dirty="0"/>
              <a:t>Stock status + HCR→ </a:t>
            </a:r>
          </a:p>
          <a:p>
            <a:r>
              <a:rPr lang="nb-NO" dirty="0"/>
              <a:t>Management </a:t>
            </a:r>
            <a:r>
              <a:rPr lang="nb-NO" dirty="0" err="1"/>
              <a:t>advice</a:t>
            </a:r>
            <a:endParaRPr lang="en-US" dirty="0"/>
          </a:p>
        </p:txBody>
      </p:sp>
      <p:cxnSp>
        <p:nvCxnSpPr>
          <p:cNvPr id="35" name="Straight Arrow Connector 34"/>
          <p:cNvCxnSpPr>
            <a:stCxn id="15" idx="2"/>
          </p:cNvCxnSpPr>
          <p:nvPr/>
        </p:nvCxnSpPr>
        <p:spPr>
          <a:xfrm>
            <a:off x="997016" y="5403994"/>
            <a:ext cx="0" cy="68394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4624"/>
            <a:ext cx="8229600" cy="1008112"/>
          </a:xfrm>
        </p:spPr>
        <p:txBody>
          <a:bodyPr>
            <a:normAutofit/>
          </a:bodyPr>
          <a:lstStyle/>
          <a:p>
            <a:pPr algn="ctr"/>
            <a:r>
              <a:rPr lang="nb-NO" dirty="0" smtClean="0"/>
              <a:t>From data to management </a:t>
            </a:r>
            <a:r>
              <a:rPr lang="nb-NO" dirty="0" err="1" smtClean="0"/>
              <a:t>advice</a:t>
            </a:r>
            <a:r>
              <a:rPr lang="nb-NO" dirty="0" smtClean="0"/>
              <a:t/>
            </a:r>
            <a:br>
              <a:rPr lang="nb-NO" dirty="0" smtClean="0"/>
            </a:br>
            <a:r>
              <a:rPr lang="nb-NO" sz="2000" dirty="0" smtClean="0"/>
              <a:t>a «</a:t>
            </a:r>
            <a:r>
              <a:rPr lang="nb-NO" sz="2000" dirty="0" err="1" smtClean="0"/>
              <a:t>bottom</a:t>
            </a:r>
            <a:r>
              <a:rPr lang="nb-NO" sz="2000" dirty="0" smtClean="0"/>
              <a:t> up» </a:t>
            </a:r>
            <a:r>
              <a:rPr lang="nb-NO" sz="2000" dirty="0" err="1" smtClean="0"/>
              <a:t>example</a:t>
            </a:r>
            <a:r>
              <a:rPr lang="nb-NO" sz="2000" dirty="0" smtClean="0"/>
              <a:t> </a:t>
            </a:r>
            <a:r>
              <a:rPr lang="nb-NO" sz="2000" dirty="0" err="1" smtClean="0"/>
              <a:t>description</a:t>
            </a:r>
            <a:endParaRPr lang="en-US" sz="20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959" y="2226642"/>
            <a:ext cx="889200" cy="48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2478" y="1484784"/>
            <a:ext cx="887730" cy="499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2316" y="2237374"/>
            <a:ext cx="889200" cy="471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35"/>
          <p:cNvSpPr txBox="1"/>
          <p:nvPr/>
        </p:nvSpPr>
        <p:spPr>
          <a:xfrm>
            <a:off x="2696072" y="1196752"/>
            <a:ext cx="1609671" cy="369332"/>
          </a:xfrm>
          <a:prstGeom prst="rect">
            <a:avLst/>
          </a:prstGeom>
          <a:noFill/>
        </p:spPr>
        <p:txBody>
          <a:bodyPr wrap="none" rtlCol="0">
            <a:spAutoFit/>
          </a:bodyPr>
          <a:lstStyle/>
          <a:p>
            <a:r>
              <a:rPr lang="nb-NO" dirty="0" smtClean="0"/>
              <a:t>Reference </a:t>
            </a:r>
            <a:r>
              <a:rPr lang="nb-NO" dirty="0" err="1" smtClean="0"/>
              <a:t>fleet</a:t>
            </a:r>
            <a:endParaRPr lang="en-US" dirty="0"/>
          </a:p>
        </p:txBody>
      </p:sp>
      <p:sp>
        <p:nvSpPr>
          <p:cNvPr id="44" name="TextBox 43"/>
          <p:cNvSpPr txBox="1"/>
          <p:nvPr/>
        </p:nvSpPr>
        <p:spPr>
          <a:xfrm>
            <a:off x="3971396" y="1940050"/>
            <a:ext cx="1244956" cy="369332"/>
          </a:xfrm>
          <a:prstGeom prst="rect">
            <a:avLst/>
          </a:prstGeom>
          <a:noFill/>
        </p:spPr>
        <p:txBody>
          <a:bodyPr wrap="none" rtlCol="0">
            <a:spAutoFit/>
          </a:bodyPr>
          <a:lstStyle/>
          <a:p>
            <a:r>
              <a:rPr lang="nb-NO" dirty="0" err="1" smtClean="0"/>
              <a:t>Coastguard</a:t>
            </a:r>
            <a:endParaRPr lang="en-US" dirty="0"/>
          </a:p>
        </p:txBody>
      </p:sp>
      <p:sp>
        <p:nvSpPr>
          <p:cNvPr id="45" name="TextBox 44"/>
          <p:cNvSpPr txBox="1"/>
          <p:nvPr/>
        </p:nvSpPr>
        <p:spPr>
          <a:xfrm>
            <a:off x="6602870" y="1938610"/>
            <a:ext cx="1781834" cy="369332"/>
          </a:xfrm>
          <a:prstGeom prst="rect">
            <a:avLst/>
          </a:prstGeom>
          <a:noFill/>
        </p:spPr>
        <p:txBody>
          <a:bodyPr wrap="none" rtlCol="0">
            <a:spAutoFit/>
          </a:bodyPr>
          <a:lstStyle/>
          <a:p>
            <a:r>
              <a:rPr lang="nb-NO" dirty="0" smtClean="0"/>
              <a:t>Scientific surveys</a:t>
            </a:r>
            <a:endParaRPr lang="en-US" dirty="0"/>
          </a:p>
        </p:txBody>
      </p:sp>
      <p:sp>
        <p:nvSpPr>
          <p:cNvPr id="57" name="TextBox 56"/>
          <p:cNvSpPr txBox="1"/>
          <p:nvPr/>
        </p:nvSpPr>
        <p:spPr>
          <a:xfrm>
            <a:off x="4120239" y="5003884"/>
            <a:ext cx="2395977" cy="400110"/>
          </a:xfrm>
          <a:prstGeom prst="rect">
            <a:avLst/>
          </a:prstGeom>
          <a:noFill/>
          <a:ln>
            <a:solidFill>
              <a:schemeClr val="accent1">
                <a:shade val="50000"/>
              </a:schemeClr>
            </a:solidFill>
          </a:ln>
        </p:spPr>
        <p:txBody>
          <a:bodyPr wrap="square" rtlCol="0">
            <a:spAutoFit/>
          </a:bodyPr>
          <a:lstStyle/>
          <a:p>
            <a:r>
              <a:rPr lang="nb-NO" dirty="0" err="1" smtClean="0"/>
              <a:t>Assessment</a:t>
            </a:r>
            <a:r>
              <a:rPr lang="nb-NO" dirty="0" smtClean="0"/>
              <a:t> </a:t>
            </a:r>
            <a:r>
              <a:rPr lang="nb-NO" dirty="0" err="1" smtClean="0"/>
              <a:t>model</a:t>
            </a:r>
            <a:endParaRPr lang="en-US" dirty="0"/>
          </a:p>
        </p:txBody>
      </p:sp>
      <p:sp>
        <p:nvSpPr>
          <p:cNvPr id="63" name="TextBox 62"/>
          <p:cNvSpPr txBox="1"/>
          <p:nvPr/>
        </p:nvSpPr>
        <p:spPr>
          <a:xfrm>
            <a:off x="3391471" y="6231795"/>
            <a:ext cx="3844825" cy="400110"/>
          </a:xfrm>
          <a:prstGeom prst="rect">
            <a:avLst/>
          </a:prstGeom>
          <a:noFill/>
          <a:ln>
            <a:solidFill>
              <a:schemeClr val="accent1">
                <a:shade val="50000"/>
              </a:schemeClr>
            </a:solidFill>
          </a:ln>
        </p:spPr>
        <p:txBody>
          <a:bodyPr wrap="square" rtlCol="0">
            <a:spAutoFit/>
          </a:bodyPr>
          <a:lstStyle/>
          <a:p>
            <a:r>
              <a:rPr lang="nb-NO" dirty="0" smtClean="0"/>
              <a:t>SSB,…,+HCR → </a:t>
            </a:r>
            <a:r>
              <a:rPr lang="nb-NO" dirty="0" err="1" smtClean="0"/>
              <a:t>Quota</a:t>
            </a:r>
            <a:r>
              <a:rPr lang="nb-NO" dirty="0" smtClean="0"/>
              <a:t> </a:t>
            </a:r>
            <a:r>
              <a:rPr lang="nb-NO" dirty="0" err="1" smtClean="0"/>
              <a:t>advice</a:t>
            </a:r>
            <a:endParaRPr lang="en-US" dirty="0"/>
          </a:p>
        </p:txBody>
      </p:sp>
      <p:sp>
        <p:nvSpPr>
          <p:cNvPr id="68" name="TextBox 67"/>
          <p:cNvSpPr txBox="1"/>
          <p:nvPr/>
        </p:nvSpPr>
        <p:spPr>
          <a:xfrm>
            <a:off x="5054281" y="1218408"/>
            <a:ext cx="2138727" cy="400110"/>
          </a:xfrm>
          <a:prstGeom prst="rect">
            <a:avLst/>
          </a:prstGeom>
          <a:noFill/>
        </p:spPr>
        <p:txBody>
          <a:bodyPr wrap="none" rtlCol="0">
            <a:spAutoFit/>
          </a:bodyPr>
          <a:lstStyle/>
          <a:p>
            <a:r>
              <a:rPr lang="nb-NO" dirty="0" err="1" smtClean="0"/>
              <a:t>Surveillance</a:t>
            </a:r>
            <a:r>
              <a:rPr lang="nb-NO" dirty="0" smtClean="0"/>
              <a:t> </a:t>
            </a:r>
            <a:r>
              <a:rPr lang="nb-NO" dirty="0" err="1" smtClean="0"/>
              <a:t>fleet</a:t>
            </a:r>
            <a:endParaRPr lang="en-US" dirty="0"/>
          </a:p>
        </p:txBody>
      </p:sp>
      <p:sp>
        <p:nvSpPr>
          <p:cNvPr id="11" name="TextBox 10"/>
          <p:cNvSpPr txBox="1"/>
          <p:nvPr/>
        </p:nvSpPr>
        <p:spPr>
          <a:xfrm>
            <a:off x="35496" y="1412776"/>
            <a:ext cx="2016224" cy="707886"/>
          </a:xfrm>
          <a:prstGeom prst="rect">
            <a:avLst/>
          </a:prstGeom>
          <a:noFill/>
          <a:ln w="12700">
            <a:solidFill>
              <a:schemeClr val="accent1"/>
            </a:solidFill>
          </a:ln>
        </p:spPr>
        <p:txBody>
          <a:bodyPr wrap="square" rtlCol="0">
            <a:spAutoFit/>
          </a:bodyPr>
          <a:lstStyle/>
          <a:p>
            <a:r>
              <a:rPr lang="nb-NO" b="1" dirty="0">
                <a:solidFill>
                  <a:schemeClr val="bg2">
                    <a:lumMod val="10000"/>
                  </a:schemeClr>
                </a:solidFill>
              </a:rPr>
              <a:t>Data/sampling</a:t>
            </a:r>
          </a:p>
          <a:p>
            <a:r>
              <a:rPr lang="nb-NO" b="1" dirty="0" err="1">
                <a:solidFill>
                  <a:schemeClr val="bg2">
                    <a:lumMod val="10000"/>
                  </a:schemeClr>
                </a:solidFill>
              </a:rPr>
              <a:t>programmes</a:t>
            </a:r>
            <a:r>
              <a:rPr lang="nb-NO" b="1" dirty="0">
                <a:solidFill>
                  <a:schemeClr val="bg2">
                    <a:lumMod val="10000"/>
                  </a:schemeClr>
                </a:solidFill>
              </a:rPr>
              <a:t>:</a:t>
            </a:r>
            <a:endParaRPr lang="en-US" b="1" dirty="0">
              <a:solidFill>
                <a:schemeClr val="bg2">
                  <a:lumMod val="10000"/>
                </a:schemeClr>
              </a:solidFill>
            </a:endParaRPr>
          </a:p>
        </p:txBody>
      </p:sp>
      <p:sp>
        <p:nvSpPr>
          <p:cNvPr id="47" name="TextBox 46"/>
          <p:cNvSpPr txBox="1"/>
          <p:nvPr/>
        </p:nvSpPr>
        <p:spPr>
          <a:xfrm>
            <a:off x="539552" y="3851756"/>
            <a:ext cx="930127" cy="400110"/>
          </a:xfrm>
          <a:prstGeom prst="rect">
            <a:avLst/>
          </a:prstGeom>
          <a:noFill/>
          <a:ln w="12700">
            <a:solidFill>
              <a:schemeClr val="accent1"/>
            </a:solidFill>
          </a:ln>
        </p:spPr>
        <p:txBody>
          <a:bodyPr wrap="square" rtlCol="0">
            <a:spAutoFit/>
          </a:bodyPr>
          <a:lstStyle>
            <a:defPPr>
              <a:defRPr lang="en-US"/>
            </a:defPPr>
            <a:lvl1pPr>
              <a:defRPr b="1">
                <a:solidFill>
                  <a:schemeClr val="bg2">
                    <a:lumMod val="10000"/>
                  </a:schemeClr>
                </a:solidFill>
              </a:defRPr>
            </a:lvl1pPr>
          </a:lstStyle>
          <a:p>
            <a:r>
              <a:rPr lang="nb-NO" dirty="0"/>
              <a:t>Input:</a:t>
            </a:r>
            <a:endParaRPr lang="en-US" dirty="0"/>
          </a:p>
        </p:txBody>
      </p:sp>
      <p:cxnSp>
        <p:nvCxnSpPr>
          <p:cNvPr id="49" name="Straight Arrow Connector 48"/>
          <p:cNvCxnSpPr>
            <a:endCxn id="47" idx="0"/>
          </p:cNvCxnSpPr>
          <p:nvPr/>
        </p:nvCxnSpPr>
        <p:spPr>
          <a:xfrm flipH="1">
            <a:off x="1004616" y="2120662"/>
            <a:ext cx="5976" cy="1731094"/>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2"/>
            <a:endCxn id="15" idx="0"/>
          </p:cNvCxnSpPr>
          <p:nvPr/>
        </p:nvCxnSpPr>
        <p:spPr>
          <a:xfrm flipH="1">
            <a:off x="997016" y="4251866"/>
            <a:ext cx="7600" cy="75201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587" y="1506440"/>
            <a:ext cx="889200" cy="48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8100392" y="1200483"/>
            <a:ext cx="932499" cy="369332"/>
          </a:xfrm>
          <a:prstGeom prst="rect">
            <a:avLst/>
          </a:prstGeom>
          <a:noFill/>
        </p:spPr>
        <p:txBody>
          <a:bodyPr wrap="none" rtlCol="0">
            <a:spAutoFit/>
          </a:bodyPr>
          <a:lstStyle/>
          <a:p>
            <a:r>
              <a:rPr lang="nb-NO" dirty="0" smtClean="0"/>
              <a:t>+</a:t>
            </a:r>
            <a:r>
              <a:rPr lang="nb-NO" dirty="0" err="1" smtClean="0"/>
              <a:t>Others</a:t>
            </a:r>
            <a:endParaRPr lang="en-US" dirty="0"/>
          </a:p>
        </p:txBody>
      </p:sp>
      <p:sp>
        <p:nvSpPr>
          <p:cNvPr id="5" name="Rectangle 4"/>
          <p:cNvSpPr/>
          <p:nvPr/>
        </p:nvSpPr>
        <p:spPr>
          <a:xfrm>
            <a:off x="1691681" y="3573016"/>
            <a:ext cx="7200800" cy="1015663"/>
          </a:xfrm>
          <a:prstGeom prst="rect">
            <a:avLst/>
          </a:prstGeom>
          <a:ln>
            <a:solidFill>
              <a:schemeClr val="accent1">
                <a:shade val="50000"/>
              </a:schemeClr>
            </a:solidFill>
          </a:ln>
        </p:spPr>
        <p:txBody>
          <a:bodyPr wrap="square">
            <a:spAutoFit/>
          </a:bodyPr>
          <a:lstStyle/>
          <a:p>
            <a:pPr algn="ctr"/>
            <a:r>
              <a:rPr lang="nb-NO" dirty="0" err="1"/>
              <a:t>Fishery</a:t>
            </a:r>
            <a:r>
              <a:rPr lang="nb-NO" dirty="0"/>
              <a:t> </a:t>
            </a:r>
            <a:r>
              <a:rPr lang="nb-NO" dirty="0" err="1"/>
              <a:t>induced</a:t>
            </a:r>
            <a:r>
              <a:rPr lang="nb-NO" dirty="0"/>
              <a:t> </a:t>
            </a:r>
            <a:r>
              <a:rPr lang="nb-NO" dirty="0" err="1" smtClean="0"/>
              <a:t>mortality</a:t>
            </a:r>
            <a:r>
              <a:rPr lang="nb-NO" dirty="0" smtClean="0"/>
              <a:t>: </a:t>
            </a:r>
            <a:r>
              <a:rPr lang="nb-NO" dirty="0"/>
              <a:t>Catch at </a:t>
            </a:r>
            <a:r>
              <a:rPr lang="nb-NO" dirty="0" smtClean="0"/>
              <a:t>age, </a:t>
            </a:r>
            <a:r>
              <a:rPr lang="nb-NO" dirty="0" err="1" smtClean="0"/>
              <a:t>bycatch</a:t>
            </a:r>
            <a:r>
              <a:rPr lang="nb-NO" dirty="0" smtClean="0"/>
              <a:t>, </a:t>
            </a:r>
            <a:r>
              <a:rPr lang="nb-NO" dirty="0" err="1" smtClean="0">
                <a:solidFill>
                  <a:schemeClr val="tx1">
                    <a:lumMod val="50000"/>
                    <a:lumOff val="50000"/>
                  </a:schemeClr>
                </a:solidFill>
              </a:rPr>
              <a:t>discards</a:t>
            </a:r>
            <a:r>
              <a:rPr lang="nb-NO" dirty="0" smtClean="0"/>
              <a:t>,…</a:t>
            </a:r>
          </a:p>
          <a:p>
            <a:pPr algn="ctr"/>
            <a:endParaRPr lang="nb-NO" dirty="0" smtClean="0"/>
          </a:p>
          <a:p>
            <a:pPr algn="ctr"/>
            <a:r>
              <a:rPr lang="nb-NO" dirty="0"/>
              <a:t>Stock status: Index </a:t>
            </a:r>
            <a:r>
              <a:rPr lang="nb-NO" dirty="0" err="1"/>
              <a:t>of</a:t>
            </a:r>
            <a:r>
              <a:rPr lang="nb-NO" dirty="0"/>
              <a:t> </a:t>
            </a:r>
            <a:r>
              <a:rPr lang="nb-NO" dirty="0" err="1"/>
              <a:t>abundance</a:t>
            </a:r>
            <a:r>
              <a:rPr lang="nb-NO" dirty="0"/>
              <a:t> at age</a:t>
            </a:r>
            <a:r>
              <a:rPr lang="nb-NO" dirty="0" smtClean="0"/>
              <a:t>,…</a:t>
            </a:r>
            <a:endParaRPr lang="en-US" dirty="0"/>
          </a:p>
        </p:txBody>
      </p:sp>
      <p:pic>
        <p:nvPicPr>
          <p:cNvPr id="1026" name="Picture 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5187" y="1506440"/>
            <a:ext cx="889200" cy="48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Freeform 23"/>
          <p:cNvSpPr/>
          <p:nvPr/>
        </p:nvSpPr>
        <p:spPr>
          <a:xfrm>
            <a:off x="3500907" y="1988840"/>
            <a:ext cx="1863181" cy="1656184"/>
          </a:xfrm>
          <a:custGeom>
            <a:avLst/>
            <a:gdLst>
              <a:gd name="connsiteX0" fmla="*/ 0 w 1900362"/>
              <a:gd name="connsiteY0" fmla="*/ 0 h 1566407"/>
              <a:gd name="connsiteX1" fmla="*/ 588397 w 1900362"/>
              <a:gd name="connsiteY1" fmla="*/ 818985 h 1566407"/>
              <a:gd name="connsiteX2" fmla="*/ 1900362 w 1900362"/>
              <a:gd name="connsiteY2" fmla="*/ 1566407 h 1566407"/>
            </a:gdLst>
            <a:ahLst/>
            <a:cxnLst>
              <a:cxn ang="0">
                <a:pos x="connsiteX0" y="connsiteY0"/>
              </a:cxn>
              <a:cxn ang="0">
                <a:pos x="connsiteX1" y="connsiteY1"/>
              </a:cxn>
              <a:cxn ang="0">
                <a:pos x="connsiteX2" y="connsiteY2"/>
              </a:cxn>
            </a:cxnLst>
            <a:rect l="l" t="t" r="r" b="b"/>
            <a:pathLst>
              <a:path w="1900362" h="1566407">
                <a:moveTo>
                  <a:pt x="0" y="0"/>
                </a:moveTo>
                <a:cubicBezTo>
                  <a:pt x="135835" y="278958"/>
                  <a:pt x="271670" y="557917"/>
                  <a:pt x="588397" y="818985"/>
                </a:cubicBezTo>
                <a:cubicBezTo>
                  <a:pt x="905124" y="1080053"/>
                  <a:pt x="1402743" y="1323230"/>
                  <a:pt x="1900362" y="1566407"/>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3076" idx="2"/>
          </p:cNvCxnSpPr>
          <p:nvPr/>
        </p:nvCxnSpPr>
        <p:spPr>
          <a:xfrm>
            <a:off x="4606916" y="2708920"/>
            <a:ext cx="757172" cy="93610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Arrow Connector 64"/>
          <p:cNvCxnSpPr>
            <a:stCxn id="1027" idx="2"/>
            <a:endCxn id="24" idx="2"/>
          </p:cNvCxnSpPr>
          <p:nvPr/>
        </p:nvCxnSpPr>
        <p:spPr>
          <a:xfrm flipH="1">
            <a:off x="5364088" y="1988840"/>
            <a:ext cx="582099" cy="165618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p:cNvCxnSpPr/>
          <p:nvPr/>
        </p:nvCxnSpPr>
        <p:spPr>
          <a:xfrm>
            <a:off x="5942702" y="1997224"/>
            <a:ext cx="847712" cy="1647800"/>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4" name="Freeform 33"/>
          <p:cNvSpPr/>
          <p:nvPr/>
        </p:nvSpPr>
        <p:spPr>
          <a:xfrm>
            <a:off x="6790413" y="2727297"/>
            <a:ext cx="2102067" cy="1622066"/>
          </a:xfrm>
          <a:custGeom>
            <a:avLst/>
            <a:gdLst>
              <a:gd name="connsiteX0" fmla="*/ 588396 w 1397196"/>
              <a:gd name="connsiteY0" fmla="*/ 0 h 1622066"/>
              <a:gd name="connsiteX1" fmla="*/ 1383527 w 1397196"/>
              <a:gd name="connsiteY1" fmla="*/ 1073426 h 1622066"/>
              <a:gd name="connsiteX2" fmla="*/ 0 w 1397196"/>
              <a:gd name="connsiteY2" fmla="*/ 1622066 h 1622066"/>
              <a:gd name="connsiteX3" fmla="*/ 0 w 1397196"/>
              <a:gd name="connsiteY3" fmla="*/ 1622066 h 1622066"/>
            </a:gdLst>
            <a:ahLst/>
            <a:cxnLst>
              <a:cxn ang="0">
                <a:pos x="connsiteX0" y="connsiteY0"/>
              </a:cxn>
              <a:cxn ang="0">
                <a:pos x="connsiteX1" y="connsiteY1"/>
              </a:cxn>
              <a:cxn ang="0">
                <a:pos x="connsiteX2" y="connsiteY2"/>
              </a:cxn>
              <a:cxn ang="0">
                <a:pos x="connsiteX3" y="connsiteY3"/>
              </a:cxn>
            </a:cxnLst>
            <a:rect l="l" t="t" r="r" b="b"/>
            <a:pathLst>
              <a:path w="1397196" h="1622066">
                <a:moveTo>
                  <a:pt x="588396" y="0"/>
                </a:moveTo>
                <a:cubicBezTo>
                  <a:pt x="1034994" y="401541"/>
                  <a:pt x="1481593" y="803082"/>
                  <a:pt x="1383527" y="1073426"/>
                </a:cubicBezTo>
                <a:cubicBezTo>
                  <a:pt x="1285461" y="1343770"/>
                  <a:pt x="0" y="1622066"/>
                  <a:pt x="0" y="1622066"/>
                </a:cubicBezTo>
                <a:lnTo>
                  <a:pt x="0" y="1622066"/>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stCxn id="1026" idx="2"/>
          </p:cNvCxnSpPr>
          <p:nvPr/>
        </p:nvCxnSpPr>
        <p:spPr>
          <a:xfrm flipH="1">
            <a:off x="8245187" y="1988840"/>
            <a:ext cx="444600" cy="46558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Arrow Connector 74"/>
          <p:cNvCxnSpPr>
            <a:stCxn id="1026" idx="2"/>
          </p:cNvCxnSpPr>
          <p:nvPr/>
        </p:nvCxnSpPr>
        <p:spPr>
          <a:xfrm flipH="1">
            <a:off x="8397587" y="1988840"/>
            <a:ext cx="292200" cy="617984"/>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Arrow Connector 76"/>
          <p:cNvCxnSpPr/>
          <p:nvPr/>
        </p:nvCxnSpPr>
        <p:spPr>
          <a:xfrm flipH="1">
            <a:off x="8639429" y="1997224"/>
            <a:ext cx="50358" cy="609600"/>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2" name="Straight Arrow Connector 81"/>
          <p:cNvCxnSpPr>
            <a:stCxn id="5" idx="2"/>
            <a:endCxn id="57" idx="0"/>
          </p:cNvCxnSpPr>
          <p:nvPr/>
        </p:nvCxnSpPr>
        <p:spPr>
          <a:xfrm>
            <a:off x="5292081" y="4588679"/>
            <a:ext cx="26147" cy="415205"/>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p:cNvCxnSpPr>
            <a:stCxn id="57" idx="2"/>
            <a:endCxn id="63" idx="0"/>
          </p:cNvCxnSpPr>
          <p:nvPr/>
        </p:nvCxnSpPr>
        <p:spPr>
          <a:xfrm flipH="1">
            <a:off x="5313884" y="5403994"/>
            <a:ext cx="4344" cy="827801"/>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Arrow Connector 101"/>
          <p:cNvCxnSpPr>
            <a:endCxn id="57" idx="0"/>
          </p:cNvCxnSpPr>
          <p:nvPr/>
        </p:nvCxnSpPr>
        <p:spPr>
          <a:xfrm>
            <a:off x="4733931" y="4612486"/>
            <a:ext cx="584297" cy="391398"/>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Arrow Connector 104"/>
          <p:cNvCxnSpPr>
            <a:endCxn id="57" idx="0"/>
          </p:cNvCxnSpPr>
          <p:nvPr/>
        </p:nvCxnSpPr>
        <p:spPr>
          <a:xfrm flipH="1">
            <a:off x="5318228" y="4588679"/>
            <a:ext cx="567831" cy="415205"/>
          </a:xfrm>
          <a:prstGeom prst="straightConnector1">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9303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6" grpId="0"/>
      <p:bldP spid="44" grpId="0"/>
      <p:bldP spid="45" grpId="0"/>
      <p:bldP spid="57" grpId="0" animBg="1"/>
      <p:bldP spid="63" grpId="0" animBg="1"/>
      <p:bldP spid="68" grpId="0"/>
      <p:bldP spid="11" grpId="0" animBg="1"/>
      <p:bldP spid="47" grpId="0" animBg="1"/>
      <p:bldP spid="25" grpId="0"/>
      <p:bldP spid="5" grpId="0" animBg="1"/>
      <p:bldP spid="24"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b-NO" dirty="0" err="1" smtClean="0"/>
              <a:t>Assessment</a:t>
            </a:r>
            <a:r>
              <a:rPr lang="nb-NO" dirty="0" smtClean="0"/>
              <a:t> – </a:t>
            </a:r>
            <a:r>
              <a:rPr lang="nb-NO" dirty="0" err="1" smtClean="0"/>
              <a:t>schematic</a:t>
            </a:r>
            <a:r>
              <a:rPr lang="nb-NO" dirty="0" smtClean="0"/>
              <a:t> </a:t>
            </a:r>
            <a:r>
              <a:rPr lang="nb-NO" dirty="0" err="1" smtClean="0"/>
              <a:t>description</a:t>
            </a:r>
            <a:endParaRPr lang="en-US"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7</a:t>
            </a:fld>
            <a:endParaRPr lang="en-GB" noProof="0" dirty="0"/>
          </a:p>
        </p:txBody>
      </p:sp>
      <p:sp>
        <p:nvSpPr>
          <p:cNvPr id="5" name="TextBox 4"/>
          <p:cNvSpPr txBox="1"/>
          <p:nvPr/>
        </p:nvSpPr>
        <p:spPr bwMode="white">
          <a:xfrm>
            <a:off x="179512" y="1484784"/>
            <a:ext cx="3240360" cy="2893100"/>
          </a:xfrm>
          <a:prstGeom prst="rect">
            <a:avLst/>
          </a:prstGeom>
          <a:noFill/>
          <a:ln>
            <a:solidFill>
              <a:srgbClr val="00B050"/>
            </a:solidFill>
          </a:ln>
          <a:effectLst/>
          <a:extLst/>
        </p:spPr>
        <p:txBody>
          <a:bodyPr vert="horz" wrap="square" lIns="91440" tIns="45720" rIns="91440" bIns="45720" numCol="1" rtlCol="0" anchor="t" anchorCtr="0" compatLnSpc="1">
            <a:prstTxWarp prst="textNoShape">
              <a:avLst/>
            </a:prstTxWarp>
            <a:spAutoFit/>
          </a:bodyPr>
          <a:lstStyle/>
          <a:p>
            <a:r>
              <a:rPr lang="nb-NO" sz="2800" baseline="0" dirty="0" smtClean="0"/>
              <a:t>INPUT DATA</a:t>
            </a:r>
          </a:p>
          <a:p>
            <a:endParaRPr lang="nb-NO" sz="2800" baseline="0" dirty="0" smtClean="0"/>
          </a:p>
          <a:p>
            <a:r>
              <a:rPr lang="nb-NO" dirty="0" smtClean="0"/>
              <a:t>-</a:t>
            </a:r>
            <a:r>
              <a:rPr lang="nb-NO" dirty="0" err="1" smtClean="0"/>
              <a:t>Catch@age</a:t>
            </a:r>
            <a:endParaRPr lang="nb-NO" dirty="0" smtClean="0"/>
          </a:p>
          <a:p>
            <a:r>
              <a:rPr lang="nb-NO" baseline="0" dirty="0" smtClean="0"/>
              <a:t>-</a:t>
            </a:r>
            <a:r>
              <a:rPr lang="nb-NO" baseline="0" dirty="0" err="1" smtClean="0"/>
              <a:t>Abundance</a:t>
            </a:r>
            <a:r>
              <a:rPr lang="nb-NO" baseline="0" dirty="0" smtClean="0"/>
              <a:t> </a:t>
            </a:r>
            <a:r>
              <a:rPr lang="nb-NO" baseline="0" dirty="0" err="1" smtClean="0"/>
              <a:t>indices</a:t>
            </a:r>
            <a:r>
              <a:rPr lang="nb-NO" dirty="0" err="1"/>
              <a:t>@</a:t>
            </a:r>
            <a:r>
              <a:rPr lang="nb-NO" baseline="0" dirty="0" err="1" smtClean="0"/>
              <a:t>age</a:t>
            </a:r>
            <a:endParaRPr lang="nb-NO" baseline="0" dirty="0" smtClean="0"/>
          </a:p>
          <a:p>
            <a:r>
              <a:rPr lang="nb-NO" dirty="0" smtClean="0"/>
              <a:t>-</a:t>
            </a:r>
            <a:r>
              <a:rPr lang="nb-NO" dirty="0" err="1" smtClean="0"/>
              <a:t>Weight</a:t>
            </a:r>
            <a:r>
              <a:rPr lang="nb-NO" dirty="0" err="1"/>
              <a:t>@</a:t>
            </a:r>
            <a:r>
              <a:rPr lang="nb-NO" dirty="0" err="1" smtClean="0"/>
              <a:t>age</a:t>
            </a:r>
            <a:endParaRPr lang="nb-NO" dirty="0" smtClean="0"/>
          </a:p>
          <a:p>
            <a:r>
              <a:rPr lang="nb-NO" dirty="0" smtClean="0"/>
              <a:t>-</a:t>
            </a:r>
            <a:r>
              <a:rPr lang="nb-NO" dirty="0" err="1" smtClean="0"/>
              <a:t>Proportion</a:t>
            </a:r>
            <a:r>
              <a:rPr lang="nb-NO" dirty="0" smtClean="0"/>
              <a:t> </a:t>
            </a:r>
            <a:r>
              <a:rPr lang="nb-NO" dirty="0" err="1" smtClean="0"/>
              <a:t>mature</a:t>
            </a:r>
            <a:r>
              <a:rPr lang="nb-NO" dirty="0" err="1"/>
              <a:t>@</a:t>
            </a:r>
            <a:r>
              <a:rPr lang="nb-NO" dirty="0" err="1" smtClean="0"/>
              <a:t>age</a:t>
            </a:r>
            <a:endParaRPr lang="nb-NO" dirty="0" smtClean="0"/>
          </a:p>
          <a:p>
            <a:r>
              <a:rPr lang="nb-NO" baseline="0" dirty="0" smtClean="0"/>
              <a:t>-…</a:t>
            </a:r>
          </a:p>
          <a:p>
            <a:r>
              <a:rPr lang="nb-NO" dirty="0" smtClean="0"/>
              <a:t>-…</a:t>
            </a:r>
          </a:p>
          <a:p>
            <a:r>
              <a:rPr lang="nb-NO" baseline="0" dirty="0" smtClean="0"/>
              <a:t>-…</a:t>
            </a:r>
            <a:endParaRPr lang="en-US" baseline="0" dirty="0" smtClean="0"/>
          </a:p>
        </p:txBody>
      </p:sp>
      <p:sp>
        <p:nvSpPr>
          <p:cNvPr id="6" name="Rectangle 5"/>
          <p:cNvSpPr/>
          <p:nvPr/>
        </p:nvSpPr>
        <p:spPr>
          <a:xfrm>
            <a:off x="3816424" y="1471424"/>
            <a:ext cx="1907704" cy="2800767"/>
          </a:xfrm>
          <a:prstGeom prst="rect">
            <a:avLst/>
          </a:prstGeom>
          <a:noFill/>
          <a:ln>
            <a:solidFill>
              <a:srgbClr val="00B050"/>
            </a:solidFill>
          </a:ln>
          <a:effectLst/>
        </p:spPr>
        <p:txBody>
          <a:bodyPr vert="horz" wrap="square" lIns="91440" tIns="45720" rIns="91440" bIns="45720" numCol="1" rtlCol="0" anchor="t" anchorCtr="0" compatLnSpc="1">
            <a:prstTxWarp prst="textNoShape">
              <a:avLst/>
            </a:prstTxWarp>
            <a:spAutoFit/>
          </a:bodyPr>
          <a:lstStyle/>
          <a:p>
            <a:r>
              <a:rPr lang="nb-NO" sz="2800" dirty="0"/>
              <a:t>MODEL</a:t>
            </a:r>
          </a:p>
          <a:p>
            <a:endParaRPr lang="nb-NO" sz="2800" dirty="0"/>
          </a:p>
          <a:p>
            <a:r>
              <a:rPr lang="nb-NO" dirty="0" smtClean="0"/>
              <a:t>-XSA</a:t>
            </a:r>
            <a:endParaRPr lang="nb-NO" dirty="0"/>
          </a:p>
          <a:p>
            <a:r>
              <a:rPr lang="nb-NO" dirty="0"/>
              <a:t>-SAM</a:t>
            </a:r>
          </a:p>
          <a:p>
            <a:r>
              <a:rPr lang="nb-NO" dirty="0"/>
              <a:t>-</a:t>
            </a:r>
            <a:r>
              <a:rPr lang="nb-NO" dirty="0" smtClean="0"/>
              <a:t>TASACS</a:t>
            </a:r>
            <a:endParaRPr lang="nb-NO" dirty="0"/>
          </a:p>
          <a:p>
            <a:r>
              <a:rPr lang="nb-NO" dirty="0" smtClean="0"/>
              <a:t>-…</a:t>
            </a:r>
            <a:endParaRPr lang="nb-NO" dirty="0"/>
          </a:p>
          <a:p>
            <a:r>
              <a:rPr lang="nb-NO" dirty="0" smtClean="0"/>
              <a:t>-…</a:t>
            </a:r>
          </a:p>
          <a:p>
            <a:r>
              <a:rPr lang="nb-NO" dirty="0" smtClean="0"/>
              <a:t>-…</a:t>
            </a:r>
            <a:endParaRPr lang="nb-NO" dirty="0"/>
          </a:p>
        </p:txBody>
      </p:sp>
      <p:sp>
        <p:nvSpPr>
          <p:cNvPr id="7" name="Rectangle 6"/>
          <p:cNvSpPr/>
          <p:nvPr/>
        </p:nvSpPr>
        <p:spPr>
          <a:xfrm>
            <a:off x="6156176" y="1478389"/>
            <a:ext cx="2448272" cy="3477875"/>
          </a:xfrm>
          <a:prstGeom prst="rect">
            <a:avLst/>
          </a:prstGeom>
          <a:noFill/>
          <a:ln>
            <a:solidFill>
              <a:srgbClr val="00B050"/>
            </a:solidFill>
          </a:ln>
          <a:effectLst/>
        </p:spPr>
        <p:txBody>
          <a:bodyPr vert="horz" wrap="square" lIns="91440" tIns="45720" rIns="91440" bIns="45720" numCol="1" rtlCol="0" anchor="t" anchorCtr="0" compatLnSpc="1">
            <a:prstTxWarp prst="textNoShape">
              <a:avLst/>
            </a:prstTxWarp>
            <a:spAutoFit/>
          </a:bodyPr>
          <a:lstStyle/>
          <a:p>
            <a:r>
              <a:rPr lang="nb-NO" sz="2800" dirty="0" smtClean="0"/>
              <a:t>ESTIMATE/</a:t>
            </a:r>
            <a:endParaRPr lang="nb-NO" sz="2800" dirty="0"/>
          </a:p>
          <a:p>
            <a:r>
              <a:rPr lang="nb-NO" sz="2800" dirty="0" smtClean="0"/>
              <a:t>PREDICT</a:t>
            </a:r>
            <a:endParaRPr lang="nb-NO" sz="2800" dirty="0"/>
          </a:p>
          <a:p>
            <a:endParaRPr lang="nb-NO" sz="2800" dirty="0"/>
          </a:p>
          <a:p>
            <a:r>
              <a:rPr lang="nb-NO" dirty="0"/>
              <a:t>Stock parameters:</a:t>
            </a:r>
          </a:p>
          <a:p>
            <a:r>
              <a:rPr lang="nb-NO" dirty="0"/>
              <a:t>-SSB</a:t>
            </a:r>
          </a:p>
          <a:p>
            <a:r>
              <a:rPr lang="nb-NO" dirty="0"/>
              <a:t>-Fishing </a:t>
            </a:r>
            <a:r>
              <a:rPr lang="nb-NO" dirty="0" err="1"/>
              <a:t>mortality</a:t>
            </a:r>
            <a:endParaRPr lang="nb-NO" dirty="0"/>
          </a:p>
          <a:p>
            <a:r>
              <a:rPr lang="nb-NO" dirty="0" smtClean="0"/>
              <a:t>-…</a:t>
            </a:r>
            <a:endParaRPr lang="nb-NO" dirty="0"/>
          </a:p>
          <a:p>
            <a:r>
              <a:rPr lang="nb-NO" dirty="0" smtClean="0"/>
              <a:t>-…</a:t>
            </a:r>
            <a:endParaRPr lang="nb-NO" dirty="0"/>
          </a:p>
          <a:p>
            <a:r>
              <a:rPr lang="nb-NO" dirty="0" smtClean="0"/>
              <a:t>-…</a:t>
            </a:r>
            <a:endParaRPr lang="nb-NO" dirty="0"/>
          </a:p>
          <a:p>
            <a:endParaRPr lang="nb-NO" sz="2800" dirty="0"/>
          </a:p>
        </p:txBody>
      </p:sp>
      <p:sp>
        <p:nvSpPr>
          <p:cNvPr id="8" name="TextBox 7"/>
          <p:cNvSpPr txBox="1"/>
          <p:nvPr/>
        </p:nvSpPr>
        <p:spPr bwMode="white">
          <a:xfrm>
            <a:off x="3419872" y="2708920"/>
            <a:ext cx="3946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r>
              <a:rPr lang="nb-NO" sz="2800" baseline="0" dirty="0" smtClean="0"/>
              <a:t>+</a:t>
            </a:r>
            <a:endParaRPr lang="en-US" sz="2800" baseline="0" dirty="0" smtClean="0"/>
          </a:p>
        </p:txBody>
      </p:sp>
      <p:sp>
        <p:nvSpPr>
          <p:cNvPr id="9" name="TextBox 8"/>
          <p:cNvSpPr txBox="1"/>
          <p:nvPr/>
        </p:nvSpPr>
        <p:spPr bwMode="white">
          <a:xfrm>
            <a:off x="5724128" y="2708920"/>
            <a:ext cx="3946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r>
              <a:rPr lang="nb-NO" sz="2800" dirty="0"/>
              <a:t>=</a:t>
            </a:r>
            <a:endParaRPr lang="en-US" sz="2800" baseline="0" dirty="0" smtClean="0"/>
          </a:p>
        </p:txBody>
      </p:sp>
      <p:sp>
        <p:nvSpPr>
          <p:cNvPr id="10" name="TextBox 9"/>
          <p:cNvSpPr txBox="1"/>
          <p:nvPr/>
        </p:nvSpPr>
        <p:spPr bwMode="white">
          <a:xfrm>
            <a:off x="388781" y="5385410"/>
            <a:ext cx="2008883" cy="707886"/>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r>
              <a:rPr lang="nb-NO" baseline="0" dirty="0" smtClean="0"/>
              <a:t>Sample surveys</a:t>
            </a:r>
          </a:p>
          <a:p>
            <a:r>
              <a:rPr lang="nb-NO" dirty="0" smtClean="0"/>
              <a:t>→</a:t>
            </a:r>
            <a:r>
              <a:rPr lang="nb-NO" dirty="0" err="1" smtClean="0"/>
              <a:t>uncertainty</a:t>
            </a:r>
            <a:endParaRPr lang="en-US" baseline="0" dirty="0" smtClean="0"/>
          </a:p>
        </p:txBody>
      </p:sp>
      <p:sp>
        <p:nvSpPr>
          <p:cNvPr id="11" name="TextBox 10"/>
          <p:cNvSpPr txBox="1"/>
          <p:nvPr/>
        </p:nvSpPr>
        <p:spPr bwMode="white">
          <a:xfrm>
            <a:off x="3419872" y="5373216"/>
            <a:ext cx="2574744" cy="707886"/>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defPPr>
              <a:defRPr lang="nb-NO"/>
            </a:defPPr>
            <a:lvl1pPr>
              <a:defRPr baseline="0"/>
            </a:lvl1pPr>
          </a:lstStyle>
          <a:p>
            <a:r>
              <a:rPr lang="nb-NO" dirty="0"/>
              <a:t>Is </a:t>
            </a:r>
            <a:r>
              <a:rPr lang="nb-NO" dirty="0" err="1"/>
              <a:t>the</a:t>
            </a:r>
            <a:r>
              <a:rPr lang="nb-NO" dirty="0"/>
              <a:t> </a:t>
            </a:r>
            <a:r>
              <a:rPr lang="nb-NO" dirty="0" err="1"/>
              <a:t>model</a:t>
            </a:r>
            <a:r>
              <a:rPr lang="nb-NO" dirty="0"/>
              <a:t> </a:t>
            </a:r>
            <a:r>
              <a:rPr lang="nb-NO" dirty="0" err="1"/>
              <a:t>correct</a:t>
            </a:r>
            <a:r>
              <a:rPr lang="nb-NO" dirty="0"/>
              <a:t>?</a:t>
            </a:r>
          </a:p>
          <a:p>
            <a:r>
              <a:rPr lang="nb-NO" dirty="0"/>
              <a:t>→</a:t>
            </a:r>
            <a:r>
              <a:rPr lang="nb-NO" dirty="0" err="1"/>
              <a:t>uncertainty</a:t>
            </a:r>
            <a:endParaRPr lang="en-US" dirty="0"/>
          </a:p>
        </p:txBody>
      </p:sp>
      <p:sp>
        <p:nvSpPr>
          <p:cNvPr id="12" name="TextBox 11"/>
          <p:cNvSpPr txBox="1"/>
          <p:nvPr/>
        </p:nvSpPr>
        <p:spPr bwMode="white">
          <a:xfrm>
            <a:off x="6836269" y="5621178"/>
            <a:ext cx="1624163" cy="400110"/>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defPPr>
              <a:defRPr lang="nb-NO"/>
            </a:defPPr>
            <a:lvl1pPr>
              <a:defRPr baseline="0"/>
            </a:lvl1pPr>
          </a:lstStyle>
          <a:p>
            <a:r>
              <a:rPr lang="nb-NO" dirty="0" err="1" smtClean="0"/>
              <a:t>Uncertainty</a:t>
            </a:r>
            <a:r>
              <a:rPr lang="nb-NO" dirty="0" smtClean="0"/>
              <a:t>?</a:t>
            </a:r>
            <a:endParaRPr lang="en-US" dirty="0"/>
          </a:p>
        </p:txBody>
      </p:sp>
      <p:cxnSp>
        <p:nvCxnSpPr>
          <p:cNvPr id="14" name="Straight Arrow Connector 13"/>
          <p:cNvCxnSpPr>
            <a:endCxn id="10" idx="0"/>
          </p:cNvCxnSpPr>
          <p:nvPr/>
        </p:nvCxnSpPr>
        <p:spPr bwMode="auto">
          <a:xfrm>
            <a:off x="1393223" y="4593327"/>
            <a:ext cx="0" cy="792083"/>
          </a:xfrm>
          <a:prstGeom prst="straightConnector1">
            <a:avLst/>
          </a:prstGeom>
          <a:solidFill>
            <a:schemeClr val="accent1"/>
          </a:solidFill>
          <a:ln w="9525"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6" idx="2"/>
          </p:cNvCxnSpPr>
          <p:nvPr/>
        </p:nvCxnSpPr>
        <p:spPr bwMode="auto">
          <a:xfrm>
            <a:off x="4770276" y="4272191"/>
            <a:ext cx="0" cy="1101025"/>
          </a:xfrm>
          <a:prstGeom prst="straightConnector1">
            <a:avLst/>
          </a:prstGeom>
          <a:solidFill>
            <a:schemeClr val="accent1"/>
          </a:solidFill>
          <a:ln w="9525"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7" idx="2"/>
          </p:cNvCxnSpPr>
          <p:nvPr/>
        </p:nvCxnSpPr>
        <p:spPr bwMode="auto">
          <a:xfrm>
            <a:off x="7380312" y="4956264"/>
            <a:ext cx="0" cy="664914"/>
          </a:xfrm>
          <a:prstGeom prst="straightConnector1">
            <a:avLst/>
          </a:prstGeom>
          <a:solidFill>
            <a:schemeClr val="accent1"/>
          </a:solidFill>
          <a:ln w="9525"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26188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698476"/>
            <a:ext cx="61341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75656" y="5323099"/>
            <a:ext cx="6163394" cy="584775"/>
          </a:xfrm>
          <a:prstGeom prst="rect">
            <a:avLst/>
          </a:prstGeom>
        </p:spPr>
        <p:txBody>
          <a:bodyPr wrap="square">
            <a:spAutoFit/>
          </a:bodyPr>
          <a:lstStyle/>
          <a:p>
            <a:r>
              <a:rPr lang="en-US" sz="1600" b="1" dirty="0"/>
              <a:t>Figure 7.6.2.3.1. Norwegian spring-spawning herring. Standard plots from final assessment (TASACS VPA) in 2015. </a:t>
            </a:r>
            <a:endParaRPr lang="en-US" sz="1600" dirty="0"/>
          </a:p>
        </p:txBody>
      </p:sp>
      <p:sp>
        <p:nvSpPr>
          <p:cNvPr id="2" name="Rectangle 1"/>
          <p:cNvSpPr/>
          <p:nvPr/>
        </p:nvSpPr>
        <p:spPr>
          <a:xfrm>
            <a:off x="2286000" y="6093296"/>
            <a:ext cx="4572000" cy="553998"/>
          </a:xfrm>
          <a:prstGeom prst="rect">
            <a:avLst/>
          </a:prstGeom>
        </p:spPr>
        <p:txBody>
          <a:bodyPr>
            <a:spAutoFit/>
          </a:bodyPr>
          <a:lstStyle/>
          <a:p>
            <a:r>
              <a:rPr lang="en-US" sz="1000" dirty="0" smtClean="0"/>
              <a:t>From ICES</a:t>
            </a:r>
            <a:r>
              <a:rPr lang="en-US" sz="1000" dirty="0"/>
              <a:t>. 2015. Report of the Working Group on Widely Distributed Stocks (WGWIDE), 25 August - 31 August 2015, </a:t>
            </a:r>
            <a:r>
              <a:rPr lang="en-US" sz="1000" dirty="0" err="1"/>
              <a:t>Pasaia</a:t>
            </a:r>
            <a:r>
              <a:rPr lang="en-US" sz="1000" dirty="0"/>
              <a:t>, Spain. ICES CM 2015/ACOM:15. 588 pp.</a:t>
            </a:r>
          </a:p>
        </p:txBody>
      </p:sp>
      <p:sp>
        <p:nvSpPr>
          <p:cNvPr id="3" name="Title 2"/>
          <p:cNvSpPr>
            <a:spLocks noGrp="1"/>
          </p:cNvSpPr>
          <p:nvPr>
            <p:ph type="title"/>
          </p:nvPr>
        </p:nvSpPr>
        <p:spPr/>
        <p:txBody>
          <a:bodyPr/>
          <a:lstStyle/>
          <a:p>
            <a:r>
              <a:rPr lang="nb-NO" sz="2800" dirty="0" err="1" smtClean="0"/>
              <a:t>Traditionally</a:t>
            </a:r>
            <a:r>
              <a:rPr lang="nb-NO" sz="2800" dirty="0" smtClean="0"/>
              <a:t>: Management </a:t>
            </a:r>
            <a:r>
              <a:rPr lang="nb-NO" sz="2800" dirty="0" err="1" smtClean="0"/>
              <a:t>advice</a:t>
            </a:r>
            <a:r>
              <a:rPr lang="nb-NO" sz="2800" dirty="0" smtClean="0"/>
              <a:t> </a:t>
            </a:r>
            <a:r>
              <a:rPr lang="nb-NO" sz="2800" dirty="0" err="1" smtClean="0"/>
              <a:t>based</a:t>
            </a:r>
            <a:r>
              <a:rPr lang="nb-NO" sz="2800" dirty="0" smtClean="0"/>
              <a:t> </a:t>
            </a:r>
            <a:r>
              <a:rPr lang="nb-NO" sz="2800" dirty="0" err="1" smtClean="0"/>
              <a:t>on</a:t>
            </a:r>
            <a:r>
              <a:rPr lang="nb-NO" sz="2800" dirty="0" smtClean="0"/>
              <a:t> management plan in </a:t>
            </a:r>
            <a:r>
              <a:rPr lang="nb-NO" sz="2800" dirty="0" err="1" smtClean="0"/>
              <a:t>relation</a:t>
            </a:r>
            <a:r>
              <a:rPr lang="nb-NO" sz="2800" dirty="0" smtClean="0"/>
              <a:t> to:</a:t>
            </a:r>
            <a:endParaRPr lang="en-US" sz="2800" dirty="0"/>
          </a:p>
        </p:txBody>
      </p:sp>
      <p:sp>
        <p:nvSpPr>
          <p:cNvPr id="5" name="TextBox 4"/>
          <p:cNvSpPr txBox="1"/>
          <p:nvPr/>
        </p:nvSpPr>
        <p:spPr bwMode="white">
          <a:xfrm rot="19342022">
            <a:off x="3517261" y="3975581"/>
            <a:ext cx="220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r>
              <a:rPr lang="nb-NO" sz="2800" baseline="0" dirty="0" err="1" smtClean="0">
                <a:solidFill>
                  <a:srgbClr val="FF0000"/>
                </a:solidFill>
              </a:rPr>
              <a:t>Uncertainty</a:t>
            </a:r>
            <a:r>
              <a:rPr lang="nb-NO" sz="2800" baseline="0" dirty="0" smtClean="0">
                <a:solidFill>
                  <a:srgbClr val="FF0000"/>
                </a:solidFill>
              </a:rPr>
              <a:t>?</a:t>
            </a:r>
            <a:endParaRPr lang="en-US" sz="2800" baseline="0" dirty="0" smtClean="0">
              <a:solidFill>
                <a:srgbClr val="FF0000"/>
              </a:solidFill>
            </a:endParaRPr>
          </a:p>
        </p:txBody>
      </p:sp>
    </p:spTree>
    <p:extLst>
      <p:ext uri="{BB962C8B-B14F-4D97-AF65-F5344CB8AC3E}">
        <p14:creationId xmlns:p14="http://schemas.microsoft.com/office/powerpoint/2010/main" val="15673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Traditional</a:t>
            </a:r>
            <a:r>
              <a:rPr lang="nb-NO" dirty="0" smtClean="0"/>
              <a:t> </a:t>
            </a:r>
            <a:r>
              <a:rPr lang="nb-NO" dirty="0" err="1" smtClean="0"/>
              <a:t>assessments</a:t>
            </a:r>
            <a:endParaRPr lang="nb-NO" dirty="0"/>
          </a:p>
        </p:txBody>
      </p:sp>
      <p:sp>
        <p:nvSpPr>
          <p:cNvPr id="3" name="Content Placeholder 2"/>
          <p:cNvSpPr>
            <a:spLocks noGrp="1"/>
          </p:cNvSpPr>
          <p:nvPr>
            <p:ph idx="1"/>
          </p:nvPr>
        </p:nvSpPr>
        <p:spPr/>
        <p:txBody>
          <a:bodyPr/>
          <a:lstStyle/>
          <a:p>
            <a:r>
              <a:rPr lang="nb-NO" sz="2000" dirty="0" err="1" smtClean="0"/>
              <a:t>Many</a:t>
            </a:r>
            <a:r>
              <a:rPr lang="nb-NO" sz="2000" dirty="0" smtClean="0"/>
              <a:t> </a:t>
            </a:r>
            <a:r>
              <a:rPr lang="nb-NO" sz="2000" dirty="0" err="1" smtClean="0"/>
              <a:t>methods</a:t>
            </a:r>
            <a:r>
              <a:rPr lang="nb-NO" sz="2000" dirty="0" smtClean="0"/>
              <a:t> </a:t>
            </a:r>
            <a:r>
              <a:rPr lang="nb-NO" sz="2000" dirty="0" err="1" smtClean="0"/>
              <a:t>does</a:t>
            </a:r>
            <a:r>
              <a:rPr lang="nb-NO" sz="2000" dirty="0" smtClean="0"/>
              <a:t> not </a:t>
            </a:r>
            <a:r>
              <a:rPr lang="nb-NO" sz="2000" dirty="0" err="1" smtClean="0"/>
              <a:t>provide</a:t>
            </a:r>
            <a:r>
              <a:rPr lang="nb-NO" sz="2000" dirty="0" smtClean="0"/>
              <a:t> </a:t>
            </a:r>
            <a:r>
              <a:rPr lang="nb-NO" sz="2000" dirty="0" err="1" smtClean="0"/>
              <a:t>measures</a:t>
            </a:r>
            <a:r>
              <a:rPr lang="nb-NO" sz="2000" dirty="0" smtClean="0"/>
              <a:t> </a:t>
            </a:r>
            <a:r>
              <a:rPr lang="nb-NO" sz="2000" dirty="0" err="1" smtClean="0"/>
              <a:t>of</a:t>
            </a:r>
            <a:r>
              <a:rPr lang="nb-NO" sz="2000" dirty="0" smtClean="0"/>
              <a:t> </a:t>
            </a:r>
            <a:r>
              <a:rPr lang="nb-NO" sz="2000" dirty="0" err="1" smtClean="0"/>
              <a:t>uncertainty</a:t>
            </a:r>
            <a:endParaRPr lang="nb-NO" sz="2000" dirty="0" smtClean="0"/>
          </a:p>
          <a:p>
            <a:pPr lvl="1">
              <a:buFont typeface="Arial" panose="020B0604020202020204" pitchFamily="34" charset="0"/>
              <a:buChar char="→"/>
            </a:pPr>
            <a:r>
              <a:rPr lang="nb-NO" sz="2000" dirty="0" err="1" smtClean="0"/>
              <a:t>Quantifying</a:t>
            </a:r>
            <a:r>
              <a:rPr lang="nb-NO" sz="2000" dirty="0" smtClean="0"/>
              <a:t> risks is </a:t>
            </a:r>
            <a:r>
              <a:rPr lang="nb-NO" sz="2000" dirty="0" err="1" smtClean="0"/>
              <a:t>difficult</a:t>
            </a:r>
            <a:endParaRPr lang="nb-NO" sz="2000" dirty="0" smtClean="0"/>
          </a:p>
          <a:p>
            <a:r>
              <a:rPr lang="nb-NO" sz="2000" dirty="0" err="1" smtClean="0"/>
              <a:t>Some</a:t>
            </a:r>
            <a:r>
              <a:rPr lang="nb-NO" sz="2000" dirty="0" smtClean="0"/>
              <a:t> do</a:t>
            </a:r>
          </a:p>
          <a:p>
            <a:pPr lvl="1"/>
            <a:r>
              <a:rPr lang="nb-NO" sz="2000" dirty="0" smtClean="0"/>
              <a:t>Are </a:t>
            </a:r>
            <a:r>
              <a:rPr lang="nb-NO" sz="2000" dirty="0" err="1" smtClean="0"/>
              <a:t>uncertainty</a:t>
            </a:r>
            <a:r>
              <a:rPr lang="nb-NO" sz="2000" dirty="0" smtClean="0"/>
              <a:t> </a:t>
            </a:r>
            <a:r>
              <a:rPr lang="nb-NO" sz="2000" dirty="0" err="1" smtClean="0"/>
              <a:t>measures</a:t>
            </a:r>
            <a:r>
              <a:rPr lang="nb-NO" sz="2000" dirty="0" smtClean="0"/>
              <a:t> </a:t>
            </a:r>
            <a:r>
              <a:rPr lang="nb-NO" sz="2000" dirty="0" err="1" smtClean="0"/>
              <a:t>realistic</a:t>
            </a:r>
            <a:r>
              <a:rPr lang="nb-NO" sz="2000" dirty="0" smtClean="0"/>
              <a:t>?</a:t>
            </a:r>
          </a:p>
          <a:p>
            <a:r>
              <a:rPr lang="nb-NO" sz="2000" dirty="0" smtClean="0"/>
              <a:t>Input data from sample surveys</a:t>
            </a:r>
          </a:p>
          <a:p>
            <a:r>
              <a:rPr lang="nb-NO" sz="2000" dirty="0" err="1" smtClean="0"/>
              <a:t>Uses</a:t>
            </a:r>
            <a:r>
              <a:rPr lang="nb-NO" sz="2000" dirty="0" smtClean="0"/>
              <a:t> </a:t>
            </a:r>
            <a:r>
              <a:rPr lang="nb-NO" sz="2000" dirty="0" err="1" smtClean="0"/>
              <a:t>point</a:t>
            </a:r>
            <a:r>
              <a:rPr lang="nb-NO" sz="2000" dirty="0" smtClean="0"/>
              <a:t> </a:t>
            </a:r>
            <a:r>
              <a:rPr lang="nb-NO" sz="2000" dirty="0" err="1" smtClean="0"/>
              <a:t>estimates</a:t>
            </a:r>
            <a:r>
              <a:rPr lang="nb-NO" sz="2000" dirty="0" smtClean="0"/>
              <a:t> as input data (</a:t>
            </a:r>
            <a:r>
              <a:rPr lang="nb-NO" sz="2000" dirty="0" err="1" smtClean="0"/>
              <a:t>catch</a:t>
            </a:r>
            <a:r>
              <a:rPr lang="nb-NO" sz="2000" dirty="0" smtClean="0"/>
              <a:t> at age, </a:t>
            </a:r>
            <a:r>
              <a:rPr lang="nb-NO" sz="2000" dirty="0" err="1" smtClean="0"/>
              <a:t>indices</a:t>
            </a:r>
            <a:r>
              <a:rPr lang="nb-NO" sz="2000" dirty="0" smtClean="0"/>
              <a:t> at age) </a:t>
            </a:r>
            <a:r>
              <a:rPr lang="nb-NO" sz="2000" dirty="0" err="1" smtClean="0"/>
              <a:t>while</a:t>
            </a:r>
            <a:r>
              <a:rPr lang="nb-NO" sz="2000" dirty="0" smtClean="0"/>
              <a:t> </a:t>
            </a:r>
            <a:r>
              <a:rPr lang="nb-NO" sz="2000" dirty="0" err="1" smtClean="0"/>
              <a:t>they</a:t>
            </a:r>
            <a:r>
              <a:rPr lang="nb-NO" sz="2000" dirty="0" smtClean="0"/>
              <a:t> in </a:t>
            </a:r>
            <a:r>
              <a:rPr lang="nb-NO" sz="2000" dirty="0" err="1" smtClean="0"/>
              <a:t>reality</a:t>
            </a:r>
            <a:r>
              <a:rPr lang="nb-NO" sz="2000" dirty="0" smtClean="0"/>
              <a:t> </a:t>
            </a:r>
            <a:r>
              <a:rPr lang="nb-NO" sz="2000" dirty="0" err="1" smtClean="0"/>
              <a:t>are</a:t>
            </a:r>
            <a:r>
              <a:rPr lang="nb-NO" sz="2000" dirty="0" smtClean="0"/>
              <a:t> </a:t>
            </a:r>
            <a:r>
              <a:rPr lang="nb-NO" sz="2000" dirty="0" err="1" smtClean="0"/>
              <a:t>uncertain</a:t>
            </a:r>
            <a:r>
              <a:rPr lang="nb-NO" sz="2000" dirty="0" smtClean="0"/>
              <a:t> (</a:t>
            </a:r>
            <a:r>
              <a:rPr lang="nb-NO" sz="2000" dirty="0" err="1" smtClean="0"/>
              <a:t>the</a:t>
            </a:r>
            <a:r>
              <a:rPr lang="nb-NO" sz="2000" dirty="0" err="1"/>
              <a:t>y</a:t>
            </a:r>
            <a:r>
              <a:rPr lang="nb-NO" sz="2000" dirty="0" smtClean="0"/>
              <a:t> </a:t>
            </a:r>
            <a:r>
              <a:rPr lang="nb-NO" sz="2000" dirty="0" err="1" smtClean="0"/>
              <a:t>are</a:t>
            </a:r>
            <a:r>
              <a:rPr lang="nb-NO" sz="2000" dirty="0" smtClean="0"/>
              <a:t> </a:t>
            </a:r>
            <a:r>
              <a:rPr lang="nb-NO" sz="2000" dirty="0" err="1" smtClean="0"/>
              <a:t>estimates</a:t>
            </a:r>
            <a:r>
              <a:rPr lang="nb-NO" sz="2000" dirty="0" smtClean="0"/>
              <a:t>)</a:t>
            </a:r>
          </a:p>
          <a:p>
            <a:pPr lvl="1"/>
            <a:r>
              <a:rPr lang="nb-NO" sz="2000" dirty="0" smtClean="0"/>
              <a:t>Is </a:t>
            </a:r>
            <a:r>
              <a:rPr lang="nb-NO" sz="2000" dirty="0" err="1" smtClean="0"/>
              <a:t>valuable</a:t>
            </a:r>
            <a:r>
              <a:rPr lang="nb-NO" sz="2000" dirty="0" smtClean="0"/>
              <a:t> </a:t>
            </a:r>
            <a:r>
              <a:rPr lang="nb-NO" sz="2000" dirty="0" err="1" smtClean="0"/>
              <a:t>information</a:t>
            </a:r>
            <a:r>
              <a:rPr lang="nb-NO" sz="2000" dirty="0" smtClean="0"/>
              <a:t> </a:t>
            </a:r>
            <a:r>
              <a:rPr lang="nb-NO" sz="2000" dirty="0" err="1" smtClean="0"/>
              <a:t>thrown</a:t>
            </a:r>
            <a:r>
              <a:rPr lang="nb-NO" sz="2000" dirty="0" smtClean="0"/>
              <a:t> </a:t>
            </a:r>
            <a:r>
              <a:rPr lang="nb-NO" sz="2000" dirty="0" err="1" smtClean="0"/>
              <a:t>away</a:t>
            </a:r>
            <a:r>
              <a:rPr lang="nb-NO" sz="2000" dirty="0" smtClean="0"/>
              <a:t>?</a:t>
            </a:r>
          </a:p>
          <a:p>
            <a:r>
              <a:rPr lang="nb-NO" sz="2000" dirty="0" smtClean="0"/>
              <a:t>Data </a:t>
            </a:r>
            <a:r>
              <a:rPr lang="nb-NO" sz="2000" dirty="0" err="1" smtClean="0"/>
              <a:t>points</a:t>
            </a:r>
            <a:r>
              <a:rPr lang="nb-NO" sz="2000" dirty="0" smtClean="0"/>
              <a:t> </a:t>
            </a:r>
            <a:r>
              <a:rPr lang="nb-NO" sz="2000" dirty="0" err="1" smtClean="0"/>
              <a:t>are</a:t>
            </a:r>
            <a:r>
              <a:rPr lang="nb-NO" sz="2000" dirty="0" smtClean="0"/>
              <a:t> </a:t>
            </a:r>
            <a:r>
              <a:rPr lang="nb-NO" sz="2000" dirty="0" err="1" smtClean="0"/>
              <a:t>sometimes</a:t>
            </a:r>
            <a:r>
              <a:rPr lang="nb-NO" sz="2000" dirty="0" smtClean="0"/>
              <a:t> given </a:t>
            </a:r>
            <a:r>
              <a:rPr lang="nb-NO" sz="2000" dirty="0" err="1" smtClean="0"/>
              <a:t>subjective</a:t>
            </a:r>
            <a:r>
              <a:rPr lang="nb-NO" sz="2000" dirty="0" smtClean="0"/>
              <a:t> </a:t>
            </a:r>
            <a:r>
              <a:rPr lang="nb-NO" sz="2000" dirty="0" err="1" smtClean="0"/>
              <a:t>weights</a:t>
            </a:r>
            <a:endParaRPr lang="nb-NO" sz="2000" dirty="0" smtClean="0"/>
          </a:p>
          <a:p>
            <a:pPr lvl="1"/>
            <a:r>
              <a:rPr lang="nb-NO" sz="2000" dirty="0" err="1" smtClean="0"/>
              <a:t>Weights</a:t>
            </a:r>
            <a:r>
              <a:rPr lang="nb-NO" sz="2000" dirty="0" smtClean="0"/>
              <a:t> </a:t>
            </a:r>
            <a:r>
              <a:rPr lang="nb-NO" sz="2000" dirty="0" err="1" smtClean="0"/>
              <a:t>are</a:t>
            </a:r>
            <a:r>
              <a:rPr lang="nb-NO" sz="2000" dirty="0" smtClean="0"/>
              <a:t> </a:t>
            </a:r>
            <a:r>
              <a:rPr lang="nb-NO" sz="2000" dirty="0" err="1" smtClean="0"/>
              <a:t>related</a:t>
            </a:r>
            <a:r>
              <a:rPr lang="nb-NO" sz="2000" dirty="0" smtClean="0"/>
              <a:t> to </a:t>
            </a:r>
            <a:r>
              <a:rPr lang="nb-NO" sz="2000" dirty="0" err="1" smtClean="0"/>
              <a:t>uncertainty</a:t>
            </a:r>
            <a:endParaRPr lang="nb-NO" sz="2000" dirty="0" smtClean="0"/>
          </a:p>
          <a:p>
            <a:pPr lvl="1"/>
            <a:r>
              <a:rPr lang="nb-NO" sz="2000" dirty="0" err="1" smtClean="0"/>
              <a:t>Lack</a:t>
            </a:r>
            <a:r>
              <a:rPr lang="nb-NO" sz="2000" dirty="0" smtClean="0"/>
              <a:t> </a:t>
            </a:r>
            <a:r>
              <a:rPr lang="nb-NO" sz="2000" dirty="0" err="1" smtClean="0"/>
              <a:t>of</a:t>
            </a:r>
            <a:r>
              <a:rPr lang="nb-NO" sz="2000" dirty="0" smtClean="0"/>
              <a:t> </a:t>
            </a:r>
            <a:r>
              <a:rPr lang="nb-NO" sz="2000" dirty="0" err="1" smtClean="0"/>
              <a:t>objective</a:t>
            </a:r>
            <a:r>
              <a:rPr lang="nb-NO" sz="2000" dirty="0" smtClean="0"/>
              <a:t> and </a:t>
            </a:r>
            <a:r>
              <a:rPr lang="nb-NO" sz="2000" dirty="0" err="1" smtClean="0"/>
              <a:t>reproduceable</a:t>
            </a:r>
            <a:r>
              <a:rPr lang="nb-NO" sz="2000" dirty="0" smtClean="0"/>
              <a:t> </a:t>
            </a:r>
            <a:r>
              <a:rPr lang="nb-NO" sz="2000" dirty="0" err="1" smtClean="0"/>
              <a:t>procedures</a:t>
            </a:r>
            <a:r>
              <a:rPr lang="nb-NO" sz="2000" dirty="0" smtClean="0"/>
              <a:t> to </a:t>
            </a:r>
            <a:r>
              <a:rPr lang="nb-NO" sz="2000" dirty="0" err="1" smtClean="0"/>
              <a:t>provide</a:t>
            </a:r>
            <a:r>
              <a:rPr lang="nb-NO" sz="2000" dirty="0" smtClean="0"/>
              <a:t> data </a:t>
            </a:r>
            <a:r>
              <a:rPr lang="nb-NO" sz="2000" dirty="0" err="1" smtClean="0"/>
              <a:t>weights</a:t>
            </a:r>
            <a:endParaRPr lang="nb-NO" sz="2000" dirty="0" smtClean="0"/>
          </a:p>
          <a:p>
            <a:pPr marL="0" indent="0">
              <a:buNone/>
            </a:pPr>
            <a:endParaRPr lang="nb-NO" sz="2000" dirty="0"/>
          </a:p>
        </p:txBody>
      </p:sp>
      <p:sp>
        <p:nvSpPr>
          <p:cNvPr id="4" name="Slide Number Placeholder 3"/>
          <p:cNvSpPr>
            <a:spLocks noGrp="1"/>
          </p:cNvSpPr>
          <p:nvPr>
            <p:ph type="sldNum" sz="quarter" idx="10"/>
          </p:nvPr>
        </p:nvSpPr>
        <p:spPr/>
        <p:txBody>
          <a:bodyPr/>
          <a:lstStyle/>
          <a:p>
            <a:fld id="{3E97971C-2FE7-4FD3-B01F-4B5E83D933F8}" type="slidenum">
              <a:rPr lang="en-GB" noProof="0" smtClean="0"/>
              <a:pPr/>
              <a:t>9</a:t>
            </a:fld>
            <a:endParaRPr lang="en-GB" noProof="0" dirty="0"/>
          </a:p>
        </p:txBody>
      </p:sp>
    </p:spTree>
    <p:extLst>
      <p:ext uri="{BB962C8B-B14F-4D97-AF65-F5344CB8AC3E}">
        <p14:creationId xmlns:p14="http://schemas.microsoft.com/office/powerpoint/2010/main" val="37846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r-foiler-ny">
  <a:themeElements>
    <a:clrScheme name="Custom 1">
      <a:dk1>
        <a:srgbClr val="000000"/>
      </a:dk1>
      <a:lt1>
        <a:srgbClr val="000000"/>
      </a:lt1>
      <a:dk2>
        <a:srgbClr val="FFFFFF"/>
      </a:dk2>
      <a:lt2>
        <a:srgbClr val="FFFFFF"/>
      </a:lt2>
      <a:accent1>
        <a:srgbClr val="8396CC"/>
      </a:accent1>
      <a:accent2>
        <a:srgbClr val="4662B3"/>
      </a:accent2>
      <a:accent3>
        <a:srgbClr val="4662B3"/>
      </a:accent3>
      <a:accent4>
        <a:srgbClr val="000000"/>
      </a:accent4>
      <a:accent5>
        <a:srgbClr val="C1C9E2"/>
      </a:accent5>
      <a:accent6>
        <a:srgbClr val="3F58A2"/>
      </a:accent6>
      <a:hlink>
        <a:srgbClr val="082E9A"/>
      </a:hlink>
      <a:folHlink>
        <a:srgbClr val="C1CBE6"/>
      </a:folHlink>
    </a:clrScheme>
    <a:fontScheme name="NR-slides-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b-NO"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b-NO" sz="2000" b="0" i="0" u="none" strike="noStrike" cap="none" normalizeH="0" baseline="0" smtClean="0">
            <a:ln>
              <a:noFill/>
            </a:ln>
            <a:solidFill>
              <a:schemeClr val="tx1"/>
            </a:solidFill>
            <a:effectLst/>
            <a:latin typeface="Arial" charset="0"/>
          </a:defRPr>
        </a:defPPr>
      </a:lstStyle>
    </a:lnDef>
    <a:txDef>
      <a:spPr bwMode="white">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a:defRPr sz="2800" baseline="0" dirty="0" smtClean="0"/>
        </a:defPPr>
      </a:lstStyle>
    </a:txDef>
  </a:objectDefaults>
  <a:extraClrSchemeLst>
    <a:extraClrScheme>
      <a:clrScheme name="NR-slides-white 1">
        <a:dk1>
          <a:srgbClr val="000000"/>
        </a:dk1>
        <a:lt1>
          <a:srgbClr val="C0C0C0"/>
        </a:lt1>
        <a:dk2>
          <a:srgbClr val="FFFFFF"/>
        </a:dk2>
        <a:lt2>
          <a:srgbClr val="808080"/>
        </a:lt2>
        <a:accent1>
          <a:srgbClr val="8396CC"/>
        </a:accent1>
        <a:accent2>
          <a:srgbClr val="4662B3"/>
        </a:accent2>
        <a:accent3>
          <a:srgbClr val="DCDCDC"/>
        </a:accent3>
        <a:accent4>
          <a:srgbClr val="000000"/>
        </a:accent4>
        <a:accent5>
          <a:srgbClr val="C1C9E2"/>
        </a:accent5>
        <a:accent6>
          <a:srgbClr val="3F58A2"/>
        </a:accent6>
        <a:hlink>
          <a:srgbClr val="082E9A"/>
        </a:hlink>
        <a:folHlink>
          <a:srgbClr val="C1CBE6"/>
        </a:folHlink>
      </a:clrScheme>
      <a:clrMap bg1="lt1" tx1="dk1" bg2="lt2" tx2="dk2" accent1="accent1" accent2="accent2" accent3="accent3" accent4="accent4" accent5="accent5" accent6="accent6" hlink="hlink" folHlink="folHlink"/>
    </a:extraClrScheme>
    <a:extraClrScheme>
      <a:clrScheme name="NR-slides-white 2">
        <a:dk1>
          <a:srgbClr val="000000"/>
        </a:dk1>
        <a:lt1>
          <a:srgbClr val="C0C0C0"/>
        </a:lt1>
        <a:dk2>
          <a:srgbClr val="FFFFFF"/>
        </a:dk2>
        <a:lt2>
          <a:srgbClr val="808080"/>
        </a:lt2>
        <a:accent1>
          <a:srgbClr val="1ECDFF"/>
        </a:accent1>
        <a:accent2>
          <a:srgbClr val="A0A0A0"/>
        </a:accent2>
        <a:accent3>
          <a:srgbClr val="DCDCDC"/>
        </a:accent3>
        <a:accent4>
          <a:srgbClr val="000000"/>
        </a:accent4>
        <a:accent5>
          <a:srgbClr val="ABE3FF"/>
        </a:accent5>
        <a:accent6>
          <a:srgbClr val="919191"/>
        </a:accent6>
        <a:hlink>
          <a:srgbClr val="C2F1F6"/>
        </a:hlink>
        <a:folHlink>
          <a:srgbClr val="D4D4D4"/>
        </a:folHlink>
      </a:clrScheme>
      <a:clrMap bg1="lt1" tx1="dk1" bg2="lt2" tx2="dk2" accent1="accent1" accent2="accent2" accent3="accent3" accent4="accent4" accent5="accent5" accent6="accent6" hlink="hlink" folHlink="folHlink"/>
    </a:extraClrScheme>
    <a:extraClrScheme>
      <a:clrScheme name="NR-slides-white 3">
        <a:dk1>
          <a:srgbClr val="000000"/>
        </a:dk1>
        <a:lt1>
          <a:srgbClr val="C0C0C0"/>
        </a:lt1>
        <a:dk2>
          <a:srgbClr val="FFFFFF"/>
        </a:dk2>
        <a:lt2>
          <a:srgbClr val="808080"/>
        </a:lt2>
        <a:accent1>
          <a:srgbClr val="F0B400"/>
        </a:accent1>
        <a:accent2>
          <a:srgbClr val="A0A0A0"/>
        </a:accent2>
        <a:accent3>
          <a:srgbClr val="DCDCDC"/>
        </a:accent3>
        <a:accent4>
          <a:srgbClr val="000000"/>
        </a:accent4>
        <a:accent5>
          <a:srgbClr val="F6D6AA"/>
        </a:accent5>
        <a:accent6>
          <a:srgbClr val="919191"/>
        </a:accent6>
        <a:hlink>
          <a:srgbClr val="FFE69F"/>
        </a:hlink>
        <a:folHlink>
          <a:srgbClr val="D4D4D4"/>
        </a:folHlink>
      </a:clrScheme>
      <a:clrMap bg1="lt1" tx1="dk1" bg2="lt2" tx2="dk2" accent1="accent1" accent2="accent2" accent3="accent3" accent4="accent4" accent5="accent5" accent6="accent6" hlink="hlink" folHlink="folHlink"/>
    </a:extraClrScheme>
    <a:extraClrScheme>
      <a:clrScheme name="NR-slides-white 4">
        <a:dk1>
          <a:srgbClr val="000000"/>
        </a:dk1>
        <a:lt1>
          <a:srgbClr val="C0C0C0"/>
        </a:lt1>
        <a:dk2>
          <a:srgbClr val="FFFFFF"/>
        </a:dk2>
        <a:lt2>
          <a:srgbClr val="808080"/>
        </a:lt2>
        <a:accent1>
          <a:srgbClr val="00C832"/>
        </a:accent1>
        <a:accent2>
          <a:srgbClr val="A0A0A0"/>
        </a:accent2>
        <a:accent3>
          <a:srgbClr val="DCDCDC"/>
        </a:accent3>
        <a:accent4>
          <a:srgbClr val="000000"/>
        </a:accent4>
        <a:accent5>
          <a:srgbClr val="AAE0AD"/>
        </a:accent5>
        <a:accent6>
          <a:srgbClr val="919191"/>
        </a:accent6>
        <a:hlink>
          <a:srgbClr val="9BFFB3"/>
        </a:hlink>
        <a:folHlink>
          <a:srgbClr val="D4D4D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nr-foiler-ny</Template>
  <TotalTime>1017</TotalTime>
  <Words>1350</Words>
  <Application>Microsoft Office PowerPoint</Application>
  <PresentationFormat>On-screen Show (4:3)</PresentationFormat>
  <Paragraphs>239</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nr-foiler-ny</vt:lpstr>
      <vt:lpstr>XSAM course</vt:lpstr>
      <vt:lpstr>Putting things in perspective…</vt:lpstr>
      <vt:lpstr>Overall objective – efficient use of data</vt:lpstr>
      <vt:lpstr>Background XSAM</vt:lpstr>
      <vt:lpstr>Background for development</vt:lpstr>
      <vt:lpstr>From data to management advice a «bottom up» example description</vt:lpstr>
      <vt:lpstr>Assessment – schematic description</vt:lpstr>
      <vt:lpstr>Traditionally: Management advice based on management plan in relation to:</vt:lpstr>
      <vt:lpstr>Traditional assessments</vt:lpstr>
      <vt:lpstr>Input data: Data from sample surveys </vt:lpstr>
      <vt:lpstr>Sample survey data</vt:lpstr>
      <vt:lpstr>Example of uncertainty in input data</vt:lpstr>
      <vt:lpstr>Norwegian Catch at age of NEA cod 2003; could be</vt:lpstr>
      <vt:lpstr>PowerPoint Presentation</vt:lpstr>
      <vt:lpstr>PowerPoint Presentation</vt:lpstr>
      <vt:lpstr>PowerPoint Presentation</vt:lpstr>
      <vt:lpstr>PowerPoint Presentation</vt:lpstr>
      <vt:lpstr>What is the effect of uncertainty on stock assessment? </vt:lpstr>
      <vt:lpstr>PowerPoint Presentation</vt:lpstr>
      <vt:lpstr>PowerPoint Presentation</vt:lpstr>
      <vt:lpstr>PowerPoint Presentation</vt:lpstr>
      <vt:lpstr>Uncertainty in estimated stock parameters depend on uncertainty in input!</vt:lpstr>
      <vt:lpstr>PowerPoint Presentation</vt:lpstr>
      <vt:lpstr>A trade off between fisheries and survey data</vt:lpstr>
      <vt:lpstr>Questions</vt:lpstr>
      <vt:lpstr>Summary</vt:lpstr>
      <vt:lpstr>NOTE:</vt:lpstr>
      <vt:lpstr>The XSAM concept is a response to this</vt:lpstr>
      <vt:lpstr>XSAM – status </vt:lpstr>
      <vt:lpstr>Current XSAM version</vt:lpstr>
      <vt:lpstr>This course</vt:lpstr>
      <vt:lpstr>Break!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XSAM course</dc:title>
  <dc:creator>Sondre Aanes</dc:creator>
  <cp:lastModifiedBy>Sondre Aanes</cp:lastModifiedBy>
  <cp:revision>46</cp:revision>
  <cp:lastPrinted>2011-03-21T10:03:50Z</cp:lastPrinted>
  <dcterms:created xsi:type="dcterms:W3CDTF">2018-01-03T14:44:45Z</dcterms:created>
  <dcterms:modified xsi:type="dcterms:W3CDTF">2018-01-14T11:05:08Z</dcterms:modified>
</cp:coreProperties>
</file>