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3" r:id="rId18"/>
  </p:sldIdLst>
  <p:sldSz cx="9144000" cy="6858000" type="screen4x3"/>
  <p:notesSz cx="6883400" cy="9906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FF"/>
    <a:srgbClr val="082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118" d="100"/>
          <a:sy n="118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fld id="{DCBD22C0-2821-4EDC-9675-67372AD7718A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8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787" y="4705350"/>
            <a:ext cx="504782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fld id="{AEA76827-FC0C-42F6-AC0F-8E03D8C8032E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0427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60848"/>
            <a:ext cx="3490647" cy="4869160"/>
          </a:xfrm>
          <a:prstGeom prst="rect">
            <a:avLst/>
          </a:prstGeom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white">
          <a:xfrm>
            <a:off x="6754688" y="285618"/>
            <a:ext cx="2209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nb-NO" sz="1400" b="1" dirty="0">
                <a:solidFill>
                  <a:schemeClr val="tx2"/>
                </a:solidFill>
              </a:rPr>
              <a:t>www.nr.no</a:t>
            </a:r>
            <a:endParaRPr lang="nb-NO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508787"/>
            <a:ext cx="5904656" cy="1344149"/>
          </a:xfrm>
          <a:noFill/>
        </p:spPr>
        <p:txBody>
          <a:bodyPr anchor="t"/>
          <a:lstStyle>
            <a:lvl1pPr>
              <a:defRPr>
                <a:solidFill>
                  <a:schemeClr val="accent4"/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</a:defRPr>
            </a:lvl1pPr>
          </a:lstStyle>
          <a:p>
            <a:pPr lvl="0"/>
            <a:r>
              <a:rPr lang="nb-NO" noProof="0" dirty="0" smtClean="0"/>
              <a:t>Klikk for å redigere tittelen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51520" y="3044957"/>
            <a:ext cx="5688632" cy="960107"/>
          </a:xfrm>
        </p:spPr>
        <p:txBody>
          <a:bodyPr/>
          <a:lstStyle>
            <a:lvl1pPr marL="0" indent="0">
              <a:buFont typeface="Times New Roman" pitchFamily="18" charset="0"/>
              <a:buNone/>
              <a:defRPr sz="22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nb-NO" noProof="0" dirty="0" smtClean="0"/>
              <a:t>Klikk for å redigere undertittel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97086"/>
            <a:ext cx="5616624" cy="76808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</a:lstStyle>
          <a:p>
            <a:r>
              <a:rPr lang="en-GB" sz="2800" baseline="0" noProof="0" dirty="0" smtClean="0"/>
              <a:t>[</a:t>
            </a:r>
            <a:r>
              <a:rPr lang="en-GB" sz="2800" baseline="0" noProof="0" dirty="0" err="1" smtClean="0"/>
              <a:t>Forfattere</a:t>
            </a:r>
            <a:r>
              <a:rPr lang="en-GB" sz="2800" baseline="0" noProof="0" dirty="0" smtClean="0"/>
              <a:t>]</a:t>
            </a:r>
            <a:endParaRPr lang="en-GB" sz="2800" noProof="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5253203"/>
            <a:ext cx="5616624" cy="576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GB" sz="2200" noProof="0" dirty="0" smtClean="0"/>
              <a:t>[</a:t>
            </a:r>
            <a:r>
              <a:rPr lang="en-GB" sz="2200" noProof="0" dirty="0" err="1" smtClean="0"/>
              <a:t>Lokasjon</a:t>
            </a:r>
            <a:r>
              <a:rPr lang="en-GB" sz="2200" noProof="0" dirty="0" smtClean="0"/>
              <a:t>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51520" y="6021289"/>
            <a:ext cx="5616624" cy="620799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/>
            </a:pPr>
            <a:r>
              <a:rPr lang="en-GB" sz="2200" noProof="0" dirty="0" smtClean="0"/>
              <a:t>[</a:t>
            </a:r>
            <a:r>
              <a:rPr lang="en-GB" sz="2200" noProof="0" dirty="0" err="1" smtClean="0"/>
              <a:t>Dato</a:t>
            </a:r>
            <a:r>
              <a:rPr lang="en-GB" sz="2200" noProof="0" dirty="0" smtClean="0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3419873" cy="67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Klikk for å editere Master tittel stil</a:t>
            </a:r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97971C-2FE7-4FD3-B01F-4B5E83D933F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819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F689-C7C1-4E27-8890-76F63A669A8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442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33800" cy="4114800"/>
          </a:xfr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6E72B-8DDA-4312-9150-1363B5FB6C1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96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94D6A6-41BD-49BB-84F3-C9210A972E8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889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4" y="273051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dirty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DDD13-8D6F-4F24-AAFE-488D04EDC9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387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71600" y="620688"/>
            <a:ext cx="7200800" cy="41148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noProof="0" dirty="0" smtClean="0"/>
              <a:t>Klikk for å legge til et bilde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71600" y="5061182"/>
            <a:ext cx="72008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7D3A0-5D3C-4DC3-9F57-3B372D08EE5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216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520" y="260648"/>
            <a:ext cx="8640960" cy="10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524000"/>
            <a:ext cx="864096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8904" y="6309320"/>
            <a:ext cx="39357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D89F689-C7C1-4E27-8890-76F63A669A8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691680" y="5987753"/>
            <a:ext cx="6552728" cy="5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143537"/>
            <a:ext cx="960120" cy="391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50000"/>
        </a:spcBef>
        <a:spcAft>
          <a:spcPct val="0"/>
        </a:spcAft>
        <a:buSzPct val="80000"/>
        <a:buFont typeface="Times New Roman" pitchFamily="18" charset="0"/>
        <a:buChar char="►"/>
        <a:defRPr sz="2400" baseline="0">
          <a:solidFill>
            <a:schemeClr val="tx1"/>
          </a:solidFill>
          <a:latin typeface="+mn-lt"/>
          <a:ea typeface="+mn-ea"/>
          <a:cs typeface="+mn-cs"/>
        </a:defRPr>
      </a:lvl1pPr>
      <a:lvl2pPr marL="893763" indent="-419100" algn="l" rtl="0" eaLnBrk="1" fontAlgn="base" hangingPunct="1">
        <a:spcBef>
          <a:spcPct val="20000"/>
        </a:spcBef>
        <a:spcAft>
          <a:spcPct val="0"/>
        </a:spcAft>
        <a:buChar char="▪"/>
        <a:defRPr sz="2200">
          <a:solidFill>
            <a:schemeClr val="tx1"/>
          </a:solidFill>
          <a:latin typeface="+mn-lt"/>
        </a:defRPr>
      </a:lvl2pPr>
      <a:lvl3pPr marL="1230313" indent="-381000" algn="l" rtl="0" eaLnBrk="1" fontAlgn="base" hangingPunct="1">
        <a:spcBef>
          <a:spcPct val="20000"/>
        </a:spcBef>
        <a:spcAft>
          <a:spcPct val="0"/>
        </a:spcAft>
        <a:buChar char="◦"/>
        <a:defRPr sz="2000">
          <a:solidFill>
            <a:schemeClr val="tx1"/>
          </a:solidFill>
          <a:latin typeface="+mn-lt"/>
        </a:defRPr>
      </a:lvl3pPr>
      <a:lvl4pPr marL="1622425" indent="-381000" algn="l" rtl="0" eaLnBrk="1" fontAlgn="base" hangingPunct="1">
        <a:spcBef>
          <a:spcPct val="20000"/>
        </a:spcBef>
        <a:spcAft>
          <a:spcPct val="0"/>
        </a:spcAft>
        <a:buChar char="·"/>
        <a:defRPr sz="2000">
          <a:solidFill>
            <a:schemeClr val="tx1"/>
          </a:solidFill>
          <a:latin typeface="+mn-lt"/>
        </a:defRPr>
      </a:lvl4pPr>
      <a:lvl5pPr marL="20066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5pPr>
      <a:lvl6pPr marL="24638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6pPr>
      <a:lvl7pPr marL="29210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7pPr>
      <a:lvl8pPr marL="33782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8pPr>
      <a:lvl9pPr marL="38354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XSAM </a:t>
            </a:r>
            <a:r>
              <a:rPr lang="nb-NO" dirty="0" err="1" smtClean="0"/>
              <a:t>course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Stock </a:t>
            </a:r>
            <a:r>
              <a:rPr lang="nb-NO" dirty="0" err="1" smtClean="0"/>
              <a:t>assessment</a:t>
            </a:r>
            <a:r>
              <a:rPr lang="nb-NO" dirty="0" smtClean="0"/>
              <a:t> - </a:t>
            </a:r>
            <a:r>
              <a:rPr lang="nb-NO" dirty="0" err="1" smtClean="0"/>
              <a:t>basics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Sondre Aanes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IMR, Bergen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15 - 17/1-2017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8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Useful</a:t>
            </a:r>
            <a:r>
              <a:rPr lang="nb-NO" dirty="0" smtClean="0"/>
              <a:t> link to </a:t>
            </a:r>
            <a:r>
              <a:rPr lang="nb-NO" dirty="0" err="1" smtClean="0"/>
              <a:t>observations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Catch curves:</a:t>
                </a:r>
                <a:endParaRPr lang="nb-NO" b="1" dirty="0"/>
              </a:p>
              <a:p>
                <a:pPr marL="0" indent="0">
                  <a:buNone/>
                </a:pPr>
                <a:r>
                  <a:rPr lang="en-US" dirty="0"/>
                  <a:t>For constant survival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nb-N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it may be shown </a:t>
                </a:r>
                <a:r>
                  <a:rPr lang="en-US" dirty="0" smtClean="0"/>
                  <a:t>it that</a:t>
                </a:r>
                <a:endParaRPr lang="nb-NO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nb-NO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const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𝑍𝑎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r>
                  <a:rPr lang="en-US" dirty="0"/>
                  <a:t>i.e. the slope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(total mortality).</a:t>
                </a:r>
                <a:endParaRPr lang="nb-NO" dirty="0"/>
              </a:p>
              <a:p>
                <a:endParaRPr lang="nb-NO" dirty="0" smtClean="0"/>
              </a:p>
              <a:p>
                <a:pPr marL="0" indent="0">
                  <a:buNone/>
                </a:pPr>
                <a:r>
                  <a:rPr lang="nb-NO" dirty="0" smtClean="0"/>
                  <a:t>With </a:t>
                </a:r>
                <a:r>
                  <a:rPr lang="nb-NO" dirty="0" err="1" smtClean="0"/>
                  <a:t>similar</a:t>
                </a:r>
                <a:r>
                  <a:rPr lang="nb-NO" dirty="0" smtClean="0"/>
                  <a:t> arguments </a:t>
                </a:r>
                <a:r>
                  <a:rPr lang="nb-NO" dirty="0" err="1" smtClean="0"/>
                  <a:t>including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assumptions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on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catchabilities</a:t>
                </a:r>
                <a:r>
                  <a:rPr lang="nb-NO" dirty="0" smtClean="0"/>
                  <a:t> it </a:t>
                </a:r>
                <a:r>
                  <a:rPr lang="nb-NO" dirty="0" err="1" smtClean="0"/>
                  <a:t>may</a:t>
                </a:r>
                <a:r>
                  <a:rPr lang="nb-NO" dirty="0" smtClean="0"/>
                  <a:t> be </a:t>
                </a:r>
                <a:r>
                  <a:rPr lang="nb-NO" dirty="0" err="1" smtClean="0"/>
                  <a:t>shown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that</a:t>
                </a:r>
                <a:endParaRPr lang="nb-NO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nb-NO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nb-N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const</m:t>
                      </m:r>
                      <m:r>
                        <a:rPr lang="nb-NO" b="0" i="0" smtClean="0">
                          <a:latin typeface="Cambria Math"/>
                        </a:rPr>
                        <m:t>′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𝑍𝑎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 smtClean="0"/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 r="-1058" b="-179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87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Comments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smtClean="0"/>
              <a:t>1: </a:t>
            </a:r>
            <a:r>
              <a:rPr lang="en-US" dirty="0"/>
              <a:t>Most common types of data available</a:t>
            </a:r>
            <a:endParaRPr lang="nb-NO" dirty="0"/>
          </a:p>
          <a:p>
            <a:pPr lvl="1"/>
            <a:r>
              <a:rPr lang="en-US" dirty="0"/>
              <a:t>Catch at age</a:t>
            </a:r>
            <a:endParaRPr lang="nb-NO" dirty="0"/>
          </a:p>
          <a:p>
            <a:pPr lvl="1"/>
            <a:r>
              <a:rPr lang="en-US" dirty="0"/>
              <a:t>Abundance indices at </a:t>
            </a:r>
            <a:r>
              <a:rPr lang="en-US" dirty="0" smtClean="0"/>
              <a:t>age (here: from scientific surveys)</a:t>
            </a:r>
            <a:endParaRPr lang="nb-NO" dirty="0"/>
          </a:p>
          <a:p>
            <a:pPr lvl="1"/>
            <a:r>
              <a:rPr lang="en-US" dirty="0"/>
              <a:t>Less </a:t>
            </a:r>
            <a:r>
              <a:rPr lang="en-US" dirty="0" smtClean="0"/>
              <a:t>typical: </a:t>
            </a:r>
            <a:endParaRPr lang="nb-NO" dirty="0"/>
          </a:p>
          <a:p>
            <a:pPr lvl="2"/>
            <a:r>
              <a:rPr lang="en-US" dirty="0"/>
              <a:t>Mark-recapture from tagging</a:t>
            </a:r>
            <a:endParaRPr lang="nb-NO" dirty="0"/>
          </a:p>
          <a:p>
            <a:pPr lvl="2"/>
            <a:r>
              <a:rPr lang="en-US" dirty="0"/>
              <a:t>Stomach contents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77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1: For a closed population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/>
                      </a:rPr>
                      <m:t>𝑟</m:t>
                    </m:r>
                    <m:r>
                      <a:rPr lang="nb-NO" b="0" i="0" smtClean="0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the actual mortality. If migration occurs, the solution still holds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will also include migration, i.e.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nb-NO" dirty="0"/>
              </a:p>
              <a:p>
                <a:r>
                  <a:rPr lang="en-US" dirty="0"/>
                  <a:t>Note 2: From the solution of the differential equations it follows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acc>
                      <m:accPr>
                        <m:chr m:val="̅"/>
                        <m:ctrlPr>
                          <a:rPr lang="nb-NO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/>
                  <a:t> for time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/>
                  <a:t> is the average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), i.e. catches informs the fishing mortality and </a:t>
                </a:r>
                <a:r>
                  <a:rPr lang="en-US" dirty="0" smtClean="0"/>
                  <a:t>little </a:t>
                </a:r>
                <a:r>
                  <a:rPr lang="en-US" dirty="0"/>
                  <a:t>else. This means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can be interpreted as all unobserved mortality, including natural mortality!</a:t>
                </a:r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94" t="-1037" r="-126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Comments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8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3: </a:t>
                </a:r>
                <a:r>
                  <a:rPr lang="en-US" dirty="0"/>
                  <a:t>‘Standard’ assumptions:</a:t>
                </a:r>
                <a:endParaRPr lang="nb-NO" dirty="0"/>
              </a:p>
              <a:p>
                <a:pPr lvl="1"/>
                <a:r>
                  <a:rPr lang="nb-NO" dirty="0" smtClean="0"/>
                  <a:t>No </a:t>
                </a:r>
                <a:r>
                  <a:rPr lang="nb-NO" dirty="0" err="1" smtClean="0"/>
                  <a:t>migration</a:t>
                </a:r>
                <a:r>
                  <a:rPr lang="nb-NO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≡0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is known (usually constant)</a:t>
                </a:r>
                <a:endParaRPr lang="nb-NO" dirty="0"/>
              </a:p>
              <a:p>
                <a:pPr lvl="2"/>
                <a:r>
                  <a:rPr lang="en-US" dirty="0"/>
                  <a:t>Data that informs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is usually </a:t>
                </a:r>
                <a:r>
                  <a:rPr lang="en-US" dirty="0" smtClean="0"/>
                  <a:t>rare in practice (requires data of </a:t>
                </a:r>
                <a:r>
                  <a:rPr lang="en-US" dirty="0"/>
                  <a:t>high </a:t>
                </a:r>
                <a:r>
                  <a:rPr lang="en-US" dirty="0" smtClean="0"/>
                  <a:t>quality and perhaps data beyond catch and survey indices at age)</a:t>
                </a:r>
                <a:endParaRPr lang="nb-NO" dirty="0"/>
              </a:p>
              <a:p>
                <a:pPr lvl="2"/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difficult </a:t>
                </a:r>
                <a:r>
                  <a:rPr lang="en-US" dirty="0"/>
                  <a:t>(Given the most common types of </a:t>
                </a:r>
                <a:r>
                  <a:rPr lang="en-US" dirty="0" smtClean="0"/>
                  <a:t>data)</a:t>
                </a:r>
                <a:r>
                  <a:rPr lang="nb-NO" dirty="0"/>
                  <a:t> </a:t>
                </a:r>
                <a:r>
                  <a:rPr lang="nb-NO" dirty="0" smtClean="0"/>
                  <a:t>b</a:t>
                </a:r>
                <a:r>
                  <a:rPr lang="en-US" dirty="0" err="1" smtClean="0"/>
                  <a:t>ut</a:t>
                </a:r>
                <a:r>
                  <a:rPr lang="en-US" dirty="0" smtClean="0"/>
                  <a:t> see e.g. </a:t>
                </a:r>
                <a:endParaRPr lang="nb-NO" dirty="0"/>
              </a:p>
              <a:p>
                <a:pPr lvl="1"/>
                <a:r>
                  <a:rPr lang="en-US" dirty="0"/>
                  <a:t>Assumptions OK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≫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and/or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constant</a:t>
                </a:r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94" t="-103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Comments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41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summarizes some of the </a:t>
            </a:r>
            <a:r>
              <a:rPr lang="en-US" dirty="0"/>
              <a:t>fundamentals for most age structured fish dynamical models</a:t>
            </a:r>
            <a:endParaRPr lang="nb-NO" dirty="0"/>
          </a:p>
          <a:p>
            <a:r>
              <a:rPr lang="en-US" smtClean="0"/>
              <a:t>Cohort equations and </a:t>
            </a:r>
            <a:r>
              <a:rPr lang="en-US" dirty="0" err="1" smtClean="0"/>
              <a:t>Baranovs</a:t>
            </a:r>
            <a:r>
              <a:rPr lang="en-US" dirty="0" smtClean="0"/>
              <a:t> equation are fundamental in methods/models such as VPA</a:t>
            </a:r>
            <a:r>
              <a:rPr lang="en-US" dirty="0"/>
              <a:t>, XSA, ADAPT, Stock Synthesis, SAM, XSAM ++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Comments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7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More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topic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for example Quinn and </a:t>
            </a:r>
            <a:r>
              <a:rPr lang="en-US" dirty="0" err="1"/>
              <a:t>Deriso</a:t>
            </a:r>
            <a:r>
              <a:rPr lang="en-US" dirty="0"/>
              <a:t> (1999) for an excellent introduction to quantitative fish dynamics.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864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 used in </a:t>
            </a:r>
            <a:r>
              <a:rPr lang="nb-NO" dirty="0" err="1" smtClean="0"/>
              <a:t>stock</a:t>
            </a:r>
            <a:r>
              <a:rPr lang="nb-NO" dirty="0" smtClean="0"/>
              <a:t> </a:t>
            </a:r>
            <a:r>
              <a:rPr lang="nb-NO" dirty="0" err="1" smtClean="0"/>
              <a:t>assessment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Main data</a:t>
            </a:r>
          </a:p>
          <a:p>
            <a:pPr lvl="1"/>
            <a:r>
              <a:rPr lang="nb-NO" dirty="0" smtClean="0"/>
              <a:t>Catch at age by time</a:t>
            </a:r>
          </a:p>
          <a:p>
            <a:pPr lvl="1"/>
            <a:r>
              <a:rPr lang="nb-NO" dirty="0" smtClean="0"/>
              <a:t>Survey </a:t>
            </a:r>
            <a:r>
              <a:rPr lang="nb-NO" dirty="0" err="1" smtClean="0"/>
              <a:t>indices</a:t>
            </a:r>
            <a:r>
              <a:rPr lang="nb-NO" dirty="0" smtClean="0"/>
              <a:t> at age by time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obtain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biomass</a:t>
            </a:r>
            <a:r>
              <a:rPr lang="nb-NO" dirty="0" smtClean="0"/>
              <a:t> and </a:t>
            </a:r>
            <a:r>
              <a:rPr lang="nb-NO" dirty="0" err="1" smtClean="0"/>
              <a:t>spawning</a:t>
            </a:r>
            <a:r>
              <a:rPr lang="nb-NO" dirty="0" smtClean="0"/>
              <a:t> </a:t>
            </a:r>
            <a:r>
              <a:rPr lang="nb-NO" dirty="0" err="1" smtClean="0"/>
              <a:t>stocks</a:t>
            </a:r>
            <a:endParaRPr lang="nb-NO" dirty="0" smtClean="0"/>
          </a:p>
          <a:p>
            <a:pPr lvl="1"/>
            <a:r>
              <a:rPr lang="nb-NO" dirty="0" err="1" smtClean="0"/>
              <a:t>Weight</a:t>
            </a:r>
            <a:r>
              <a:rPr lang="nb-NO" dirty="0" smtClean="0"/>
              <a:t> at age and time in </a:t>
            </a:r>
            <a:r>
              <a:rPr lang="nb-NO" dirty="0" err="1" smtClean="0"/>
              <a:t>stock</a:t>
            </a:r>
            <a:r>
              <a:rPr lang="nb-NO" dirty="0" smtClean="0"/>
              <a:t> and </a:t>
            </a:r>
            <a:r>
              <a:rPr lang="nb-NO" dirty="0" err="1" smtClean="0"/>
              <a:t>catch</a:t>
            </a:r>
            <a:endParaRPr lang="nb-NO" dirty="0" smtClean="0"/>
          </a:p>
          <a:p>
            <a:pPr lvl="1"/>
            <a:r>
              <a:rPr lang="nb-NO" dirty="0" err="1" smtClean="0"/>
              <a:t>Proportion</a:t>
            </a:r>
            <a:r>
              <a:rPr lang="nb-NO" dirty="0" smtClean="0"/>
              <a:t> </a:t>
            </a:r>
            <a:r>
              <a:rPr lang="nb-NO" dirty="0" err="1" smtClean="0"/>
              <a:t>mature</a:t>
            </a:r>
            <a:r>
              <a:rPr lang="nb-NO" dirty="0" smtClean="0"/>
              <a:t> at age by time</a:t>
            </a:r>
          </a:p>
          <a:p>
            <a:r>
              <a:rPr lang="nb-NO" dirty="0" err="1" smtClean="0"/>
              <a:t>Other</a:t>
            </a:r>
            <a:r>
              <a:rPr lang="nb-NO" dirty="0" smtClean="0"/>
              <a:t> data</a:t>
            </a:r>
          </a:p>
          <a:p>
            <a:pPr lvl="1"/>
            <a:r>
              <a:rPr lang="nb-NO" dirty="0" smtClean="0"/>
              <a:t>Tagging data</a:t>
            </a:r>
          </a:p>
          <a:p>
            <a:pPr lvl="1"/>
            <a:r>
              <a:rPr lang="nb-NO" dirty="0" err="1" smtClean="0"/>
              <a:t>Stomach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31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Herring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Do </a:t>
            </a:r>
            <a:r>
              <a:rPr lang="nb-NO" dirty="0" err="1" smtClean="0"/>
              <a:t>empirical</a:t>
            </a:r>
            <a:r>
              <a:rPr lang="nb-NO" dirty="0" smtClean="0"/>
              <a:t> data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traditional</a:t>
            </a:r>
            <a:r>
              <a:rPr lang="nb-NO" dirty="0" smtClean="0"/>
              <a:t> data</a:t>
            </a:r>
          </a:p>
          <a:p>
            <a:pPr marL="0" indent="0">
              <a:buNone/>
            </a:pPr>
            <a:r>
              <a:rPr lang="nb-NO" dirty="0" smtClean="0"/>
              <a:t>See: </a:t>
            </a:r>
            <a:r>
              <a:rPr lang="nb-NO" dirty="0" err="1" smtClean="0"/>
              <a:t>EDA_herring.R</a:t>
            </a:r>
            <a:r>
              <a:rPr lang="nb-NO" dirty="0" smtClean="0"/>
              <a:t> in ‘…</a:t>
            </a:r>
            <a:r>
              <a:rPr lang="nb-NO" dirty="0" err="1" smtClean="0"/>
              <a:t>XSAMcourse</a:t>
            </a:r>
            <a:r>
              <a:rPr lang="nb-NO" dirty="0" smtClean="0"/>
              <a:t>/</a:t>
            </a:r>
            <a:r>
              <a:rPr lang="nb-NO" dirty="0" err="1" smtClean="0"/>
              <a:t>Examples</a:t>
            </a:r>
            <a:r>
              <a:rPr lang="nb-NO" dirty="0" smtClean="0"/>
              <a:t>/’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Note: proper </a:t>
            </a:r>
            <a:r>
              <a:rPr lang="nb-NO" dirty="0" err="1" smtClean="0"/>
              <a:t>empirical</a:t>
            </a:r>
            <a:r>
              <a:rPr lang="nb-NO" dirty="0" smtClean="0"/>
              <a:t> data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include</a:t>
            </a:r>
            <a:r>
              <a:rPr lang="nb-NO" dirty="0" smtClean="0"/>
              <a:t> more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catchcurves</a:t>
            </a:r>
            <a:r>
              <a:rPr lang="nb-NO" dirty="0" smtClean="0"/>
              <a:t>. </a:t>
            </a:r>
            <a:r>
              <a:rPr lang="nb-NO" dirty="0" err="1" smtClean="0"/>
              <a:t>Should</a:t>
            </a:r>
            <a:r>
              <a:rPr lang="nb-NO" dirty="0" smtClean="0"/>
              <a:t> at </a:t>
            </a:r>
            <a:r>
              <a:rPr lang="nb-NO" dirty="0" err="1" smtClean="0"/>
              <a:t>least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internal</a:t>
            </a:r>
            <a:r>
              <a:rPr lang="nb-NO" dirty="0" smtClean="0"/>
              <a:t> and </a:t>
            </a:r>
            <a:r>
              <a:rPr lang="nb-NO" dirty="0" err="1" smtClean="0"/>
              <a:t>external</a:t>
            </a:r>
            <a:r>
              <a:rPr lang="nb-NO" dirty="0" smtClean="0"/>
              <a:t> </a:t>
            </a:r>
            <a:r>
              <a:rPr lang="nb-NO" dirty="0" err="1" smtClean="0"/>
              <a:t>consistency</a:t>
            </a:r>
            <a:r>
              <a:rPr lang="nb-NO" dirty="0" smtClean="0"/>
              <a:t> </a:t>
            </a:r>
            <a:r>
              <a:rPr lang="nb-NO" dirty="0" err="1" smtClean="0"/>
              <a:t>measures</a:t>
            </a:r>
            <a:r>
              <a:rPr lang="nb-NO" dirty="0" smtClean="0"/>
              <a:t>!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8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Refreshing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basics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 smtClean="0"/>
              <a:t>Stock </a:t>
            </a:r>
            <a:r>
              <a:rPr lang="nb-NO" dirty="0" err="1"/>
              <a:t>assessment</a:t>
            </a:r>
            <a:r>
              <a:rPr lang="nb-NO" dirty="0"/>
              <a:t> </a:t>
            </a:r>
            <a:r>
              <a:rPr lang="nb-NO" dirty="0" smtClean="0"/>
              <a:t>–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fundamentals</a:t>
            </a:r>
            <a:r>
              <a:rPr lang="nb-NO" dirty="0" smtClean="0"/>
              <a:t> for age </a:t>
            </a:r>
            <a:r>
              <a:rPr lang="nb-NO" dirty="0" err="1" smtClean="0"/>
              <a:t>structured</a:t>
            </a:r>
            <a:r>
              <a:rPr lang="nb-NO" dirty="0" smtClean="0"/>
              <a:t> </a:t>
            </a:r>
            <a:r>
              <a:rPr lang="nb-NO" dirty="0" err="1" smtClean="0"/>
              <a:t>assessment</a:t>
            </a:r>
            <a:r>
              <a:rPr lang="nb-NO" dirty="0" smtClean="0"/>
              <a:t> </a:t>
            </a:r>
            <a:r>
              <a:rPr lang="nb-NO" dirty="0" err="1" smtClean="0"/>
              <a:t>methods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91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Fish </a:t>
            </a:r>
            <a:r>
              <a:rPr lang="nb-NO" dirty="0" err="1" smtClean="0"/>
              <a:t>stock</a:t>
            </a:r>
            <a:r>
              <a:rPr lang="nb-NO" dirty="0" smtClean="0"/>
              <a:t> </a:t>
            </a:r>
            <a:r>
              <a:rPr lang="nb-NO" dirty="0" err="1" smtClean="0"/>
              <a:t>assessment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population dynamics and effects of </a:t>
            </a:r>
            <a:r>
              <a:rPr lang="en-US" dirty="0" smtClean="0"/>
              <a:t>harvesting</a:t>
            </a:r>
          </a:p>
          <a:p>
            <a:pPr lvl="1"/>
            <a:r>
              <a:rPr lang="en-US" dirty="0"/>
              <a:t>Being able to estimate population parameters and predict the effect of management </a:t>
            </a:r>
            <a:r>
              <a:rPr lang="en-US" dirty="0" smtClean="0"/>
              <a:t>actions</a:t>
            </a:r>
          </a:p>
          <a:p>
            <a:pPr lvl="1"/>
            <a:r>
              <a:rPr lang="en-US" dirty="0"/>
              <a:t>The feedback of a management action (quota, regulations </a:t>
            </a:r>
            <a:r>
              <a:rPr lang="en-US" dirty="0" smtClean="0"/>
              <a:t>including gear/space/time,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/>
              <a:t>on the population; on short and long </a:t>
            </a:r>
            <a:r>
              <a:rPr lang="en-US" dirty="0" smtClean="0"/>
              <a:t>term</a:t>
            </a: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approaches</a:t>
            </a:r>
            <a:r>
              <a:rPr lang="nb-NO" dirty="0" smtClean="0"/>
              <a:t> </a:t>
            </a:r>
            <a:r>
              <a:rPr lang="nb-NO" dirty="0" err="1" smtClean="0"/>
              <a:t>depending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data is </a:t>
            </a:r>
            <a:r>
              <a:rPr lang="nb-NO" dirty="0" err="1" smtClean="0"/>
              <a:t>available</a:t>
            </a:r>
            <a:endParaRPr lang="nb-NO" dirty="0" smtClean="0"/>
          </a:p>
          <a:p>
            <a:pPr lvl="2"/>
            <a:r>
              <a:rPr lang="nb-NO" dirty="0" err="1" smtClean="0"/>
              <a:t>Surplus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endParaRPr lang="nb-NO" dirty="0" smtClean="0"/>
          </a:p>
          <a:p>
            <a:pPr lvl="2"/>
            <a:r>
              <a:rPr lang="nb-NO" dirty="0" err="1" smtClean="0"/>
              <a:t>Length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r>
              <a:rPr lang="nb-NO" dirty="0" smtClean="0"/>
              <a:t> </a:t>
            </a:r>
          </a:p>
          <a:p>
            <a:pPr lvl="2"/>
            <a:r>
              <a:rPr lang="nb-NO" dirty="0" smtClean="0">
                <a:solidFill>
                  <a:srgbClr val="FF0000"/>
                </a:solidFill>
              </a:rPr>
              <a:t>Age </a:t>
            </a:r>
            <a:r>
              <a:rPr lang="nb-NO" dirty="0" err="1" smtClean="0">
                <a:solidFill>
                  <a:srgbClr val="FF0000"/>
                </a:solidFill>
              </a:rPr>
              <a:t>structured</a:t>
            </a:r>
            <a:r>
              <a:rPr lang="nb-NO" dirty="0" smtClean="0">
                <a:solidFill>
                  <a:srgbClr val="FF0000"/>
                </a:solidFill>
              </a:rPr>
              <a:t> (</a:t>
            </a:r>
            <a:r>
              <a:rPr lang="nb-NO" dirty="0" err="1" smtClean="0">
                <a:solidFill>
                  <a:srgbClr val="FF0000"/>
                </a:solidFill>
              </a:rPr>
              <a:t>focus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here</a:t>
            </a:r>
            <a:r>
              <a:rPr lang="nb-NO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nb-NO" dirty="0" smtClean="0"/>
              <a:t>Age and </a:t>
            </a:r>
            <a:r>
              <a:rPr lang="nb-NO" dirty="0" err="1" smtClean="0"/>
              <a:t>length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2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structured assessment </a:t>
            </a:r>
            <a:r>
              <a:rPr lang="en-US" dirty="0" smtClean="0"/>
              <a:t>methods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Cohort models – tracing cohorts through time</a:t>
            </a:r>
            <a:endParaRPr lang="nb-NO" dirty="0"/>
          </a:p>
          <a:p>
            <a:r>
              <a:rPr lang="en-US" dirty="0"/>
              <a:t>Uses age composition as source of information for understanding population </a:t>
            </a:r>
            <a:r>
              <a:rPr lang="en-US" dirty="0" smtClean="0"/>
              <a:t>dynamics</a:t>
            </a:r>
          </a:p>
          <a:p>
            <a:endParaRPr lang="en-US" dirty="0"/>
          </a:p>
          <a:p>
            <a:r>
              <a:rPr lang="nb-NO" dirty="0" smtClean="0"/>
              <a:t>The most </a:t>
            </a:r>
            <a:r>
              <a:rPr lang="nb-NO" dirty="0" err="1" smtClean="0"/>
              <a:t>frequently</a:t>
            </a:r>
            <a:r>
              <a:rPr lang="nb-NO" dirty="0" smtClean="0"/>
              <a:t> </a:t>
            </a:r>
            <a:r>
              <a:rPr lang="nb-NO" dirty="0" err="1" smtClean="0"/>
              <a:t>applied</a:t>
            </a:r>
            <a:r>
              <a:rPr lang="nb-NO" dirty="0" smtClean="0"/>
              <a:t> </a:t>
            </a:r>
            <a:r>
              <a:rPr lang="nb-NO" dirty="0" err="1" smtClean="0"/>
              <a:t>method</a:t>
            </a:r>
            <a:r>
              <a:rPr lang="nb-NO" dirty="0" smtClean="0"/>
              <a:t> for </a:t>
            </a:r>
            <a:r>
              <a:rPr lang="nb-NO" dirty="0" err="1" smtClean="0"/>
              <a:t>commercially</a:t>
            </a:r>
            <a:r>
              <a:rPr lang="nb-NO" dirty="0" smtClean="0"/>
              <a:t> </a:t>
            </a:r>
            <a:r>
              <a:rPr lang="nb-NO" dirty="0" err="1" smtClean="0"/>
              <a:t>important</a:t>
            </a:r>
            <a:r>
              <a:rPr lang="nb-NO" dirty="0" smtClean="0"/>
              <a:t> </a:t>
            </a:r>
            <a:r>
              <a:rPr lang="nb-NO" dirty="0" err="1" smtClean="0"/>
              <a:t>fish</a:t>
            </a:r>
            <a:r>
              <a:rPr lang="nb-NO" dirty="0" smtClean="0"/>
              <a:t> </a:t>
            </a:r>
            <a:r>
              <a:rPr lang="nb-NO" dirty="0" err="1" smtClean="0"/>
              <a:t>stocks</a:t>
            </a:r>
            <a:r>
              <a:rPr lang="nb-NO" dirty="0" smtClean="0"/>
              <a:t>. </a:t>
            </a:r>
          </a:p>
          <a:p>
            <a:pPr lvl="1"/>
            <a:r>
              <a:rPr lang="nb-NO" dirty="0" smtClean="0"/>
              <a:t>Data </a:t>
            </a:r>
            <a:r>
              <a:rPr lang="nb-NO" dirty="0" err="1" smtClean="0"/>
              <a:t>demanding</a:t>
            </a:r>
            <a:endParaRPr lang="nb-NO" dirty="0" smtClean="0"/>
          </a:p>
          <a:p>
            <a:pPr lvl="1"/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err="1" smtClean="0"/>
              <a:t>monitoring</a:t>
            </a:r>
            <a:r>
              <a:rPr lang="nb-NO" dirty="0" smtClean="0"/>
              <a:t> programs 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83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year class </a:t>
            </a:r>
            <a:r>
              <a:rPr lang="en-US" dirty="0" smtClean="0"/>
              <a:t>dynamics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Basis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number of individuals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changes over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with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nb-NO" dirty="0" smtClean="0"/>
                  <a:t> </a:t>
                </a:r>
              </a:p>
              <a:p>
                <a:pPr marL="0" indent="0">
                  <a:buNone/>
                </a:pPr>
                <a:endParaRPr lang="nb-N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𝑟𝑁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:r>
                  <a:rPr lang="en-US" dirty="0"/>
                  <a:t>initial population size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solution to the differential equation is </a:t>
                </a: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nb-NO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 r="-112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34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are tracing cohorts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is the instantaneous death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and for time increments of 1 year</a:t>
                </a:r>
                <a:endParaRPr lang="nb-NO" dirty="0"/>
              </a:p>
              <a:p>
                <a:pPr marL="0" indent="0">
                  <a:buNone/>
                </a:pPr>
                <a:endParaRPr lang="nb-NO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+1,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nb-NO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year class </a:t>
            </a:r>
            <a:r>
              <a:rPr lang="en-US" dirty="0" smtClean="0"/>
              <a:t>dynamics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 bwMode="white">
          <a:xfrm>
            <a:off x="4998360" y="3501008"/>
            <a:ext cx="1229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nb-NO" sz="2400" baseline="0" dirty="0" err="1" smtClean="0"/>
              <a:t>survival</a:t>
            </a:r>
            <a:endParaRPr lang="nb-NO" sz="2400" baseline="0" dirty="0" smtClean="0"/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5445678" y="3006533"/>
            <a:ext cx="268869" cy="720081"/>
          </a:xfrm>
          <a:prstGeom prst="leftBrac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year class dynamics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Decomposing mortality</a:t>
                </a:r>
                <a:endParaRPr lang="nb-NO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is fishing mortality</a:t>
                </a:r>
                <a:endParaRPr lang="nb-NO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is natural mortality</a:t>
                </a:r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95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year class dynamics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Links to catches </a:t>
                </a:r>
                <a:r>
                  <a:rPr lang="en-US" dirty="0" smtClean="0"/>
                  <a:t>through:</a:t>
                </a:r>
                <a:endParaRPr lang="nb-NO" dirty="0"/>
              </a:p>
              <a:p>
                <a:pPr marL="0" indent="0">
                  <a:buNone/>
                </a:pPr>
                <a:r>
                  <a:rPr lang="en-US" dirty="0" smtClean="0"/>
                  <a:t>Catch </a:t>
                </a:r>
                <a:r>
                  <a:rPr lang="en-US" dirty="0"/>
                  <a:t>rate</a:t>
                </a: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𝑑𝐶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𝐹𝑁</m:t>
                      </m:r>
                    </m:oMath>
                  </m:oMathPara>
                </a14:m>
                <a:endParaRPr lang="nb-NO" dirty="0" smtClean="0"/>
              </a:p>
              <a:p>
                <a:pPr marL="0" indent="0">
                  <a:buNone/>
                </a:pPr>
                <a:r>
                  <a:rPr lang="nb-NO" dirty="0" err="1" smtClean="0"/>
                  <a:t>Rearranging</a:t>
                </a:r>
                <a:r>
                  <a:rPr lang="nb-NO" dirty="0" smtClean="0"/>
                  <a:t> and </a:t>
                </a:r>
                <a:r>
                  <a:rPr lang="nb-NO" dirty="0" err="1" smtClean="0"/>
                  <a:t>substituting</a:t>
                </a:r>
                <a:r>
                  <a:rPr lang="nb-NO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nb-N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nb-NO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𝑑𝐶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nb-NO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𝐹𝑁𝑑𝑡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nb-NO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𝑍𝑡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nb-NO" dirty="0" smtClean="0"/>
              </a:p>
              <a:p>
                <a:pPr marL="0" indent="0">
                  <a:buNone/>
                </a:pPr>
                <a:r>
                  <a:rPr lang="nb-NO" dirty="0"/>
                  <a:t>a</a:t>
                </a:r>
                <a:r>
                  <a:rPr lang="nb-NO" dirty="0" smtClean="0"/>
                  <a:t>nd </a:t>
                </a:r>
                <a:r>
                  <a:rPr lang="nb-NO" dirty="0" err="1" smtClean="0"/>
                  <a:t>solves</a:t>
                </a: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den>
                      </m:f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nb-N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r>
                  <a:rPr lang="en-US" dirty="0"/>
                  <a:t>Which is </a:t>
                </a:r>
                <a:r>
                  <a:rPr lang="en-US" i="1" dirty="0" err="1"/>
                  <a:t>Baranovs</a:t>
                </a:r>
                <a:r>
                  <a:rPr lang="en-US" dirty="0"/>
                  <a:t> catch equation.</a:t>
                </a:r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 b="-2163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0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year class dynamics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time increments of 1 </a:t>
                </a:r>
                <a:r>
                  <a:rPr lang="en-US" dirty="0" smtClean="0"/>
                  <a:t>year the catch is linked to the population through </a:t>
                </a:r>
                <a:r>
                  <a:rPr lang="en-US" dirty="0" err="1" smtClean="0"/>
                  <a:t>Baranovs</a:t>
                </a:r>
                <a:r>
                  <a:rPr lang="en-US" dirty="0" smtClean="0"/>
                  <a:t> equation as</a:t>
                </a:r>
                <a:endParaRPr lang="nb-NO" dirty="0"/>
              </a:p>
              <a:p>
                <a:pPr marL="0" indent="0">
                  <a:buNone/>
                </a:pPr>
                <a:endParaRPr lang="nb-NO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nb-N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nb-NO" dirty="0"/>
              </a:p>
              <a:p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92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-foiler-ny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8396CC"/>
      </a:accent1>
      <a:accent2>
        <a:srgbClr val="4662B3"/>
      </a:accent2>
      <a:accent3>
        <a:srgbClr val="4662B3"/>
      </a:accent3>
      <a:accent4>
        <a:srgbClr val="000000"/>
      </a:accent4>
      <a:accent5>
        <a:srgbClr val="C1C9E2"/>
      </a:accent5>
      <a:accent6>
        <a:srgbClr val="3F58A2"/>
      </a:accent6>
      <a:hlink>
        <a:srgbClr val="082E9A"/>
      </a:hlink>
      <a:folHlink>
        <a:srgbClr val="C1CBE6"/>
      </a:folHlink>
    </a:clrScheme>
    <a:fontScheme name="NR-slides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2800" baseline="0" dirty="0" smtClean="0"/>
        </a:defPPr>
      </a:lstStyle>
    </a:txDef>
  </a:objectDefaults>
  <a:extraClrSchemeLst>
    <a:extraClrScheme>
      <a:clrScheme name="NR-slides-white 1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8396CC"/>
        </a:accent1>
        <a:accent2>
          <a:srgbClr val="4662B3"/>
        </a:accent2>
        <a:accent3>
          <a:srgbClr val="DCDCDC"/>
        </a:accent3>
        <a:accent4>
          <a:srgbClr val="000000"/>
        </a:accent4>
        <a:accent5>
          <a:srgbClr val="C1C9E2"/>
        </a:accent5>
        <a:accent6>
          <a:srgbClr val="3F58A2"/>
        </a:accent6>
        <a:hlink>
          <a:srgbClr val="082E9A"/>
        </a:hlink>
        <a:folHlink>
          <a:srgbClr val="C1CB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2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1ECDFF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BE3FF"/>
        </a:accent5>
        <a:accent6>
          <a:srgbClr val="919191"/>
        </a:accent6>
        <a:hlink>
          <a:srgbClr val="C2F1F6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3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F0B400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F6D6AA"/>
        </a:accent5>
        <a:accent6>
          <a:srgbClr val="919191"/>
        </a:accent6>
        <a:hlink>
          <a:srgbClr val="FFE69F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4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00C832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AE0AD"/>
        </a:accent5>
        <a:accent6>
          <a:srgbClr val="919191"/>
        </a:accent6>
        <a:hlink>
          <a:srgbClr val="9BFFB3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nr-foiler-ny</Template>
  <TotalTime>3809</TotalTime>
  <Words>871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nr-foiler-ny</vt:lpstr>
      <vt:lpstr>XSAM course</vt:lpstr>
      <vt:lpstr>Refreshing the basics</vt:lpstr>
      <vt:lpstr>Fish stock assessment</vt:lpstr>
      <vt:lpstr>Age structured assessment methods</vt:lpstr>
      <vt:lpstr>Quantitative year class dynamics</vt:lpstr>
      <vt:lpstr>Quantitative year class dynamics</vt:lpstr>
      <vt:lpstr>Quantitative year class dynamics</vt:lpstr>
      <vt:lpstr>Quantitative year class dynamics</vt:lpstr>
      <vt:lpstr>Quantitative year class dynamics</vt:lpstr>
      <vt:lpstr>Useful link to observations</vt:lpstr>
      <vt:lpstr>Comments </vt:lpstr>
      <vt:lpstr>Comments </vt:lpstr>
      <vt:lpstr>Comments </vt:lpstr>
      <vt:lpstr>Comments </vt:lpstr>
      <vt:lpstr>More on this topic</vt:lpstr>
      <vt:lpstr>Data used in stock assessment</vt:lpstr>
      <vt:lpstr>Exercise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XSAM course</dc:title>
  <dc:creator>Sondre Aanes</dc:creator>
  <cp:lastModifiedBy>Sondre Aanes</cp:lastModifiedBy>
  <cp:revision>24</cp:revision>
  <cp:lastPrinted>2011-03-21T10:03:50Z</cp:lastPrinted>
  <dcterms:created xsi:type="dcterms:W3CDTF">2018-01-03T14:44:45Z</dcterms:created>
  <dcterms:modified xsi:type="dcterms:W3CDTF">2018-01-13T13:29:49Z</dcterms:modified>
</cp:coreProperties>
</file>