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9" r:id="rId3"/>
    <p:sldId id="257" r:id="rId4"/>
    <p:sldId id="267" r:id="rId5"/>
    <p:sldId id="261" r:id="rId6"/>
    <p:sldId id="260" r:id="rId7"/>
    <p:sldId id="273" r:id="rId8"/>
    <p:sldId id="262" r:id="rId9"/>
    <p:sldId id="263" r:id="rId10"/>
    <p:sldId id="266" r:id="rId11"/>
    <p:sldId id="258" r:id="rId12"/>
    <p:sldId id="264" r:id="rId13"/>
    <p:sldId id="291" r:id="rId14"/>
    <p:sldId id="298" r:id="rId15"/>
    <p:sldId id="274" r:id="rId16"/>
    <p:sldId id="275" r:id="rId17"/>
    <p:sldId id="276" r:id="rId18"/>
    <p:sldId id="271" r:id="rId19"/>
    <p:sldId id="272" r:id="rId20"/>
    <p:sldId id="277" r:id="rId21"/>
    <p:sldId id="294" r:id="rId22"/>
    <p:sldId id="278" r:id="rId23"/>
    <p:sldId id="284" r:id="rId24"/>
    <p:sldId id="285" r:id="rId25"/>
    <p:sldId id="282" r:id="rId26"/>
    <p:sldId id="279" r:id="rId27"/>
    <p:sldId id="280" r:id="rId28"/>
    <p:sldId id="287" r:id="rId29"/>
    <p:sldId id="292" r:id="rId30"/>
    <p:sldId id="299" r:id="rId31"/>
    <p:sldId id="265" r:id="rId32"/>
    <p:sldId id="288" r:id="rId33"/>
    <p:sldId id="293" r:id="rId34"/>
  </p:sldIdLst>
  <p:sldSz cx="9144000" cy="6858000" type="screen4x3"/>
  <p:notesSz cx="6883400" cy="9906000"/>
  <p:defaultTextStyle>
    <a:defPPr>
      <a:defRPr lang="nb-NO"/>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082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varScale="1">
        <p:scale>
          <a:sx n="59" d="100"/>
          <a:sy n="59" d="100"/>
        </p:scale>
        <p:origin x="-10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000">
                <a:latin typeface="Palatino" pitchFamily="18" charset="0"/>
              </a:defRPr>
            </a:lvl1pPr>
          </a:lstStyle>
          <a:p>
            <a:endParaRPr lang="nb-NO"/>
          </a:p>
        </p:txBody>
      </p:sp>
      <p:sp>
        <p:nvSpPr>
          <p:cNvPr id="9219" name="Rectangle 3"/>
          <p:cNvSpPr>
            <a:spLocks noGrp="1" noChangeArrowheads="1"/>
          </p:cNvSpPr>
          <p:nvPr>
            <p:ph type="dt" sz="quarter"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000">
                <a:latin typeface="Palatino" pitchFamily="18" charset="0"/>
              </a:defRPr>
            </a:lvl1pPr>
          </a:lstStyle>
          <a:p>
            <a:endParaRPr lang="nb-NO"/>
          </a:p>
        </p:txBody>
      </p:sp>
      <p:sp>
        <p:nvSpPr>
          <p:cNvPr id="9220" name="Rectangle 4"/>
          <p:cNvSpPr>
            <a:spLocks noGrp="1" noChangeArrowheads="1"/>
          </p:cNvSpPr>
          <p:nvPr>
            <p:ph type="ftr" sz="quarter" idx="2"/>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000">
                <a:latin typeface="Palatino" pitchFamily="18" charset="0"/>
              </a:defRPr>
            </a:lvl1pPr>
          </a:lstStyle>
          <a:p>
            <a:endParaRPr lang="nb-NO"/>
          </a:p>
        </p:txBody>
      </p:sp>
      <p:sp>
        <p:nvSpPr>
          <p:cNvPr id="9221" name="Rectangle 5"/>
          <p:cNvSpPr>
            <a:spLocks noGrp="1" noChangeArrowheads="1"/>
          </p:cNvSpPr>
          <p:nvPr>
            <p:ph type="sldNum" sz="quarter" idx="3"/>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000">
                <a:latin typeface="Palatino" pitchFamily="18" charset="0"/>
              </a:defRPr>
            </a:lvl1pPr>
          </a:lstStyle>
          <a:p>
            <a:fld id="{DCBD22C0-2821-4EDC-9675-67372AD7718A}" type="slidenum">
              <a:rPr lang="nb-NO"/>
              <a:pPr/>
              <a:t>‹#›</a:t>
            </a:fld>
            <a:endParaRPr lang="nb-NO"/>
          </a:p>
        </p:txBody>
      </p:sp>
    </p:spTree>
    <p:extLst>
      <p:ext uri="{BB962C8B-B14F-4D97-AF65-F5344CB8AC3E}">
        <p14:creationId xmlns:p14="http://schemas.microsoft.com/office/powerpoint/2010/main" val="39285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300" b="1">
                <a:solidFill>
                  <a:schemeClr val="bg1"/>
                </a:solidFill>
              </a:defRPr>
            </a:lvl1pPr>
          </a:lstStyle>
          <a:p>
            <a:endParaRPr lang="nb-NO"/>
          </a:p>
        </p:txBody>
      </p:sp>
      <p:sp>
        <p:nvSpPr>
          <p:cNvPr id="16387" name="Rectangle 3"/>
          <p:cNvSpPr>
            <a:spLocks noGrp="1" noChangeArrowheads="1"/>
          </p:cNvSpPr>
          <p:nvPr>
            <p:ph type="dt"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300" b="1">
                <a:solidFill>
                  <a:schemeClr val="bg1"/>
                </a:solidFill>
              </a:defRPr>
            </a:lvl1pPr>
          </a:lstStyle>
          <a:p>
            <a:endParaRPr lang="nb-NO"/>
          </a:p>
        </p:txBody>
      </p:sp>
      <p:sp>
        <p:nvSpPr>
          <p:cNvPr id="16388" name="Rectangle 4"/>
          <p:cNvSpPr>
            <a:spLocks noGrp="1" noRot="1" noChangeAspec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7787" y="4705350"/>
            <a:ext cx="5047827"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p>
        </p:txBody>
      </p:sp>
      <p:sp>
        <p:nvSpPr>
          <p:cNvPr id="16390" name="Rectangle 6"/>
          <p:cNvSpPr>
            <a:spLocks noGrp="1" noChangeArrowheads="1"/>
          </p:cNvSpPr>
          <p:nvPr>
            <p:ph type="ftr" sz="quarter" idx="4"/>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300" b="1">
                <a:solidFill>
                  <a:schemeClr val="bg1"/>
                </a:solidFill>
              </a:defRPr>
            </a:lvl1pPr>
          </a:lstStyle>
          <a:p>
            <a:endParaRPr lang="nb-NO"/>
          </a:p>
        </p:txBody>
      </p:sp>
      <p:sp>
        <p:nvSpPr>
          <p:cNvPr id="16391" name="Rectangle 7"/>
          <p:cNvSpPr>
            <a:spLocks noGrp="1" noChangeArrowheads="1"/>
          </p:cNvSpPr>
          <p:nvPr>
            <p:ph type="sldNum" sz="quarter" idx="5"/>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300" b="1">
                <a:solidFill>
                  <a:schemeClr val="bg1"/>
                </a:solidFill>
              </a:defRPr>
            </a:lvl1pPr>
          </a:lstStyle>
          <a:p>
            <a:fld id="{AEA76827-FC0C-42F6-AC0F-8E03D8C8032E}" type="slidenum">
              <a:rPr lang="nb-NO"/>
              <a:pPr/>
              <a:t>‹#›</a:t>
            </a:fld>
            <a:endParaRPr lang="nb-NO"/>
          </a:p>
        </p:txBody>
      </p:sp>
    </p:spTree>
    <p:extLst>
      <p:ext uri="{BB962C8B-B14F-4D97-AF65-F5344CB8AC3E}">
        <p14:creationId xmlns:p14="http://schemas.microsoft.com/office/powerpoint/2010/main" val="1830427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Palatino" pitchFamily="18" charset="0"/>
        <a:ea typeface="+mn-ea"/>
        <a:cs typeface="+mn-cs"/>
      </a:defRPr>
    </a:lvl1pPr>
    <a:lvl2pPr marL="457200" algn="l" rtl="0" fontAlgn="base">
      <a:spcBef>
        <a:spcPct val="30000"/>
      </a:spcBef>
      <a:spcAft>
        <a:spcPct val="0"/>
      </a:spcAft>
      <a:defRPr sz="1200" kern="1200">
        <a:solidFill>
          <a:schemeClr val="tx1"/>
        </a:solidFill>
        <a:latin typeface="Palatino" pitchFamily="18" charset="0"/>
        <a:ea typeface="+mn-ea"/>
        <a:cs typeface="+mn-cs"/>
      </a:defRPr>
    </a:lvl2pPr>
    <a:lvl3pPr marL="914400" algn="l" rtl="0" fontAlgn="base">
      <a:spcBef>
        <a:spcPct val="30000"/>
      </a:spcBef>
      <a:spcAft>
        <a:spcPct val="0"/>
      </a:spcAft>
      <a:defRPr sz="1200" kern="1200">
        <a:solidFill>
          <a:schemeClr val="tx1"/>
        </a:solidFill>
        <a:latin typeface="Palatino" pitchFamily="18" charset="0"/>
        <a:ea typeface="+mn-ea"/>
        <a:cs typeface="+mn-cs"/>
      </a:defRPr>
    </a:lvl3pPr>
    <a:lvl4pPr marL="1371600" algn="l" rtl="0" fontAlgn="base">
      <a:spcBef>
        <a:spcPct val="30000"/>
      </a:spcBef>
      <a:spcAft>
        <a:spcPct val="0"/>
      </a:spcAft>
      <a:defRPr sz="1200" kern="1200">
        <a:solidFill>
          <a:schemeClr val="tx1"/>
        </a:solidFill>
        <a:latin typeface="Palatino" pitchFamily="18" charset="0"/>
        <a:ea typeface="+mn-ea"/>
        <a:cs typeface="+mn-cs"/>
      </a:defRPr>
    </a:lvl4pPr>
    <a:lvl5pPr marL="1828800" algn="l" rtl="0" fontAlgn="base">
      <a:spcBef>
        <a:spcPct val="30000"/>
      </a:spcBef>
      <a:spcAft>
        <a:spcPct val="0"/>
      </a:spcAft>
      <a:defRPr sz="1200" kern="1200">
        <a:solidFill>
          <a:schemeClr val="tx1"/>
        </a:solidFill>
        <a:latin typeface="Palatino"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07555E-E048-422E-A7F8-3F4D69DEACCD}" type="slidenum">
              <a:rPr lang="en-US" smtClean="0"/>
              <a:t>2</a:t>
            </a:fld>
            <a:endParaRPr lang="en-US"/>
          </a:p>
        </p:txBody>
      </p:sp>
    </p:spTree>
    <p:extLst>
      <p:ext uri="{BB962C8B-B14F-4D97-AF65-F5344CB8AC3E}">
        <p14:creationId xmlns:p14="http://schemas.microsoft.com/office/powerpoint/2010/main" val="77254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07555E-E048-422E-A7F8-3F4D69DEACCD}" type="slidenum">
              <a:rPr lang="en-US" smtClean="0"/>
              <a:t>15</a:t>
            </a:fld>
            <a:endParaRPr lang="en-US"/>
          </a:p>
        </p:txBody>
      </p:sp>
    </p:spTree>
    <p:extLst>
      <p:ext uri="{BB962C8B-B14F-4D97-AF65-F5344CB8AC3E}">
        <p14:creationId xmlns:p14="http://schemas.microsoft.com/office/powerpoint/2010/main" val="3786282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2160" y="2060848"/>
            <a:ext cx="3490647" cy="4869160"/>
          </a:xfrm>
          <a:prstGeom prst="rect">
            <a:avLst/>
          </a:prstGeom>
        </p:spPr>
      </p:pic>
      <p:sp>
        <p:nvSpPr>
          <p:cNvPr id="13318" name="Text Box 6"/>
          <p:cNvSpPr txBox="1">
            <a:spLocks noChangeArrowheads="1"/>
          </p:cNvSpPr>
          <p:nvPr/>
        </p:nvSpPr>
        <p:spPr bwMode="white">
          <a:xfrm>
            <a:off x="6754688" y="285618"/>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nb-NO" sz="1400" b="1" dirty="0">
                <a:solidFill>
                  <a:schemeClr val="tx2"/>
                </a:solidFill>
              </a:rPr>
              <a:t>www.nr.no</a:t>
            </a:r>
            <a:endParaRPr lang="nb-NO" sz="1400" dirty="0">
              <a:solidFill>
                <a:schemeClr val="tx2"/>
              </a:solidFill>
              <a:latin typeface="Times New Roman" pitchFamily="18" charset="0"/>
            </a:endParaRPr>
          </a:p>
        </p:txBody>
      </p:sp>
      <p:sp>
        <p:nvSpPr>
          <p:cNvPr id="13316" name="Rectangle 4"/>
          <p:cNvSpPr>
            <a:spLocks noGrp="1" noChangeArrowheads="1"/>
          </p:cNvSpPr>
          <p:nvPr>
            <p:ph type="ctrTitle" hasCustomPrompt="1"/>
          </p:nvPr>
        </p:nvSpPr>
        <p:spPr>
          <a:xfrm>
            <a:off x="251520" y="1508787"/>
            <a:ext cx="5904656" cy="1344149"/>
          </a:xfrm>
          <a:noFill/>
        </p:spPr>
        <p:txBody>
          <a:bodyPr anchor="t"/>
          <a:lstStyle>
            <a:lvl1pPr>
              <a:defRPr>
                <a:solidFill>
                  <a:schemeClr val="accent4"/>
                </a:solidFill>
                <a:effectLst>
                  <a:outerShdw blurRad="50800" dist="50800" dir="5400000" algn="ctr" rotWithShape="0">
                    <a:schemeClr val="bg2"/>
                  </a:outerShdw>
                </a:effectLst>
              </a:defRPr>
            </a:lvl1pPr>
          </a:lstStyle>
          <a:p>
            <a:pPr lvl="0"/>
            <a:r>
              <a:rPr lang="nb-NO" noProof="0" dirty="0" smtClean="0"/>
              <a:t>Klikk for å redigere tittelen</a:t>
            </a:r>
          </a:p>
        </p:txBody>
      </p:sp>
      <p:sp>
        <p:nvSpPr>
          <p:cNvPr id="13317" name="Rectangle 5"/>
          <p:cNvSpPr>
            <a:spLocks noGrp="1" noChangeArrowheads="1"/>
          </p:cNvSpPr>
          <p:nvPr>
            <p:ph type="subTitle" idx="1" hasCustomPrompt="1"/>
          </p:nvPr>
        </p:nvSpPr>
        <p:spPr bwMode="white">
          <a:xfrm>
            <a:off x="251520" y="3044957"/>
            <a:ext cx="5688632" cy="960107"/>
          </a:xfrm>
        </p:spPr>
        <p:txBody>
          <a:bodyPr/>
          <a:lstStyle>
            <a:lvl1pPr marL="0" indent="0">
              <a:buFont typeface="Times New Roman" pitchFamily="18" charset="0"/>
              <a:buNone/>
              <a:defRPr sz="2200" b="0">
                <a:solidFill>
                  <a:schemeClr val="accent4"/>
                </a:solidFill>
              </a:defRPr>
            </a:lvl1pPr>
          </a:lstStyle>
          <a:p>
            <a:pPr lvl="0"/>
            <a:r>
              <a:rPr lang="nb-NO" noProof="0" dirty="0" smtClean="0"/>
              <a:t>Klikk for å redigere undertittel</a:t>
            </a:r>
          </a:p>
        </p:txBody>
      </p:sp>
      <p:sp>
        <p:nvSpPr>
          <p:cNvPr id="5" name="Text Placeholder 4"/>
          <p:cNvSpPr>
            <a:spLocks noGrp="1"/>
          </p:cNvSpPr>
          <p:nvPr>
            <p:ph type="body" sz="quarter" idx="10" hasCustomPrompt="1"/>
          </p:nvPr>
        </p:nvSpPr>
        <p:spPr>
          <a:xfrm>
            <a:off x="251520" y="4197086"/>
            <a:ext cx="5616624" cy="768085"/>
          </a:xfrm>
        </p:spPr>
        <p:txBody>
          <a:bodyPr/>
          <a:lstStyle>
            <a:lvl1pPr marL="0" indent="0">
              <a:buNone/>
              <a:defRPr sz="2400" b="0">
                <a:solidFill>
                  <a:schemeClr val="accent4"/>
                </a:solidFill>
              </a:defRPr>
            </a:lvl1pPr>
          </a:lstStyle>
          <a:p>
            <a:r>
              <a:rPr lang="en-GB" sz="2800" baseline="0" noProof="0" dirty="0" smtClean="0"/>
              <a:t>[</a:t>
            </a:r>
            <a:r>
              <a:rPr lang="en-GB" sz="2800" baseline="0" noProof="0" dirty="0" err="1" smtClean="0"/>
              <a:t>Forfattere</a:t>
            </a:r>
            <a:r>
              <a:rPr lang="en-GB" sz="2800" baseline="0" noProof="0" dirty="0" smtClean="0"/>
              <a:t>]</a:t>
            </a:r>
            <a:endParaRPr lang="en-GB" sz="2800" noProof="0" dirty="0" smtClean="0"/>
          </a:p>
        </p:txBody>
      </p:sp>
      <p:sp>
        <p:nvSpPr>
          <p:cNvPr id="7" name="Text Placeholder 6"/>
          <p:cNvSpPr>
            <a:spLocks noGrp="1"/>
          </p:cNvSpPr>
          <p:nvPr>
            <p:ph type="body" sz="quarter" idx="11" hasCustomPrompt="1"/>
          </p:nvPr>
        </p:nvSpPr>
        <p:spPr>
          <a:xfrm>
            <a:off x="251520" y="5253203"/>
            <a:ext cx="5616624" cy="576064"/>
          </a:xfrm>
        </p:spPr>
        <p:txBody>
          <a:bodyPr/>
          <a:lstStyle>
            <a:lvl1pPr marL="0" indent="0">
              <a:buNone/>
              <a:defRPr sz="2400">
                <a:solidFill>
                  <a:schemeClr val="accent4"/>
                </a:solidFill>
              </a:defRPr>
            </a:lvl1pPr>
          </a:lstStyle>
          <a:p>
            <a:r>
              <a:rPr lang="en-GB" sz="2200" noProof="0" dirty="0" smtClean="0"/>
              <a:t>[</a:t>
            </a:r>
            <a:r>
              <a:rPr lang="en-GB" sz="2200" noProof="0" dirty="0" err="1" smtClean="0"/>
              <a:t>Lokasjon</a:t>
            </a:r>
            <a:r>
              <a:rPr lang="en-GB" sz="2200" noProof="0" dirty="0" smtClean="0"/>
              <a:t>]</a:t>
            </a:r>
          </a:p>
        </p:txBody>
      </p:sp>
      <p:sp>
        <p:nvSpPr>
          <p:cNvPr id="9" name="Text Placeholder 8"/>
          <p:cNvSpPr>
            <a:spLocks noGrp="1"/>
          </p:cNvSpPr>
          <p:nvPr>
            <p:ph type="body" sz="quarter" idx="12" hasCustomPrompt="1"/>
          </p:nvPr>
        </p:nvSpPr>
        <p:spPr>
          <a:xfrm>
            <a:off x="251520" y="6021289"/>
            <a:ext cx="5616624" cy="620799"/>
          </a:xfrm>
        </p:spPr>
        <p:txBody>
          <a:bodyPr/>
          <a:lstStyle>
            <a:lvl1pPr marL="0" marR="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sz="2400">
                <a:solidFill>
                  <a:schemeClr val="accent4"/>
                </a:solidFill>
              </a:defRPr>
            </a:lvl1pPr>
          </a:lstStyle>
          <a:p>
            <a:pPr marL="0" marR="0" lvl="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a:pPr>
            <a:r>
              <a:rPr lang="en-GB" sz="2200" noProof="0" dirty="0" smtClean="0"/>
              <a:t>[</a:t>
            </a:r>
            <a:r>
              <a:rPr lang="en-GB" sz="2200" noProof="0" dirty="0" err="1" smtClean="0"/>
              <a:t>Dato</a:t>
            </a:r>
            <a:r>
              <a:rPr lang="en-GB" sz="2200" noProof="0" dirty="0" smtClean="0"/>
              <a:t>]</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88640"/>
            <a:ext cx="3419873" cy="6702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nb-NO" noProof="0" dirty="0" smtClean="0"/>
              <a:t>Klikk for å editere Master tittel stil</a:t>
            </a:r>
            <a:endParaRPr lang="nb-NO" noProof="0" dirty="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3E97971C-2FE7-4FD3-B01F-4B5E83D933F8}" type="slidenum">
              <a:rPr lang="en-GB" noProof="0" smtClean="0"/>
              <a:pPr/>
              <a:t>‹#›</a:t>
            </a:fld>
            <a:endParaRPr lang="en-GB" noProof="0" dirty="0"/>
          </a:p>
        </p:txBody>
      </p:sp>
      <p:sp>
        <p:nvSpPr>
          <p:cNvPr id="5" name="Footer Placeholder 4"/>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481941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Slide Number Placeholder 2"/>
          <p:cNvSpPr>
            <a:spLocks noGrp="1"/>
          </p:cNvSpPr>
          <p:nvPr>
            <p:ph type="sldNum" sz="quarter" idx="10"/>
          </p:nvPr>
        </p:nvSpPr>
        <p:spPr/>
        <p:txBody>
          <a:bodyPr/>
          <a:lstStyle/>
          <a:p>
            <a:fld id="{4D89F689-C7C1-4E27-8890-76F63A669A8F}" type="slidenum">
              <a:rPr lang="en-GB" noProof="0" smtClean="0"/>
              <a:pPr/>
              <a:t>‹#›</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Tree>
    <p:extLst>
      <p:ext uri="{BB962C8B-B14F-4D97-AF65-F5344CB8AC3E}">
        <p14:creationId xmlns:p14="http://schemas.microsoft.com/office/powerpoint/2010/main" val="1804427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Content Placeholder 2"/>
          <p:cNvSpPr>
            <a:spLocks noGrp="1"/>
          </p:cNvSpPr>
          <p:nvPr>
            <p:ph sz="half" idx="1"/>
          </p:nvPr>
        </p:nvSpPr>
        <p:spPr>
          <a:xfrm>
            <a:off x="762000" y="1524000"/>
            <a:ext cx="3733800" cy="4114800"/>
          </a:xfrm>
          <a:noFill/>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Content Placeholder 3"/>
          <p:cNvSpPr>
            <a:spLocks noGrp="1"/>
          </p:cNvSpPr>
          <p:nvPr>
            <p:ph sz="half" idx="2"/>
          </p:nvPr>
        </p:nvSpPr>
        <p:spPr>
          <a:xfrm>
            <a:off x="4648200" y="15240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5" name="Slide Number Placeholder 4"/>
          <p:cNvSpPr>
            <a:spLocks noGrp="1"/>
          </p:cNvSpPr>
          <p:nvPr>
            <p:ph type="sldNum" sz="quarter" idx="10"/>
          </p:nvPr>
        </p:nvSpPr>
        <p:spPr/>
        <p:txBody>
          <a:bodyPr/>
          <a:lstStyle>
            <a:lvl1pPr>
              <a:defRPr/>
            </a:lvl1pPr>
          </a:lstStyle>
          <a:p>
            <a:fld id="{4086E72B-8DDA-4312-9150-1363B5FB6C12}"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99621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E94D6A6-41BD-49BB-84F3-C9210A972E85}" type="slidenum">
              <a:rPr lang="en-GB" noProof="0" smtClean="0"/>
              <a:pPr/>
              <a:t>‹#›</a:t>
            </a:fld>
            <a:endParaRPr lang="en-GB" noProof="0" dirty="0"/>
          </a:p>
        </p:txBody>
      </p:sp>
      <p:sp>
        <p:nvSpPr>
          <p:cNvPr id="3" name="Footer Placeholder 2"/>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928897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4" y="273051"/>
            <a:ext cx="3008313" cy="1162051"/>
          </a:xfrm>
        </p:spPr>
        <p:txBody>
          <a:bodyPr/>
          <a:lstStyle>
            <a:lvl1pPr algn="l">
              <a:defRPr sz="2000" b="1"/>
            </a:lvl1pPr>
          </a:lstStyle>
          <a:p>
            <a:r>
              <a:rPr lang="nb-NO" noProof="0" dirty="0" smtClean="0"/>
              <a:t>Klikk for å editere Master tittel stil</a:t>
            </a:r>
            <a:endParaRPr lang="en-GB" noProof="0"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Text Placeholder 3"/>
          <p:cNvSpPr>
            <a:spLocks noGrp="1"/>
          </p:cNvSpPr>
          <p:nvPr>
            <p:ph type="body" sz="half" idx="2" hasCustomPrompt="1"/>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dirty="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4AEDDD13-8D6F-4F24-AAFE-488D04EDC9FA}"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8138706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971600" y="620688"/>
            <a:ext cx="7200800" cy="4114800"/>
          </a:xfrm>
        </p:spPr>
        <p:txBody>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noProof="0" dirty="0" smtClean="0"/>
              <a:t>Klikk for å legge til et bilde</a:t>
            </a:r>
            <a:endParaRPr lang="en-GB" noProof="0" dirty="0"/>
          </a:p>
        </p:txBody>
      </p:sp>
      <p:sp>
        <p:nvSpPr>
          <p:cNvPr id="4" name="Text Placeholder 3"/>
          <p:cNvSpPr>
            <a:spLocks noGrp="1"/>
          </p:cNvSpPr>
          <p:nvPr>
            <p:ph type="body" sz="half" idx="2" hasCustomPrompt="1"/>
          </p:nvPr>
        </p:nvSpPr>
        <p:spPr>
          <a:xfrm>
            <a:off x="971600" y="5061182"/>
            <a:ext cx="72008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52D7D3A0-5D3C-4DC3-9F57-3B372D08EE57}"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9421658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2E1D119-860F-4B44-AB48-82A18C65717E}"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63551-22CE-45D6-8800-E8E6EE2EFB0F}" type="slidenum">
              <a:rPr lang="en-US" smtClean="0"/>
              <a:t>‹#›</a:t>
            </a:fld>
            <a:endParaRPr lang="en-US"/>
          </a:p>
        </p:txBody>
      </p:sp>
    </p:spTree>
    <p:extLst>
      <p:ext uri="{BB962C8B-B14F-4D97-AF65-F5344CB8AC3E}">
        <p14:creationId xmlns:p14="http://schemas.microsoft.com/office/powerpoint/2010/main" val="8217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026" name="Rectangle 2"/>
          <p:cNvSpPr>
            <a:spLocks noGrp="1" noChangeArrowheads="1"/>
          </p:cNvSpPr>
          <p:nvPr>
            <p:ph type="title"/>
          </p:nvPr>
        </p:nvSpPr>
        <p:spPr bwMode="white">
          <a:xfrm>
            <a:off x="251520" y="260648"/>
            <a:ext cx="8640960" cy="100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noProof="0" dirty="0" smtClean="0"/>
              <a:t>Click to edit title</a:t>
            </a:r>
          </a:p>
        </p:txBody>
      </p:sp>
      <p:sp>
        <p:nvSpPr>
          <p:cNvPr id="1027" name="Rectangle 3"/>
          <p:cNvSpPr>
            <a:spLocks noGrp="1" noChangeArrowheads="1"/>
          </p:cNvSpPr>
          <p:nvPr>
            <p:ph type="body" idx="1"/>
          </p:nvPr>
        </p:nvSpPr>
        <p:spPr bwMode="auto">
          <a:xfrm>
            <a:off x="251520" y="1524000"/>
            <a:ext cx="86409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b-NO" noProof="0" dirty="0" err="1" smtClean="0"/>
              <a:t>Click</a:t>
            </a:r>
            <a:r>
              <a:rPr lang="nb-NO" noProof="0" dirty="0" smtClean="0"/>
              <a:t> to </a:t>
            </a:r>
            <a:r>
              <a:rPr lang="nb-NO" noProof="0" dirty="0" err="1" smtClean="0"/>
              <a:t>edit</a:t>
            </a:r>
            <a:r>
              <a:rPr lang="nb-NO" noProof="0" dirty="0" smtClean="0"/>
              <a:t> </a:t>
            </a:r>
            <a:r>
              <a:rPr lang="nb-NO" noProof="0" dirty="0" err="1" smtClean="0"/>
              <a:t>text</a:t>
            </a:r>
            <a:endParaRPr lang="nb-NO" noProof="0" dirty="0" smtClean="0"/>
          </a:p>
          <a:p>
            <a:pPr lvl="1"/>
            <a:r>
              <a:rPr lang="nb-NO" noProof="0" dirty="0" smtClean="0"/>
              <a:t>Second </a:t>
            </a:r>
            <a:r>
              <a:rPr lang="nb-NO" noProof="0" dirty="0" err="1" smtClean="0"/>
              <a:t>level</a:t>
            </a:r>
            <a:endParaRPr lang="nb-NO" noProof="0" dirty="0" smtClean="0"/>
          </a:p>
          <a:p>
            <a:pPr lvl="2"/>
            <a:r>
              <a:rPr lang="nb-NO" noProof="0" dirty="0" smtClean="0"/>
              <a:t>Third </a:t>
            </a:r>
            <a:r>
              <a:rPr lang="nb-NO" noProof="0" dirty="0" err="1" smtClean="0"/>
              <a:t>level</a:t>
            </a:r>
            <a:endParaRPr lang="nb-NO" noProof="0" dirty="0" smtClean="0"/>
          </a:p>
          <a:p>
            <a:pPr lvl="3"/>
            <a:r>
              <a:rPr lang="nb-NO" noProof="0" dirty="0" err="1" smtClean="0"/>
              <a:t>Fourth</a:t>
            </a:r>
            <a:r>
              <a:rPr lang="nb-NO" noProof="0" dirty="0" smtClean="0"/>
              <a:t> </a:t>
            </a:r>
            <a:r>
              <a:rPr lang="nb-NO" noProof="0" dirty="0" err="1" smtClean="0"/>
              <a:t>level</a:t>
            </a:r>
            <a:endParaRPr lang="nb-NO" noProof="0" dirty="0" smtClean="0"/>
          </a:p>
          <a:p>
            <a:pPr lvl="4"/>
            <a:r>
              <a:rPr lang="nb-NO" noProof="0" dirty="0" smtClean="0"/>
              <a:t>Fifth </a:t>
            </a:r>
            <a:r>
              <a:rPr lang="nb-NO" noProof="0" dirty="0" err="1" smtClean="0"/>
              <a:t>level</a:t>
            </a:r>
            <a:endParaRPr lang="nb-NO" noProof="0" dirty="0" smtClean="0"/>
          </a:p>
        </p:txBody>
      </p:sp>
      <p:sp>
        <p:nvSpPr>
          <p:cNvPr id="1039" name="Rectangle 15"/>
          <p:cNvSpPr>
            <a:spLocks noGrp="1" noChangeArrowheads="1"/>
          </p:cNvSpPr>
          <p:nvPr>
            <p:ph type="sldNum" sz="quarter" idx="4"/>
          </p:nvPr>
        </p:nvSpPr>
        <p:spPr bwMode="auto">
          <a:xfrm>
            <a:off x="8498904" y="6309320"/>
            <a:ext cx="39357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4D89F689-C7C1-4E27-8890-76F63A669A8F}" type="slidenum">
              <a:rPr lang="nb-NO" smtClean="0"/>
              <a:pPr/>
              <a:t>‹#›</a:t>
            </a:fld>
            <a:endParaRPr lang="nb-NO" dirty="0"/>
          </a:p>
        </p:txBody>
      </p:sp>
      <p:sp>
        <p:nvSpPr>
          <p:cNvPr id="1042" name="Rectangle 18"/>
          <p:cNvSpPr>
            <a:spLocks noGrp="1" noChangeArrowheads="1"/>
          </p:cNvSpPr>
          <p:nvPr>
            <p:ph type="ftr" sz="quarter" idx="3"/>
          </p:nvPr>
        </p:nvSpPr>
        <p:spPr bwMode="white">
          <a:xfrm>
            <a:off x="1691680" y="5987753"/>
            <a:ext cx="6552728" cy="59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b="1">
                <a:solidFill>
                  <a:schemeClr val="bg1"/>
                </a:solidFill>
              </a:defRPr>
            </a:lvl1pPr>
          </a:lstStyle>
          <a:p>
            <a:endParaRPr lang="en-GB"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520" y="6143537"/>
            <a:ext cx="960120" cy="3919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2" r:id="rId4"/>
    <p:sldLayoutId id="2147483655" r:id="rId5"/>
    <p:sldLayoutId id="2147483656" r:id="rId6"/>
    <p:sldLayoutId id="2147483657" r:id="rId7"/>
    <p:sldLayoutId id="2147483666" r:id="rId8"/>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tx1"/>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457200" indent="-457200" algn="l" rtl="0" eaLnBrk="1" fontAlgn="base" hangingPunct="1">
        <a:spcBef>
          <a:spcPct val="50000"/>
        </a:spcBef>
        <a:spcAft>
          <a:spcPct val="0"/>
        </a:spcAft>
        <a:buSzPct val="80000"/>
        <a:buFont typeface="Times New Roman" pitchFamily="18" charset="0"/>
        <a:buChar char="►"/>
        <a:defRPr sz="2400" baseline="0">
          <a:solidFill>
            <a:schemeClr val="tx1"/>
          </a:solidFill>
          <a:latin typeface="+mn-lt"/>
          <a:ea typeface="+mn-ea"/>
          <a:cs typeface="+mn-cs"/>
        </a:defRPr>
      </a:lvl1pPr>
      <a:lvl2pPr marL="893763" indent="-419100" algn="l" rtl="0" eaLnBrk="1" fontAlgn="base" hangingPunct="1">
        <a:spcBef>
          <a:spcPct val="20000"/>
        </a:spcBef>
        <a:spcAft>
          <a:spcPct val="0"/>
        </a:spcAft>
        <a:buChar char="▪"/>
        <a:defRPr sz="2200">
          <a:solidFill>
            <a:schemeClr val="tx1"/>
          </a:solidFill>
          <a:latin typeface="+mn-lt"/>
        </a:defRPr>
      </a:lvl2pPr>
      <a:lvl3pPr marL="1230313" indent="-381000" algn="l" rtl="0" eaLnBrk="1" fontAlgn="base" hangingPunct="1">
        <a:spcBef>
          <a:spcPct val="20000"/>
        </a:spcBef>
        <a:spcAft>
          <a:spcPct val="0"/>
        </a:spcAft>
        <a:buChar char="◦"/>
        <a:defRPr sz="2000">
          <a:solidFill>
            <a:schemeClr val="tx1"/>
          </a:solidFill>
          <a:latin typeface="+mn-lt"/>
        </a:defRPr>
      </a:lvl3pPr>
      <a:lvl4pPr marL="1622425" indent="-381000" algn="l" rtl="0" eaLnBrk="1" fontAlgn="base" hangingPunct="1">
        <a:spcBef>
          <a:spcPct val="20000"/>
        </a:spcBef>
        <a:spcAft>
          <a:spcPct val="0"/>
        </a:spcAft>
        <a:buChar char="·"/>
        <a:defRPr sz="2000">
          <a:solidFill>
            <a:schemeClr val="tx1"/>
          </a:solidFill>
          <a:latin typeface="+mn-lt"/>
        </a:defRPr>
      </a:lvl4pPr>
      <a:lvl5pPr marL="2006600" indent="-381000" algn="l" rtl="0" eaLnBrk="1" fontAlgn="base" hangingPunct="1">
        <a:spcBef>
          <a:spcPct val="20000"/>
        </a:spcBef>
        <a:spcAft>
          <a:spcPct val="0"/>
        </a:spcAft>
        <a:buSzPct val="75000"/>
        <a:buChar char="▫"/>
        <a:defRPr sz="2000">
          <a:solidFill>
            <a:schemeClr val="tx1"/>
          </a:solidFill>
          <a:latin typeface="+mn-lt"/>
        </a:defRPr>
      </a:lvl5pPr>
      <a:lvl6pPr marL="2463800" indent="-381000" algn="l" rtl="0" eaLnBrk="1" fontAlgn="base" hangingPunct="1">
        <a:spcBef>
          <a:spcPct val="20000"/>
        </a:spcBef>
        <a:spcAft>
          <a:spcPct val="0"/>
        </a:spcAft>
        <a:buSzPct val="75000"/>
        <a:buChar char="▫"/>
        <a:defRPr sz="2000">
          <a:solidFill>
            <a:schemeClr val="tx1"/>
          </a:solidFill>
          <a:latin typeface="+mn-lt"/>
        </a:defRPr>
      </a:lvl6pPr>
      <a:lvl7pPr marL="2921000" indent="-381000" algn="l" rtl="0" eaLnBrk="1" fontAlgn="base" hangingPunct="1">
        <a:spcBef>
          <a:spcPct val="20000"/>
        </a:spcBef>
        <a:spcAft>
          <a:spcPct val="0"/>
        </a:spcAft>
        <a:buSzPct val="75000"/>
        <a:buChar char="▫"/>
        <a:defRPr sz="2000">
          <a:solidFill>
            <a:schemeClr val="tx1"/>
          </a:solidFill>
          <a:latin typeface="+mn-lt"/>
        </a:defRPr>
      </a:lvl7pPr>
      <a:lvl8pPr marL="3378200" indent="-381000" algn="l" rtl="0" eaLnBrk="1" fontAlgn="base" hangingPunct="1">
        <a:spcBef>
          <a:spcPct val="20000"/>
        </a:spcBef>
        <a:spcAft>
          <a:spcPct val="0"/>
        </a:spcAft>
        <a:buSzPct val="75000"/>
        <a:buChar char="▫"/>
        <a:defRPr sz="2000">
          <a:solidFill>
            <a:schemeClr val="tx1"/>
          </a:solidFill>
          <a:latin typeface="+mn-lt"/>
        </a:defRPr>
      </a:lvl8pPr>
      <a:lvl9pPr marL="3835400" indent="-381000" algn="l" rtl="0" eaLnBrk="1" fontAlgn="base" hangingPunct="1">
        <a:spcBef>
          <a:spcPct val="20000"/>
        </a:spcBef>
        <a:spcAft>
          <a:spcPct val="0"/>
        </a:spcAft>
        <a:buSzPct val="75000"/>
        <a:buChar char="▫"/>
        <a:defRPr sz="2000">
          <a:solidFill>
            <a:schemeClr val="tx1"/>
          </a:solidFill>
          <a:latin typeface="+mn-lt"/>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XSAM </a:t>
            </a:r>
            <a:r>
              <a:rPr lang="nb-NO" dirty="0" err="1" smtClean="0"/>
              <a:t>course</a:t>
            </a:r>
            <a:endParaRPr lang="nb-NO" dirty="0"/>
          </a:p>
        </p:txBody>
      </p:sp>
      <p:sp>
        <p:nvSpPr>
          <p:cNvPr id="3" name="Subtitle 2"/>
          <p:cNvSpPr>
            <a:spLocks noGrp="1"/>
          </p:cNvSpPr>
          <p:nvPr>
            <p:ph type="subTitle" idx="1"/>
          </p:nvPr>
        </p:nvSpPr>
        <p:spPr/>
        <p:txBody>
          <a:bodyPr/>
          <a:lstStyle/>
          <a:p>
            <a:r>
              <a:rPr lang="nb-NO" dirty="0" smtClean="0"/>
              <a:t>Stock </a:t>
            </a:r>
            <a:r>
              <a:rPr lang="nb-NO" dirty="0" err="1" smtClean="0"/>
              <a:t>assessment</a:t>
            </a:r>
            <a:r>
              <a:rPr lang="nb-NO" dirty="0" smtClean="0"/>
              <a:t> - data</a:t>
            </a:r>
            <a:endParaRPr lang="nb-NO" dirty="0"/>
          </a:p>
        </p:txBody>
      </p:sp>
      <p:sp>
        <p:nvSpPr>
          <p:cNvPr id="4" name="Text Placeholder 3"/>
          <p:cNvSpPr>
            <a:spLocks noGrp="1"/>
          </p:cNvSpPr>
          <p:nvPr>
            <p:ph type="body" sz="quarter" idx="10"/>
          </p:nvPr>
        </p:nvSpPr>
        <p:spPr/>
        <p:txBody>
          <a:bodyPr/>
          <a:lstStyle/>
          <a:p>
            <a:r>
              <a:rPr lang="nb-NO" dirty="0" smtClean="0"/>
              <a:t>Sondre Aanes</a:t>
            </a:r>
            <a:endParaRPr lang="nb-NO" dirty="0"/>
          </a:p>
        </p:txBody>
      </p:sp>
      <p:sp>
        <p:nvSpPr>
          <p:cNvPr id="5" name="Text Placeholder 4"/>
          <p:cNvSpPr>
            <a:spLocks noGrp="1"/>
          </p:cNvSpPr>
          <p:nvPr>
            <p:ph type="body" sz="quarter" idx="11"/>
          </p:nvPr>
        </p:nvSpPr>
        <p:spPr/>
        <p:txBody>
          <a:bodyPr/>
          <a:lstStyle/>
          <a:p>
            <a:r>
              <a:rPr lang="nb-NO" dirty="0" smtClean="0"/>
              <a:t>IMR, Bergen</a:t>
            </a:r>
            <a:endParaRPr lang="nb-NO" dirty="0"/>
          </a:p>
        </p:txBody>
      </p:sp>
      <p:sp>
        <p:nvSpPr>
          <p:cNvPr id="6" name="Text Placeholder 5"/>
          <p:cNvSpPr>
            <a:spLocks noGrp="1"/>
          </p:cNvSpPr>
          <p:nvPr>
            <p:ph type="body" sz="quarter" idx="12"/>
          </p:nvPr>
        </p:nvSpPr>
        <p:spPr/>
        <p:txBody>
          <a:bodyPr/>
          <a:lstStyle/>
          <a:p>
            <a:r>
              <a:rPr lang="nb-NO" dirty="0" smtClean="0"/>
              <a:t>15 - 17/1-2017</a:t>
            </a:r>
            <a:endParaRPr lang="nb-NO" dirty="0"/>
          </a:p>
        </p:txBody>
      </p:sp>
    </p:spTree>
    <p:extLst>
      <p:ext uri="{BB962C8B-B14F-4D97-AF65-F5344CB8AC3E}">
        <p14:creationId xmlns:p14="http://schemas.microsoft.com/office/powerpoint/2010/main" val="97872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Scientific surveys</a:t>
            </a:r>
            <a:endParaRPr lang="nb-NO" dirty="0"/>
          </a:p>
        </p:txBody>
      </p:sp>
      <p:sp>
        <p:nvSpPr>
          <p:cNvPr id="3" name="Content Placeholder 2"/>
          <p:cNvSpPr>
            <a:spLocks noGrp="1"/>
          </p:cNvSpPr>
          <p:nvPr>
            <p:ph idx="1"/>
          </p:nvPr>
        </p:nvSpPr>
        <p:spPr/>
        <p:txBody>
          <a:bodyPr/>
          <a:lstStyle/>
          <a:p>
            <a:r>
              <a:rPr lang="nb-NO" dirty="0" smtClean="0"/>
              <a:t>Statistical </a:t>
            </a:r>
            <a:r>
              <a:rPr lang="nb-NO" dirty="0" err="1" smtClean="0"/>
              <a:t>population</a:t>
            </a:r>
            <a:r>
              <a:rPr lang="nb-NO" dirty="0"/>
              <a:t> </a:t>
            </a:r>
            <a:r>
              <a:rPr lang="nb-NO" dirty="0" smtClean="0"/>
              <a:t>= e.g. </a:t>
            </a:r>
            <a:r>
              <a:rPr lang="nb-NO" dirty="0" err="1" smtClean="0"/>
              <a:t>biological</a:t>
            </a:r>
            <a:r>
              <a:rPr lang="nb-NO" dirty="0" smtClean="0"/>
              <a:t> </a:t>
            </a:r>
            <a:r>
              <a:rPr lang="nb-NO" dirty="0" err="1" smtClean="0"/>
              <a:t>population</a:t>
            </a:r>
            <a:r>
              <a:rPr lang="nb-NO" dirty="0" smtClean="0"/>
              <a:t> (a </a:t>
            </a:r>
            <a:r>
              <a:rPr lang="nb-NO" dirty="0" err="1" smtClean="0"/>
              <a:t>fish</a:t>
            </a:r>
            <a:r>
              <a:rPr lang="nb-NO" dirty="0" smtClean="0"/>
              <a:t> </a:t>
            </a:r>
            <a:r>
              <a:rPr lang="nb-NO" dirty="0" err="1" smtClean="0"/>
              <a:t>stock</a:t>
            </a:r>
            <a:r>
              <a:rPr lang="nb-NO" dirty="0" smtClean="0"/>
              <a:t>)</a:t>
            </a:r>
          </a:p>
          <a:p>
            <a:r>
              <a:rPr lang="nb-NO" dirty="0" smtClean="0"/>
              <a:t>Sampling:</a:t>
            </a:r>
          </a:p>
          <a:p>
            <a:pPr lvl="1"/>
            <a:r>
              <a:rPr lang="nb-NO" dirty="0" smtClean="0"/>
              <a:t>Catch (</a:t>
            </a:r>
            <a:r>
              <a:rPr lang="nb-NO" dirty="0" err="1" smtClean="0"/>
              <a:t>trawl</a:t>
            </a:r>
            <a:r>
              <a:rPr lang="nb-NO" dirty="0" smtClean="0"/>
              <a:t> surveys) or </a:t>
            </a:r>
            <a:r>
              <a:rPr lang="nb-NO" dirty="0" err="1" smtClean="0"/>
              <a:t>transect</a:t>
            </a:r>
            <a:r>
              <a:rPr lang="nb-NO" dirty="0" smtClean="0"/>
              <a:t> (</a:t>
            </a:r>
            <a:r>
              <a:rPr lang="nb-NO" dirty="0" err="1" smtClean="0"/>
              <a:t>acoustic</a:t>
            </a:r>
            <a:r>
              <a:rPr lang="nb-NO" dirty="0" smtClean="0"/>
              <a:t> surveys)</a:t>
            </a:r>
          </a:p>
          <a:p>
            <a:pPr lvl="1"/>
            <a:r>
              <a:rPr lang="nb-NO" dirty="0"/>
              <a:t>Sample a </a:t>
            </a:r>
            <a:r>
              <a:rPr lang="nb-NO" dirty="0" err="1"/>
              <a:t>fish</a:t>
            </a:r>
            <a:r>
              <a:rPr lang="nb-NO" dirty="0"/>
              <a:t> for age and or </a:t>
            </a:r>
            <a:r>
              <a:rPr lang="nb-NO" dirty="0" err="1"/>
              <a:t>length</a:t>
            </a:r>
            <a:r>
              <a:rPr lang="nb-NO" dirty="0"/>
              <a:t> </a:t>
            </a:r>
            <a:r>
              <a:rPr lang="nb-NO" dirty="0" err="1"/>
              <a:t>within</a:t>
            </a:r>
            <a:r>
              <a:rPr lang="nb-NO" dirty="0"/>
              <a:t> </a:t>
            </a:r>
            <a:r>
              <a:rPr lang="nb-NO" dirty="0" err="1"/>
              <a:t>the</a:t>
            </a:r>
            <a:r>
              <a:rPr lang="nb-NO" dirty="0"/>
              <a:t> </a:t>
            </a:r>
            <a:r>
              <a:rPr lang="nb-NO" dirty="0" err="1" smtClean="0"/>
              <a:t>catch</a:t>
            </a:r>
            <a:endParaRPr lang="nb-NO" dirty="0" smtClean="0"/>
          </a:p>
          <a:p>
            <a:pPr lvl="1"/>
            <a:endParaRPr lang="nb-NO" dirty="0"/>
          </a:p>
          <a:p>
            <a:pPr marL="474663" lvl="1" indent="0">
              <a:buNone/>
            </a:pPr>
            <a:r>
              <a:rPr lang="nb-NO" dirty="0"/>
              <a:t>→ data is </a:t>
            </a:r>
            <a:r>
              <a:rPr lang="nb-NO" dirty="0" err="1" smtClean="0"/>
              <a:t>clustered</a:t>
            </a:r>
            <a:r>
              <a:rPr lang="nb-NO" dirty="0" smtClean="0"/>
              <a:t> (</a:t>
            </a:r>
            <a:r>
              <a:rPr lang="nb-NO" dirty="0" err="1" smtClean="0"/>
              <a:t>but</a:t>
            </a:r>
            <a:r>
              <a:rPr lang="nb-NO" dirty="0" smtClean="0"/>
              <a:t> less so </a:t>
            </a:r>
            <a:r>
              <a:rPr lang="nb-NO" dirty="0" err="1" smtClean="0"/>
              <a:t>than</a:t>
            </a:r>
            <a:r>
              <a:rPr lang="nb-NO" dirty="0" smtClean="0"/>
              <a:t> </a:t>
            </a:r>
            <a:r>
              <a:rPr lang="nb-NO" dirty="0" err="1" smtClean="0"/>
              <a:t>commercial</a:t>
            </a:r>
            <a:r>
              <a:rPr lang="nb-NO" dirty="0" smtClean="0"/>
              <a:t> </a:t>
            </a:r>
            <a:r>
              <a:rPr lang="nb-NO" dirty="0" err="1" smtClean="0"/>
              <a:t>catches</a:t>
            </a:r>
            <a:r>
              <a:rPr lang="nb-NO" dirty="0" smtClean="0"/>
              <a:t>)</a:t>
            </a:r>
            <a:endParaRPr lang="nb-NO" dirty="0"/>
          </a:p>
          <a:p>
            <a:pPr marL="474663" lvl="1"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10</a:t>
            </a:fld>
            <a:endParaRPr lang="en-GB" noProof="0" dirty="0"/>
          </a:p>
        </p:txBody>
      </p:sp>
    </p:spTree>
    <p:extLst>
      <p:ext uri="{BB962C8B-B14F-4D97-AF65-F5344CB8AC3E}">
        <p14:creationId xmlns:p14="http://schemas.microsoft.com/office/powerpoint/2010/main" val="1569633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t>
            </a:r>
            <a:r>
              <a:rPr lang="nb-NO" dirty="0" err="1" smtClean="0"/>
              <a:t>Multistage</a:t>
            </a:r>
            <a:r>
              <a:rPr lang="nb-NO" dirty="0" smtClean="0"/>
              <a:t> </a:t>
            </a:r>
            <a:r>
              <a:rPr lang="nb-NO" dirty="0" err="1" smtClean="0"/>
              <a:t>cluster</a:t>
            </a:r>
            <a:r>
              <a:rPr lang="nb-NO" dirty="0" smtClean="0"/>
              <a:t> sampling</a:t>
            </a:r>
            <a:endParaRPr lang="nb-NO" dirty="0"/>
          </a:p>
        </p:txBody>
      </p:sp>
      <p:sp>
        <p:nvSpPr>
          <p:cNvPr id="3" name="Content Placeholder 2"/>
          <p:cNvSpPr>
            <a:spLocks noGrp="1"/>
          </p:cNvSpPr>
          <p:nvPr>
            <p:ph idx="1"/>
          </p:nvPr>
        </p:nvSpPr>
        <p:spPr/>
        <p:txBody>
          <a:bodyPr/>
          <a:lstStyle/>
          <a:p>
            <a:r>
              <a:rPr lang="nb-NO" dirty="0" err="1" smtClean="0"/>
              <a:t>Common</a:t>
            </a:r>
            <a:r>
              <a:rPr lang="nb-NO" dirty="0" smtClean="0"/>
              <a:t> to all </a:t>
            </a:r>
            <a:r>
              <a:rPr lang="nb-NO" dirty="0" err="1" smtClean="0"/>
              <a:t>monitoring</a:t>
            </a:r>
            <a:r>
              <a:rPr lang="nb-NO" dirty="0" smtClean="0"/>
              <a:t> programs</a:t>
            </a:r>
          </a:p>
          <a:p>
            <a:pPr lvl="1"/>
            <a:r>
              <a:rPr lang="nb-NO" dirty="0" err="1" smtClean="0"/>
              <a:t>Hierarchical</a:t>
            </a:r>
            <a:r>
              <a:rPr lang="nb-NO" dirty="0" smtClean="0"/>
              <a:t> sampling and </a:t>
            </a:r>
            <a:r>
              <a:rPr lang="nb-NO" dirty="0" err="1" smtClean="0"/>
              <a:t>complex</a:t>
            </a:r>
            <a:r>
              <a:rPr lang="nb-NO" dirty="0" smtClean="0"/>
              <a:t> designs</a:t>
            </a:r>
          </a:p>
          <a:p>
            <a:r>
              <a:rPr lang="nb-NO" dirty="0" smtClean="0"/>
              <a:t>It is NOT: simple random sampling. I.e. </a:t>
            </a:r>
            <a:r>
              <a:rPr lang="nb-NO" dirty="0" err="1" smtClean="0"/>
              <a:t>cannot</a:t>
            </a:r>
            <a:r>
              <a:rPr lang="nb-NO" dirty="0" smtClean="0"/>
              <a:t> </a:t>
            </a:r>
            <a:r>
              <a:rPr lang="nb-NO" dirty="0" err="1" smtClean="0"/>
              <a:t>easily</a:t>
            </a:r>
            <a:r>
              <a:rPr lang="nb-NO" dirty="0" smtClean="0"/>
              <a:t> </a:t>
            </a:r>
            <a:r>
              <a:rPr lang="nb-NO" dirty="0" err="1" smtClean="0"/>
              <a:t>enter</a:t>
            </a:r>
            <a:r>
              <a:rPr lang="nb-NO" dirty="0" smtClean="0"/>
              <a:t> </a:t>
            </a:r>
            <a:r>
              <a:rPr lang="nb-NO" dirty="0" err="1" smtClean="0"/>
              <a:t>into</a:t>
            </a:r>
            <a:r>
              <a:rPr lang="nb-NO" dirty="0" smtClean="0"/>
              <a:t> a database and pool data </a:t>
            </a:r>
            <a:r>
              <a:rPr lang="nb-NO" dirty="0" err="1" smtClean="0"/>
              <a:t>together</a:t>
            </a:r>
            <a:r>
              <a:rPr lang="nb-NO" dirty="0" smtClean="0"/>
              <a:t> and </a:t>
            </a:r>
            <a:r>
              <a:rPr lang="nb-NO" dirty="0" err="1" smtClean="0"/>
              <a:t>assume</a:t>
            </a:r>
            <a:r>
              <a:rPr lang="nb-NO" dirty="0" smtClean="0"/>
              <a:t> simple random sampling: </a:t>
            </a:r>
            <a:r>
              <a:rPr lang="nb-NO" dirty="0" err="1" smtClean="0"/>
              <a:t>result</a:t>
            </a:r>
            <a:r>
              <a:rPr lang="nb-NO" dirty="0" smtClean="0"/>
              <a:t> in severe bias and </a:t>
            </a:r>
            <a:r>
              <a:rPr lang="nb-NO" dirty="0" err="1" smtClean="0"/>
              <a:t>overestimation</a:t>
            </a:r>
            <a:r>
              <a:rPr lang="nb-NO" dirty="0" smtClean="0"/>
              <a:t> </a:t>
            </a:r>
            <a:r>
              <a:rPr lang="nb-NO" dirty="0" err="1" smtClean="0"/>
              <a:t>of</a:t>
            </a:r>
            <a:r>
              <a:rPr lang="nb-NO" dirty="0" smtClean="0"/>
              <a:t> </a:t>
            </a:r>
            <a:r>
              <a:rPr lang="nb-NO" dirty="0" err="1" smtClean="0"/>
              <a:t>precision</a:t>
            </a:r>
            <a:r>
              <a:rPr lang="nb-NO" dirty="0" smtClean="0"/>
              <a:t>!</a:t>
            </a:r>
          </a:p>
          <a:p>
            <a:r>
              <a:rPr lang="nb-NO" dirty="0" err="1" smtClean="0"/>
              <a:t>Effective</a:t>
            </a:r>
            <a:r>
              <a:rPr lang="nb-NO" dirty="0" smtClean="0"/>
              <a:t> sample </a:t>
            </a:r>
            <a:r>
              <a:rPr lang="nb-NO" dirty="0" err="1" smtClean="0"/>
              <a:t>size</a:t>
            </a:r>
            <a:r>
              <a:rPr lang="nb-NO" dirty="0" smtClean="0"/>
              <a:t> is </a:t>
            </a:r>
            <a:r>
              <a:rPr lang="nb-NO" dirty="0" err="1" smtClean="0"/>
              <a:t>low</a:t>
            </a:r>
            <a:endParaRPr lang="nb-NO" dirty="0" smtClean="0"/>
          </a:p>
          <a:p>
            <a:r>
              <a:rPr lang="nb-NO" dirty="0" err="1" smtClean="0"/>
              <a:t>Complexity</a:t>
            </a:r>
            <a:r>
              <a:rPr lang="nb-NO" dirty="0" smtClean="0"/>
              <a:t> </a:t>
            </a:r>
            <a:r>
              <a:rPr lang="nb-NO" dirty="0" err="1" smtClean="0"/>
              <a:t>of</a:t>
            </a:r>
            <a:r>
              <a:rPr lang="nb-NO" dirty="0" smtClean="0"/>
              <a:t> sampling designs and </a:t>
            </a:r>
            <a:r>
              <a:rPr lang="nb-NO" dirty="0" err="1" smtClean="0"/>
              <a:t>thus</a:t>
            </a:r>
            <a:r>
              <a:rPr lang="nb-NO" dirty="0" smtClean="0"/>
              <a:t> estimators is </a:t>
            </a:r>
            <a:r>
              <a:rPr lang="nb-NO" dirty="0" err="1" smtClean="0"/>
              <a:t>reckognised</a:t>
            </a:r>
            <a:r>
              <a:rPr lang="nb-NO" dirty="0" smtClean="0"/>
              <a:t> by ICES: e.g. WGCATCH</a:t>
            </a:r>
          </a:p>
          <a:p>
            <a:r>
              <a:rPr lang="nb-NO" dirty="0" err="1" smtClean="0"/>
              <a:t>Estimation</a:t>
            </a:r>
            <a:r>
              <a:rPr lang="nb-NO" dirty="0" smtClean="0"/>
              <a:t> is not trivial</a:t>
            </a:r>
          </a:p>
          <a:p>
            <a:pPr lvl="1"/>
            <a:r>
              <a:rPr lang="nb-NO" dirty="0" err="1" smtClean="0"/>
              <a:t>But</a:t>
            </a:r>
            <a:r>
              <a:rPr lang="nb-NO" dirty="0" smtClean="0"/>
              <a:t> </a:t>
            </a:r>
            <a:r>
              <a:rPr lang="nb-NO" dirty="0" err="1" smtClean="0"/>
              <a:t>generally</a:t>
            </a:r>
            <a:r>
              <a:rPr lang="nb-NO" dirty="0" smtClean="0"/>
              <a:t> ‘OK’ </a:t>
            </a:r>
            <a:r>
              <a:rPr lang="nb-NO" dirty="0" err="1" smtClean="0"/>
              <a:t>if</a:t>
            </a:r>
            <a:r>
              <a:rPr lang="nb-NO" dirty="0" smtClean="0"/>
              <a:t> data is </a:t>
            </a:r>
            <a:r>
              <a:rPr lang="nb-NO" dirty="0" err="1" smtClean="0"/>
              <a:t>analysed</a:t>
            </a:r>
            <a:r>
              <a:rPr lang="nb-NO" dirty="0" smtClean="0"/>
              <a:t> </a:t>
            </a:r>
            <a:r>
              <a:rPr lang="nb-NO" dirty="0" err="1" smtClean="0"/>
              <a:t>according</a:t>
            </a:r>
            <a:r>
              <a:rPr lang="nb-NO" dirty="0" smtClean="0"/>
              <a:t> to </a:t>
            </a:r>
            <a:r>
              <a:rPr lang="nb-NO" dirty="0" err="1" smtClean="0"/>
              <a:t>the</a:t>
            </a:r>
            <a:r>
              <a:rPr lang="nb-NO" dirty="0" smtClean="0"/>
              <a:t> design </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11</a:t>
            </a:fld>
            <a:endParaRPr lang="en-GB" noProof="0" dirty="0"/>
          </a:p>
        </p:txBody>
      </p:sp>
    </p:spTree>
    <p:extLst>
      <p:ext uri="{BB962C8B-B14F-4D97-AF65-F5344CB8AC3E}">
        <p14:creationId xmlns:p14="http://schemas.microsoft.com/office/powerpoint/2010/main" val="370110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Uncertainty</a:t>
            </a:r>
            <a:r>
              <a:rPr lang="nb-NO" dirty="0" smtClean="0"/>
              <a:t> is </a:t>
            </a:r>
            <a:r>
              <a:rPr lang="nb-NO" dirty="0" err="1" smtClean="0"/>
              <a:t>determined</a:t>
            </a:r>
            <a:r>
              <a:rPr lang="nb-NO" dirty="0" smtClean="0"/>
              <a:t> by</a:t>
            </a:r>
            <a:endParaRPr lang="nb-NO" dirty="0"/>
          </a:p>
        </p:txBody>
      </p:sp>
      <p:sp>
        <p:nvSpPr>
          <p:cNvPr id="3" name="Content Placeholder 2"/>
          <p:cNvSpPr>
            <a:spLocks noGrp="1"/>
          </p:cNvSpPr>
          <p:nvPr>
            <p:ph idx="1"/>
          </p:nvPr>
        </p:nvSpPr>
        <p:spPr/>
        <p:txBody>
          <a:bodyPr/>
          <a:lstStyle/>
          <a:p>
            <a:r>
              <a:rPr lang="nb-NO" dirty="0" smtClean="0"/>
              <a:t>Sampling design</a:t>
            </a:r>
          </a:p>
          <a:p>
            <a:r>
              <a:rPr lang="nb-NO" dirty="0" smtClean="0"/>
              <a:t>Estimator</a:t>
            </a:r>
          </a:p>
          <a:p>
            <a:r>
              <a:rPr lang="nb-NO" dirty="0" smtClean="0"/>
              <a:t>Sampling </a:t>
            </a:r>
            <a:r>
              <a:rPr lang="nb-NO" dirty="0" err="1" smtClean="0"/>
              <a:t>effort</a:t>
            </a:r>
            <a:endParaRPr lang="nb-NO" dirty="0" smtClean="0"/>
          </a:p>
          <a:p>
            <a:r>
              <a:rPr lang="nb-NO" dirty="0" err="1" smtClean="0"/>
              <a:t>Structure</a:t>
            </a:r>
            <a:r>
              <a:rPr lang="nb-NO" dirty="0" smtClean="0"/>
              <a:t> </a:t>
            </a:r>
            <a:r>
              <a:rPr lang="nb-NO" dirty="0" err="1" smtClean="0"/>
              <a:t>of</a:t>
            </a:r>
            <a:r>
              <a:rPr lang="nb-NO" dirty="0" smtClean="0"/>
              <a:t> target </a:t>
            </a:r>
            <a:r>
              <a:rPr lang="nb-NO" dirty="0" err="1" smtClean="0"/>
              <a:t>population</a:t>
            </a:r>
            <a:r>
              <a:rPr lang="nb-NO" dirty="0" smtClean="0"/>
              <a:t> </a:t>
            </a:r>
            <a:r>
              <a:rPr lang="nb-NO" dirty="0"/>
              <a:t>(spatial, temporal, </a:t>
            </a:r>
            <a:r>
              <a:rPr lang="nb-NO" dirty="0" err="1"/>
              <a:t>size</a:t>
            </a:r>
            <a:r>
              <a:rPr lang="nb-NO" dirty="0"/>
              <a:t>, </a:t>
            </a:r>
            <a:r>
              <a:rPr lang="nb-NO" dirty="0" err="1"/>
              <a:t>etc</a:t>
            </a:r>
            <a:r>
              <a:rPr lang="nb-NO" dirty="0"/>
              <a:t>…) </a:t>
            </a:r>
            <a:endParaRPr lang="nb-NO" dirty="0" smtClean="0"/>
          </a:p>
          <a:p>
            <a:endParaRPr lang="nb-NO" dirty="0"/>
          </a:p>
          <a:p>
            <a:r>
              <a:rPr lang="nb-NO" dirty="0" err="1" smtClean="0"/>
              <a:t>Efficient</a:t>
            </a:r>
            <a:r>
              <a:rPr lang="nb-NO" dirty="0" smtClean="0"/>
              <a:t> estimators </a:t>
            </a:r>
            <a:r>
              <a:rPr lang="nb-NO" dirty="0" err="1" smtClean="0"/>
              <a:t>should</a:t>
            </a:r>
            <a:r>
              <a:rPr lang="nb-NO" dirty="0" smtClean="0"/>
              <a:t> </a:t>
            </a:r>
            <a:r>
              <a:rPr lang="nb-NO" dirty="0" err="1" smtClean="0"/>
              <a:t>reflect</a:t>
            </a:r>
            <a:r>
              <a:rPr lang="nb-NO" dirty="0" smtClean="0"/>
              <a:t> </a:t>
            </a:r>
            <a:r>
              <a:rPr lang="nb-NO" dirty="0" err="1" smtClean="0"/>
              <a:t>the</a:t>
            </a:r>
            <a:r>
              <a:rPr lang="nb-NO" dirty="0" smtClean="0"/>
              <a:t> </a:t>
            </a:r>
            <a:r>
              <a:rPr lang="nb-NO" dirty="0" err="1" smtClean="0"/>
              <a:t>actual</a:t>
            </a:r>
            <a:r>
              <a:rPr lang="nb-NO" smtClean="0"/>
              <a:t> design!</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12</a:t>
            </a:fld>
            <a:endParaRPr lang="en-GB" noProof="0" dirty="0"/>
          </a:p>
        </p:txBody>
      </p:sp>
    </p:spTree>
    <p:extLst>
      <p:ext uri="{BB962C8B-B14F-4D97-AF65-F5344CB8AC3E}">
        <p14:creationId xmlns:p14="http://schemas.microsoft.com/office/powerpoint/2010/main" val="4088819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Be </a:t>
            </a:r>
            <a:r>
              <a:rPr lang="nb-NO" dirty="0" err="1" smtClean="0"/>
              <a:t>aware</a:t>
            </a:r>
            <a:endParaRPr lang="nb-NO" dirty="0"/>
          </a:p>
        </p:txBody>
      </p:sp>
      <p:sp>
        <p:nvSpPr>
          <p:cNvPr id="3" name="Content Placeholder 2"/>
          <p:cNvSpPr>
            <a:spLocks noGrp="1"/>
          </p:cNvSpPr>
          <p:nvPr>
            <p:ph idx="1"/>
          </p:nvPr>
        </p:nvSpPr>
        <p:spPr/>
        <p:txBody>
          <a:bodyPr/>
          <a:lstStyle/>
          <a:p>
            <a:pPr marL="0" indent="0">
              <a:buNone/>
            </a:pPr>
            <a:r>
              <a:rPr lang="nb-NO" dirty="0" err="1"/>
              <a:t>Other</a:t>
            </a:r>
            <a:r>
              <a:rPr lang="nb-NO" dirty="0"/>
              <a:t> </a:t>
            </a:r>
            <a:r>
              <a:rPr lang="nb-NO" dirty="0" err="1"/>
              <a:t>sources</a:t>
            </a:r>
            <a:r>
              <a:rPr lang="nb-NO" dirty="0"/>
              <a:t> </a:t>
            </a:r>
            <a:r>
              <a:rPr lang="nb-NO" dirty="0" err="1"/>
              <a:t>of</a:t>
            </a:r>
            <a:r>
              <a:rPr lang="nb-NO" dirty="0"/>
              <a:t> </a:t>
            </a:r>
            <a:r>
              <a:rPr lang="nb-NO" dirty="0" err="1"/>
              <a:t>error</a:t>
            </a:r>
            <a:r>
              <a:rPr lang="nb-NO" dirty="0"/>
              <a:t> in input </a:t>
            </a:r>
            <a:r>
              <a:rPr lang="nb-NO" dirty="0" smtClean="0"/>
              <a:t>data:</a:t>
            </a:r>
          </a:p>
          <a:p>
            <a:r>
              <a:rPr lang="nb-NO" dirty="0" err="1" smtClean="0"/>
              <a:t>Nonresponse</a:t>
            </a:r>
            <a:endParaRPr lang="nb-NO" dirty="0" smtClean="0"/>
          </a:p>
          <a:p>
            <a:r>
              <a:rPr lang="nb-NO" dirty="0" err="1"/>
              <a:t>C</a:t>
            </a:r>
            <a:r>
              <a:rPr lang="nb-NO" dirty="0" err="1" smtClean="0"/>
              <a:t>overage</a:t>
            </a:r>
            <a:endParaRPr lang="nb-NO" dirty="0" smtClean="0"/>
          </a:p>
          <a:p>
            <a:r>
              <a:rPr lang="nb-NO" dirty="0" err="1" smtClean="0"/>
              <a:t>Measurement</a:t>
            </a:r>
            <a:r>
              <a:rPr lang="nb-NO" dirty="0" smtClean="0"/>
              <a:t> </a:t>
            </a:r>
            <a:r>
              <a:rPr lang="nb-NO" dirty="0" err="1" smtClean="0"/>
              <a:t>errors</a:t>
            </a:r>
            <a:endParaRPr lang="nb-NO" dirty="0" smtClean="0"/>
          </a:p>
          <a:p>
            <a:pPr lvl="1"/>
            <a:r>
              <a:rPr lang="nb-NO" dirty="0" err="1" smtClean="0"/>
              <a:t>Aging</a:t>
            </a:r>
            <a:r>
              <a:rPr lang="nb-NO" dirty="0" smtClean="0"/>
              <a:t> </a:t>
            </a:r>
            <a:r>
              <a:rPr lang="nb-NO" dirty="0" err="1" smtClean="0"/>
              <a:t>errors</a:t>
            </a:r>
            <a:endParaRPr lang="nb-NO" dirty="0" smtClean="0"/>
          </a:p>
          <a:p>
            <a:pPr lvl="1"/>
            <a:r>
              <a:rPr lang="nb-NO" dirty="0" smtClean="0"/>
              <a:t>…</a:t>
            </a:r>
          </a:p>
          <a:p>
            <a:r>
              <a:rPr lang="nb-NO" dirty="0" smtClean="0"/>
              <a:t>…</a:t>
            </a:r>
            <a:endParaRPr lang="nb-NO" dirty="0"/>
          </a:p>
          <a:p>
            <a:pPr marL="0" indent="0">
              <a:buNone/>
            </a:pPr>
            <a:r>
              <a:rPr lang="nb-NO" dirty="0" smtClean="0"/>
              <a:t>Will not be a </a:t>
            </a:r>
            <a:r>
              <a:rPr lang="nb-NO" dirty="0" err="1" smtClean="0"/>
              <a:t>focus</a:t>
            </a:r>
            <a:r>
              <a:rPr lang="nb-NO" dirty="0" smtClean="0"/>
              <a:t> </a:t>
            </a:r>
            <a:r>
              <a:rPr lang="nb-NO" dirty="0" err="1" smtClean="0"/>
              <a:t>here</a:t>
            </a:r>
            <a:r>
              <a:rPr lang="nb-NO" dirty="0" smtClean="0"/>
              <a:t>, </a:t>
            </a:r>
            <a:r>
              <a:rPr lang="nb-NO" dirty="0" err="1" smtClean="0"/>
              <a:t>but</a:t>
            </a:r>
            <a:r>
              <a:rPr lang="nb-NO" dirty="0" smtClean="0"/>
              <a:t> </a:t>
            </a:r>
            <a:r>
              <a:rPr lang="nb-NO" dirty="0" err="1" smtClean="0"/>
              <a:t>see</a:t>
            </a:r>
            <a:r>
              <a:rPr lang="nb-NO" dirty="0" smtClean="0"/>
              <a:t> e.g. Hirst et al. 2012 for an </a:t>
            </a:r>
            <a:r>
              <a:rPr lang="nb-NO" dirty="0" err="1" smtClean="0"/>
              <a:t>example</a:t>
            </a:r>
            <a:r>
              <a:rPr lang="nb-NO" dirty="0" smtClean="0"/>
              <a:t> for </a:t>
            </a:r>
            <a:r>
              <a:rPr lang="nb-NO" dirty="0" err="1" smtClean="0"/>
              <a:t>aging</a:t>
            </a:r>
            <a:r>
              <a:rPr lang="nb-NO" dirty="0" smtClean="0"/>
              <a:t> </a:t>
            </a:r>
            <a:r>
              <a:rPr lang="nb-NO" dirty="0" err="1" smtClean="0"/>
              <a:t>error</a:t>
            </a:r>
            <a:r>
              <a:rPr lang="nb-NO" dirty="0" smtClean="0"/>
              <a:t> </a:t>
            </a:r>
            <a:r>
              <a:rPr lang="nb-NO" dirty="0" err="1" smtClean="0"/>
              <a:t>can</a:t>
            </a:r>
            <a:r>
              <a:rPr lang="nb-NO" dirty="0" smtClean="0"/>
              <a:t> be </a:t>
            </a:r>
            <a:r>
              <a:rPr lang="nb-NO" dirty="0" err="1" smtClean="0"/>
              <a:t>handled</a:t>
            </a:r>
            <a:r>
              <a:rPr lang="nb-NO" dirty="0" smtClean="0"/>
              <a:t>. </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13</a:t>
            </a:fld>
            <a:endParaRPr lang="en-GB" noProof="0" dirty="0"/>
          </a:p>
        </p:txBody>
      </p:sp>
    </p:spTree>
    <p:extLst>
      <p:ext uri="{BB962C8B-B14F-4D97-AF65-F5344CB8AC3E}">
        <p14:creationId xmlns:p14="http://schemas.microsoft.com/office/powerpoint/2010/main" val="54874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20888"/>
            <a:ext cx="8640960" cy="1008064"/>
          </a:xfrm>
        </p:spPr>
        <p:txBody>
          <a:bodyPr/>
          <a:lstStyle/>
          <a:p>
            <a:r>
              <a:rPr lang="nb-NO" dirty="0" err="1" smtClean="0"/>
              <a:t>Example</a:t>
            </a:r>
            <a:r>
              <a:rPr lang="nb-NO" dirty="0" smtClean="0"/>
              <a:t> </a:t>
            </a:r>
            <a:r>
              <a:rPr lang="nb-NO" dirty="0" err="1" smtClean="0"/>
              <a:t>of</a:t>
            </a:r>
            <a:r>
              <a:rPr lang="nb-NO" dirty="0" smtClean="0"/>
              <a:t> </a:t>
            </a:r>
            <a:r>
              <a:rPr lang="nb-NO" dirty="0" err="1" smtClean="0"/>
              <a:t>estimation</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14</a:t>
            </a:fld>
            <a:endParaRPr lang="en-GB" noProof="0" dirty="0"/>
          </a:p>
        </p:txBody>
      </p:sp>
    </p:spTree>
    <p:extLst>
      <p:ext uri="{BB962C8B-B14F-4D97-AF65-F5344CB8AC3E}">
        <p14:creationId xmlns:p14="http://schemas.microsoft.com/office/powerpoint/2010/main" val="326399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2243" y="1827092"/>
            <a:ext cx="957263" cy="43338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0799" y="2270199"/>
            <a:ext cx="1771650" cy="36671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2242" y="2578422"/>
            <a:ext cx="1900238" cy="49053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pPr algn="ctr"/>
            <a:r>
              <a:rPr lang="nb-NO" dirty="0" smtClean="0"/>
              <a:t>ECA; </a:t>
            </a:r>
            <a:r>
              <a:rPr lang="nb-NO" dirty="0" err="1" smtClean="0"/>
              <a:t>estimating</a:t>
            </a:r>
            <a:r>
              <a:rPr lang="nb-NO" dirty="0" smtClean="0"/>
              <a:t> </a:t>
            </a:r>
            <a:r>
              <a:rPr lang="nb-NO" dirty="0" err="1" smtClean="0"/>
              <a:t>catch@age</a:t>
            </a:r>
            <a:endParaRPr lang="en-US" dirty="0"/>
          </a:p>
        </p:txBody>
      </p:sp>
      <p:sp>
        <p:nvSpPr>
          <p:cNvPr id="3" name="Content Placeholder 2"/>
          <p:cNvSpPr>
            <a:spLocks noGrp="1"/>
          </p:cNvSpPr>
          <p:nvPr>
            <p:ph idx="1"/>
          </p:nvPr>
        </p:nvSpPr>
        <p:spPr>
          <a:xfrm>
            <a:off x="457200" y="1600200"/>
            <a:ext cx="5871546" cy="4525963"/>
          </a:xfrm>
        </p:spPr>
        <p:txBody>
          <a:bodyPr>
            <a:normAutofit fontScale="77500" lnSpcReduction="20000"/>
          </a:bodyPr>
          <a:lstStyle/>
          <a:p>
            <a:r>
              <a:rPr lang="nb-NO" dirty="0" smtClean="0"/>
              <a:t>A </a:t>
            </a:r>
            <a:r>
              <a:rPr lang="en-US" dirty="0"/>
              <a:t>model </a:t>
            </a:r>
            <a:r>
              <a:rPr lang="en-US" dirty="0" smtClean="0"/>
              <a:t>to estimate </a:t>
            </a:r>
            <a:r>
              <a:rPr lang="en-US" dirty="0"/>
              <a:t>catch-at-age of </a:t>
            </a:r>
            <a:r>
              <a:rPr lang="en-US" dirty="0" smtClean="0"/>
              <a:t>fish</a:t>
            </a:r>
          </a:p>
          <a:p>
            <a:pPr lvl="1"/>
            <a:r>
              <a:rPr lang="en-US" sz="2100" dirty="0" smtClean="0">
                <a:solidFill>
                  <a:schemeClr val="bg2">
                    <a:lumMod val="65000"/>
                  </a:schemeClr>
                </a:solidFill>
              </a:rPr>
              <a:t>uses </a:t>
            </a:r>
            <a:r>
              <a:rPr lang="en-US" sz="2100" dirty="0">
                <a:solidFill>
                  <a:schemeClr val="bg2">
                    <a:lumMod val="65000"/>
                  </a:schemeClr>
                </a:solidFill>
              </a:rPr>
              <a:t>data on age, length and </a:t>
            </a:r>
            <a:r>
              <a:rPr lang="en-US" sz="2100" dirty="0" smtClean="0">
                <a:solidFill>
                  <a:schemeClr val="bg2">
                    <a:lumMod val="65000"/>
                  </a:schemeClr>
                </a:solidFill>
              </a:rPr>
              <a:t>age-given-length.</a:t>
            </a:r>
          </a:p>
          <a:p>
            <a:pPr lvl="1"/>
            <a:r>
              <a:rPr lang="en-US" sz="2100" dirty="0" smtClean="0">
                <a:solidFill>
                  <a:schemeClr val="bg2">
                    <a:lumMod val="65000"/>
                  </a:schemeClr>
                </a:solidFill>
              </a:rPr>
              <a:t>The </a:t>
            </a:r>
            <a:r>
              <a:rPr lang="en-US" sz="2100" dirty="0">
                <a:solidFill>
                  <a:schemeClr val="bg2">
                    <a:lumMod val="65000"/>
                  </a:schemeClr>
                </a:solidFill>
              </a:rPr>
              <a:t>method </a:t>
            </a:r>
            <a:r>
              <a:rPr lang="en-US" sz="2100" dirty="0" smtClean="0">
                <a:solidFill>
                  <a:schemeClr val="bg2">
                    <a:lumMod val="65000"/>
                  </a:schemeClr>
                </a:solidFill>
              </a:rPr>
              <a:t>allows for </a:t>
            </a:r>
            <a:r>
              <a:rPr lang="en-US" sz="2100" dirty="0">
                <a:solidFill>
                  <a:schemeClr val="bg2">
                    <a:lumMod val="65000"/>
                  </a:schemeClr>
                </a:solidFill>
              </a:rPr>
              <a:t>uncertainty in </a:t>
            </a:r>
            <a:r>
              <a:rPr lang="en-US" sz="2100" dirty="0" smtClean="0">
                <a:solidFill>
                  <a:schemeClr val="bg2">
                    <a:lumMod val="65000"/>
                  </a:schemeClr>
                </a:solidFill>
              </a:rPr>
              <a:t>ageing</a:t>
            </a:r>
          </a:p>
          <a:p>
            <a:pPr lvl="1"/>
            <a:r>
              <a:rPr lang="en-US" sz="2100" dirty="0" smtClean="0">
                <a:solidFill>
                  <a:schemeClr val="bg2">
                    <a:lumMod val="65000"/>
                  </a:schemeClr>
                </a:solidFill>
              </a:rPr>
              <a:t>and </a:t>
            </a:r>
            <a:r>
              <a:rPr lang="en-US" sz="2100" dirty="0">
                <a:solidFill>
                  <a:schemeClr val="bg2">
                    <a:lumMod val="65000"/>
                  </a:schemeClr>
                </a:solidFill>
              </a:rPr>
              <a:t>stock separation coastal cod - NEA cod based on </a:t>
            </a:r>
            <a:r>
              <a:rPr lang="en-US" sz="2100" dirty="0" err="1">
                <a:solidFill>
                  <a:schemeClr val="bg2">
                    <a:lumMod val="65000"/>
                  </a:schemeClr>
                </a:solidFill>
              </a:rPr>
              <a:t>otolith</a:t>
            </a:r>
            <a:r>
              <a:rPr lang="en-US" sz="2100" dirty="0">
                <a:solidFill>
                  <a:schemeClr val="bg2">
                    <a:lumMod val="65000"/>
                  </a:schemeClr>
                </a:solidFill>
              </a:rPr>
              <a:t> type and uncertainty in classification of type. </a:t>
            </a:r>
            <a:endParaRPr lang="en-US" sz="2100" dirty="0" smtClean="0">
              <a:solidFill>
                <a:schemeClr val="bg2">
                  <a:lumMod val="65000"/>
                </a:schemeClr>
              </a:solidFill>
            </a:endParaRPr>
          </a:p>
          <a:p>
            <a:pPr lvl="1"/>
            <a:r>
              <a:rPr lang="nb-NO" sz="2100" dirty="0" err="1" smtClean="0">
                <a:solidFill>
                  <a:schemeClr val="bg2">
                    <a:lumMod val="65000"/>
                  </a:schemeClr>
                </a:solidFill>
              </a:rPr>
              <a:t>Documented</a:t>
            </a:r>
            <a:r>
              <a:rPr lang="nb-NO" sz="2100" dirty="0" smtClean="0">
                <a:solidFill>
                  <a:schemeClr val="bg2">
                    <a:lumMod val="65000"/>
                  </a:schemeClr>
                </a:solidFill>
              </a:rPr>
              <a:t> by </a:t>
            </a:r>
            <a:r>
              <a:rPr lang="nb-NO" sz="2100" dirty="0" err="1" smtClean="0">
                <a:solidFill>
                  <a:schemeClr val="bg2">
                    <a:lumMod val="65000"/>
                  </a:schemeClr>
                </a:solidFill>
              </a:rPr>
              <a:t>Hirst</a:t>
            </a:r>
            <a:r>
              <a:rPr lang="nb-NO" sz="2100" dirty="0" smtClean="0">
                <a:solidFill>
                  <a:schemeClr val="bg2">
                    <a:lumMod val="65000"/>
                  </a:schemeClr>
                </a:solidFill>
              </a:rPr>
              <a:t> </a:t>
            </a:r>
            <a:r>
              <a:rPr lang="nb-NO" sz="2100" i="1" dirty="0" smtClean="0">
                <a:solidFill>
                  <a:schemeClr val="bg2">
                    <a:lumMod val="65000"/>
                  </a:schemeClr>
                </a:solidFill>
              </a:rPr>
              <a:t>et al.</a:t>
            </a:r>
            <a:r>
              <a:rPr lang="nb-NO" sz="2100" dirty="0" smtClean="0">
                <a:solidFill>
                  <a:schemeClr val="bg2">
                    <a:lumMod val="65000"/>
                  </a:schemeClr>
                </a:solidFill>
              </a:rPr>
              <a:t> 2004, 2005 and 2012.</a:t>
            </a:r>
          </a:p>
          <a:p>
            <a:pPr lvl="1"/>
            <a:r>
              <a:rPr lang="nb-NO" sz="2100" dirty="0" err="1" smtClean="0">
                <a:solidFill>
                  <a:schemeClr val="bg2">
                    <a:lumMod val="65000"/>
                  </a:schemeClr>
                </a:solidFill>
              </a:rPr>
              <a:t>Unique</a:t>
            </a:r>
            <a:endParaRPr lang="nb-NO" sz="2100" dirty="0" smtClean="0">
              <a:solidFill>
                <a:schemeClr val="bg2">
                  <a:lumMod val="65000"/>
                </a:schemeClr>
              </a:solidFill>
            </a:endParaRPr>
          </a:p>
          <a:p>
            <a:r>
              <a:rPr lang="nb-NO" dirty="0" smtClean="0"/>
              <a:t>An R-</a:t>
            </a:r>
            <a:r>
              <a:rPr lang="nb-NO" dirty="0" err="1" smtClean="0"/>
              <a:t>library</a:t>
            </a:r>
            <a:r>
              <a:rPr lang="nb-NO" dirty="0" smtClean="0"/>
              <a:t> </a:t>
            </a:r>
            <a:r>
              <a:rPr lang="nb-NO" dirty="0" err="1" smtClean="0"/>
              <a:t>with</a:t>
            </a:r>
            <a:r>
              <a:rPr lang="nb-NO" dirty="0" smtClean="0"/>
              <a:t> a </a:t>
            </a:r>
            <a:r>
              <a:rPr lang="nb-NO" dirty="0" err="1" smtClean="0"/>
              <a:t>graphical</a:t>
            </a:r>
            <a:r>
              <a:rPr lang="nb-NO" dirty="0" smtClean="0"/>
              <a:t> </a:t>
            </a:r>
            <a:r>
              <a:rPr lang="nb-NO" dirty="0" err="1" smtClean="0"/>
              <a:t>user</a:t>
            </a:r>
            <a:r>
              <a:rPr lang="nb-NO" dirty="0" smtClean="0"/>
              <a:t> </a:t>
            </a:r>
            <a:r>
              <a:rPr lang="nb-NO" dirty="0" err="1" smtClean="0"/>
              <a:t>interface</a:t>
            </a:r>
            <a:endParaRPr lang="nb-NO" dirty="0"/>
          </a:p>
          <a:p>
            <a:pPr lvl="1"/>
            <a:r>
              <a:rPr lang="en-US" sz="2100" dirty="0">
                <a:solidFill>
                  <a:schemeClr val="bg2">
                    <a:lumMod val="65000"/>
                  </a:schemeClr>
                </a:solidFill>
              </a:rPr>
              <a:t>The model is implemented in C with an R interface.</a:t>
            </a:r>
          </a:p>
          <a:p>
            <a:pPr lvl="1"/>
            <a:r>
              <a:rPr lang="nb-NO" sz="2100" dirty="0" err="1">
                <a:solidFill>
                  <a:schemeClr val="bg2">
                    <a:lumMod val="65000"/>
                  </a:schemeClr>
                </a:solidFill>
              </a:rPr>
              <a:t>Currently</a:t>
            </a:r>
            <a:r>
              <a:rPr lang="nb-NO" sz="2100" dirty="0">
                <a:solidFill>
                  <a:schemeClr val="bg2">
                    <a:lumMod val="65000"/>
                  </a:schemeClr>
                </a:solidFill>
              </a:rPr>
              <a:t> </a:t>
            </a:r>
            <a:r>
              <a:rPr lang="nb-NO" sz="2100" dirty="0" err="1">
                <a:solidFill>
                  <a:schemeClr val="bg2">
                    <a:lumMod val="65000"/>
                  </a:schemeClr>
                </a:solidFill>
              </a:rPr>
              <a:t>extract</a:t>
            </a:r>
            <a:r>
              <a:rPr lang="nb-NO" sz="2100" dirty="0">
                <a:solidFill>
                  <a:schemeClr val="bg2">
                    <a:lumMod val="65000"/>
                  </a:schemeClr>
                </a:solidFill>
              </a:rPr>
              <a:t> and filters </a:t>
            </a:r>
            <a:r>
              <a:rPr lang="nb-NO" sz="2100" dirty="0" err="1">
                <a:solidFill>
                  <a:schemeClr val="bg2">
                    <a:lumMod val="65000"/>
                  </a:schemeClr>
                </a:solidFill>
              </a:rPr>
              <a:t>biological</a:t>
            </a:r>
            <a:r>
              <a:rPr lang="nb-NO" sz="2100" dirty="0">
                <a:solidFill>
                  <a:schemeClr val="bg2">
                    <a:lumMod val="65000"/>
                  </a:schemeClr>
                </a:solidFill>
              </a:rPr>
              <a:t> data from </a:t>
            </a:r>
            <a:r>
              <a:rPr lang="nb-NO" sz="2100" dirty="0" err="1">
                <a:solidFill>
                  <a:schemeClr val="bg2">
                    <a:lumMod val="65000"/>
                  </a:schemeClr>
                </a:solidFill>
              </a:rPr>
              <a:t>IMRs</a:t>
            </a:r>
            <a:r>
              <a:rPr lang="nb-NO" sz="2100" dirty="0">
                <a:solidFill>
                  <a:schemeClr val="bg2">
                    <a:lumMod val="65000"/>
                  </a:schemeClr>
                </a:solidFill>
              </a:rPr>
              <a:t> data </a:t>
            </a:r>
            <a:r>
              <a:rPr lang="nb-NO" sz="2100" dirty="0" smtClean="0">
                <a:solidFill>
                  <a:schemeClr val="bg2">
                    <a:lumMod val="65000"/>
                  </a:schemeClr>
                </a:solidFill>
              </a:rPr>
              <a:t>base</a:t>
            </a:r>
          </a:p>
          <a:p>
            <a:r>
              <a:rPr lang="nb-NO" dirty="0" smtClean="0"/>
              <a:t>In </a:t>
            </a:r>
            <a:r>
              <a:rPr lang="nb-NO" dirty="0" err="1" smtClean="0"/>
              <a:t>routine</a:t>
            </a:r>
            <a:r>
              <a:rPr lang="nb-NO" dirty="0" smtClean="0"/>
              <a:t> </a:t>
            </a:r>
            <a:r>
              <a:rPr lang="nb-NO" dirty="0" err="1" smtClean="0"/>
              <a:t>use</a:t>
            </a:r>
            <a:r>
              <a:rPr lang="nb-NO" dirty="0" smtClean="0"/>
              <a:t> at IMR for </a:t>
            </a:r>
            <a:r>
              <a:rPr lang="nb-NO" dirty="0" err="1" smtClean="0"/>
              <a:t>several</a:t>
            </a:r>
            <a:r>
              <a:rPr lang="nb-NO" dirty="0" smtClean="0"/>
              <a:t> species</a:t>
            </a:r>
          </a:p>
          <a:p>
            <a:r>
              <a:rPr lang="nb-NO" dirty="0" err="1" smtClean="0"/>
              <a:t>Current</a:t>
            </a:r>
            <a:r>
              <a:rPr lang="nb-NO" dirty="0" smtClean="0"/>
              <a:t> </a:t>
            </a:r>
            <a:r>
              <a:rPr lang="nb-NO" dirty="0" err="1" smtClean="0"/>
              <a:t>work</a:t>
            </a:r>
            <a:r>
              <a:rPr lang="nb-NO" dirty="0" smtClean="0"/>
              <a:t> </a:t>
            </a:r>
            <a:r>
              <a:rPr lang="nb-NO" dirty="0" err="1" smtClean="0"/>
              <a:t>on</a:t>
            </a:r>
            <a:r>
              <a:rPr lang="nb-NO" dirty="0" smtClean="0"/>
              <a:t> </a:t>
            </a:r>
            <a:r>
              <a:rPr lang="nb-NO" dirty="0" err="1" smtClean="0"/>
              <a:t>implementation</a:t>
            </a:r>
            <a:r>
              <a:rPr lang="nb-NO" dirty="0" smtClean="0"/>
              <a:t> in </a:t>
            </a:r>
            <a:r>
              <a:rPr lang="nb-NO" dirty="0" err="1" smtClean="0"/>
              <a:t>StoX</a:t>
            </a:r>
            <a:endParaRPr lang="en-US"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6381" y="3429000"/>
            <a:ext cx="2947619" cy="1647619"/>
          </a:xfrm>
          <a:prstGeom prst="rect">
            <a:avLst/>
          </a:prstGeom>
        </p:spPr>
      </p:pic>
    </p:spTree>
    <p:extLst>
      <p:ext uri="{BB962C8B-B14F-4D97-AF65-F5344CB8AC3E}">
        <p14:creationId xmlns:p14="http://schemas.microsoft.com/office/powerpoint/2010/main" val="416563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1249635"/>
            <a:ext cx="531495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827584" y="10663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dirty="0" smtClean="0"/>
              <a:t>ECA; </a:t>
            </a:r>
            <a:r>
              <a:rPr lang="nb-NO" dirty="0" err="1" smtClean="0"/>
              <a:t>example</a:t>
            </a:r>
            <a:r>
              <a:rPr lang="nb-NO" dirty="0" smtClean="0"/>
              <a:t> </a:t>
            </a:r>
            <a:r>
              <a:rPr lang="nb-NO" dirty="0" err="1" smtClean="0"/>
              <a:t>of</a:t>
            </a:r>
            <a:r>
              <a:rPr lang="nb-NO" dirty="0" smtClean="0"/>
              <a:t> output</a:t>
            </a:r>
            <a:endParaRPr lang="en-US" dirty="0"/>
          </a:p>
        </p:txBody>
      </p:sp>
    </p:spTree>
    <p:extLst>
      <p:ext uri="{BB962C8B-B14F-4D97-AF65-F5344CB8AC3E}">
        <p14:creationId xmlns:p14="http://schemas.microsoft.com/office/powerpoint/2010/main" val="1277721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Catch at age – </a:t>
            </a:r>
            <a:r>
              <a:rPr lang="nb-NO" dirty="0" err="1" smtClean="0"/>
              <a:t>analyzed</a:t>
            </a:r>
            <a:r>
              <a:rPr lang="nb-NO" dirty="0" smtClean="0"/>
              <a:t> by ECA </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17</a:t>
            </a:fld>
            <a:endParaRPr lang="en-GB" noProof="0" dirty="0"/>
          </a:p>
        </p:txBody>
      </p:sp>
      <p:sp>
        <p:nvSpPr>
          <p:cNvPr id="5" name="Rectangle 4"/>
          <p:cNvSpPr/>
          <p:nvPr/>
        </p:nvSpPr>
        <p:spPr>
          <a:xfrm>
            <a:off x="1979712" y="1340768"/>
            <a:ext cx="4572000" cy="6617196"/>
          </a:xfrm>
          <a:prstGeom prst="rect">
            <a:avLst/>
          </a:prstGeom>
        </p:spPr>
        <p:txBody>
          <a:bodyPr>
            <a:spAutoFit/>
          </a:bodyPr>
          <a:lstStyle/>
          <a:p>
            <a:r>
              <a:rPr lang="en-US" sz="800" dirty="0"/>
              <a:t>Summary of catch at age:             </a:t>
            </a:r>
          </a:p>
          <a:p>
            <a:r>
              <a:rPr lang="en-US" sz="800" dirty="0"/>
              <a:t>                 </a:t>
            </a:r>
          </a:p>
          <a:p>
            <a:r>
              <a:rPr lang="en-US" sz="800" dirty="0"/>
              <a:t>Estimates are extracted from: SILD'G032011.fitFINALAGE.2011_allgears_totalarea_season1234             </a:t>
            </a:r>
          </a:p>
          <a:p>
            <a:r>
              <a:rPr lang="en-US" sz="800" dirty="0"/>
              <a:t>based on fitted object: SILD'G032011.fitFINALAGE             </a:t>
            </a:r>
          </a:p>
          <a:p>
            <a:r>
              <a:rPr lang="en-US" sz="800" dirty="0"/>
              <a:t>                 </a:t>
            </a:r>
          </a:p>
          <a:p>
            <a:r>
              <a:rPr lang="en-US" sz="800" dirty="0"/>
              <a:t>Catch at age is summed over:            </a:t>
            </a:r>
          </a:p>
          <a:p>
            <a:r>
              <a:rPr lang="en-US" sz="800" dirty="0"/>
              <a:t>years: 2011                </a:t>
            </a:r>
          </a:p>
          <a:p>
            <a:r>
              <a:rPr lang="en-US" sz="800" dirty="0"/>
              <a:t>areas: 0 3 4 5 6 7 8 9 12 27 28 30 34 36 37 39 42</a:t>
            </a:r>
          </a:p>
          <a:p>
            <a:r>
              <a:rPr lang="en-US" sz="800" dirty="0"/>
              <a:t>gears: 35 37               </a:t>
            </a:r>
          </a:p>
          <a:p>
            <a:r>
              <a:rPr lang="en-US" sz="800" dirty="0"/>
              <a:t>seasons: 1 2 3 4             </a:t>
            </a:r>
          </a:p>
          <a:p>
            <a:r>
              <a:rPr lang="en-US" sz="800" dirty="0"/>
              <a:t>total reported catch: 572238.42 tons             </a:t>
            </a:r>
          </a:p>
          <a:p>
            <a:r>
              <a:rPr lang="en-US" sz="800" dirty="0"/>
              <a:t>                 </a:t>
            </a:r>
          </a:p>
          <a:p>
            <a:r>
              <a:rPr lang="en-US" sz="800" dirty="0"/>
              <a:t>Catch at age (millions)            </a:t>
            </a:r>
          </a:p>
          <a:p>
            <a:r>
              <a:rPr lang="en-US" sz="800" dirty="0"/>
              <a:t>age mean </a:t>
            </a:r>
            <a:r>
              <a:rPr lang="en-US" sz="800" dirty="0" err="1"/>
              <a:t>sd</a:t>
            </a:r>
            <a:r>
              <a:rPr lang="en-US" sz="800" dirty="0"/>
              <a:t> 5% 95% </a:t>
            </a:r>
          </a:p>
          <a:p>
            <a:r>
              <a:rPr lang="en-US" sz="800" dirty="0"/>
              <a:t>1 3.94 2.7 0.57 8.98  </a:t>
            </a:r>
          </a:p>
          <a:p>
            <a:r>
              <a:rPr lang="en-US" sz="800" dirty="0"/>
              <a:t>2 292.44 56.76 208.34 390.1  </a:t>
            </a:r>
          </a:p>
          <a:p>
            <a:r>
              <a:rPr lang="en-US" sz="800" dirty="0"/>
              <a:t>3 101.34 22.42 67.53 139.28  </a:t>
            </a:r>
          </a:p>
          <a:p>
            <a:r>
              <a:rPr lang="en-US" sz="800" dirty="0"/>
              <a:t>4 101.03 22.77 67.16 139.16  </a:t>
            </a:r>
          </a:p>
          <a:p>
            <a:r>
              <a:rPr lang="en-US" sz="800" dirty="0"/>
              <a:t>5 200.04 36.57 148.87 265.48  </a:t>
            </a:r>
          </a:p>
          <a:p>
            <a:r>
              <a:rPr lang="en-US" sz="800" dirty="0"/>
              <a:t>6 109.57 23.6 76.45 150.69  </a:t>
            </a:r>
          </a:p>
          <a:p>
            <a:r>
              <a:rPr lang="en-US" sz="800" dirty="0"/>
              <a:t>7 428.8 59.76 336.63 523.04  </a:t>
            </a:r>
          </a:p>
          <a:p>
            <a:r>
              <a:rPr lang="en-US" sz="800" dirty="0"/>
              <a:t>8 287.38 46.17 218.15 369.69  </a:t>
            </a:r>
          </a:p>
          <a:p>
            <a:r>
              <a:rPr lang="en-US" sz="800" dirty="0"/>
              <a:t>9 328.01 47.39 254.15 407.14  </a:t>
            </a:r>
          </a:p>
          <a:p>
            <a:r>
              <a:rPr lang="en-US" sz="800" dirty="0"/>
              <a:t>10 37.76 10.25 23.63 55.68  </a:t>
            </a:r>
          </a:p>
          <a:p>
            <a:r>
              <a:rPr lang="en-US" sz="800" dirty="0"/>
              <a:t>11 42.97 11.66 25.71 63.53  </a:t>
            </a:r>
          </a:p>
          <a:p>
            <a:r>
              <a:rPr lang="en-US" sz="800" dirty="0"/>
              <a:t>12 52.3 14.18 32.35 78.43  </a:t>
            </a:r>
          </a:p>
          <a:p>
            <a:r>
              <a:rPr lang="en-US" sz="800" dirty="0"/>
              <a:t>13 22.15 7.05 12.05 34.02  </a:t>
            </a:r>
          </a:p>
          <a:p>
            <a:r>
              <a:rPr lang="en-US" sz="800" dirty="0"/>
              <a:t>14 3.28 2.39 0.8 8.23  </a:t>
            </a:r>
          </a:p>
          <a:p>
            <a:r>
              <a:rPr lang="en-US" sz="800" dirty="0"/>
              <a:t>15+ 8.64 2.91 4.36 13.15  </a:t>
            </a:r>
          </a:p>
          <a:p>
            <a:r>
              <a:rPr lang="en-US" sz="800" dirty="0"/>
              <a:t>Mean age in catch              </a:t>
            </a:r>
          </a:p>
          <a:p>
            <a:r>
              <a:rPr lang="en-US" sz="800" dirty="0"/>
              <a:t>mean </a:t>
            </a:r>
            <a:r>
              <a:rPr lang="en-US" sz="800" dirty="0" err="1"/>
              <a:t>sd</a:t>
            </a:r>
            <a:r>
              <a:rPr lang="en-US" sz="800" dirty="0"/>
              <a:t> 5% 95%             </a:t>
            </a:r>
          </a:p>
          <a:p>
            <a:r>
              <a:rPr lang="en-US" sz="800" dirty="0"/>
              <a:t>6.52 0.16 6.24 6.76              </a:t>
            </a:r>
          </a:p>
          <a:p>
            <a:r>
              <a:rPr lang="en-US" sz="800" dirty="0"/>
              <a:t>                 </a:t>
            </a:r>
          </a:p>
          <a:p>
            <a:r>
              <a:rPr lang="en-US" sz="800" dirty="0"/>
              <a:t>Length at age (cm)              </a:t>
            </a:r>
          </a:p>
          <a:p>
            <a:r>
              <a:rPr lang="en-US" sz="800" dirty="0"/>
              <a:t>age mean </a:t>
            </a:r>
            <a:r>
              <a:rPr lang="en-US" sz="800" dirty="0" err="1"/>
              <a:t>sd</a:t>
            </a:r>
            <a:r>
              <a:rPr lang="en-US" sz="800" dirty="0"/>
              <a:t> 5% 95% </a:t>
            </a:r>
          </a:p>
          <a:p>
            <a:r>
              <a:rPr lang="en-US" sz="800" dirty="0"/>
              <a:t>1 23.24 0.51 22.26 23.91  </a:t>
            </a:r>
          </a:p>
          <a:p>
            <a:r>
              <a:rPr lang="en-US" sz="800" dirty="0"/>
              <a:t>2 26.66 0.11 26.48 26.85  </a:t>
            </a:r>
          </a:p>
          <a:p>
            <a:r>
              <a:rPr lang="en-US" sz="800" dirty="0"/>
              <a:t>3 28.44 0.13 28.23 28.63  </a:t>
            </a:r>
          </a:p>
          <a:p>
            <a:r>
              <a:rPr lang="en-US" sz="800" dirty="0"/>
              <a:t>4 29.61 0.12 29.42 29.81  </a:t>
            </a:r>
          </a:p>
          <a:p>
            <a:r>
              <a:rPr lang="en-US" sz="800" dirty="0"/>
              <a:t>5 30.67 0.11 30.47 30.85  </a:t>
            </a:r>
          </a:p>
          <a:p>
            <a:r>
              <a:rPr lang="en-US" sz="800" dirty="0"/>
              <a:t>6 31.76 0.12 31.57 31.96  </a:t>
            </a:r>
          </a:p>
          <a:p>
            <a:r>
              <a:rPr lang="en-US" sz="800" dirty="0"/>
              <a:t>7 32.5 0.11 32.33 32.69  </a:t>
            </a:r>
          </a:p>
          <a:p>
            <a:r>
              <a:rPr lang="en-US" sz="800" dirty="0"/>
              <a:t>8 33.2 0.12 33.01 33.4  </a:t>
            </a:r>
          </a:p>
          <a:p>
            <a:r>
              <a:rPr lang="en-US" sz="800" dirty="0"/>
              <a:t>9 33.69 0.12 33.49 33.9  </a:t>
            </a:r>
          </a:p>
          <a:p>
            <a:r>
              <a:rPr lang="en-US" sz="800" dirty="0"/>
              <a:t>10 34.21 0.14 34 34.44  </a:t>
            </a:r>
          </a:p>
          <a:p>
            <a:r>
              <a:rPr lang="en-US" sz="800" dirty="0"/>
              <a:t>11 34.53 0.13 34.32 34.75  </a:t>
            </a:r>
          </a:p>
          <a:p>
            <a:r>
              <a:rPr lang="en-US" sz="800" dirty="0"/>
              <a:t>12 35 0.14 34.79 35.23  </a:t>
            </a:r>
          </a:p>
          <a:p>
            <a:r>
              <a:rPr lang="en-US" sz="800" dirty="0"/>
              <a:t>13 35.28 0.15 35.04 35.52  </a:t>
            </a:r>
          </a:p>
          <a:p>
            <a:r>
              <a:rPr lang="en-US" sz="800" dirty="0"/>
              <a:t>14 35.51 0.18 35.23 35.79  </a:t>
            </a:r>
          </a:p>
          <a:p>
            <a:r>
              <a:rPr lang="en-US" sz="800" dirty="0"/>
              <a:t>15+ 36.16 0.17 35.87 36.42  </a:t>
            </a:r>
          </a:p>
          <a:p>
            <a:r>
              <a:rPr lang="en-US" sz="800" dirty="0"/>
              <a:t>Mean length in catch             </a:t>
            </a:r>
          </a:p>
          <a:p>
            <a:r>
              <a:rPr lang="en-US" sz="800" dirty="0"/>
              <a:t>mean </a:t>
            </a:r>
            <a:r>
              <a:rPr lang="en-US" sz="800" dirty="0" err="1"/>
              <a:t>sd</a:t>
            </a:r>
            <a:r>
              <a:rPr lang="en-US" sz="800" dirty="0"/>
              <a:t> 5% 95%            </a:t>
            </a:r>
          </a:p>
          <a:p>
            <a:r>
              <a:rPr lang="en-US" sz="800" dirty="0"/>
              <a:t>31.55 0.2 31.24 31.86 </a:t>
            </a:r>
            <a:endParaRPr lang="nb-NO" sz="800" dirty="0"/>
          </a:p>
        </p:txBody>
      </p:sp>
    </p:spTree>
    <p:extLst>
      <p:ext uri="{BB962C8B-B14F-4D97-AF65-F5344CB8AC3E}">
        <p14:creationId xmlns:p14="http://schemas.microsoft.com/office/powerpoint/2010/main" val="1969389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928992" cy="1008064"/>
          </a:xfrm>
        </p:spPr>
        <p:txBody>
          <a:bodyPr/>
          <a:lstStyle/>
          <a:p>
            <a:pPr algn="ctr"/>
            <a:r>
              <a:rPr lang="nb-NO" sz="3000" dirty="0" err="1" smtClean="0"/>
              <a:t>What</a:t>
            </a:r>
            <a:r>
              <a:rPr lang="nb-NO" sz="3000" dirty="0" smtClean="0"/>
              <a:t> is </a:t>
            </a:r>
            <a:r>
              <a:rPr lang="nb-NO" sz="3000" dirty="0" err="1" smtClean="0"/>
              <a:t>causing</a:t>
            </a:r>
            <a:r>
              <a:rPr lang="nb-NO" sz="3000" dirty="0" smtClean="0"/>
              <a:t> </a:t>
            </a:r>
            <a:r>
              <a:rPr lang="nb-NO" sz="3000" dirty="0" err="1" smtClean="0"/>
              <a:t>the</a:t>
            </a:r>
            <a:r>
              <a:rPr lang="nb-NO" sz="3000" dirty="0" smtClean="0"/>
              <a:t> </a:t>
            </a:r>
            <a:r>
              <a:rPr lang="nb-NO" sz="3000" dirty="0" err="1" smtClean="0"/>
              <a:t>variability</a:t>
            </a:r>
            <a:r>
              <a:rPr lang="nb-NO" sz="3000" dirty="0" smtClean="0"/>
              <a:t> for </a:t>
            </a:r>
            <a:r>
              <a:rPr lang="nb-NO" sz="3000" dirty="0" err="1" smtClean="0"/>
              <a:t>catch</a:t>
            </a:r>
            <a:r>
              <a:rPr lang="nb-NO" sz="3000" dirty="0" smtClean="0"/>
              <a:t> at age?</a:t>
            </a:r>
            <a:endParaRPr lang="en-US" sz="3000" dirty="0"/>
          </a:p>
        </p:txBody>
      </p:sp>
      <p:sp>
        <p:nvSpPr>
          <p:cNvPr id="4" name="Content Placeholder 3"/>
          <p:cNvSpPr>
            <a:spLocks noGrp="1"/>
          </p:cNvSpPr>
          <p:nvPr>
            <p:ph idx="1"/>
          </p:nvPr>
        </p:nvSpPr>
        <p:spPr/>
        <p:txBody>
          <a:bodyPr/>
          <a:lstStyle/>
          <a:p>
            <a:r>
              <a:rPr lang="nb-NO" dirty="0" smtClean="0"/>
              <a:t>The </a:t>
            </a:r>
            <a:r>
              <a:rPr lang="nb-NO" dirty="0" err="1" smtClean="0"/>
              <a:t>hetereogenity</a:t>
            </a:r>
            <a:r>
              <a:rPr lang="nb-NO" dirty="0" smtClean="0"/>
              <a:t> in </a:t>
            </a:r>
            <a:r>
              <a:rPr lang="nb-NO" dirty="0" err="1" smtClean="0"/>
              <a:t>the</a:t>
            </a:r>
            <a:r>
              <a:rPr lang="nb-NO" dirty="0" smtClean="0"/>
              <a:t> total </a:t>
            </a:r>
            <a:r>
              <a:rPr lang="nb-NO" dirty="0" err="1" smtClean="0"/>
              <a:t>catch</a:t>
            </a:r>
            <a:endParaRPr lang="nb-NO" dirty="0" smtClean="0"/>
          </a:p>
          <a:p>
            <a:r>
              <a:rPr lang="nb-NO" dirty="0" smtClean="0"/>
              <a:t>The sampling design and </a:t>
            </a:r>
            <a:r>
              <a:rPr lang="nb-NO" dirty="0" err="1" smtClean="0"/>
              <a:t>effort</a:t>
            </a:r>
            <a:endParaRPr lang="nb-NO" dirty="0" smtClean="0"/>
          </a:p>
          <a:p>
            <a:pPr lvl="1"/>
            <a:r>
              <a:rPr lang="nb-NO" dirty="0" smtClean="0">
                <a:solidFill>
                  <a:srgbClr val="C00000"/>
                </a:solidFill>
              </a:rPr>
              <a:t>The </a:t>
            </a:r>
            <a:r>
              <a:rPr lang="nb-NO" dirty="0" err="1" smtClean="0">
                <a:solidFill>
                  <a:srgbClr val="C00000"/>
                </a:solidFill>
              </a:rPr>
              <a:t>number</a:t>
            </a:r>
            <a:r>
              <a:rPr lang="nb-NO" dirty="0" smtClean="0">
                <a:solidFill>
                  <a:srgbClr val="C00000"/>
                </a:solidFill>
              </a:rPr>
              <a:t> </a:t>
            </a:r>
            <a:r>
              <a:rPr lang="nb-NO" dirty="0" err="1" smtClean="0">
                <a:solidFill>
                  <a:srgbClr val="C00000"/>
                </a:solidFill>
              </a:rPr>
              <a:t>of</a:t>
            </a:r>
            <a:r>
              <a:rPr lang="nb-NO" dirty="0" smtClean="0">
                <a:solidFill>
                  <a:srgbClr val="C00000"/>
                </a:solidFill>
              </a:rPr>
              <a:t> </a:t>
            </a:r>
            <a:r>
              <a:rPr lang="nb-NO" dirty="0" err="1" smtClean="0">
                <a:solidFill>
                  <a:srgbClr val="C00000"/>
                </a:solidFill>
              </a:rPr>
              <a:t>boats</a:t>
            </a:r>
            <a:r>
              <a:rPr lang="nb-NO" dirty="0" smtClean="0">
                <a:solidFill>
                  <a:srgbClr val="C00000"/>
                </a:solidFill>
              </a:rPr>
              <a:t> (most </a:t>
            </a:r>
            <a:r>
              <a:rPr lang="nb-NO" dirty="0" err="1" smtClean="0">
                <a:solidFill>
                  <a:srgbClr val="C00000"/>
                </a:solidFill>
              </a:rPr>
              <a:t>important</a:t>
            </a:r>
            <a:r>
              <a:rPr lang="nb-NO" dirty="0" smtClean="0">
                <a:solidFill>
                  <a:srgbClr val="C00000"/>
                </a:solidFill>
              </a:rPr>
              <a:t>)</a:t>
            </a:r>
          </a:p>
          <a:p>
            <a:pPr lvl="1"/>
            <a:r>
              <a:rPr lang="nb-NO" dirty="0" smtClean="0"/>
              <a:t>The </a:t>
            </a:r>
            <a:r>
              <a:rPr lang="nb-NO" dirty="0" err="1" smtClean="0"/>
              <a:t>number</a:t>
            </a:r>
            <a:r>
              <a:rPr lang="nb-NO" dirty="0" smtClean="0"/>
              <a:t> </a:t>
            </a:r>
            <a:r>
              <a:rPr lang="nb-NO" dirty="0" err="1" smtClean="0"/>
              <a:t>of</a:t>
            </a:r>
            <a:r>
              <a:rPr lang="nb-NO" dirty="0" smtClean="0"/>
              <a:t> trips/</a:t>
            </a:r>
            <a:r>
              <a:rPr lang="nb-NO" dirty="0" err="1" smtClean="0"/>
              <a:t>hauls</a:t>
            </a:r>
            <a:r>
              <a:rPr lang="nb-NO" dirty="0" smtClean="0"/>
              <a:t> (less </a:t>
            </a:r>
            <a:r>
              <a:rPr lang="nb-NO" dirty="0" err="1" smtClean="0"/>
              <a:t>important</a:t>
            </a:r>
            <a:r>
              <a:rPr lang="nb-NO" dirty="0" smtClean="0"/>
              <a:t>)</a:t>
            </a:r>
          </a:p>
          <a:p>
            <a:pPr lvl="1"/>
            <a:r>
              <a:rPr lang="nb-NO" dirty="0" smtClean="0"/>
              <a:t>Types </a:t>
            </a:r>
            <a:r>
              <a:rPr lang="nb-NO" dirty="0" err="1" smtClean="0"/>
              <a:t>of</a:t>
            </a:r>
            <a:r>
              <a:rPr lang="nb-NO" dirty="0" smtClean="0"/>
              <a:t> samples: age </a:t>
            </a:r>
            <a:r>
              <a:rPr lang="nb-NO" dirty="0" err="1" smtClean="0"/>
              <a:t>vs</a:t>
            </a:r>
            <a:r>
              <a:rPr lang="nb-NO" dirty="0" smtClean="0"/>
              <a:t> </a:t>
            </a:r>
            <a:r>
              <a:rPr lang="nb-NO" dirty="0" err="1" smtClean="0"/>
              <a:t>length</a:t>
            </a:r>
            <a:r>
              <a:rPr lang="nb-NO" dirty="0" smtClean="0"/>
              <a:t> (</a:t>
            </a:r>
            <a:r>
              <a:rPr lang="nb-NO" dirty="0" err="1" smtClean="0"/>
              <a:t>important</a:t>
            </a:r>
            <a:r>
              <a:rPr lang="nb-NO" dirty="0" smtClean="0"/>
              <a:t>)</a:t>
            </a:r>
          </a:p>
          <a:p>
            <a:pPr lvl="1"/>
            <a:r>
              <a:rPr lang="nb-NO" dirty="0" err="1" smtClean="0"/>
              <a:t>Number</a:t>
            </a:r>
            <a:r>
              <a:rPr lang="nb-NO" dirty="0" smtClean="0"/>
              <a:t> </a:t>
            </a:r>
            <a:r>
              <a:rPr lang="nb-NO" dirty="0" err="1" smtClean="0"/>
              <a:t>of</a:t>
            </a:r>
            <a:r>
              <a:rPr lang="nb-NO" dirty="0" smtClean="0"/>
              <a:t> </a:t>
            </a:r>
            <a:r>
              <a:rPr lang="nb-NO" dirty="0" err="1" smtClean="0"/>
              <a:t>fish</a:t>
            </a:r>
            <a:r>
              <a:rPr lang="nb-NO" dirty="0" smtClean="0"/>
              <a:t> </a:t>
            </a:r>
            <a:r>
              <a:rPr lang="nb-NO" dirty="0" err="1" smtClean="0"/>
              <a:t>within</a:t>
            </a:r>
            <a:r>
              <a:rPr lang="nb-NO" dirty="0" smtClean="0"/>
              <a:t> </a:t>
            </a:r>
            <a:r>
              <a:rPr lang="nb-NO" dirty="0" err="1" smtClean="0"/>
              <a:t>within</a:t>
            </a:r>
            <a:r>
              <a:rPr lang="nb-NO" dirty="0" smtClean="0"/>
              <a:t> </a:t>
            </a:r>
            <a:r>
              <a:rPr lang="nb-NO" dirty="0" err="1" smtClean="0"/>
              <a:t>hauls</a:t>
            </a:r>
            <a:r>
              <a:rPr lang="nb-NO" dirty="0" smtClean="0"/>
              <a:t> (</a:t>
            </a:r>
            <a:r>
              <a:rPr lang="nb-NO" dirty="0" err="1" smtClean="0"/>
              <a:t>of</a:t>
            </a:r>
            <a:r>
              <a:rPr lang="nb-NO" dirty="0" smtClean="0"/>
              <a:t> </a:t>
            </a:r>
            <a:r>
              <a:rPr lang="nb-NO" dirty="0" err="1" smtClean="0"/>
              <a:t>minor</a:t>
            </a:r>
            <a:r>
              <a:rPr lang="nb-NO" dirty="0" smtClean="0"/>
              <a:t> </a:t>
            </a:r>
            <a:r>
              <a:rPr lang="nb-NO" dirty="0" err="1" smtClean="0"/>
              <a:t>importance</a:t>
            </a:r>
            <a:r>
              <a:rPr lang="nb-NO"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851995"/>
            <a:ext cx="21240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320" y="4851320"/>
            <a:ext cx="2124000" cy="14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121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6255902" cy="623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76256" y="1268760"/>
            <a:ext cx="2088232" cy="646331"/>
          </a:xfrm>
          <a:prstGeom prst="rect">
            <a:avLst/>
          </a:prstGeom>
        </p:spPr>
        <p:txBody>
          <a:bodyPr wrap="square">
            <a:spAutoFit/>
          </a:bodyPr>
          <a:lstStyle/>
          <a:p>
            <a:r>
              <a:rPr lang="nb-NO" dirty="0" err="1">
                <a:latin typeface="Arial" panose="020B0604020202020204" pitchFamily="34" charset="0"/>
                <a:cs typeface="Arial" panose="020B0604020202020204" pitchFamily="34" charset="0"/>
              </a:rPr>
              <a:t>Work</a:t>
            </a:r>
            <a:r>
              <a:rPr lang="nb-NO" dirty="0">
                <a:latin typeface="Arial" panose="020B0604020202020204" pitchFamily="34" charset="0"/>
                <a:cs typeface="Arial" panose="020B0604020202020204" pitchFamily="34" charset="0"/>
              </a:rPr>
              <a:t> in progress by </a:t>
            </a:r>
            <a:r>
              <a:rPr lang="nb-NO" dirty="0" err="1" smtClean="0">
                <a:latin typeface="Arial" panose="020B0604020202020204" pitchFamily="34" charset="0"/>
                <a:cs typeface="Arial" panose="020B0604020202020204" pitchFamily="34" charset="0"/>
              </a:rPr>
              <a:t>Hirst</a:t>
            </a:r>
            <a:r>
              <a:rPr lang="nb-NO" dirty="0" smtClean="0">
                <a:latin typeface="Arial" panose="020B0604020202020204" pitchFamily="34" charset="0"/>
                <a:cs typeface="Arial" panose="020B0604020202020204" pitchFamily="34" charset="0"/>
              </a:rPr>
              <a:t> </a:t>
            </a:r>
            <a:r>
              <a:rPr lang="nb-NO" i="1" dirty="0" smtClean="0">
                <a:latin typeface="Arial" panose="020B0604020202020204" pitchFamily="34" charset="0"/>
                <a:cs typeface="Arial" panose="020B0604020202020204" pitchFamily="34" charset="0"/>
              </a:rPr>
              <a:t>et al.</a:t>
            </a:r>
            <a:endParaRPr lang="en-US" i="1" dirty="0">
              <a:latin typeface="Arial" panose="020B0604020202020204" pitchFamily="34" charset="0"/>
              <a:cs typeface="Arial" panose="020B0604020202020204" pitchFamily="34" charset="0"/>
            </a:endParaRPr>
          </a:p>
        </p:txBody>
      </p:sp>
      <p:sp>
        <p:nvSpPr>
          <p:cNvPr id="2" name="TextBox 1"/>
          <p:cNvSpPr txBox="1"/>
          <p:nvPr/>
        </p:nvSpPr>
        <p:spPr>
          <a:xfrm>
            <a:off x="6840760" y="2632844"/>
            <a:ext cx="2267744" cy="2308324"/>
          </a:xfrm>
          <a:prstGeom prst="rect">
            <a:avLst/>
          </a:prstGeom>
          <a:noFill/>
        </p:spPr>
        <p:txBody>
          <a:bodyPr wrap="square" rtlCol="0">
            <a:spAutoFit/>
          </a:bodyPr>
          <a:lstStyle/>
          <a:p>
            <a:r>
              <a:rPr lang="nb-NO" dirty="0" smtClean="0"/>
              <a:t>Critical </a:t>
            </a:r>
            <a:r>
              <a:rPr lang="nb-NO" dirty="0" err="1" smtClean="0"/>
              <a:t>assumptions</a:t>
            </a:r>
            <a:r>
              <a:rPr lang="nb-NO" dirty="0" smtClean="0"/>
              <a:t>!:</a:t>
            </a:r>
          </a:p>
          <a:p>
            <a:r>
              <a:rPr lang="nb-NO" dirty="0" smtClean="0"/>
              <a:t>-Samples </a:t>
            </a:r>
            <a:r>
              <a:rPr lang="nb-NO" dirty="0" err="1" smtClean="0"/>
              <a:t>sufficiently</a:t>
            </a:r>
            <a:r>
              <a:rPr lang="nb-NO" dirty="0" smtClean="0"/>
              <a:t> </a:t>
            </a:r>
            <a:r>
              <a:rPr lang="nb-NO" dirty="0" err="1" smtClean="0"/>
              <a:t>spread</a:t>
            </a:r>
            <a:r>
              <a:rPr lang="nb-NO" dirty="0" smtClean="0"/>
              <a:t> over </a:t>
            </a:r>
            <a:r>
              <a:rPr lang="nb-NO" dirty="0" err="1" smtClean="0"/>
              <a:t>the</a:t>
            </a:r>
            <a:r>
              <a:rPr lang="nb-NO" dirty="0" smtClean="0"/>
              <a:t> </a:t>
            </a:r>
            <a:r>
              <a:rPr lang="nb-NO" dirty="0" err="1" smtClean="0"/>
              <a:t>fishery</a:t>
            </a:r>
            <a:r>
              <a:rPr lang="nb-NO" dirty="0" smtClean="0"/>
              <a:t> (</a:t>
            </a:r>
            <a:r>
              <a:rPr lang="nb-NO" dirty="0" err="1" smtClean="0"/>
              <a:t>gears</a:t>
            </a:r>
            <a:r>
              <a:rPr lang="nb-NO" dirty="0" smtClean="0"/>
              <a:t>, time,…)</a:t>
            </a:r>
          </a:p>
          <a:p>
            <a:r>
              <a:rPr lang="nb-NO" dirty="0" smtClean="0"/>
              <a:t>-Simple random sample </a:t>
            </a:r>
            <a:r>
              <a:rPr lang="nb-NO" dirty="0" err="1" smtClean="0"/>
              <a:t>of</a:t>
            </a:r>
            <a:r>
              <a:rPr lang="nb-NO" dirty="0" smtClean="0"/>
              <a:t> </a:t>
            </a:r>
            <a:r>
              <a:rPr lang="nb-NO" dirty="0" err="1" smtClean="0"/>
              <a:t>boats</a:t>
            </a:r>
            <a:r>
              <a:rPr lang="nb-NO" dirty="0" smtClean="0"/>
              <a:t> </a:t>
            </a:r>
            <a:r>
              <a:rPr lang="nb-NO" dirty="0" err="1" smtClean="0"/>
              <a:t>within</a:t>
            </a:r>
            <a:r>
              <a:rPr lang="nb-NO" dirty="0" smtClean="0"/>
              <a:t> </a:t>
            </a:r>
            <a:r>
              <a:rPr lang="nb-NO" dirty="0" err="1" smtClean="0"/>
              <a:t>each</a:t>
            </a:r>
            <a:r>
              <a:rPr lang="nb-NO" dirty="0" smtClean="0"/>
              <a:t> stratum </a:t>
            </a:r>
          </a:p>
          <a:p>
            <a:endParaRPr lang="nb-NO" dirty="0"/>
          </a:p>
        </p:txBody>
      </p:sp>
      <p:sp>
        <p:nvSpPr>
          <p:cNvPr id="3" name="Title 2"/>
          <p:cNvSpPr>
            <a:spLocks noGrp="1"/>
          </p:cNvSpPr>
          <p:nvPr>
            <p:ph type="title"/>
          </p:nvPr>
        </p:nvSpPr>
        <p:spPr>
          <a:xfrm>
            <a:off x="457200" y="-27384"/>
            <a:ext cx="8229600" cy="1143000"/>
          </a:xfrm>
        </p:spPr>
        <p:txBody>
          <a:bodyPr/>
          <a:lstStyle/>
          <a:p>
            <a:pPr algn="ctr"/>
            <a:r>
              <a:rPr lang="nb-NO" dirty="0" smtClean="0"/>
              <a:t>Links to sampling and </a:t>
            </a:r>
            <a:r>
              <a:rPr lang="nb-NO" dirty="0" err="1" smtClean="0"/>
              <a:t>cost</a:t>
            </a:r>
            <a:r>
              <a:rPr lang="nb-NO" dirty="0" smtClean="0"/>
              <a:t>:</a:t>
            </a:r>
            <a:endParaRPr lang="en-US" dirty="0"/>
          </a:p>
        </p:txBody>
      </p:sp>
      <p:cxnSp>
        <p:nvCxnSpPr>
          <p:cNvPr id="6" name="Straight Connector 5"/>
          <p:cNvCxnSpPr/>
          <p:nvPr/>
        </p:nvCxnSpPr>
        <p:spPr>
          <a:xfrm flipV="1">
            <a:off x="3347864" y="4509120"/>
            <a:ext cx="0" cy="129614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03648" y="4509120"/>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43808" y="4509120"/>
            <a:ext cx="0" cy="129614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9834" y="6248345"/>
            <a:ext cx="1916422" cy="276999"/>
          </a:xfrm>
          <a:prstGeom prst="rect">
            <a:avLst/>
          </a:prstGeom>
          <a:noFill/>
        </p:spPr>
        <p:txBody>
          <a:bodyPr wrap="none" rtlCol="0">
            <a:spAutoFit/>
          </a:bodyPr>
          <a:lstStyle/>
          <a:p>
            <a:r>
              <a:rPr lang="nb-NO" sz="1200" dirty="0" smtClean="0">
                <a:solidFill>
                  <a:srgbClr val="00B050"/>
                </a:solidFill>
              </a:rPr>
              <a:t>~80 </a:t>
            </a:r>
            <a:r>
              <a:rPr lang="nb-NO" sz="1200" dirty="0" err="1" smtClean="0">
                <a:solidFill>
                  <a:srgbClr val="00B050"/>
                </a:solidFill>
              </a:rPr>
              <a:t>boats</a:t>
            </a:r>
            <a:r>
              <a:rPr lang="nb-NO" sz="1200" dirty="0" smtClean="0">
                <a:solidFill>
                  <a:srgbClr val="00B050"/>
                </a:solidFill>
              </a:rPr>
              <a:t> </a:t>
            </a:r>
            <a:r>
              <a:rPr lang="nb-NO" sz="1200" dirty="0" err="1" smtClean="0">
                <a:solidFill>
                  <a:srgbClr val="00B050"/>
                </a:solidFill>
              </a:rPr>
              <a:t>with</a:t>
            </a:r>
            <a:r>
              <a:rPr lang="nb-NO" sz="1200" dirty="0" smtClean="0">
                <a:solidFill>
                  <a:srgbClr val="00B050"/>
                </a:solidFill>
              </a:rPr>
              <a:t> age samples</a:t>
            </a:r>
            <a:endParaRPr lang="en-US" sz="1200" dirty="0">
              <a:solidFill>
                <a:srgbClr val="00B050"/>
              </a:solidFill>
            </a:endParaRPr>
          </a:p>
        </p:txBody>
      </p:sp>
      <p:sp>
        <p:nvSpPr>
          <p:cNvPr id="17" name="TextBox 16"/>
          <p:cNvSpPr txBox="1"/>
          <p:nvPr/>
        </p:nvSpPr>
        <p:spPr>
          <a:xfrm>
            <a:off x="4959993" y="6464369"/>
            <a:ext cx="3932487" cy="276999"/>
          </a:xfrm>
          <a:prstGeom prst="rect">
            <a:avLst/>
          </a:prstGeom>
          <a:noFill/>
        </p:spPr>
        <p:txBody>
          <a:bodyPr wrap="none" rtlCol="0">
            <a:spAutoFit/>
          </a:bodyPr>
          <a:lstStyle/>
          <a:p>
            <a:r>
              <a:rPr lang="nb-NO" sz="1200" dirty="0" smtClean="0">
                <a:solidFill>
                  <a:srgbClr val="00B050"/>
                </a:solidFill>
              </a:rPr>
              <a:t>~60 </a:t>
            </a:r>
            <a:r>
              <a:rPr lang="nb-NO" sz="1200" dirty="0" err="1" smtClean="0">
                <a:solidFill>
                  <a:srgbClr val="00B050"/>
                </a:solidFill>
              </a:rPr>
              <a:t>boats</a:t>
            </a:r>
            <a:r>
              <a:rPr lang="nb-NO" sz="1200" dirty="0" smtClean="0">
                <a:solidFill>
                  <a:srgbClr val="00B050"/>
                </a:solidFill>
              </a:rPr>
              <a:t> </a:t>
            </a:r>
            <a:r>
              <a:rPr lang="nb-NO" sz="1200" dirty="0" err="1" smtClean="0">
                <a:solidFill>
                  <a:srgbClr val="00B050"/>
                </a:solidFill>
              </a:rPr>
              <a:t>with</a:t>
            </a:r>
            <a:r>
              <a:rPr lang="nb-NO" sz="1200" dirty="0" smtClean="0">
                <a:solidFill>
                  <a:srgbClr val="00B050"/>
                </a:solidFill>
              </a:rPr>
              <a:t> age samples +~60 </a:t>
            </a:r>
            <a:r>
              <a:rPr lang="nb-NO" sz="1200" dirty="0" err="1" smtClean="0">
                <a:solidFill>
                  <a:srgbClr val="00B050"/>
                </a:solidFill>
              </a:rPr>
              <a:t>boats</a:t>
            </a:r>
            <a:r>
              <a:rPr lang="nb-NO" sz="1200" dirty="0" smtClean="0">
                <a:solidFill>
                  <a:srgbClr val="00B050"/>
                </a:solidFill>
              </a:rPr>
              <a:t> </a:t>
            </a:r>
            <a:r>
              <a:rPr lang="nb-NO" sz="1200" dirty="0" err="1" smtClean="0">
                <a:solidFill>
                  <a:srgbClr val="00B050"/>
                </a:solidFill>
              </a:rPr>
              <a:t>with</a:t>
            </a:r>
            <a:r>
              <a:rPr lang="nb-NO" sz="1200" dirty="0" smtClean="0">
                <a:solidFill>
                  <a:srgbClr val="00B050"/>
                </a:solidFill>
              </a:rPr>
              <a:t> </a:t>
            </a:r>
            <a:r>
              <a:rPr lang="nb-NO" sz="1200" dirty="0" err="1" smtClean="0">
                <a:solidFill>
                  <a:srgbClr val="00B050"/>
                </a:solidFill>
              </a:rPr>
              <a:t>length</a:t>
            </a:r>
            <a:r>
              <a:rPr lang="nb-NO" sz="1200" dirty="0" smtClean="0">
                <a:solidFill>
                  <a:srgbClr val="00B050"/>
                </a:solidFill>
              </a:rPr>
              <a:t> samples</a:t>
            </a:r>
            <a:endParaRPr lang="en-US" sz="1200" dirty="0">
              <a:solidFill>
                <a:srgbClr val="00B050"/>
              </a:solidFill>
            </a:endParaRPr>
          </a:p>
        </p:txBody>
      </p:sp>
      <p:cxnSp>
        <p:nvCxnSpPr>
          <p:cNvPr id="18" name="Straight Arrow Connector 17"/>
          <p:cNvCxnSpPr>
            <a:stCxn id="15" idx="1"/>
          </p:cNvCxnSpPr>
          <p:nvPr/>
        </p:nvCxnSpPr>
        <p:spPr>
          <a:xfrm flipH="1" flipV="1">
            <a:off x="3347864" y="5805264"/>
            <a:ext cx="1611970" cy="58158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1"/>
          </p:cNvCxnSpPr>
          <p:nvPr/>
        </p:nvCxnSpPr>
        <p:spPr>
          <a:xfrm flipH="1" flipV="1">
            <a:off x="2843808" y="5805264"/>
            <a:ext cx="2116185" cy="79760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78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67544" y="5003884"/>
            <a:ext cx="1058944" cy="400110"/>
          </a:xfrm>
          <a:prstGeom prst="rect">
            <a:avLst/>
          </a:prstGeom>
          <a:no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Model: </a:t>
            </a:r>
            <a:endParaRPr lang="en-US" dirty="0"/>
          </a:p>
        </p:txBody>
      </p:sp>
      <p:sp>
        <p:nvSpPr>
          <p:cNvPr id="16" name="TextBox 15"/>
          <p:cNvSpPr txBox="1"/>
          <p:nvPr/>
        </p:nvSpPr>
        <p:spPr>
          <a:xfrm>
            <a:off x="59639" y="6087942"/>
            <a:ext cx="2856177" cy="707886"/>
          </a:xfrm>
          <a:prstGeom prst="rect">
            <a:avLst/>
          </a:prstGeom>
          <a:solidFill>
            <a:schemeClr val="bg2"/>
          </a:solid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Stock status + HCR→ </a:t>
            </a:r>
          </a:p>
          <a:p>
            <a:r>
              <a:rPr lang="nb-NO" dirty="0"/>
              <a:t>Management </a:t>
            </a:r>
            <a:r>
              <a:rPr lang="nb-NO" dirty="0" err="1"/>
              <a:t>advice</a:t>
            </a:r>
            <a:endParaRPr lang="en-US" dirty="0"/>
          </a:p>
        </p:txBody>
      </p:sp>
      <p:cxnSp>
        <p:nvCxnSpPr>
          <p:cNvPr id="35" name="Straight Arrow Connector 34"/>
          <p:cNvCxnSpPr>
            <a:stCxn id="15" idx="2"/>
          </p:cNvCxnSpPr>
          <p:nvPr/>
        </p:nvCxnSpPr>
        <p:spPr>
          <a:xfrm>
            <a:off x="997016" y="5403994"/>
            <a:ext cx="0" cy="68394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4624"/>
            <a:ext cx="8229600" cy="1008112"/>
          </a:xfrm>
        </p:spPr>
        <p:txBody>
          <a:bodyPr>
            <a:normAutofit/>
          </a:bodyPr>
          <a:lstStyle/>
          <a:p>
            <a:pPr algn="ctr"/>
            <a:r>
              <a:rPr lang="nb-NO" dirty="0" smtClean="0"/>
              <a:t>From data to management </a:t>
            </a:r>
            <a:r>
              <a:rPr lang="nb-NO" dirty="0" err="1" smtClean="0"/>
              <a:t>advice</a:t>
            </a:r>
            <a:r>
              <a:rPr lang="nb-NO" dirty="0" smtClean="0"/>
              <a:t/>
            </a:r>
            <a:br>
              <a:rPr lang="nb-NO" dirty="0" smtClean="0"/>
            </a:br>
            <a:r>
              <a:rPr lang="nb-NO" sz="2000" dirty="0" smtClean="0"/>
              <a:t>a «</a:t>
            </a:r>
            <a:r>
              <a:rPr lang="nb-NO" sz="2000" dirty="0" err="1" smtClean="0"/>
              <a:t>bottom</a:t>
            </a:r>
            <a:r>
              <a:rPr lang="nb-NO" sz="2000" dirty="0" smtClean="0"/>
              <a:t> up» </a:t>
            </a:r>
            <a:r>
              <a:rPr lang="nb-NO" sz="2000" dirty="0" err="1" smtClean="0"/>
              <a:t>example</a:t>
            </a:r>
            <a:r>
              <a:rPr lang="nb-NO" sz="2000" dirty="0" smtClean="0"/>
              <a:t> </a:t>
            </a:r>
            <a:r>
              <a:rPr lang="nb-NO" sz="2000" dirty="0" err="1" smtClean="0"/>
              <a:t>description</a:t>
            </a:r>
            <a:endParaRPr 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959" y="2226642"/>
            <a:ext cx="889200" cy="48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2478" y="1484784"/>
            <a:ext cx="887730" cy="49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2316" y="2237374"/>
            <a:ext cx="889200" cy="471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2696072" y="1196752"/>
            <a:ext cx="1609671" cy="369332"/>
          </a:xfrm>
          <a:prstGeom prst="rect">
            <a:avLst/>
          </a:prstGeom>
          <a:noFill/>
        </p:spPr>
        <p:txBody>
          <a:bodyPr wrap="none" rtlCol="0">
            <a:spAutoFit/>
          </a:bodyPr>
          <a:lstStyle/>
          <a:p>
            <a:r>
              <a:rPr lang="nb-NO" dirty="0" smtClean="0"/>
              <a:t>Reference </a:t>
            </a:r>
            <a:r>
              <a:rPr lang="nb-NO" dirty="0" err="1" smtClean="0"/>
              <a:t>fleet</a:t>
            </a:r>
            <a:endParaRPr lang="en-US" dirty="0"/>
          </a:p>
        </p:txBody>
      </p:sp>
      <p:sp>
        <p:nvSpPr>
          <p:cNvPr id="44" name="TextBox 43"/>
          <p:cNvSpPr txBox="1"/>
          <p:nvPr/>
        </p:nvSpPr>
        <p:spPr>
          <a:xfrm>
            <a:off x="3971396" y="1940050"/>
            <a:ext cx="1244956" cy="369332"/>
          </a:xfrm>
          <a:prstGeom prst="rect">
            <a:avLst/>
          </a:prstGeom>
          <a:noFill/>
        </p:spPr>
        <p:txBody>
          <a:bodyPr wrap="none" rtlCol="0">
            <a:spAutoFit/>
          </a:bodyPr>
          <a:lstStyle/>
          <a:p>
            <a:r>
              <a:rPr lang="nb-NO" dirty="0" err="1" smtClean="0"/>
              <a:t>Coastguard</a:t>
            </a:r>
            <a:endParaRPr lang="en-US" dirty="0"/>
          </a:p>
        </p:txBody>
      </p:sp>
      <p:sp>
        <p:nvSpPr>
          <p:cNvPr id="45" name="TextBox 44"/>
          <p:cNvSpPr txBox="1"/>
          <p:nvPr/>
        </p:nvSpPr>
        <p:spPr>
          <a:xfrm>
            <a:off x="6602870" y="1938610"/>
            <a:ext cx="1781834" cy="369332"/>
          </a:xfrm>
          <a:prstGeom prst="rect">
            <a:avLst/>
          </a:prstGeom>
          <a:noFill/>
        </p:spPr>
        <p:txBody>
          <a:bodyPr wrap="none" rtlCol="0">
            <a:spAutoFit/>
          </a:bodyPr>
          <a:lstStyle/>
          <a:p>
            <a:r>
              <a:rPr lang="nb-NO" dirty="0" smtClean="0"/>
              <a:t>Scientific surveys</a:t>
            </a:r>
            <a:endParaRPr lang="en-US" dirty="0"/>
          </a:p>
        </p:txBody>
      </p:sp>
      <p:sp>
        <p:nvSpPr>
          <p:cNvPr id="57" name="TextBox 56"/>
          <p:cNvSpPr txBox="1"/>
          <p:nvPr/>
        </p:nvSpPr>
        <p:spPr>
          <a:xfrm>
            <a:off x="4120239" y="5003884"/>
            <a:ext cx="2395977" cy="400110"/>
          </a:xfrm>
          <a:prstGeom prst="rect">
            <a:avLst/>
          </a:prstGeom>
          <a:noFill/>
          <a:ln>
            <a:solidFill>
              <a:schemeClr val="accent1">
                <a:shade val="50000"/>
              </a:schemeClr>
            </a:solidFill>
          </a:ln>
        </p:spPr>
        <p:txBody>
          <a:bodyPr wrap="square" rtlCol="0">
            <a:spAutoFit/>
          </a:bodyPr>
          <a:lstStyle/>
          <a:p>
            <a:r>
              <a:rPr lang="nb-NO" dirty="0" err="1" smtClean="0"/>
              <a:t>Assessment</a:t>
            </a:r>
            <a:r>
              <a:rPr lang="nb-NO" dirty="0" smtClean="0"/>
              <a:t> </a:t>
            </a:r>
            <a:r>
              <a:rPr lang="nb-NO" dirty="0" err="1" smtClean="0"/>
              <a:t>model</a:t>
            </a:r>
            <a:endParaRPr lang="en-US" dirty="0"/>
          </a:p>
        </p:txBody>
      </p:sp>
      <p:sp>
        <p:nvSpPr>
          <p:cNvPr id="63" name="TextBox 62"/>
          <p:cNvSpPr txBox="1"/>
          <p:nvPr/>
        </p:nvSpPr>
        <p:spPr>
          <a:xfrm>
            <a:off x="3391471" y="6231795"/>
            <a:ext cx="3844825" cy="400110"/>
          </a:xfrm>
          <a:prstGeom prst="rect">
            <a:avLst/>
          </a:prstGeom>
          <a:noFill/>
          <a:ln>
            <a:solidFill>
              <a:schemeClr val="accent1">
                <a:shade val="50000"/>
              </a:schemeClr>
            </a:solidFill>
          </a:ln>
        </p:spPr>
        <p:txBody>
          <a:bodyPr wrap="square" rtlCol="0">
            <a:spAutoFit/>
          </a:bodyPr>
          <a:lstStyle/>
          <a:p>
            <a:r>
              <a:rPr lang="nb-NO" dirty="0" smtClean="0"/>
              <a:t>SSB,…,+HCR → </a:t>
            </a:r>
            <a:r>
              <a:rPr lang="nb-NO" dirty="0" err="1" smtClean="0"/>
              <a:t>Quota</a:t>
            </a:r>
            <a:r>
              <a:rPr lang="nb-NO" dirty="0" smtClean="0"/>
              <a:t> </a:t>
            </a:r>
            <a:r>
              <a:rPr lang="nb-NO" dirty="0" err="1" smtClean="0"/>
              <a:t>advice</a:t>
            </a:r>
            <a:endParaRPr lang="en-US" dirty="0"/>
          </a:p>
        </p:txBody>
      </p:sp>
      <p:sp>
        <p:nvSpPr>
          <p:cNvPr id="68" name="TextBox 67"/>
          <p:cNvSpPr txBox="1"/>
          <p:nvPr/>
        </p:nvSpPr>
        <p:spPr>
          <a:xfrm>
            <a:off x="5054281" y="1218408"/>
            <a:ext cx="2138727" cy="400110"/>
          </a:xfrm>
          <a:prstGeom prst="rect">
            <a:avLst/>
          </a:prstGeom>
          <a:noFill/>
        </p:spPr>
        <p:txBody>
          <a:bodyPr wrap="none" rtlCol="0">
            <a:spAutoFit/>
          </a:bodyPr>
          <a:lstStyle/>
          <a:p>
            <a:r>
              <a:rPr lang="nb-NO" dirty="0" err="1" smtClean="0"/>
              <a:t>Surveillance</a:t>
            </a:r>
            <a:r>
              <a:rPr lang="nb-NO" dirty="0" smtClean="0"/>
              <a:t> </a:t>
            </a:r>
            <a:r>
              <a:rPr lang="nb-NO" dirty="0" err="1" smtClean="0"/>
              <a:t>fleet</a:t>
            </a:r>
            <a:endParaRPr lang="en-US" dirty="0"/>
          </a:p>
        </p:txBody>
      </p:sp>
      <p:sp>
        <p:nvSpPr>
          <p:cNvPr id="11" name="TextBox 10"/>
          <p:cNvSpPr txBox="1"/>
          <p:nvPr/>
        </p:nvSpPr>
        <p:spPr>
          <a:xfrm>
            <a:off x="35496" y="1412776"/>
            <a:ext cx="2016224" cy="707886"/>
          </a:xfrm>
          <a:prstGeom prst="rect">
            <a:avLst/>
          </a:prstGeom>
          <a:noFill/>
          <a:ln w="12700">
            <a:solidFill>
              <a:schemeClr val="accent1"/>
            </a:solidFill>
          </a:ln>
        </p:spPr>
        <p:txBody>
          <a:bodyPr wrap="square" rtlCol="0">
            <a:spAutoFit/>
          </a:bodyPr>
          <a:lstStyle/>
          <a:p>
            <a:r>
              <a:rPr lang="nb-NO" b="1" dirty="0">
                <a:solidFill>
                  <a:schemeClr val="bg2">
                    <a:lumMod val="10000"/>
                  </a:schemeClr>
                </a:solidFill>
              </a:rPr>
              <a:t>Data/sampling</a:t>
            </a:r>
          </a:p>
          <a:p>
            <a:r>
              <a:rPr lang="nb-NO" b="1" dirty="0" err="1">
                <a:solidFill>
                  <a:schemeClr val="bg2">
                    <a:lumMod val="10000"/>
                  </a:schemeClr>
                </a:solidFill>
              </a:rPr>
              <a:t>programmes</a:t>
            </a:r>
            <a:r>
              <a:rPr lang="nb-NO" b="1" dirty="0">
                <a:solidFill>
                  <a:schemeClr val="bg2">
                    <a:lumMod val="10000"/>
                  </a:schemeClr>
                </a:solidFill>
              </a:rPr>
              <a:t>:</a:t>
            </a:r>
            <a:endParaRPr lang="en-US" b="1" dirty="0">
              <a:solidFill>
                <a:schemeClr val="bg2">
                  <a:lumMod val="10000"/>
                </a:schemeClr>
              </a:solidFill>
            </a:endParaRPr>
          </a:p>
        </p:txBody>
      </p:sp>
      <p:sp>
        <p:nvSpPr>
          <p:cNvPr id="47" name="TextBox 46"/>
          <p:cNvSpPr txBox="1"/>
          <p:nvPr/>
        </p:nvSpPr>
        <p:spPr>
          <a:xfrm>
            <a:off x="539552" y="3851756"/>
            <a:ext cx="930127" cy="400110"/>
          </a:xfrm>
          <a:prstGeom prst="rect">
            <a:avLst/>
          </a:prstGeom>
          <a:no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Input:</a:t>
            </a:r>
            <a:endParaRPr lang="en-US" dirty="0"/>
          </a:p>
        </p:txBody>
      </p:sp>
      <p:cxnSp>
        <p:nvCxnSpPr>
          <p:cNvPr id="49" name="Straight Arrow Connector 48"/>
          <p:cNvCxnSpPr>
            <a:endCxn id="47" idx="0"/>
          </p:cNvCxnSpPr>
          <p:nvPr/>
        </p:nvCxnSpPr>
        <p:spPr>
          <a:xfrm flipH="1">
            <a:off x="1004616" y="2120662"/>
            <a:ext cx="5976" cy="1731094"/>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2"/>
            <a:endCxn id="15" idx="0"/>
          </p:cNvCxnSpPr>
          <p:nvPr/>
        </p:nvCxnSpPr>
        <p:spPr>
          <a:xfrm flipH="1">
            <a:off x="997016" y="4251866"/>
            <a:ext cx="7600" cy="75201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587" y="1506440"/>
            <a:ext cx="889200" cy="48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8100392" y="1200483"/>
            <a:ext cx="932499" cy="369332"/>
          </a:xfrm>
          <a:prstGeom prst="rect">
            <a:avLst/>
          </a:prstGeom>
          <a:noFill/>
        </p:spPr>
        <p:txBody>
          <a:bodyPr wrap="none" rtlCol="0">
            <a:spAutoFit/>
          </a:bodyPr>
          <a:lstStyle/>
          <a:p>
            <a:r>
              <a:rPr lang="nb-NO" dirty="0" smtClean="0"/>
              <a:t>+</a:t>
            </a:r>
            <a:r>
              <a:rPr lang="nb-NO" dirty="0" err="1" smtClean="0"/>
              <a:t>Others</a:t>
            </a:r>
            <a:endParaRPr lang="en-US" dirty="0"/>
          </a:p>
        </p:txBody>
      </p:sp>
      <p:sp>
        <p:nvSpPr>
          <p:cNvPr id="5" name="Rectangle 4"/>
          <p:cNvSpPr/>
          <p:nvPr/>
        </p:nvSpPr>
        <p:spPr>
          <a:xfrm>
            <a:off x="1691681" y="3573016"/>
            <a:ext cx="7200800" cy="1015663"/>
          </a:xfrm>
          <a:prstGeom prst="rect">
            <a:avLst/>
          </a:prstGeom>
          <a:ln>
            <a:solidFill>
              <a:schemeClr val="accent1">
                <a:shade val="50000"/>
              </a:schemeClr>
            </a:solidFill>
          </a:ln>
        </p:spPr>
        <p:txBody>
          <a:bodyPr wrap="square">
            <a:spAutoFit/>
          </a:bodyPr>
          <a:lstStyle/>
          <a:p>
            <a:pPr algn="ctr"/>
            <a:r>
              <a:rPr lang="nb-NO" dirty="0" err="1"/>
              <a:t>Fishery</a:t>
            </a:r>
            <a:r>
              <a:rPr lang="nb-NO" dirty="0"/>
              <a:t> </a:t>
            </a:r>
            <a:r>
              <a:rPr lang="nb-NO" dirty="0" err="1"/>
              <a:t>induced</a:t>
            </a:r>
            <a:r>
              <a:rPr lang="nb-NO" dirty="0"/>
              <a:t> </a:t>
            </a:r>
            <a:r>
              <a:rPr lang="nb-NO" dirty="0" err="1" smtClean="0"/>
              <a:t>mortality</a:t>
            </a:r>
            <a:r>
              <a:rPr lang="nb-NO" dirty="0" smtClean="0"/>
              <a:t>: </a:t>
            </a:r>
            <a:r>
              <a:rPr lang="nb-NO" dirty="0"/>
              <a:t>Catch at </a:t>
            </a:r>
            <a:r>
              <a:rPr lang="nb-NO" dirty="0" smtClean="0"/>
              <a:t>age, </a:t>
            </a:r>
            <a:r>
              <a:rPr lang="nb-NO" dirty="0" err="1" smtClean="0"/>
              <a:t>bycatch</a:t>
            </a:r>
            <a:r>
              <a:rPr lang="nb-NO" dirty="0" smtClean="0"/>
              <a:t>, </a:t>
            </a:r>
            <a:r>
              <a:rPr lang="nb-NO" dirty="0" err="1" smtClean="0">
                <a:solidFill>
                  <a:schemeClr val="tx1">
                    <a:lumMod val="50000"/>
                    <a:lumOff val="50000"/>
                  </a:schemeClr>
                </a:solidFill>
              </a:rPr>
              <a:t>discards</a:t>
            </a:r>
            <a:r>
              <a:rPr lang="nb-NO" dirty="0" smtClean="0"/>
              <a:t>,…</a:t>
            </a:r>
          </a:p>
          <a:p>
            <a:pPr algn="ctr"/>
            <a:endParaRPr lang="nb-NO" dirty="0" smtClean="0"/>
          </a:p>
          <a:p>
            <a:pPr algn="ctr"/>
            <a:r>
              <a:rPr lang="nb-NO" dirty="0"/>
              <a:t>Stock status: Index </a:t>
            </a:r>
            <a:r>
              <a:rPr lang="nb-NO" dirty="0" err="1"/>
              <a:t>of</a:t>
            </a:r>
            <a:r>
              <a:rPr lang="nb-NO" dirty="0"/>
              <a:t> </a:t>
            </a:r>
            <a:r>
              <a:rPr lang="nb-NO" dirty="0" err="1"/>
              <a:t>abundance</a:t>
            </a:r>
            <a:r>
              <a:rPr lang="nb-NO" dirty="0"/>
              <a:t> at age</a:t>
            </a:r>
            <a:r>
              <a:rPr lang="nb-NO" dirty="0" smtClean="0"/>
              <a:t>,…</a:t>
            </a:r>
            <a:endParaRPr lang="en-US" dirty="0"/>
          </a:p>
        </p:txBody>
      </p:sp>
      <p:pic>
        <p:nvPicPr>
          <p:cNvPr id="1026" name="Picture 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5187" y="1506440"/>
            <a:ext cx="889200" cy="48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Freeform 23"/>
          <p:cNvSpPr/>
          <p:nvPr/>
        </p:nvSpPr>
        <p:spPr>
          <a:xfrm>
            <a:off x="3500907" y="1988840"/>
            <a:ext cx="1863181" cy="1656184"/>
          </a:xfrm>
          <a:custGeom>
            <a:avLst/>
            <a:gdLst>
              <a:gd name="connsiteX0" fmla="*/ 0 w 1900362"/>
              <a:gd name="connsiteY0" fmla="*/ 0 h 1566407"/>
              <a:gd name="connsiteX1" fmla="*/ 588397 w 1900362"/>
              <a:gd name="connsiteY1" fmla="*/ 818985 h 1566407"/>
              <a:gd name="connsiteX2" fmla="*/ 1900362 w 1900362"/>
              <a:gd name="connsiteY2" fmla="*/ 1566407 h 1566407"/>
            </a:gdLst>
            <a:ahLst/>
            <a:cxnLst>
              <a:cxn ang="0">
                <a:pos x="connsiteX0" y="connsiteY0"/>
              </a:cxn>
              <a:cxn ang="0">
                <a:pos x="connsiteX1" y="connsiteY1"/>
              </a:cxn>
              <a:cxn ang="0">
                <a:pos x="connsiteX2" y="connsiteY2"/>
              </a:cxn>
            </a:cxnLst>
            <a:rect l="l" t="t" r="r" b="b"/>
            <a:pathLst>
              <a:path w="1900362" h="1566407">
                <a:moveTo>
                  <a:pt x="0" y="0"/>
                </a:moveTo>
                <a:cubicBezTo>
                  <a:pt x="135835" y="278958"/>
                  <a:pt x="271670" y="557917"/>
                  <a:pt x="588397" y="818985"/>
                </a:cubicBezTo>
                <a:cubicBezTo>
                  <a:pt x="905124" y="1080053"/>
                  <a:pt x="1402743" y="1323230"/>
                  <a:pt x="1900362" y="1566407"/>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3076" idx="2"/>
          </p:cNvCxnSpPr>
          <p:nvPr/>
        </p:nvCxnSpPr>
        <p:spPr>
          <a:xfrm>
            <a:off x="4606916" y="2708920"/>
            <a:ext cx="757172" cy="93610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1027" idx="2"/>
            <a:endCxn id="24" idx="2"/>
          </p:cNvCxnSpPr>
          <p:nvPr/>
        </p:nvCxnSpPr>
        <p:spPr>
          <a:xfrm flipH="1">
            <a:off x="5364088" y="1988840"/>
            <a:ext cx="582099" cy="16561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5942702" y="1997224"/>
            <a:ext cx="847712" cy="1647800"/>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6790413" y="2727297"/>
            <a:ext cx="2102067" cy="1622066"/>
          </a:xfrm>
          <a:custGeom>
            <a:avLst/>
            <a:gdLst>
              <a:gd name="connsiteX0" fmla="*/ 588396 w 1397196"/>
              <a:gd name="connsiteY0" fmla="*/ 0 h 1622066"/>
              <a:gd name="connsiteX1" fmla="*/ 1383527 w 1397196"/>
              <a:gd name="connsiteY1" fmla="*/ 1073426 h 1622066"/>
              <a:gd name="connsiteX2" fmla="*/ 0 w 1397196"/>
              <a:gd name="connsiteY2" fmla="*/ 1622066 h 1622066"/>
              <a:gd name="connsiteX3" fmla="*/ 0 w 1397196"/>
              <a:gd name="connsiteY3" fmla="*/ 1622066 h 1622066"/>
            </a:gdLst>
            <a:ahLst/>
            <a:cxnLst>
              <a:cxn ang="0">
                <a:pos x="connsiteX0" y="connsiteY0"/>
              </a:cxn>
              <a:cxn ang="0">
                <a:pos x="connsiteX1" y="connsiteY1"/>
              </a:cxn>
              <a:cxn ang="0">
                <a:pos x="connsiteX2" y="connsiteY2"/>
              </a:cxn>
              <a:cxn ang="0">
                <a:pos x="connsiteX3" y="connsiteY3"/>
              </a:cxn>
            </a:cxnLst>
            <a:rect l="l" t="t" r="r" b="b"/>
            <a:pathLst>
              <a:path w="1397196" h="1622066">
                <a:moveTo>
                  <a:pt x="588396" y="0"/>
                </a:moveTo>
                <a:cubicBezTo>
                  <a:pt x="1034994" y="401541"/>
                  <a:pt x="1481593" y="803082"/>
                  <a:pt x="1383527" y="1073426"/>
                </a:cubicBezTo>
                <a:cubicBezTo>
                  <a:pt x="1285461" y="1343770"/>
                  <a:pt x="0" y="1622066"/>
                  <a:pt x="0" y="1622066"/>
                </a:cubicBezTo>
                <a:lnTo>
                  <a:pt x="0" y="1622066"/>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1026" idx="2"/>
          </p:cNvCxnSpPr>
          <p:nvPr/>
        </p:nvCxnSpPr>
        <p:spPr>
          <a:xfrm flipH="1">
            <a:off x="8245187" y="1988840"/>
            <a:ext cx="444600" cy="4655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p:cNvCxnSpPr>
            <a:stCxn id="1026" idx="2"/>
          </p:cNvCxnSpPr>
          <p:nvPr/>
        </p:nvCxnSpPr>
        <p:spPr>
          <a:xfrm flipH="1">
            <a:off x="8397587" y="1988840"/>
            <a:ext cx="292200" cy="6179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p:cNvCxnSpPr/>
          <p:nvPr/>
        </p:nvCxnSpPr>
        <p:spPr>
          <a:xfrm flipH="1">
            <a:off x="8639429" y="1997224"/>
            <a:ext cx="50358" cy="609600"/>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Arrow Connector 81"/>
          <p:cNvCxnSpPr>
            <a:stCxn id="5" idx="2"/>
            <a:endCxn id="57" idx="0"/>
          </p:cNvCxnSpPr>
          <p:nvPr/>
        </p:nvCxnSpPr>
        <p:spPr>
          <a:xfrm>
            <a:off x="5292081" y="4588679"/>
            <a:ext cx="26147" cy="415205"/>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p:cNvCxnSpPr>
            <a:stCxn id="57" idx="2"/>
            <a:endCxn id="63" idx="0"/>
          </p:cNvCxnSpPr>
          <p:nvPr/>
        </p:nvCxnSpPr>
        <p:spPr>
          <a:xfrm flipH="1">
            <a:off x="5313884" y="5403994"/>
            <a:ext cx="4344" cy="827801"/>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Arrow Connector 101"/>
          <p:cNvCxnSpPr>
            <a:endCxn id="57" idx="0"/>
          </p:cNvCxnSpPr>
          <p:nvPr/>
        </p:nvCxnSpPr>
        <p:spPr>
          <a:xfrm>
            <a:off x="4733931" y="4612486"/>
            <a:ext cx="584297" cy="391398"/>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Arrow Connector 104"/>
          <p:cNvCxnSpPr>
            <a:endCxn id="57" idx="0"/>
          </p:cNvCxnSpPr>
          <p:nvPr/>
        </p:nvCxnSpPr>
        <p:spPr>
          <a:xfrm flipH="1">
            <a:off x="5318228" y="4588679"/>
            <a:ext cx="567831" cy="415205"/>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718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6" grpId="0"/>
      <p:bldP spid="44" grpId="0"/>
      <p:bldP spid="45" grpId="0"/>
      <p:bldP spid="57" grpId="0" animBg="1"/>
      <p:bldP spid="63" grpId="0" animBg="1"/>
      <p:bldP spid="68" grpId="0"/>
      <p:bldP spid="11" grpId="0" animBg="1"/>
      <p:bldP spid="47" grpId="0" animBg="1"/>
      <p:bldP spid="25" grpId="0"/>
      <p:bldP spid="5" grpId="0" animBg="1"/>
      <p:bldP spid="24"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Abundance</a:t>
            </a:r>
            <a:r>
              <a:rPr lang="nb-NO" dirty="0" smtClean="0"/>
              <a:t> at age – </a:t>
            </a:r>
            <a:r>
              <a:rPr lang="nb-NO" dirty="0" err="1" smtClean="0"/>
              <a:t>analyzed</a:t>
            </a:r>
            <a:r>
              <a:rPr lang="nb-NO" dirty="0" smtClean="0"/>
              <a:t> by </a:t>
            </a:r>
            <a:r>
              <a:rPr lang="nb-NO" dirty="0" err="1" smtClean="0"/>
              <a:t>StoX</a:t>
            </a:r>
            <a:endParaRPr lang="nb-NO" dirty="0"/>
          </a:p>
        </p:txBody>
      </p:sp>
      <p:sp>
        <p:nvSpPr>
          <p:cNvPr id="3" name="Slide Number Placeholder 2"/>
          <p:cNvSpPr>
            <a:spLocks noGrp="1"/>
          </p:cNvSpPr>
          <p:nvPr>
            <p:ph type="sldNum" sz="quarter" idx="12"/>
          </p:nvPr>
        </p:nvSpPr>
        <p:spPr/>
        <p:txBody>
          <a:bodyPr/>
          <a:lstStyle/>
          <a:p>
            <a:fld id="{29E63551-22CE-45D6-8800-E8E6EE2EFB0F}" type="slidenum">
              <a:rPr lang="en-US" smtClean="0"/>
              <a:t>20</a:t>
            </a:fld>
            <a:endParaRPr lang="en-US"/>
          </a:p>
        </p:txBody>
      </p:sp>
      <p:sp>
        <p:nvSpPr>
          <p:cNvPr id="4" name="Rectangle 3"/>
          <p:cNvSpPr/>
          <p:nvPr/>
        </p:nvSpPr>
        <p:spPr>
          <a:xfrm>
            <a:off x="1619672" y="2060848"/>
            <a:ext cx="6120680" cy="2862322"/>
          </a:xfrm>
          <a:prstGeom prst="rect">
            <a:avLst/>
          </a:prstGeom>
        </p:spPr>
        <p:txBody>
          <a:bodyPr wrap="square">
            <a:spAutoFit/>
          </a:bodyPr>
          <a:lstStyle/>
          <a:p>
            <a:r>
              <a:rPr lang="nb-NO" sz="1000" dirty="0"/>
              <a:t> age   Ab.Sum.5%   Ab.Sum.50%  Ab.Sum.95%  </a:t>
            </a:r>
            <a:r>
              <a:rPr lang="nb-NO" sz="1000" dirty="0" err="1"/>
              <a:t>Ab.Sum.mean</a:t>
            </a:r>
            <a:r>
              <a:rPr lang="nb-NO" sz="1000" dirty="0"/>
              <a:t>   Ab.Sum.sd Ab.Sum.cv</a:t>
            </a:r>
          </a:p>
          <a:p>
            <a:r>
              <a:rPr lang="nb-NO" sz="1000" dirty="0"/>
              <a:t>10    2   52.160147  347.0553621  904.544405  389.9394738 280.6697335 0.7197777</a:t>
            </a:r>
          </a:p>
          <a:p>
            <a:r>
              <a:rPr lang="nb-NO" sz="1000" dirty="0"/>
              <a:t>11    3  152.011296  514.7150219 1169.385972  564.5008948 310.1077271 0.5493485</a:t>
            </a:r>
          </a:p>
          <a:p>
            <a:r>
              <a:rPr lang="nb-NO" sz="1000" dirty="0"/>
              <a:t>12    4  794.358091 1544.5250216 2541.857585 1582.2648904 544.2919286 0.3439955</a:t>
            </a:r>
          </a:p>
          <a:p>
            <a:r>
              <a:rPr lang="nb-NO" sz="1000" dirty="0"/>
              <a:t>13    5  781.331799 1550.4770007 2306.874240 1543.1705044 463.0736680 0.3000794</a:t>
            </a:r>
          </a:p>
          <a:p>
            <a:r>
              <a:rPr lang="nb-NO" sz="1000" dirty="0"/>
              <a:t>14    6 1773.796147 2615.3810363 3576.908096 2647.5524621 568.8598588 0.2148625</a:t>
            </a:r>
          </a:p>
          <a:p>
            <a:r>
              <a:rPr lang="nb-NO" sz="1000" dirty="0"/>
              <a:t>15    7  454.850516 1036.0109382 1825.221045 1077.6823452 430.7556752 0.3997056</a:t>
            </a:r>
          </a:p>
          <a:p>
            <a:r>
              <a:rPr lang="nb-NO" sz="1000" dirty="0"/>
              <a:t>16    8  442.919248  648.2477996  960.265696  673.7364196 160.6433512 0.2384365</a:t>
            </a:r>
          </a:p>
          <a:p>
            <a:r>
              <a:rPr lang="nb-NO" sz="1000" dirty="0"/>
              <a:t>17    9 1223.274273 1835.0998030 2676.577408 1866.0608646 435.2161505 0.2332272</a:t>
            </a:r>
          </a:p>
          <a:p>
            <a:r>
              <a:rPr lang="nb-NO" sz="1000" dirty="0"/>
              <a:t>2    10 1827.372380 3124.7919797 4479.151567 3169.2233173 785.8108616 0.2479506</a:t>
            </a:r>
          </a:p>
          <a:p>
            <a:r>
              <a:rPr lang="nb-NO" sz="1000" dirty="0"/>
              <a:t>3    11 3095.527829 4292.1030022 5710.113343 4332.9688162 811.6773110 0.1873259</a:t>
            </a:r>
          </a:p>
          <a:p>
            <a:r>
              <a:rPr lang="nb-NO" sz="1000" dirty="0"/>
              <a:t>4    12 1022.894372 1508.8205362 2073.369818 1517.8911855 329.8388911 0.2173007</a:t>
            </a:r>
          </a:p>
          <a:p>
            <a:r>
              <a:rPr lang="nb-NO" sz="1000" dirty="0"/>
              <a:t>5    13  634.243391 1083.3658419 1593.622771 1089.8542724 291.2310299 0.2672202</a:t>
            </a:r>
          </a:p>
          <a:p>
            <a:r>
              <a:rPr lang="nb-NO" sz="1000" dirty="0"/>
              <a:t>6    14   92.300166  250.2485456  402.903438  242.6729576 101.3066488 0.4174616</a:t>
            </a:r>
          </a:p>
          <a:p>
            <a:r>
              <a:rPr lang="nb-NO" sz="1000" dirty="0"/>
              <a:t>7    15   58.490270  196.9931521  347.451614  189.8926687  95.3473211 0.5021116</a:t>
            </a:r>
          </a:p>
          <a:p>
            <a:r>
              <a:rPr lang="nb-NO" sz="1000" dirty="0"/>
              <a:t>8    16    3.927018    9.3065882   15.044865    9.4151348   3.4488750 0.3663118</a:t>
            </a:r>
          </a:p>
          <a:p>
            <a:r>
              <a:rPr lang="nb-NO" sz="1000" dirty="0"/>
              <a:t>9    18    0.000000    0.8512313    1.980744    0.7820387   0.7192306 0.9196867</a:t>
            </a:r>
          </a:p>
          <a:p>
            <a:r>
              <a:rPr lang="nb-NO" sz="1000" dirty="0"/>
              <a:t>1  &lt;NA&gt;    0.000000    2.0759831    6.478045    2.3078921   3.1072092 1.3463408</a:t>
            </a:r>
          </a:p>
        </p:txBody>
      </p:sp>
    </p:spTree>
    <p:extLst>
      <p:ext uri="{BB962C8B-B14F-4D97-AF65-F5344CB8AC3E}">
        <p14:creationId xmlns:p14="http://schemas.microsoft.com/office/powerpoint/2010/main" val="449357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564904"/>
            <a:ext cx="8640960" cy="1008064"/>
          </a:xfrm>
        </p:spPr>
        <p:txBody>
          <a:bodyPr/>
          <a:lstStyle/>
          <a:p>
            <a:pPr algn="ctr"/>
            <a:r>
              <a:rPr lang="nb-NO" dirty="0" err="1" smtClean="0"/>
              <a:t>Having</a:t>
            </a:r>
            <a:r>
              <a:rPr lang="nb-NO" dirty="0" smtClean="0"/>
              <a:t> </a:t>
            </a:r>
            <a:r>
              <a:rPr lang="nb-NO" dirty="0" err="1" smtClean="0"/>
              <a:t>analyzed</a:t>
            </a:r>
            <a:r>
              <a:rPr lang="nb-NO" dirty="0" smtClean="0"/>
              <a:t> input data…</a:t>
            </a:r>
            <a:br>
              <a:rPr lang="nb-NO" dirty="0" smtClean="0"/>
            </a:br>
            <a:r>
              <a:rPr lang="nb-NO" dirty="0" err="1" smtClean="0"/>
              <a:t>Summarizing</a:t>
            </a:r>
            <a:r>
              <a:rPr lang="nb-NO" dirty="0" smtClean="0"/>
              <a:t> </a:t>
            </a:r>
            <a:r>
              <a:rPr lang="nb-NO" dirty="0" err="1" smtClean="0"/>
              <a:t>results</a:t>
            </a:r>
            <a:r>
              <a:rPr lang="nb-NO" dirty="0" smtClean="0"/>
              <a:t> – data </a:t>
            </a:r>
            <a:r>
              <a:rPr lang="nb-NO" dirty="0" err="1" smtClean="0"/>
              <a:t>quality</a:t>
            </a:r>
            <a:endParaRPr lang="nb-NO" dirty="0"/>
          </a:p>
        </p:txBody>
      </p:sp>
      <p:sp>
        <p:nvSpPr>
          <p:cNvPr id="3" name="Slide Number Placeholder 2"/>
          <p:cNvSpPr>
            <a:spLocks noGrp="1"/>
          </p:cNvSpPr>
          <p:nvPr>
            <p:ph type="sldNum" sz="quarter" idx="12"/>
          </p:nvPr>
        </p:nvSpPr>
        <p:spPr/>
        <p:txBody>
          <a:bodyPr/>
          <a:lstStyle/>
          <a:p>
            <a:fld id="{29E63551-22CE-45D6-8800-E8E6EE2EFB0F}" type="slidenum">
              <a:rPr lang="en-US" smtClean="0"/>
              <a:t>21</a:t>
            </a:fld>
            <a:endParaRPr lang="en-US"/>
          </a:p>
        </p:txBody>
      </p:sp>
    </p:spTree>
    <p:extLst>
      <p:ext uri="{BB962C8B-B14F-4D97-AF65-F5344CB8AC3E}">
        <p14:creationId xmlns:p14="http://schemas.microsoft.com/office/powerpoint/2010/main" val="666975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2519"/>
            <a:ext cx="8640960" cy="1008064"/>
          </a:xfrm>
        </p:spPr>
        <p:txBody>
          <a:bodyPr/>
          <a:lstStyle/>
          <a:p>
            <a:r>
              <a:rPr lang="nb-NO" dirty="0" smtClean="0"/>
              <a:t>Data </a:t>
            </a:r>
            <a:r>
              <a:rPr lang="nb-NO" dirty="0" err="1" smtClean="0"/>
              <a:t>quality</a:t>
            </a:r>
            <a:r>
              <a:rPr lang="nb-NO" dirty="0" smtClean="0"/>
              <a:t> – </a:t>
            </a:r>
            <a:r>
              <a:rPr lang="nb-NO" dirty="0" err="1" smtClean="0"/>
              <a:t>herring</a:t>
            </a:r>
            <a:r>
              <a:rPr lang="nb-NO" dirty="0" smtClean="0"/>
              <a:t> </a:t>
            </a:r>
            <a:r>
              <a:rPr lang="nb-NO" dirty="0" err="1" smtClean="0"/>
              <a:t>example</a:t>
            </a:r>
            <a:r>
              <a:rPr lang="nb-NO" dirty="0" smtClean="0"/>
              <a:t> </a:t>
            </a:r>
            <a:endParaRPr lang="nb-NO" dirty="0"/>
          </a:p>
        </p:txBody>
      </p:sp>
      <p:sp>
        <p:nvSpPr>
          <p:cNvPr id="3" name="Slide Number Placeholder 2"/>
          <p:cNvSpPr>
            <a:spLocks noGrp="1"/>
          </p:cNvSpPr>
          <p:nvPr>
            <p:ph type="sldNum" sz="quarter" idx="12"/>
          </p:nvPr>
        </p:nvSpPr>
        <p:spPr/>
        <p:txBody>
          <a:bodyPr/>
          <a:lstStyle/>
          <a:p>
            <a:fld id="{29E63551-22CE-45D6-8800-E8E6EE2EFB0F}" type="slidenum">
              <a:rPr lang="en-US" smtClean="0"/>
              <a:t>22</a:t>
            </a:fld>
            <a:endParaRPr 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b-NO"/>
          </a:p>
        </p:txBody>
      </p:sp>
      <p:pic>
        <p:nvPicPr>
          <p:cNvPr id="3073"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666" y="1124744"/>
            <a:ext cx="4726580" cy="47190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331640" y="5874657"/>
            <a:ext cx="7344816"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nb-NO"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Figure 1. Summary of estimates of Norwegian catch at age in 2008, abundance indices at age from the May survey (Fleet 5) in 2015, and Norwegian acoustic survey on spawning grounds (Fleet 1) in 2015 for NSS herring.  Numbers at age (1. column) with 95% confidence intervals, relative standard error at age (2. column), correlation of abundance estimates by age (3. column), and correlation by distance in age (4. column). Estimates of catch at age are based on ECA, while estimates of abundance at age are based on </a:t>
            </a:r>
            <a:r>
              <a:rPr kumimoji="0" lang="en-US" altLang="nb-NO" sz="11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StoX</a:t>
            </a:r>
            <a:r>
              <a:rPr kumimoji="0" lang="en-US" altLang="nb-NO"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altLang="nb-NO"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74916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a:t>Data </a:t>
            </a:r>
            <a:r>
              <a:rPr lang="nb-NO" dirty="0" err="1"/>
              <a:t>quality</a:t>
            </a:r>
            <a:r>
              <a:rPr lang="nb-NO" dirty="0"/>
              <a:t> – </a:t>
            </a:r>
            <a:r>
              <a:rPr lang="nb-NO" dirty="0" err="1" smtClean="0"/>
              <a:t>cod</a:t>
            </a:r>
            <a:r>
              <a:rPr lang="nb-NO" dirty="0" smtClean="0"/>
              <a:t> </a:t>
            </a:r>
            <a:r>
              <a:rPr lang="nb-NO" dirty="0" err="1" smtClean="0"/>
              <a:t>example</a:t>
            </a:r>
            <a:r>
              <a:rPr lang="nb-NO" dirty="0" smtClean="0"/>
              <a:t/>
            </a:r>
            <a:br>
              <a:rPr lang="nb-NO" dirty="0" smtClean="0"/>
            </a:br>
            <a:r>
              <a:rPr lang="nb-NO" dirty="0" smtClean="0"/>
              <a:t>Norwegian </a:t>
            </a:r>
            <a:r>
              <a:rPr lang="nb-NO" dirty="0" err="1" smtClean="0"/>
              <a:t>catch</a:t>
            </a:r>
            <a:r>
              <a:rPr lang="nb-NO" dirty="0" smtClean="0"/>
              <a:t> at age </a:t>
            </a:r>
            <a:endParaRPr lang="nb-NO" dirty="0"/>
          </a:p>
        </p:txBody>
      </p:sp>
      <p:sp>
        <p:nvSpPr>
          <p:cNvPr id="3" name="Content Placeholder 2"/>
          <p:cNvSpPr>
            <a:spLocks noGrp="1"/>
          </p:cNvSpPr>
          <p:nvPr>
            <p:ph idx="1"/>
          </p:nvPr>
        </p:nvSpPr>
        <p:spPr>
          <a:xfrm>
            <a:off x="6156891" y="1962949"/>
            <a:ext cx="2735589" cy="4082008"/>
          </a:xfrm>
        </p:spPr>
        <p:txBody>
          <a:bodyPr>
            <a:normAutofit/>
          </a:bodyPr>
          <a:lstStyle/>
          <a:p>
            <a:r>
              <a:rPr lang="nb-NO" sz="2000" dirty="0" err="1" smtClean="0"/>
              <a:t>Estimates</a:t>
            </a:r>
            <a:r>
              <a:rPr lang="nb-NO" sz="2000" dirty="0" smtClean="0"/>
              <a:t> </a:t>
            </a:r>
            <a:r>
              <a:rPr lang="nb-NO" sz="2000" dirty="0" err="1" smtClean="0"/>
              <a:t>derived</a:t>
            </a:r>
            <a:r>
              <a:rPr lang="nb-NO" sz="2000" dirty="0" smtClean="0"/>
              <a:t> </a:t>
            </a:r>
            <a:r>
              <a:rPr lang="nb-NO" sz="2000" dirty="0" err="1" smtClean="0"/>
              <a:t>using</a:t>
            </a:r>
            <a:r>
              <a:rPr lang="nb-NO" sz="2000" dirty="0" smtClean="0"/>
              <a:t> ECA</a:t>
            </a:r>
            <a:endParaRPr lang="nb-NO" sz="20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23</a:t>
            </a:fld>
            <a:endParaRPr lang="en-GB" noProof="0" dirty="0"/>
          </a:p>
        </p:txBody>
      </p:sp>
      <p:pic>
        <p:nvPicPr>
          <p:cNvPr id="5" name="Picture 4"/>
          <p:cNvPicPr/>
          <p:nvPr/>
        </p:nvPicPr>
        <p:blipFill rotWithShape="1">
          <a:blip r:embed="rId2">
            <a:extLst>
              <a:ext uri="{28A0092B-C50C-407E-A947-70E740481C1C}">
                <a14:useLocalDpi xmlns:a14="http://schemas.microsoft.com/office/drawing/2010/main" val="0"/>
              </a:ext>
            </a:extLst>
          </a:blip>
          <a:srcRect b="19940"/>
          <a:stretch/>
        </p:blipFill>
        <p:spPr bwMode="auto">
          <a:xfrm>
            <a:off x="395536" y="1700808"/>
            <a:ext cx="5761355" cy="4606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2208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77" y="78870"/>
            <a:ext cx="8640960" cy="1008064"/>
          </a:xfrm>
        </p:spPr>
        <p:txBody>
          <a:bodyPr>
            <a:normAutofit/>
          </a:bodyPr>
          <a:lstStyle/>
          <a:p>
            <a:r>
              <a:rPr lang="nb-NO" sz="2000" dirty="0"/>
              <a:t>Data </a:t>
            </a:r>
            <a:r>
              <a:rPr lang="nb-NO" sz="2000" dirty="0" err="1"/>
              <a:t>quality</a:t>
            </a:r>
            <a:r>
              <a:rPr lang="nb-NO" sz="2000" dirty="0"/>
              <a:t> – </a:t>
            </a:r>
            <a:r>
              <a:rPr lang="nb-NO" sz="2000" dirty="0" err="1" smtClean="0"/>
              <a:t>cod</a:t>
            </a:r>
            <a:r>
              <a:rPr lang="nb-NO" sz="2000" dirty="0" smtClean="0"/>
              <a:t> </a:t>
            </a:r>
            <a:r>
              <a:rPr lang="nb-NO" sz="2000" dirty="0" err="1"/>
              <a:t>example</a:t>
            </a:r>
            <a:r>
              <a:rPr lang="nb-NO" sz="2000" dirty="0"/>
              <a:t> </a:t>
            </a:r>
            <a:r>
              <a:rPr lang="nb-NO" sz="2000" dirty="0" smtClean="0"/>
              <a:t/>
            </a:r>
            <a:br>
              <a:rPr lang="nb-NO" sz="2000" dirty="0" smtClean="0"/>
            </a:br>
            <a:r>
              <a:rPr lang="nb-NO" sz="1600" dirty="0" err="1" smtClean="0"/>
              <a:t>Abundance</a:t>
            </a:r>
            <a:r>
              <a:rPr lang="nb-NO" sz="1600" dirty="0" smtClean="0"/>
              <a:t> </a:t>
            </a:r>
            <a:r>
              <a:rPr lang="nb-NO" sz="1600" dirty="0" err="1" smtClean="0"/>
              <a:t>indices</a:t>
            </a:r>
            <a:r>
              <a:rPr lang="nb-NO" sz="1600" dirty="0" smtClean="0"/>
              <a:t> from </a:t>
            </a:r>
            <a:r>
              <a:rPr lang="nb-NO" sz="1600" dirty="0" err="1" smtClean="0"/>
              <a:t>the</a:t>
            </a:r>
            <a:r>
              <a:rPr lang="nb-NO" sz="1600" dirty="0" smtClean="0"/>
              <a:t> Norwegian </a:t>
            </a:r>
            <a:r>
              <a:rPr lang="nb-NO" sz="1600" dirty="0" err="1" smtClean="0"/>
              <a:t>bottom</a:t>
            </a:r>
            <a:r>
              <a:rPr lang="nb-NO" sz="1600" dirty="0" smtClean="0"/>
              <a:t> </a:t>
            </a:r>
            <a:r>
              <a:rPr lang="nb-NO" sz="1600" dirty="0" err="1" smtClean="0"/>
              <a:t>trawl</a:t>
            </a:r>
            <a:r>
              <a:rPr lang="nb-NO" sz="1600" dirty="0" smtClean="0"/>
              <a:t> survey FLT15</a:t>
            </a:r>
            <a:endParaRPr lang="nb-NO" sz="16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24</a:t>
            </a:fld>
            <a:endParaRPr lang="en-GB" noProof="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86934"/>
            <a:ext cx="5760720" cy="5752465"/>
          </a:xfrm>
          <a:prstGeom prst="rect">
            <a:avLst/>
          </a:prstGeom>
          <a:noFill/>
          <a:ln>
            <a:noFill/>
          </a:ln>
        </p:spPr>
      </p:pic>
      <p:sp>
        <p:nvSpPr>
          <p:cNvPr id="6" name="Content Placeholder 2"/>
          <p:cNvSpPr>
            <a:spLocks noGrp="1"/>
          </p:cNvSpPr>
          <p:nvPr>
            <p:ph idx="1"/>
          </p:nvPr>
        </p:nvSpPr>
        <p:spPr>
          <a:xfrm>
            <a:off x="6156891" y="1962949"/>
            <a:ext cx="2735589" cy="4082008"/>
          </a:xfrm>
        </p:spPr>
        <p:txBody>
          <a:bodyPr>
            <a:normAutofit/>
          </a:bodyPr>
          <a:lstStyle/>
          <a:p>
            <a:r>
              <a:rPr lang="nb-NO" sz="2000" dirty="0" err="1" smtClean="0"/>
              <a:t>Estimates</a:t>
            </a:r>
            <a:r>
              <a:rPr lang="nb-NO" sz="2000" dirty="0" smtClean="0"/>
              <a:t> </a:t>
            </a:r>
            <a:r>
              <a:rPr lang="nb-NO" sz="2000" dirty="0" err="1" smtClean="0"/>
              <a:t>derived</a:t>
            </a:r>
            <a:r>
              <a:rPr lang="nb-NO" sz="2000" dirty="0" smtClean="0"/>
              <a:t> </a:t>
            </a:r>
            <a:r>
              <a:rPr lang="nb-NO" sz="2000" dirty="0" err="1" smtClean="0"/>
              <a:t>using</a:t>
            </a:r>
            <a:r>
              <a:rPr lang="nb-NO" sz="2000" dirty="0" smtClean="0"/>
              <a:t> </a:t>
            </a:r>
            <a:r>
              <a:rPr lang="nb-NO" sz="2000" dirty="0" err="1" smtClean="0"/>
              <a:t>StoX</a:t>
            </a:r>
            <a:endParaRPr lang="nb-NO" sz="2000" dirty="0"/>
          </a:p>
        </p:txBody>
      </p:sp>
    </p:spTree>
    <p:extLst>
      <p:ext uri="{BB962C8B-B14F-4D97-AF65-F5344CB8AC3E}">
        <p14:creationId xmlns:p14="http://schemas.microsoft.com/office/powerpoint/2010/main" val="1574619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Questions</a:t>
            </a:r>
            <a:endParaRPr lang="nb-NO" dirty="0"/>
          </a:p>
        </p:txBody>
      </p:sp>
      <p:sp>
        <p:nvSpPr>
          <p:cNvPr id="4" name="Content Placeholder 3"/>
          <p:cNvSpPr>
            <a:spLocks noGrp="1"/>
          </p:cNvSpPr>
          <p:nvPr>
            <p:ph idx="1"/>
          </p:nvPr>
        </p:nvSpPr>
        <p:spPr/>
        <p:txBody>
          <a:bodyPr/>
          <a:lstStyle/>
          <a:p>
            <a:r>
              <a:rPr lang="nb-NO" dirty="0" smtClean="0"/>
              <a:t>Are data </a:t>
            </a:r>
            <a:r>
              <a:rPr lang="nb-NO" dirty="0" err="1" smtClean="0"/>
              <a:t>iid</a:t>
            </a:r>
            <a:r>
              <a:rPr lang="nb-NO" dirty="0" smtClean="0"/>
              <a:t>?</a:t>
            </a:r>
          </a:p>
          <a:p>
            <a:r>
              <a:rPr lang="nb-NO" dirty="0" err="1" smtClean="0"/>
              <a:t>Variance</a:t>
            </a:r>
            <a:r>
              <a:rPr lang="nb-NO" dirty="0" smtClean="0"/>
              <a:t> </a:t>
            </a:r>
            <a:r>
              <a:rPr lang="nb-NO" dirty="0" err="1" smtClean="0"/>
              <a:t>vs</a:t>
            </a:r>
            <a:r>
              <a:rPr lang="nb-NO" dirty="0" smtClean="0"/>
              <a:t> </a:t>
            </a:r>
            <a:r>
              <a:rPr lang="nb-NO" dirty="0" err="1" smtClean="0"/>
              <a:t>mean</a:t>
            </a:r>
            <a:r>
              <a:rPr lang="nb-NO" dirty="0" smtClean="0"/>
              <a:t>?</a:t>
            </a:r>
          </a:p>
          <a:p>
            <a:pPr lvl="1"/>
            <a:r>
              <a:rPr lang="nb-NO" dirty="0" err="1" smtClean="0"/>
              <a:t>Implications</a:t>
            </a:r>
            <a:r>
              <a:rPr lang="nb-NO" dirty="0" smtClean="0"/>
              <a:t> for </a:t>
            </a:r>
            <a:r>
              <a:rPr lang="nb-NO" dirty="0" err="1" smtClean="0"/>
              <a:t>poor</a:t>
            </a:r>
            <a:r>
              <a:rPr lang="nb-NO" dirty="0" smtClean="0"/>
              <a:t> </a:t>
            </a:r>
            <a:r>
              <a:rPr lang="nb-NO" dirty="0" err="1" smtClean="0"/>
              <a:t>yearclasses</a:t>
            </a:r>
            <a:r>
              <a:rPr lang="nb-NO" dirty="0" smtClean="0"/>
              <a:t>?</a:t>
            </a:r>
          </a:p>
          <a:p>
            <a:r>
              <a:rPr lang="nb-NO" dirty="0" err="1" smtClean="0"/>
              <a:t>Dependencies</a:t>
            </a:r>
            <a:r>
              <a:rPr lang="nb-NO" dirty="0" smtClean="0"/>
              <a:t>?</a:t>
            </a:r>
          </a:p>
          <a:p>
            <a:r>
              <a:rPr lang="nb-NO" dirty="0" err="1" smtClean="0"/>
              <a:t>Implications</a:t>
            </a:r>
            <a:r>
              <a:rPr lang="nb-NO" dirty="0" smtClean="0"/>
              <a:t> for data </a:t>
            </a:r>
            <a:r>
              <a:rPr lang="nb-NO" dirty="0" err="1" smtClean="0"/>
              <a:t>weighting</a:t>
            </a:r>
            <a:r>
              <a:rPr lang="nb-NO" dirty="0" smtClean="0"/>
              <a:t>?</a:t>
            </a:r>
          </a:p>
          <a:p>
            <a:endParaRPr lang="nb-NO" dirty="0"/>
          </a:p>
        </p:txBody>
      </p:sp>
      <p:sp>
        <p:nvSpPr>
          <p:cNvPr id="3" name="Slide Number Placeholder 2"/>
          <p:cNvSpPr>
            <a:spLocks noGrp="1"/>
          </p:cNvSpPr>
          <p:nvPr>
            <p:ph type="sldNum" sz="quarter" idx="10"/>
          </p:nvPr>
        </p:nvSpPr>
        <p:spPr/>
        <p:txBody>
          <a:bodyPr/>
          <a:lstStyle/>
          <a:p>
            <a:fld id="{29E63551-22CE-45D6-8800-E8E6EE2EFB0F}" type="slidenum">
              <a:rPr lang="en-US" smtClean="0"/>
              <a:t>25</a:t>
            </a:fld>
            <a:endParaRPr lang="en-US"/>
          </a:p>
        </p:txBody>
      </p:sp>
    </p:spTree>
    <p:extLst>
      <p:ext uri="{BB962C8B-B14F-4D97-AF65-F5344CB8AC3E}">
        <p14:creationId xmlns:p14="http://schemas.microsoft.com/office/powerpoint/2010/main" val="355376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Variance-mean</a:t>
            </a:r>
            <a:r>
              <a:rPr lang="nb-NO" dirty="0" smtClean="0"/>
              <a:t> relationships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nb-NO" dirty="0" err="1" smtClean="0"/>
                  <a:t>Well</a:t>
                </a:r>
                <a:r>
                  <a:rPr lang="nb-NO" dirty="0" smtClean="0"/>
                  <a:t> </a:t>
                </a:r>
                <a:r>
                  <a:rPr lang="nb-NO" dirty="0" err="1" smtClean="0"/>
                  <a:t>known</a:t>
                </a:r>
                <a:r>
                  <a:rPr lang="nb-NO" dirty="0" smtClean="0"/>
                  <a:t> from survey sampling </a:t>
                </a:r>
                <a:r>
                  <a:rPr lang="nb-NO" dirty="0" err="1" smtClean="0"/>
                  <a:t>that</a:t>
                </a:r>
                <a:r>
                  <a:rPr lang="nb-NO" dirty="0" smtClean="0"/>
                  <a:t> </a:t>
                </a:r>
                <a:r>
                  <a:rPr lang="nb-NO" dirty="0" err="1" smtClean="0"/>
                  <a:t>variance</a:t>
                </a:r>
                <a:r>
                  <a:rPr lang="nb-NO" dirty="0" smtClean="0"/>
                  <a:t> </a:t>
                </a:r>
                <a:r>
                  <a:rPr lang="nb-NO" dirty="0" err="1" smtClean="0"/>
                  <a:t>of</a:t>
                </a:r>
                <a:r>
                  <a:rPr lang="nb-NO" dirty="0" smtClean="0"/>
                  <a:t> </a:t>
                </a:r>
                <a:r>
                  <a:rPr lang="nb-NO" dirty="0" err="1" smtClean="0"/>
                  <a:t>mean</a:t>
                </a:r>
                <a:r>
                  <a:rPr lang="nb-NO" dirty="0" smtClean="0"/>
                  <a:t> or totals is </a:t>
                </a:r>
                <a:r>
                  <a:rPr lang="nb-NO" dirty="0" err="1" smtClean="0"/>
                  <a:t>related</a:t>
                </a:r>
                <a:r>
                  <a:rPr lang="nb-NO" dirty="0" smtClean="0"/>
                  <a:t> to </a:t>
                </a:r>
                <a:r>
                  <a:rPr lang="nb-NO" dirty="0" err="1" smtClean="0"/>
                  <a:t>the</a:t>
                </a:r>
                <a:r>
                  <a:rPr lang="nb-NO" dirty="0" smtClean="0"/>
                  <a:t> </a:t>
                </a:r>
                <a:r>
                  <a:rPr lang="nb-NO" dirty="0" err="1" smtClean="0"/>
                  <a:t>mean</a:t>
                </a:r>
                <a:r>
                  <a:rPr lang="nb-NO" dirty="0" smtClean="0"/>
                  <a:t> (</a:t>
                </a:r>
                <a:r>
                  <a:rPr lang="nb-NO" dirty="0" err="1" smtClean="0"/>
                  <a:t>c.f</a:t>
                </a:r>
                <a:r>
                  <a:rPr lang="nb-NO" dirty="0" smtClean="0"/>
                  <a:t>. Korn and </a:t>
                </a:r>
                <a:r>
                  <a:rPr lang="nb-NO" dirty="0" err="1" smtClean="0"/>
                  <a:t>Graubard</a:t>
                </a:r>
                <a:r>
                  <a:rPr lang="nb-NO" dirty="0" smtClean="0"/>
                  <a:t>, </a:t>
                </a:r>
                <a:r>
                  <a:rPr lang="nb-NO" dirty="0" err="1" smtClean="0"/>
                  <a:t>chap</a:t>
                </a:r>
                <a:r>
                  <a:rPr lang="nb-NO" dirty="0" smtClean="0"/>
                  <a:t>. 5)</a:t>
                </a:r>
              </a:p>
              <a:p>
                <a:pPr marL="0" indent="0">
                  <a:buNone/>
                </a:pPr>
                <a:r>
                  <a:rPr lang="nb-NO" dirty="0" err="1" smtClean="0"/>
                  <a:t>Example</a:t>
                </a:r>
                <a:r>
                  <a:rPr lang="nb-NO" dirty="0" smtClean="0"/>
                  <a:t>: Taylors </a:t>
                </a:r>
                <a:r>
                  <a:rPr lang="nb-NO" dirty="0" err="1" smtClean="0"/>
                  <a:t>power</a:t>
                </a:r>
                <a:r>
                  <a:rPr lang="nb-NO" dirty="0" smtClean="0"/>
                  <a:t> </a:t>
                </a:r>
                <a:r>
                  <a:rPr lang="nb-NO" dirty="0" err="1" smtClean="0"/>
                  <a:t>law</a:t>
                </a:r>
                <a:r>
                  <a:rPr lang="nb-NO" dirty="0" smtClean="0"/>
                  <a:t> (Taylor 1961)</a:t>
                </a:r>
              </a:p>
              <a:p>
                <a:pPr marL="0" indent="0">
                  <a:buNone/>
                </a:pPr>
                <a:r>
                  <a:rPr lang="en-US" dirty="0"/>
                  <a:t>This law postulates that for a population count </a:t>
                </a:r>
                <a14:m>
                  <m:oMath xmlns:m="http://schemas.openxmlformats.org/officeDocument/2006/math">
                    <m:r>
                      <a:rPr lang="en-US" i="1">
                        <a:latin typeface="Cambria Math"/>
                      </a:rPr>
                      <m:t>𝑌</m:t>
                    </m:r>
                  </m:oMath>
                </a14:m>
                <a:r>
                  <a:rPr lang="en-US" dirty="0"/>
                  <a:t> with mean </a:t>
                </a:r>
                <a14:m>
                  <m:oMath xmlns:m="http://schemas.openxmlformats.org/officeDocument/2006/math">
                    <m:r>
                      <a:rPr lang="en-US" i="1">
                        <a:latin typeface="Cambria Math"/>
                      </a:rPr>
                      <m:t>𝜇</m:t>
                    </m:r>
                  </m:oMath>
                </a14:m>
                <a:r>
                  <a:rPr lang="en-US" dirty="0"/>
                  <a:t> the variance of the population count is </a:t>
                </a:r>
                <a:endParaRPr lang="nb-NO"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𝑉𝑎𝑟</m:t>
                      </m:r>
                      <m:r>
                        <a:rPr lang="en-US" i="1">
                          <a:latin typeface="Cambria Math"/>
                        </a:rPr>
                        <m:t>(</m:t>
                      </m:r>
                      <m:r>
                        <a:rPr lang="en-US" i="1">
                          <a:latin typeface="Cambria Math"/>
                        </a:rPr>
                        <m:t>𝑌</m:t>
                      </m:r>
                      <m:r>
                        <a:rPr lang="en-US" i="1">
                          <a:latin typeface="Cambria Math"/>
                        </a:rPr>
                        <m:t>)=</m:t>
                      </m:r>
                      <m:r>
                        <a:rPr lang="en-US" i="1">
                          <a:latin typeface="Cambria Math"/>
                        </a:rPr>
                        <m:t>𝛼</m:t>
                      </m:r>
                      <m:sSup>
                        <m:sSupPr>
                          <m:ctrlPr>
                            <a:rPr lang="nb-NO" i="1">
                              <a:latin typeface="Cambria Math"/>
                            </a:rPr>
                          </m:ctrlPr>
                        </m:sSupPr>
                        <m:e>
                          <m:r>
                            <a:rPr lang="en-US" i="1">
                              <a:latin typeface="Cambria Math"/>
                            </a:rPr>
                            <m:t>𝜇</m:t>
                          </m:r>
                        </m:e>
                        <m:sup>
                          <m:r>
                            <a:rPr lang="en-US" i="1">
                              <a:latin typeface="Cambria Math"/>
                            </a:rPr>
                            <m:t>𝛽</m:t>
                          </m:r>
                        </m:sup>
                      </m:sSup>
                    </m:oMath>
                  </m:oMathPara>
                </a14:m>
                <a:endParaRPr lang="nb-NO" dirty="0"/>
              </a:p>
              <a:p>
                <a:pPr marL="0" indent="0">
                  <a:buNone/>
                </a:pPr>
                <a:r>
                  <a:rPr lang="nb-NO" dirty="0" smtClean="0"/>
                  <a:t>If </a:t>
                </a:r>
                <a:r>
                  <a:rPr lang="nb-NO" dirty="0" err="1" smtClean="0"/>
                  <a:t>the</a:t>
                </a:r>
                <a:r>
                  <a:rPr lang="nb-NO" dirty="0" smtClean="0"/>
                  <a:t> sample design is </a:t>
                </a:r>
                <a:r>
                  <a:rPr lang="nb-NO" dirty="0" err="1" smtClean="0"/>
                  <a:t>constant</a:t>
                </a:r>
                <a:r>
                  <a:rPr lang="nb-NO" dirty="0" smtClean="0"/>
                  <a:t> </a:t>
                </a:r>
                <a:r>
                  <a:rPr lang="nb-NO" dirty="0" err="1" smtClean="0"/>
                  <a:t>across</a:t>
                </a:r>
                <a:r>
                  <a:rPr lang="nb-NO" dirty="0" smtClean="0"/>
                  <a:t> </a:t>
                </a:r>
                <a:r>
                  <a:rPr lang="nb-NO" dirty="0" err="1" smtClean="0"/>
                  <a:t>years</a:t>
                </a:r>
                <a:r>
                  <a:rPr lang="nb-NO" dirty="0" smtClean="0"/>
                  <a:t>, </a:t>
                </a:r>
                <a:r>
                  <a:rPr lang="nb-NO" dirty="0" err="1" smtClean="0"/>
                  <a:t>the</a:t>
                </a:r>
                <a:r>
                  <a:rPr lang="nb-NO" dirty="0" smtClean="0"/>
                  <a:t> </a:t>
                </a:r>
                <a:r>
                  <a:rPr lang="nb-NO" dirty="0" err="1" smtClean="0"/>
                  <a:t>following</a:t>
                </a:r>
                <a:r>
                  <a:rPr lang="nb-NO" dirty="0" smtClean="0"/>
                  <a:t>  estimator </a:t>
                </a:r>
                <a:r>
                  <a:rPr lang="nb-NO" dirty="0" err="1" smtClean="0"/>
                  <a:t>can</a:t>
                </a:r>
                <a:r>
                  <a:rPr lang="nb-NO" dirty="0" smtClean="0"/>
                  <a:t> be </a:t>
                </a:r>
                <a:r>
                  <a:rPr lang="nb-NO" dirty="0" err="1" smtClean="0"/>
                  <a:t>justified</a:t>
                </a:r>
                <a:endParaRPr lang="nb-NO" dirty="0" smtClean="0"/>
              </a:p>
              <a:p>
                <a:pPr marL="0" indent="0">
                  <a:buNone/>
                </a:pPr>
                <a14:m>
                  <m:oMathPara xmlns:m="http://schemas.openxmlformats.org/officeDocument/2006/math">
                    <m:oMathParaPr>
                      <m:jc m:val="centerGroup"/>
                    </m:oMathParaPr>
                    <m:oMath xmlns:m="http://schemas.openxmlformats.org/officeDocument/2006/math">
                      <m:sSub>
                        <m:sSubPr>
                          <m:ctrlPr>
                            <a:rPr lang="nb-NO" i="1">
                              <a:latin typeface="Cambria Math"/>
                            </a:rPr>
                          </m:ctrlPr>
                        </m:sSubPr>
                        <m:e>
                          <m:acc>
                            <m:accPr>
                              <m:chr m:val="̂"/>
                              <m:ctrlPr>
                                <a:rPr lang="nb-NO" i="1">
                                  <a:latin typeface="Cambria Math"/>
                                </a:rPr>
                              </m:ctrlPr>
                            </m:accPr>
                            <m:e>
                              <m:r>
                                <a:rPr lang="en-US" i="1">
                                  <a:latin typeface="Cambria Math"/>
                                </a:rPr>
                                <m:t>𝑣</m:t>
                              </m:r>
                            </m:e>
                          </m:acc>
                        </m:e>
                        <m:sub>
                          <m:r>
                            <a:rPr lang="en-US" i="1">
                              <a:latin typeface="Cambria Math"/>
                            </a:rPr>
                            <m:t>𝑎</m:t>
                          </m:r>
                          <m:r>
                            <a:rPr lang="en-US" i="1">
                              <a:latin typeface="Cambria Math"/>
                            </a:rPr>
                            <m:t>,</m:t>
                          </m:r>
                          <m:r>
                            <a:rPr lang="en-US" i="1">
                              <a:latin typeface="Cambria Math"/>
                            </a:rPr>
                            <m:t>𝑦</m:t>
                          </m:r>
                        </m:sub>
                      </m:sSub>
                      <m:r>
                        <a:rPr lang="en-US" i="1">
                          <a:latin typeface="Cambria Math"/>
                        </a:rPr>
                        <m:t>=</m:t>
                      </m:r>
                      <m:f>
                        <m:fPr>
                          <m:ctrlPr>
                            <a:rPr lang="nb-NO" i="1">
                              <a:latin typeface="Cambria Math"/>
                            </a:rPr>
                          </m:ctrlPr>
                        </m:fPr>
                        <m:num>
                          <m:r>
                            <a:rPr lang="en-US" i="1">
                              <a:latin typeface="Cambria Math"/>
                            </a:rPr>
                            <m:t>𝛼</m:t>
                          </m:r>
                        </m:num>
                        <m:den>
                          <m:sSub>
                            <m:sSubPr>
                              <m:ctrlPr>
                                <a:rPr lang="nb-NO" i="1">
                                  <a:latin typeface="Cambria Math"/>
                                </a:rPr>
                              </m:ctrlPr>
                            </m:sSubPr>
                            <m:e>
                              <m:r>
                                <a:rPr lang="en-US" i="1">
                                  <a:latin typeface="Cambria Math"/>
                                </a:rPr>
                                <m:t>𝑛</m:t>
                              </m:r>
                            </m:e>
                            <m:sub>
                              <m:r>
                                <a:rPr lang="en-US" i="1">
                                  <a:latin typeface="Cambria Math"/>
                                </a:rPr>
                                <m:t>𝑃𝑆𝑈</m:t>
                              </m:r>
                              <m:r>
                                <a:rPr lang="en-US" i="1">
                                  <a:latin typeface="Cambria Math"/>
                                </a:rPr>
                                <m:t>,</m:t>
                              </m:r>
                              <m:r>
                                <a:rPr lang="en-US" i="1">
                                  <a:latin typeface="Cambria Math"/>
                                </a:rPr>
                                <m:t>𝑦</m:t>
                              </m:r>
                            </m:sub>
                          </m:sSub>
                        </m:den>
                      </m:f>
                      <m:sSup>
                        <m:sSupPr>
                          <m:ctrlPr>
                            <a:rPr lang="nb-NO" i="1">
                              <a:latin typeface="Cambria Math"/>
                            </a:rPr>
                          </m:ctrlPr>
                        </m:sSupPr>
                        <m:e>
                          <m:sSub>
                            <m:sSubPr>
                              <m:ctrlPr>
                                <a:rPr lang="nb-NO" i="1">
                                  <a:latin typeface="Cambria Math"/>
                                </a:rPr>
                              </m:ctrlPr>
                            </m:sSubPr>
                            <m:e>
                              <m:acc>
                                <m:accPr>
                                  <m:chr m:val="̂"/>
                                  <m:ctrlPr>
                                    <a:rPr lang="nb-NO" i="1">
                                      <a:latin typeface="Cambria Math"/>
                                    </a:rPr>
                                  </m:ctrlPr>
                                </m:accPr>
                                <m:e>
                                  <m:r>
                                    <a:rPr lang="en-US" i="1">
                                      <a:latin typeface="Cambria Math"/>
                                    </a:rPr>
                                    <m:t>𝜇</m:t>
                                  </m:r>
                                </m:e>
                              </m:acc>
                            </m:e>
                            <m:sub>
                              <m:r>
                                <a:rPr lang="en-US" i="1">
                                  <a:latin typeface="Cambria Math"/>
                                </a:rPr>
                                <m:t>𝑎</m:t>
                              </m:r>
                              <m:r>
                                <a:rPr lang="en-US" i="1">
                                  <a:latin typeface="Cambria Math"/>
                                </a:rPr>
                                <m:t>,</m:t>
                              </m:r>
                              <m:r>
                                <a:rPr lang="en-US" i="1">
                                  <a:latin typeface="Cambria Math"/>
                                </a:rPr>
                                <m:t>𝑦</m:t>
                              </m:r>
                            </m:sub>
                          </m:sSub>
                        </m:e>
                        <m:sup>
                          <m:r>
                            <a:rPr lang="en-US" i="1">
                              <a:latin typeface="Cambria Math"/>
                            </a:rPr>
                            <m:t>𝛽</m:t>
                          </m:r>
                        </m:sup>
                      </m:sSup>
                    </m:oMath>
                  </m:oMathPara>
                </a14:m>
                <a:endParaRPr lang="nb-NO" dirty="0" smtClean="0"/>
              </a:p>
              <a:p>
                <a:pPr marL="0" indent="0" algn="ctr">
                  <a:buNone/>
                </a:pPr>
                <a:r>
                  <a:rPr lang="nb-NO" dirty="0" err="1" smtClean="0"/>
                  <a:t>Details</a:t>
                </a:r>
                <a:r>
                  <a:rPr lang="nb-NO" dirty="0" smtClean="0"/>
                  <a:t> given in </a:t>
                </a:r>
                <a:r>
                  <a:rPr lang="nb-NO" dirty="0" err="1" smtClean="0"/>
                  <a:t>Appendix</a:t>
                </a:r>
                <a:r>
                  <a:rPr lang="nb-NO" dirty="0" smtClean="0"/>
                  <a:t> 3</a:t>
                </a: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t="-1037" b="-21630"/>
                </a:stretch>
              </a:blipFill>
            </p:spPr>
            <p:txBody>
              <a:bodyPr/>
              <a:lstStyle/>
              <a:p>
                <a:r>
                  <a:rPr lang="nb-NO">
                    <a:noFill/>
                  </a:rPr>
                  <a:t> </a:t>
                </a:r>
              </a:p>
            </p:txBody>
          </p:sp>
        </mc:Fallback>
      </mc:AlternateContent>
      <p:sp>
        <p:nvSpPr>
          <p:cNvPr id="4" name="Slide Number Placeholder 3"/>
          <p:cNvSpPr>
            <a:spLocks noGrp="1"/>
          </p:cNvSpPr>
          <p:nvPr>
            <p:ph type="sldNum" sz="quarter" idx="10"/>
          </p:nvPr>
        </p:nvSpPr>
        <p:spPr/>
        <p:txBody>
          <a:bodyPr/>
          <a:lstStyle/>
          <a:p>
            <a:fld id="{3E97971C-2FE7-4FD3-B01F-4B5E83D933F8}" type="slidenum">
              <a:rPr lang="en-GB" noProof="0" smtClean="0"/>
              <a:pPr/>
              <a:t>26</a:t>
            </a:fld>
            <a:endParaRPr lang="en-GB" noProof="0" dirty="0"/>
          </a:p>
        </p:txBody>
      </p:sp>
    </p:spTree>
    <p:extLst>
      <p:ext uri="{BB962C8B-B14F-4D97-AF65-F5344CB8AC3E}">
        <p14:creationId xmlns:p14="http://schemas.microsoft.com/office/powerpoint/2010/main" val="996667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640960" cy="504056"/>
          </a:xfrm>
        </p:spPr>
        <p:txBody>
          <a:bodyPr/>
          <a:lstStyle/>
          <a:p>
            <a:r>
              <a:rPr lang="nb-NO" sz="2000" dirty="0" err="1" smtClean="0"/>
              <a:t>Mean</a:t>
            </a:r>
            <a:r>
              <a:rPr lang="nb-NO" sz="2000" dirty="0" smtClean="0"/>
              <a:t> – </a:t>
            </a:r>
            <a:r>
              <a:rPr lang="nb-NO" sz="2000" dirty="0" err="1" smtClean="0"/>
              <a:t>variance</a:t>
            </a:r>
            <a:r>
              <a:rPr lang="nb-NO" sz="2000" dirty="0" smtClean="0"/>
              <a:t> </a:t>
            </a:r>
            <a:r>
              <a:rPr lang="nb-NO" sz="2000" dirty="0" err="1" smtClean="0"/>
              <a:t>relationship</a:t>
            </a:r>
            <a:r>
              <a:rPr lang="nb-NO" sz="2000" dirty="0" smtClean="0"/>
              <a:t>; </a:t>
            </a:r>
            <a:r>
              <a:rPr lang="nb-NO" sz="2000" dirty="0" err="1" smtClean="0"/>
              <a:t>herring</a:t>
            </a:r>
            <a:r>
              <a:rPr lang="nb-NO" sz="2000" dirty="0" smtClean="0"/>
              <a:t> </a:t>
            </a:r>
            <a:r>
              <a:rPr lang="nb-NO" sz="2000" dirty="0" err="1" smtClean="0"/>
              <a:t>example</a:t>
            </a:r>
            <a:endParaRPr lang="nb-NO" sz="20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27</a:t>
            </a:fld>
            <a:endParaRPr lang="en-GB" noProof="0"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b-NO"/>
          </a:p>
        </p:txBody>
      </p:sp>
      <p:pic>
        <p:nvPicPr>
          <p:cNvPr id="102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96752"/>
            <a:ext cx="3779912" cy="37738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69777" y="4679483"/>
            <a:ext cx="35821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nb-NO"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Figure A3.1. The Taylor variance function fitted to data (2008-2015) for the May survey (fleet 5) on sampling variances and estimates of abundance. On the logarithmic scale the R-squared is 0.94.</a:t>
            </a:r>
            <a:endParaRPr kumimoji="0" lang="en-US" altLang="nb-NO" sz="18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742763287"/>
                  </p:ext>
                </p:extLst>
              </p:nvPr>
            </p:nvGraphicFramePr>
            <p:xfrm>
              <a:off x="3995936" y="3140968"/>
              <a:ext cx="4896545" cy="1435726"/>
            </p:xfrm>
            <a:graphic>
              <a:graphicData uri="http://schemas.openxmlformats.org/drawingml/2006/table">
                <a:tbl>
                  <a:tblPr firstRow="1" firstCol="1" bandRow="1">
                    <a:tableStyleId>{5C22544A-7EE6-4342-B048-85BDC9FD1C3A}</a:tableStyleId>
                  </a:tblPr>
                  <a:tblGrid>
                    <a:gridCol w="1016947"/>
                    <a:gridCol w="907773"/>
                    <a:gridCol w="967487"/>
                    <a:gridCol w="1036248"/>
                    <a:gridCol w="968090"/>
                  </a:tblGrid>
                  <a:tr h="380399">
                    <a:tc>
                      <a:txBody>
                        <a:bodyPr/>
                        <a:lstStyle/>
                        <a:p>
                          <a:pPr>
                            <a:lnSpc>
                              <a:spcPct val="115000"/>
                            </a:lnSpc>
                            <a:spcAft>
                              <a:spcPts val="0"/>
                            </a:spcAft>
                          </a:pPr>
                          <a:r>
                            <a:rPr lang="en-US" sz="1100" dirty="0">
                              <a:effectLst/>
                            </a:rPr>
                            <a:t>Data</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Age range</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Year range</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nb-NO" sz="1100" i="1">
                                        <a:effectLst/>
                                        <a:latin typeface="Cambria Math"/>
                                      </a:rPr>
                                    </m:ctrlPr>
                                  </m:accPr>
                                  <m:e>
                                    <m:r>
                                      <a:rPr lang="en-US" sz="1100">
                                        <a:effectLst/>
                                        <a:latin typeface="Cambria Math"/>
                                      </a:rPr>
                                      <m:t>𝛽</m:t>
                                    </m:r>
                                  </m:e>
                                </m:acc>
                              </m:oMath>
                            </m:oMathPara>
                          </a14:m>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nb-NO" sz="1100" i="1">
                                        <a:effectLst/>
                                        <a:latin typeface="Cambria Math"/>
                                      </a:rPr>
                                    </m:ctrlPr>
                                  </m:sSupPr>
                                  <m:e>
                                    <m:r>
                                      <a:rPr lang="en-US" sz="1100">
                                        <a:effectLst/>
                                        <a:latin typeface="Cambria Math"/>
                                      </a:rPr>
                                      <m:t>𝑅</m:t>
                                    </m:r>
                                  </m:e>
                                  <m:sup>
                                    <m:r>
                                      <a:rPr lang="en-US" sz="1100">
                                        <a:effectLst/>
                                        <a:latin typeface="Cambria Math"/>
                                      </a:rPr>
                                      <m:t>2</m:t>
                                    </m:r>
                                  </m:sup>
                                </m:sSup>
                              </m:oMath>
                            </m:oMathPara>
                          </a14:m>
                          <a:endParaRPr lang="nb-NO" sz="1100">
                            <a:effectLst/>
                            <a:latin typeface="Calibri"/>
                            <a:ea typeface="Calibri"/>
                            <a:cs typeface="Times New Roman"/>
                          </a:endParaRPr>
                        </a:p>
                      </a:txBody>
                      <a:tcPr marL="68580" marR="68580" marT="0" marB="0"/>
                    </a:tc>
                  </a:tr>
                  <a:tr h="380399">
                    <a:tc>
                      <a:txBody>
                        <a:bodyPr/>
                        <a:lstStyle/>
                        <a:p>
                          <a:pPr>
                            <a:lnSpc>
                              <a:spcPct val="115000"/>
                            </a:lnSpc>
                            <a:spcAft>
                              <a:spcPts val="0"/>
                            </a:spcAft>
                          </a:pPr>
                          <a:r>
                            <a:rPr lang="en-US" sz="1100">
                              <a:effectLst/>
                            </a:rPr>
                            <a:t>Catch at age</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2011-2013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1.47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0.97</a:t>
                          </a:r>
                          <a:endParaRPr lang="nb-NO" sz="1100" dirty="0">
                            <a:effectLst/>
                            <a:latin typeface="Calibri"/>
                            <a:ea typeface="Calibri"/>
                            <a:cs typeface="Times New Roman"/>
                          </a:endParaRPr>
                        </a:p>
                      </a:txBody>
                      <a:tcPr marL="68580" marR="68580" marT="0" marB="0"/>
                    </a:tc>
                  </a:tr>
                  <a:tr h="294529">
                    <a:tc>
                      <a:txBody>
                        <a:bodyPr/>
                        <a:lstStyle/>
                        <a:p>
                          <a:pPr>
                            <a:lnSpc>
                              <a:spcPct val="115000"/>
                            </a:lnSpc>
                            <a:spcAft>
                              <a:spcPts val="0"/>
                            </a:spcAft>
                          </a:pPr>
                          <a:r>
                            <a:rPr lang="en-US" sz="1100" dirty="0">
                              <a:effectLst/>
                            </a:rPr>
                            <a:t>Fleet 5</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2008-2015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1.47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0.94</a:t>
                          </a:r>
                          <a:endParaRPr lang="nb-NO" sz="1100">
                            <a:effectLst/>
                            <a:latin typeface="Calibri"/>
                            <a:ea typeface="Calibri"/>
                            <a:cs typeface="Times New Roman"/>
                          </a:endParaRPr>
                        </a:p>
                      </a:txBody>
                      <a:tcPr marL="68580" marR="68580" marT="0" marB="0"/>
                    </a:tc>
                  </a:tr>
                  <a:tr h="380399">
                    <a:tc>
                      <a:txBody>
                        <a:bodyPr/>
                        <a:lstStyle/>
                        <a:p>
                          <a:pPr>
                            <a:lnSpc>
                              <a:spcPct val="115000"/>
                            </a:lnSpc>
                            <a:spcAft>
                              <a:spcPts val="0"/>
                            </a:spcAft>
                          </a:pPr>
                          <a:r>
                            <a:rPr lang="en-US" sz="1100">
                              <a:effectLst/>
                            </a:rPr>
                            <a:t>Fleet 1</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1988-2015*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1.40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0.93</a:t>
                          </a:r>
                          <a:endParaRPr lang="nb-NO" sz="1100" dirty="0">
                            <a:effectLst/>
                            <a:latin typeface="Calibri"/>
                            <a:ea typeface="Calibri"/>
                            <a:cs typeface="Times New Roman"/>
                          </a:endParaRPr>
                        </a:p>
                      </a:txBody>
                      <a:tcPr marL="68580" marR="68580" marT="0" marB="0"/>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742763287"/>
                  </p:ext>
                </p:extLst>
              </p:nvPr>
            </p:nvGraphicFramePr>
            <p:xfrm>
              <a:off x="3995936" y="3140968"/>
              <a:ext cx="4896545" cy="1435726"/>
            </p:xfrm>
            <a:graphic>
              <a:graphicData uri="http://schemas.openxmlformats.org/drawingml/2006/table">
                <a:tbl>
                  <a:tblPr firstRow="1" firstCol="1" bandRow="1">
                    <a:tableStyleId>{5C22544A-7EE6-4342-B048-85BDC9FD1C3A}</a:tableStyleId>
                  </a:tblPr>
                  <a:tblGrid>
                    <a:gridCol w="1016947"/>
                    <a:gridCol w="907773"/>
                    <a:gridCol w="967487"/>
                    <a:gridCol w="1036248"/>
                    <a:gridCol w="968090"/>
                  </a:tblGrid>
                  <a:tr h="380399">
                    <a:tc>
                      <a:txBody>
                        <a:bodyPr/>
                        <a:lstStyle/>
                        <a:p>
                          <a:pPr>
                            <a:lnSpc>
                              <a:spcPct val="115000"/>
                            </a:lnSpc>
                            <a:spcAft>
                              <a:spcPts val="0"/>
                            </a:spcAft>
                          </a:pPr>
                          <a:r>
                            <a:rPr lang="en-US" sz="1100" dirty="0">
                              <a:effectLst/>
                            </a:rPr>
                            <a:t>Data</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Age range</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Year range</a:t>
                          </a:r>
                          <a:endParaRPr lang="nb-NO" sz="1100">
                            <a:effectLst/>
                            <a:latin typeface="Calibri"/>
                            <a:ea typeface="Calibri"/>
                            <a:cs typeface="Times New Roman"/>
                          </a:endParaRPr>
                        </a:p>
                      </a:txBody>
                      <a:tcPr marL="68580" marR="68580" marT="0" marB="0"/>
                    </a:tc>
                    <a:tc>
                      <a:txBody>
                        <a:bodyPr/>
                        <a:lstStyle/>
                        <a:p>
                          <a:endParaRPr lang="nb-NO"/>
                        </a:p>
                      </a:txBody>
                      <a:tcPr marL="68580" marR="68580" marT="0" marB="0">
                        <a:blipFill rotWithShape="1">
                          <a:blip r:embed="rId3"/>
                          <a:stretch>
                            <a:fillRect l="-279412" t="-9524" r="-93529" b="-274603"/>
                          </a:stretch>
                        </a:blipFill>
                      </a:tcPr>
                    </a:tc>
                    <a:tc>
                      <a:txBody>
                        <a:bodyPr/>
                        <a:lstStyle/>
                        <a:p>
                          <a:endParaRPr lang="nb-NO"/>
                        </a:p>
                      </a:txBody>
                      <a:tcPr marL="68580" marR="68580" marT="0" marB="0">
                        <a:blipFill rotWithShape="1">
                          <a:blip r:embed="rId3"/>
                          <a:stretch>
                            <a:fillRect l="-405660" t="-9524" b="-274603"/>
                          </a:stretch>
                        </a:blipFill>
                      </a:tcPr>
                    </a:tc>
                  </a:tr>
                  <a:tr h="380399">
                    <a:tc>
                      <a:txBody>
                        <a:bodyPr/>
                        <a:lstStyle/>
                        <a:p>
                          <a:pPr>
                            <a:lnSpc>
                              <a:spcPct val="115000"/>
                            </a:lnSpc>
                            <a:spcAft>
                              <a:spcPts val="0"/>
                            </a:spcAft>
                          </a:pPr>
                          <a:r>
                            <a:rPr lang="en-US" sz="1100">
                              <a:effectLst/>
                            </a:rPr>
                            <a:t>Catch at age</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2011-2013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1.47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0.97</a:t>
                          </a:r>
                          <a:endParaRPr lang="nb-NO" sz="1100" dirty="0">
                            <a:effectLst/>
                            <a:latin typeface="Calibri"/>
                            <a:ea typeface="Calibri"/>
                            <a:cs typeface="Times New Roman"/>
                          </a:endParaRPr>
                        </a:p>
                      </a:txBody>
                      <a:tcPr marL="68580" marR="68580" marT="0" marB="0"/>
                    </a:tc>
                  </a:tr>
                  <a:tr h="294529">
                    <a:tc>
                      <a:txBody>
                        <a:bodyPr/>
                        <a:lstStyle/>
                        <a:p>
                          <a:pPr>
                            <a:lnSpc>
                              <a:spcPct val="115000"/>
                            </a:lnSpc>
                            <a:spcAft>
                              <a:spcPts val="0"/>
                            </a:spcAft>
                          </a:pPr>
                          <a:r>
                            <a:rPr lang="en-US" sz="1100" dirty="0">
                              <a:effectLst/>
                            </a:rPr>
                            <a:t>Fleet 5</a:t>
                          </a:r>
                          <a:endParaRPr lang="nb-NO"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2008-2015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1.47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0.94</a:t>
                          </a:r>
                          <a:endParaRPr lang="nb-NO" sz="1100">
                            <a:effectLst/>
                            <a:latin typeface="Calibri"/>
                            <a:ea typeface="Calibri"/>
                            <a:cs typeface="Times New Roman"/>
                          </a:endParaRPr>
                        </a:p>
                      </a:txBody>
                      <a:tcPr marL="68580" marR="68580" marT="0" marB="0"/>
                    </a:tc>
                  </a:tr>
                  <a:tr h="380399">
                    <a:tc>
                      <a:txBody>
                        <a:bodyPr/>
                        <a:lstStyle/>
                        <a:p>
                          <a:pPr>
                            <a:lnSpc>
                              <a:spcPct val="115000"/>
                            </a:lnSpc>
                            <a:spcAft>
                              <a:spcPts val="0"/>
                            </a:spcAft>
                          </a:pPr>
                          <a:r>
                            <a:rPr lang="en-US" sz="1100">
                              <a:effectLst/>
                            </a:rPr>
                            <a:t>Fleet 1</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3-15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1988-2015*</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a:effectLst/>
                            </a:rPr>
                            <a:t>1.40 (0.03)</a:t>
                          </a:r>
                          <a:endParaRPr lang="nb-NO" sz="1100">
                            <a:effectLst/>
                            <a:latin typeface="Calibri"/>
                            <a:ea typeface="Calibri"/>
                            <a:cs typeface="Times New Roman"/>
                          </a:endParaRPr>
                        </a:p>
                      </a:txBody>
                      <a:tcPr marL="68580" marR="68580" marT="0" marB="0"/>
                    </a:tc>
                    <a:tc>
                      <a:txBody>
                        <a:bodyPr/>
                        <a:lstStyle/>
                        <a:p>
                          <a:pPr>
                            <a:lnSpc>
                              <a:spcPct val="115000"/>
                            </a:lnSpc>
                            <a:spcAft>
                              <a:spcPts val="0"/>
                            </a:spcAft>
                          </a:pPr>
                          <a:r>
                            <a:rPr lang="en-US" sz="1100" dirty="0">
                              <a:effectLst/>
                            </a:rPr>
                            <a:t>0.93</a:t>
                          </a:r>
                          <a:endParaRPr lang="nb-NO" sz="1100" dirty="0">
                            <a:effectLst/>
                            <a:latin typeface="Calibri"/>
                            <a:ea typeface="Calibri"/>
                            <a:cs typeface="Times New Roman"/>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4139952" y="2346583"/>
                <a:ext cx="4824536" cy="722377"/>
              </a:xfrm>
              <a:prstGeom prst="rect">
                <a:avLst/>
              </a:prstGeom>
            </p:spPr>
            <p:txBody>
              <a:bodyPr wrap="square">
                <a:spAutoFit/>
              </a:bodyPr>
              <a:lstStyle/>
              <a:p>
                <a:r>
                  <a:rPr lang="nb-NO" dirty="0"/>
                  <a:t>Modelling </a:t>
                </a:r>
                <a:r>
                  <a:rPr lang="nb-NO" dirty="0" err="1"/>
                  <a:t>the</a:t>
                </a:r>
                <a:r>
                  <a:rPr lang="nb-NO" dirty="0"/>
                  <a:t> </a:t>
                </a:r>
                <a:r>
                  <a:rPr lang="nb-NO" dirty="0" err="1"/>
                  <a:t>variances</a:t>
                </a:r>
                <a:r>
                  <a:rPr lang="nb-NO" dirty="0"/>
                  <a:t>: </a:t>
                </a:r>
                <a14:m>
                  <m:oMath xmlns:m="http://schemas.openxmlformats.org/officeDocument/2006/math">
                    <m:sSup>
                      <m:sSupPr>
                        <m:ctrlPr>
                          <a:rPr lang="nb-NO" i="1">
                            <a:latin typeface="Cambria Math"/>
                          </a:rPr>
                        </m:ctrlPr>
                      </m:sSupPr>
                      <m:e>
                        <m:acc>
                          <m:accPr>
                            <m:chr m:val="̂"/>
                            <m:ctrlPr>
                              <a:rPr lang="nb-NO" i="1">
                                <a:latin typeface="Cambria Math"/>
                              </a:rPr>
                            </m:ctrlPr>
                          </m:accPr>
                          <m:e>
                            <m:r>
                              <a:rPr lang="en-US" i="1">
                                <a:latin typeface="Cambria Math"/>
                              </a:rPr>
                              <m:t>𝜎</m:t>
                            </m:r>
                          </m:e>
                        </m:acc>
                      </m:e>
                      <m:sup>
                        <m:r>
                          <a:rPr lang="en-US" i="1">
                            <a:latin typeface="Cambria Math"/>
                          </a:rPr>
                          <m:t>2</m:t>
                        </m:r>
                      </m:sup>
                    </m:sSup>
                    <m:r>
                      <a:rPr lang="en-US" i="1">
                        <a:latin typeface="Cambria Math"/>
                      </a:rPr>
                      <m:t>=</m:t>
                    </m:r>
                    <m:r>
                      <a:rPr lang="en-US" i="1">
                        <a:latin typeface="Cambria Math"/>
                      </a:rPr>
                      <m:t>𝛼</m:t>
                    </m:r>
                    <m:sSup>
                      <m:sSupPr>
                        <m:ctrlPr>
                          <a:rPr lang="nb-NO" i="1">
                            <a:latin typeface="Cambria Math"/>
                          </a:rPr>
                        </m:ctrlPr>
                      </m:sSupPr>
                      <m:e>
                        <m:acc>
                          <m:accPr>
                            <m:chr m:val="̂"/>
                            <m:ctrlPr>
                              <a:rPr lang="nb-NO" i="1">
                                <a:latin typeface="Cambria Math"/>
                              </a:rPr>
                            </m:ctrlPr>
                          </m:accPr>
                          <m:e>
                            <m:r>
                              <a:rPr lang="en-US" i="1">
                                <a:latin typeface="Cambria Math"/>
                              </a:rPr>
                              <m:t>𝜇</m:t>
                            </m:r>
                          </m:e>
                        </m:acc>
                      </m:e>
                      <m:sup>
                        <m:r>
                          <a:rPr lang="en-US" i="1">
                            <a:latin typeface="Cambria Math"/>
                          </a:rPr>
                          <m:t>𝛽</m:t>
                        </m:r>
                      </m:sup>
                    </m:sSup>
                  </m:oMath>
                </a14:m>
                <a:r>
                  <a:rPr lang="nb-NO" dirty="0"/>
                  <a:t>. Note </a:t>
                </a:r>
                <a14:m>
                  <m:oMath xmlns:m="http://schemas.openxmlformats.org/officeDocument/2006/math">
                    <m:r>
                      <a:rPr lang="en-US" i="1">
                        <a:latin typeface="Cambria Math"/>
                      </a:rPr>
                      <m:t>𝛽</m:t>
                    </m:r>
                    <m:r>
                      <a:rPr lang="nb-NO" i="1">
                        <a:latin typeface="Cambria Math"/>
                      </a:rPr>
                      <m:t>=2</m:t>
                    </m:r>
                    <m:r>
                      <a:rPr lang="nb-NO" i="1">
                        <a:latin typeface="Cambria Math"/>
                        <a:ea typeface="Cambria Math"/>
                      </a:rPr>
                      <m:t>⇒</m:t>
                    </m:r>
                  </m:oMath>
                </a14:m>
                <a:r>
                  <a:rPr lang="nb-NO" dirty="0" err="1"/>
                  <a:t>iid</a:t>
                </a:r>
                <a:r>
                  <a:rPr lang="nb-NO" dirty="0"/>
                  <a:t> </a:t>
                </a:r>
                <a:r>
                  <a:rPr lang="nb-NO" dirty="0" err="1"/>
                  <a:t>provided</a:t>
                </a:r>
                <a:r>
                  <a:rPr lang="nb-NO" dirty="0"/>
                  <a:t> </a:t>
                </a:r>
                <a:r>
                  <a:rPr lang="nb-NO" dirty="0" err="1"/>
                  <a:t>lognormal</a:t>
                </a:r>
                <a:r>
                  <a:rPr lang="nb-NO" dirty="0"/>
                  <a:t> </a:t>
                </a:r>
                <a:r>
                  <a:rPr lang="nb-NO" dirty="0" err="1"/>
                  <a:t>dist</a:t>
                </a:r>
                <a:r>
                  <a:rPr lang="nb-NO" dirty="0"/>
                  <a:t>.</a:t>
                </a:r>
              </a:p>
            </p:txBody>
          </p:sp>
        </mc:Choice>
        <mc:Fallback xmlns="">
          <p:sp>
            <p:nvSpPr>
              <p:cNvPr id="7" name="Rectangle 6"/>
              <p:cNvSpPr>
                <a:spLocks noRot="1" noChangeAspect="1" noMove="1" noResize="1" noEditPoints="1" noAdjustHandles="1" noChangeArrowheads="1" noChangeShapeType="1" noTextEdit="1"/>
              </p:cNvSpPr>
              <p:nvPr/>
            </p:nvSpPr>
            <p:spPr>
              <a:xfrm>
                <a:off x="4139952" y="2346583"/>
                <a:ext cx="4824536" cy="722377"/>
              </a:xfrm>
              <a:prstGeom prst="rect">
                <a:avLst/>
              </a:prstGeom>
              <a:blipFill rotWithShape="1">
                <a:blip r:embed="rId4"/>
                <a:stretch>
                  <a:fillRect l="-1263" t="-1695" r="-1010" b="-15254"/>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67944" y="4687519"/>
                <a:ext cx="4572000" cy="1015663"/>
              </a:xfrm>
              <a:prstGeom prst="rect">
                <a:avLst/>
              </a:prstGeom>
            </p:spPr>
            <p:txBody>
              <a:bodyPr>
                <a:spAutoFit/>
              </a:bodyPr>
              <a:lstStyle/>
              <a:p>
                <a:r>
                  <a:rPr lang="nb-NO" dirty="0"/>
                  <a:t>Log </a:t>
                </a:r>
                <a:r>
                  <a:rPr lang="nb-NO" dirty="0" err="1"/>
                  <a:t>normally</a:t>
                </a:r>
                <a:r>
                  <a:rPr lang="nb-NO" dirty="0"/>
                  <a:t> </a:t>
                </a:r>
                <a:r>
                  <a:rPr lang="nb-NO" dirty="0" err="1"/>
                  <a:t>distributed</a:t>
                </a:r>
                <a:r>
                  <a:rPr lang="nb-NO" dirty="0"/>
                  <a:t> </a:t>
                </a:r>
                <a:r>
                  <a:rPr lang="nb-NO" dirty="0" err="1"/>
                  <a:t>error</a:t>
                </a:r>
                <a:r>
                  <a:rPr lang="nb-NO" dirty="0"/>
                  <a:t> and </a:t>
                </a:r>
                <a:r>
                  <a:rPr lang="nb-NO" dirty="0" err="1"/>
                  <a:t>the</a:t>
                </a:r>
                <a:r>
                  <a:rPr lang="nb-NO" dirty="0"/>
                  <a:t> </a:t>
                </a:r>
                <a:r>
                  <a:rPr lang="nb-NO" dirty="0" err="1"/>
                  <a:t>iid</a:t>
                </a:r>
                <a:r>
                  <a:rPr lang="nb-NO" dirty="0"/>
                  <a:t> </a:t>
                </a:r>
                <a:r>
                  <a:rPr lang="nb-NO" dirty="0" err="1"/>
                  <a:t>assumption</a:t>
                </a:r>
                <a:r>
                  <a:rPr lang="nb-NO" dirty="0"/>
                  <a:t> </a:t>
                </a:r>
                <a:r>
                  <a:rPr lang="nb-NO" dirty="0" err="1"/>
                  <a:t>implies</a:t>
                </a:r>
                <a:r>
                  <a:rPr lang="nb-NO" dirty="0"/>
                  <a:t> </a:t>
                </a:r>
                <a14:m>
                  <m:oMath xmlns:m="http://schemas.openxmlformats.org/officeDocument/2006/math">
                    <m:r>
                      <a:rPr lang="en-US" i="1">
                        <a:latin typeface="Cambria Math"/>
                      </a:rPr>
                      <m:t>𝛽</m:t>
                    </m:r>
                  </m:oMath>
                </a14:m>
                <a:r>
                  <a:rPr lang="nb-NO" dirty="0"/>
                  <a:t>=2</a:t>
                </a:r>
              </a:p>
              <a:p>
                <a:r>
                  <a:rPr lang="nb-NO" dirty="0" err="1"/>
                  <a:t>But</a:t>
                </a:r>
                <a:r>
                  <a:rPr lang="nb-NO" dirty="0"/>
                  <a:t> </a:t>
                </a:r>
                <a14:m>
                  <m:oMath xmlns:m="http://schemas.openxmlformats.org/officeDocument/2006/math">
                    <m:r>
                      <a:rPr lang="en-US" i="1">
                        <a:solidFill>
                          <a:srgbClr val="FF0000"/>
                        </a:solidFill>
                        <a:latin typeface="Cambria Math"/>
                      </a:rPr>
                      <m:t>𝛽</m:t>
                    </m:r>
                    <m:r>
                      <a:rPr lang="nb-NO" dirty="0">
                        <a:solidFill>
                          <a:srgbClr val="FF0000"/>
                        </a:solidFill>
                        <a:latin typeface="Cambria Math"/>
                        <a:ea typeface="Cambria Math"/>
                      </a:rPr>
                      <m:t>≠</m:t>
                    </m:r>
                  </m:oMath>
                </a14:m>
                <a:r>
                  <a:rPr lang="nb-NO" dirty="0">
                    <a:solidFill>
                      <a:srgbClr val="FF0000"/>
                    </a:solidFill>
                  </a:rPr>
                  <a:t>2</a:t>
                </a:r>
                <a:r>
                  <a:rPr lang="nb-NO" dirty="0"/>
                  <a:t>!</a:t>
                </a:r>
              </a:p>
            </p:txBody>
          </p:sp>
        </mc:Choice>
        <mc:Fallback xmlns="">
          <p:sp>
            <p:nvSpPr>
              <p:cNvPr id="9" name="Rectangle 8"/>
              <p:cNvSpPr>
                <a:spLocks noRot="1" noChangeAspect="1" noMove="1" noResize="1" noEditPoints="1" noAdjustHandles="1" noChangeArrowheads="1" noChangeShapeType="1" noTextEdit="1"/>
              </p:cNvSpPr>
              <p:nvPr/>
            </p:nvSpPr>
            <p:spPr>
              <a:xfrm>
                <a:off x="4067944" y="4687519"/>
                <a:ext cx="4572000" cy="1015663"/>
              </a:xfrm>
              <a:prstGeom prst="rect">
                <a:avLst/>
              </a:prstGeom>
              <a:blipFill rotWithShape="1">
                <a:blip r:embed="rId5"/>
                <a:stretch>
                  <a:fillRect l="-1333" t="-2395" b="-10180"/>
                </a:stretch>
              </a:blipFill>
            </p:spPr>
            <p:txBody>
              <a:bodyPr/>
              <a:lstStyle/>
              <a:p>
                <a:r>
                  <a:rPr lang="nb-NO">
                    <a:noFill/>
                  </a:rPr>
                  <a:t> </a:t>
                </a:r>
              </a:p>
            </p:txBody>
          </p:sp>
        </mc:Fallback>
      </mc:AlternateContent>
    </p:spTree>
    <p:extLst>
      <p:ext uri="{BB962C8B-B14F-4D97-AF65-F5344CB8AC3E}">
        <p14:creationId xmlns:p14="http://schemas.microsoft.com/office/powerpoint/2010/main" val="144081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97971C-2FE7-4FD3-B01F-4B5E83D933F8}" type="slidenum">
              <a:rPr lang="en-GB" noProof="0" smtClean="0"/>
              <a:pPr/>
              <a:t>28</a:t>
            </a:fld>
            <a:endParaRPr lang="en-GB" noProof="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98567507"/>
                  </p:ext>
                </p:extLst>
              </p:nvPr>
            </p:nvGraphicFramePr>
            <p:xfrm>
              <a:off x="237178" y="4896953"/>
              <a:ext cx="8642350" cy="594487"/>
            </p:xfrm>
            <a:graphic>
              <a:graphicData uri="http://schemas.openxmlformats.org/drawingml/2006/table">
                <a:tbl>
                  <a:tblPr>
                    <a:tableStyleId>{5C22544A-7EE6-4342-B048-85BDC9FD1C3A}</a:tableStyleId>
                  </a:tblPr>
                  <a:tblGrid>
                    <a:gridCol w="1728470"/>
                    <a:gridCol w="1728470"/>
                    <a:gridCol w="1728470"/>
                    <a:gridCol w="1728470"/>
                    <a:gridCol w="1728470"/>
                  </a:tblGrid>
                  <a:tr h="208915">
                    <a:tc>
                      <a:txBody>
                        <a:bodyPr/>
                        <a:lstStyle/>
                        <a:p>
                          <a:pPr>
                            <a:lnSpc>
                              <a:spcPct val="115000"/>
                            </a:lnSpc>
                            <a:spcAft>
                              <a:spcPts val="0"/>
                            </a:spcAft>
                          </a:pPr>
                          <a:r>
                            <a:rPr lang="nb-NO" sz="1100" dirty="0">
                              <a:effectLst/>
                            </a:rPr>
                            <a:t>Data</a:t>
                          </a:r>
                          <a:endParaRPr lang="nb-NO" sz="1200" dirty="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Age range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Year range</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nb-NO" sz="1100" i="1">
                                        <a:effectLst/>
                                        <a:latin typeface="Cambria Math"/>
                                      </a:rPr>
                                    </m:ctrlPr>
                                  </m:accPr>
                                  <m:e>
                                    <m:r>
                                      <a:rPr lang="nb-NO" sz="1100">
                                        <a:effectLst/>
                                        <a:latin typeface="Cambria Math"/>
                                      </a:rPr>
                                      <m:t>𝛽</m:t>
                                    </m:r>
                                  </m:e>
                                </m:acc>
                              </m:oMath>
                            </m:oMathPara>
                          </a14:m>
                          <a:endParaRPr lang="nb-NO" sz="1200" dirty="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nb-NO" sz="1100" i="1">
                                        <a:effectLst/>
                                        <a:latin typeface="Cambria Math"/>
                                      </a:rPr>
                                    </m:ctrlPr>
                                  </m:sSupPr>
                                  <m:e>
                                    <m:r>
                                      <a:rPr lang="nb-NO" sz="1100">
                                        <a:effectLst/>
                                        <a:latin typeface="Cambria Math"/>
                                      </a:rPr>
                                      <m:t>𝑅</m:t>
                                    </m:r>
                                  </m:e>
                                  <m:sup>
                                    <m:r>
                                      <a:rPr lang="nb-NO" sz="1100">
                                        <a:effectLst/>
                                        <a:latin typeface="Cambria Math"/>
                                      </a:rPr>
                                      <m:t>2</m:t>
                                    </m:r>
                                  </m:sup>
                                </m:sSup>
                              </m:oMath>
                            </m:oMathPara>
                          </a14:m>
                          <a:endParaRPr lang="nb-NO" sz="1200">
                            <a:solidFill>
                              <a:srgbClr val="000000"/>
                            </a:solidFill>
                            <a:effectLst/>
                            <a:latin typeface="Calibri"/>
                            <a:ea typeface="Calibri"/>
                            <a:cs typeface="Calibri"/>
                          </a:endParaRPr>
                        </a:p>
                      </a:txBody>
                      <a:tcPr marL="68580" marR="68580" marT="0" marB="0"/>
                    </a:tc>
                  </a:tr>
                  <a:tr h="88900">
                    <a:tc>
                      <a:txBody>
                        <a:bodyPr/>
                        <a:lstStyle/>
                        <a:p>
                          <a:pPr>
                            <a:lnSpc>
                              <a:spcPct val="115000"/>
                            </a:lnSpc>
                            <a:spcAft>
                              <a:spcPts val="0"/>
                            </a:spcAft>
                          </a:pPr>
                          <a:r>
                            <a:rPr lang="nb-NO" sz="1100">
                              <a:effectLst/>
                            </a:rPr>
                            <a:t>Norwegian Catch at age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1-13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2001-2011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1.48 (0.03)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0.94 </a:t>
                          </a:r>
                          <a:endParaRPr lang="nb-NO" sz="1200">
                            <a:solidFill>
                              <a:srgbClr val="000000"/>
                            </a:solidFill>
                            <a:effectLst/>
                            <a:latin typeface="Calibri"/>
                            <a:ea typeface="Calibri"/>
                            <a:cs typeface="Calibri"/>
                          </a:endParaRPr>
                        </a:p>
                      </a:txBody>
                      <a:tcPr marL="68580" marR="68580" marT="0" marB="0"/>
                    </a:tc>
                  </a:tr>
                  <a:tr h="88900">
                    <a:tc>
                      <a:txBody>
                        <a:bodyPr/>
                        <a:lstStyle/>
                        <a:p>
                          <a:pPr>
                            <a:lnSpc>
                              <a:spcPct val="115000"/>
                            </a:lnSpc>
                            <a:spcAft>
                              <a:spcPts val="0"/>
                            </a:spcAft>
                          </a:pPr>
                          <a:r>
                            <a:rPr lang="nb-NO" sz="1100">
                              <a:effectLst/>
                            </a:rPr>
                            <a:t>Winter survey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1-15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2012-2013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1.58 (0.03)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dirty="0">
                              <a:effectLst/>
                            </a:rPr>
                            <a:t>0.97 </a:t>
                          </a:r>
                          <a:endParaRPr lang="nb-NO" sz="1200" dirty="0">
                            <a:solidFill>
                              <a:srgbClr val="000000"/>
                            </a:solidFill>
                            <a:effectLst/>
                            <a:latin typeface="Calibri"/>
                            <a:ea typeface="Calibri"/>
                            <a:cs typeface="Calibri"/>
                          </a:endParaRPr>
                        </a:p>
                      </a:txBody>
                      <a:tcPr marL="68580" marR="68580" marT="0" marB="0"/>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957916909"/>
                  </p:ext>
                </p:extLst>
              </p:nvPr>
            </p:nvGraphicFramePr>
            <p:xfrm>
              <a:off x="237178" y="4896953"/>
              <a:ext cx="8642350" cy="570104"/>
            </p:xfrm>
            <a:graphic>
              <a:graphicData uri="http://schemas.openxmlformats.org/drawingml/2006/table">
                <a:tbl>
                  <a:tblPr>
                    <a:tableStyleId>{5C22544A-7EE6-4342-B048-85BDC9FD1C3A}</a:tableStyleId>
                  </a:tblPr>
                  <a:tblGrid>
                    <a:gridCol w="1728470"/>
                    <a:gridCol w="1728470"/>
                    <a:gridCol w="1728470"/>
                    <a:gridCol w="1728470"/>
                    <a:gridCol w="1728470"/>
                  </a:tblGrid>
                  <a:tr h="209296">
                    <a:tc>
                      <a:txBody>
                        <a:bodyPr/>
                        <a:lstStyle/>
                        <a:p>
                          <a:pPr>
                            <a:lnSpc>
                              <a:spcPct val="115000"/>
                            </a:lnSpc>
                            <a:spcAft>
                              <a:spcPts val="0"/>
                            </a:spcAft>
                          </a:pPr>
                          <a:r>
                            <a:rPr lang="nb-NO" sz="1100" dirty="0">
                              <a:effectLst/>
                            </a:rPr>
                            <a:t>Data</a:t>
                          </a:r>
                          <a:endParaRPr lang="nb-NO" sz="1200" dirty="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Age range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Year range</a:t>
                          </a:r>
                          <a:endParaRPr lang="nb-NO" sz="1200">
                            <a:solidFill>
                              <a:srgbClr val="000000"/>
                            </a:solidFill>
                            <a:effectLst/>
                            <a:latin typeface="Calibri"/>
                            <a:ea typeface="Calibri"/>
                            <a:cs typeface="Calibri"/>
                          </a:endParaRPr>
                        </a:p>
                      </a:txBody>
                      <a:tcPr marL="68580" marR="68580" marT="0" marB="0"/>
                    </a:tc>
                    <a:tc>
                      <a:txBody>
                        <a:bodyPr/>
                        <a:lstStyle/>
                        <a:p>
                          <a:endParaRPr lang="nb-NO"/>
                        </a:p>
                      </a:txBody>
                      <a:tcPr marL="68580" marR="68580" marT="0" marB="0">
                        <a:blipFill rotWithShape="1">
                          <a:blip r:embed="rId2"/>
                          <a:stretch>
                            <a:fillRect l="-301060" t="-17143" r="-100353" b="-208571"/>
                          </a:stretch>
                        </a:blipFill>
                      </a:tcPr>
                    </a:tc>
                    <a:tc>
                      <a:txBody>
                        <a:bodyPr/>
                        <a:lstStyle/>
                        <a:p>
                          <a:endParaRPr lang="nb-NO"/>
                        </a:p>
                      </a:txBody>
                      <a:tcPr marL="68580" marR="68580" marT="0" marB="0">
                        <a:blipFill rotWithShape="1">
                          <a:blip r:embed="rId2"/>
                          <a:stretch>
                            <a:fillRect l="-399648" t="-17143" b="-208571"/>
                          </a:stretch>
                        </a:blipFill>
                      </a:tcPr>
                    </a:tc>
                  </a:tr>
                  <a:tr h="180404">
                    <a:tc>
                      <a:txBody>
                        <a:bodyPr/>
                        <a:lstStyle/>
                        <a:p>
                          <a:pPr>
                            <a:lnSpc>
                              <a:spcPct val="115000"/>
                            </a:lnSpc>
                            <a:spcAft>
                              <a:spcPts val="0"/>
                            </a:spcAft>
                          </a:pPr>
                          <a:r>
                            <a:rPr lang="nb-NO" sz="1100">
                              <a:effectLst/>
                            </a:rPr>
                            <a:t>Norwegian Catch at age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1-13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2001-2011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1.48 (0.03)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0.94 </a:t>
                          </a:r>
                          <a:endParaRPr lang="nb-NO" sz="1200">
                            <a:solidFill>
                              <a:srgbClr val="000000"/>
                            </a:solidFill>
                            <a:effectLst/>
                            <a:latin typeface="Calibri"/>
                            <a:ea typeface="Calibri"/>
                            <a:cs typeface="Calibri"/>
                          </a:endParaRPr>
                        </a:p>
                      </a:txBody>
                      <a:tcPr marL="68580" marR="68580" marT="0" marB="0"/>
                    </a:tc>
                  </a:tr>
                  <a:tr h="180404">
                    <a:tc>
                      <a:txBody>
                        <a:bodyPr/>
                        <a:lstStyle/>
                        <a:p>
                          <a:pPr>
                            <a:lnSpc>
                              <a:spcPct val="115000"/>
                            </a:lnSpc>
                            <a:spcAft>
                              <a:spcPts val="0"/>
                            </a:spcAft>
                          </a:pPr>
                          <a:r>
                            <a:rPr lang="nb-NO" sz="1100">
                              <a:effectLst/>
                            </a:rPr>
                            <a:t>Winter survey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1-15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2012-2013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a:effectLst/>
                            </a:rPr>
                            <a:t>1.58 (0.03) </a:t>
                          </a:r>
                          <a:endParaRPr lang="nb-NO" sz="1200">
                            <a:solidFill>
                              <a:srgbClr val="000000"/>
                            </a:solidFill>
                            <a:effectLst/>
                            <a:latin typeface="Calibri"/>
                            <a:ea typeface="Calibri"/>
                            <a:cs typeface="Calibri"/>
                          </a:endParaRPr>
                        </a:p>
                      </a:txBody>
                      <a:tcPr marL="68580" marR="68580" marT="0" marB="0"/>
                    </a:tc>
                    <a:tc>
                      <a:txBody>
                        <a:bodyPr/>
                        <a:lstStyle/>
                        <a:p>
                          <a:pPr>
                            <a:lnSpc>
                              <a:spcPct val="115000"/>
                            </a:lnSpc>
                            <a:spcAft>
                              <a:spcPts val="0"/>
                            </a:spcAft>
                          </a:pPr>
                          <a:r>
                            <a:rPr lang="nb-NO" sz="1100" dirty="0">
                              <a:effectLst/>
                            </a:rPr>
                            <a:t>0.97 </a:t>
                          </a:r>
                          <a:endParaRPr lang="nb-NO" sz="1200" dirty="0">
                            <a:solidFill>
                              <a:srgbClr val="000000"/>
                            </a:solidFill>
                            <a:effectLst/>
                            <a:latin typeface="Calibri"/>
                            <a:ea typeface="Calibri"/>
                            <a:cs typeface="Calibri"/>
                          </a:endParaRPr>
                        </a:p>
                      </a:txBody>
                      <a:tcPr marL="68580" marR="68580" marT="0" marB="0"/>
                    </a:tc>
                  </a:tr>
                </a:tbl>
              </a:graphicData>
            </a:graphic>
          </p:graphicFrame>
        </mc:Fallback>
      </mc:AlternateContent>
      <p:sp>
        <p:nvSpPr>
          <p:cNvPr id="6" name="Rectangle 2"/>
          <p:cNvSpPr>
            <a:spLocks noChangeArrowheads="1"/>
          </p:cNvSpPr>
          <p:nvPr/>
        </p:nvSpPr>
        <p:spPr bwMode="auto">
          <a:xfrm>
            <a:off x="250825" y="3284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b-NO"/>
          </a:p>
        </p:txBody>
      </p:sp>
      <p:pic>
        <p:nvPicPr>
          <p:cNvPr id="10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2" y="-99392"/>
            <a:ext cx="5753100" cy="5753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250825" y="9494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nb-NO" altLang="nb-NO" sz="1800" b="0" i="0" u="none" strike="noStrike" cap="none" normalizeH="0" baseline="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 name="TextBox 7"/>
              <p:cNvSpPr txBox="1"/>
              <p:nvPr/>
            </p:nvSpPr>
            <p:spPr bwMode="white">
              <a:xfrm>
                <a:off x="135458" y="4391526"/>
                <a:ext cx="8778878" cy="748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dirty="0" smtClean="0"/>
                  <a:t>Modelling </a:t>
                </a:r>
                <a:r>
                  <a:rPr lang="nb-NO" dirty="0" err="1" smtClean="0"/>
                  <a:t>the</a:t>
                </a:r>
                <a:r>
                  <a:rPr lang="nb-NO" dirty="0" smtClean="0"/>
                  <a:t> </a:t>
                </a:r>
                <a:r>
                  <a:rPr lang="nb-NO" dirty="0" err="1" smtClean="0"/>
                  <a:t>variances</a:t>
                </a:r>
                <a:r>
                  <a:rPr lang="nb-NO" dirty="0" smtClean="0"/>
                  <a:t>: </a:t>
                </a:r>
                <a14:m>
                  <m:oMath xmlns:m="http://schemas.openxmlformats.org/officeDocument/2006/math">
                    <m:sSup>
                      <m:sSupPr>
                        <m:ctrlPr>
                          <a:rPr lang="nb-NO" i="1">
                            <a:latin typeface="Cambria Math"/>
                          </a:rPr>
                        </m:ctrlPr>
                      </m:sSupPr>
                      <m:e>
                        <m:acc>
                          <m:accPr>
                            <m:chr m:val="̂"/>
                            <m:ctrlPr>
                              <a:rPr lang="nb-NO" i="1">
                                <a:latin typeface="Cambria Math"/>
                              </a:rPr>
                            </m:ctrlPr>
                          </m:accPr>
                          <m:e>
                            <m:r>
                              <a:rPr lang="en-US" i="1">
                                <a:latin typeface="Cambria Math"/>
                              </a:rPr>
                              <m:t>𝜎</m:t>
                            </m:r>
                          </m:e>
                        </m:acc>
                      </m:e>
                      <m:sup>
                        <m:r>
                          <a:rPr lang="en-US" i="1">
                            <a:latin typeface="Cambria Math"/>
                          </a:rPr>
                          <m:t>2</m:t>
                        </m:r>
                      </m:sup>
                    </m:sSup>
                    <m:r>
                      <a:rPr lang="en-US" i="1">
                        <a:latin typeface="Cambria Math"/>
                      </a:rPr>
                      <m:t>=</m:t>
                    </m:r>
                    <m:r>
                      <a:rPr lang="en-US" i="1">
                        <a:latin typeface="Cambria Math"/>
                      </a:rPr>
                      <m:t>𝛼</m:t>
                    </m:r>
                    <m:sSup>
                      <m:sSupPr>
                        <m:ctrlPr>
                          <a:rPr lang="nb-NO" i="1">
                            <a:latin typeface="Cambria Math"/>
                          </a:rPr>
                        </m:ctrlPr>
                      </m:sSupPr>
                      <m:e>
                        <m:acc>
                          <m:accPr>
                            <m:chr m:val="̂"/>
                            <m:ctrlPr>
                              <a:rPr lang="nb-NO" i="1">
                                <a:latin typeface="Cambria Math"/>
                              </a:rPr>
                            </m:ctrlPr>
                          </m:accPr>
                          <m:e>
                            <m:r>
                              <a:rPr lang="en-US" i="1">
                                <a:latin typeface="Cambria Math"/>
                              </a:rPr>
                              <m:t>𝜇</m:t>
                            </m:r>
                          </m:e>
                        </m:acc>
                      </m:e>
                      <m:sup>
                        <m:r>
                          <a:rPr lang="en-US" i="1">
                            <a:latin typeface="Cambria Math"/>
                          </a:rPr>
                          <m:t>𝛽</m:t>
                        </m:r>
                      </m:sup>
                    </m:sSup>
                  </m:oMath>
                </a14:m>
                <a:r>
                  <a:rPr lang="nb-NO" dirty="0" smtClean="0"/>
                  <a:t>. Note </a:t>
                </a:r>
                <a14:m>
                  <m:oMath xmlns:m="http://schemas.openxmlformats.org/officeDocument/2006/math">
                    <m:r>
                      <a:rPr lang="en-US" i="1">
                        <a:latin typeface="Cambria Math"/>
                      </a:rPr>
                      <m:t>𝛽</m:t>
                    </m:r>
                    <m:r>
                      <a:rPr lang="nb-NO" b="0" i="1" smtClean="0">
                        <a:latin typeface="Cambria Math"/>
                      </a:rPr>
                      <m:t>=2</m:t>
                    </m:r>
                    <m:r>
                      <a:rPr lang="nb-NO" b="0" i="1" smtClean="0">
                        <a:latin typeface="Cambria Math"/>
                        <a:ea typeface="Cambria Math"/>
                      </a:rPr>
                      <m:t>⇒</m:t>
                    </m:r>
                  </m:oMath>
                </a14:m>
                <a:r>
                  <a:rPr lang="nb-NO" dirty="0" err="1" smtClean="0"/>
                  <a:t>iid</a:t>
                </a:r>
                <a:r>
                  <a:rPr lang="nb-NO" dirty="0" smtClean="0"/>
                  <a:t> </a:t>
                </a:r>
                <a:r>
                  <a:rPr lang="nb-NO" dirty="0" err="1" smtClean="0"/>
                  <a:t>provided</a:t>
                </a:r>
                <a:r>
                  <a:rPr lang="nb-NO" dirty="0" smtClean="0"/>
                  <a:t> </a:t>
                </a:r>
                <a:r>
                  <a:rPr lang="nb-NO" dirty="0" err="1" smtClean="0"/>
                  <a:t>lognormal</a:t>
                </a:r>
                <a:r>
                  <a:rPr lang="nb-NO" dirty="0" smtClean="0"/>
                  <a:t> </a:t>
                </a:r>
                <a:r>
                  <a:rPr lang="nb-NO" dirty="0" err="1" smtClean="0"/>
                  <a:t>dist</a:t>
                </a:r>
                <a:r>
                  <a:rPr lang="nb-NO" dirty="0" smtClean="0"/>
                  <a:t>.</a:t>
                </a:r>
                <a:endParaRPr lang="nb-NO" dirty="0"/>
              </a:p>
              <a:p>
                <a:endParaRPr lang="nb-NO" baseline="0" dirty="0" smtClean="0"/>
              </a:p>
            </p:txBody>
          </p:sp>
        </mc:Choice>
        <mc:Fallback xmlns="">
          <p:sp>
            <p:nvSpPr>
              <p:cNvPr id="8" name="TextBox 7"/>
              <p:cNvSpPr txBox="1">
                <a:spLocks noRot="1" noChangeAspect="1" noMove="1" noResize="1" noEditPoints="1" noAdjustHandles="1" noChangeArrowheads="1" noChangeShapeType="1" noTextEdit="1"/>
              </p:cNvSpPr>
              <p:nvPr/>
            </p:nvSpPr>
            <p:spPr bwMode="white">
              <a:xfrm>
                <a:off x="135458" y="4391526"/>
                <a:ext cx="8778878" cy="748475"/>
              </a:xfrm>
              <a:prstGeom prst="rect">
                <a:avLst/>
              </a:prstGeom>
              <a:blipFill rotWithShape="1">
                <a:blip r:embed="rId4"/>
                <a:stretch>
                  <a:fillRect l="-6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271867" y="5693186"/>
                <a:ext cx="7548605" cy="707886"/>
              </a:xfrm>
              <a:prstGeom prst="rect">
                <a:avLst/>
              </a:prstGeom>
            </p:spPr>
            <p:txBody>
              <a:bodyPr wrap="none">
                <a:spAutoFit/>
              </a:bodyPr>
              <a:lstStyle/>
              <a:p>
                <a:r>
                  <a:rPr lang="nb-NO" dirty="0" smtClean="0"/>
                  <a:t>Log </a:t>
                </a:r>
                <a:r>
                  <a:rPr lang="nb-NO" dirty="0" err="1" smtClean="0"/>
                  <a:t>normally</a:t>
                </a:r>
                <a:r>
                  <a:rPr lang="nb-NO" dirty="0" smtClean="0"/>
                  <a:t> </a:t>
                </a:r>
                <a:r>
                  <a:rPr lang="nb-NO" dirty="0" err="1" smtClean="0"/>
                  <a:t>distributed</a:t>
                </a:r>
                <a:r>
                  <a:rPr lang="nb-NO" dirty="0" smtClean="0"/>
                  <a:t> </a:t>
                </a:r>
                <a:r>
                  <a:rPr lang="nb-NO" dirty="0" err="1" smtClean="0"/>
                  <a:t>error</a:t>
                </a:r>
                <a:r>
                  <a:rPr lang="nb-NO" dirty="0" smtClean="0"/>
                  <a:t> and </a:t>
                </a:r>
                <a:r>
                  <a:rPr lang="nb-NO" dirty="0" err="1" smtClean="0"/>
                  <a:t>the</a:t>
                </a:r>
                <a:r>
                  <a:rPr lang="nb-NO" dirty="0" smtClean="0"/>
                  <a:t> </a:t>
                </a:r>
                <a:r>
                  <a:rPr lang="nb-NO" dirty="0" err="1" smtClean="0"/>
                  <a:t>iid</a:t>
                </a:r>
                <a:r>
                  <a:rPr lang="nb-NO" dirty="0" smtClean="0"/>
                  <a:t> </a:t>
                </a:r>
                <a:r>
                  <a:rPr lang="nb-NO" dirty="0" err="1" smtClean="0"/>
                  <a:t>assumption</a:t>
                </a:r>
                <a:r>
                  <a:rPr lang="nb-NO" dirty="0" smtClean="0"/>
                  <a:t> </a:t>
                </a:r>
                <a:r>
                  <a:rPr lang="nb-NO" dirty="0" err="1" smtClean="0"/>
                  <a:t>implies</a:t>
                </a:r>
                <a:r>
                  <a:rPr lang="nb-NO" dirty="0" smtClean="0"/>
                  <a:t> </a:t>
                </a:r>
                <a14:m>
                  <m:oMath xmlns:m="http://schemas.openxmlformats.org/officeDocument/2006/math">
                    <m:r>
                      <a:rPr lang="en-US" i="1">
                        <a:latin typeface="Cambria Math"/>
                      </a:rPr>
                      <m:t>𝛽</m:t>
                    </m:r>
                  </m:oMath>
                </a14:m>
                <a:r>
                  <a:rPr lang="nb-NO" dirty="0" smtClean="0"/>
                  <a:t>=2</a:t>
                </a:r>
              </a:p>
              <a:p>
                <a:r>
                  <a:rPr lang="nb-NO" dirty="0" err="1" smtClean="0"/>
                  <a:t>But</a:t>
                </a:r>
                <a:r>
                  <a:rPr lang="nb-NO" dirty="0" smtClean="0"/>
                  <a:t> </a:t>
                </a:r>
                <a14:m>
                  <m:oMath xmlns:m="http://schemas.openxmlformats.org/officeDocument/2006/math">
                    <m:r>
                      <a:rPr lang="en-US" i="1" smtClean="0">
                        <a:solidFill>
                          <a:srgbClr val="FF0000"/>
                        </a:solidFill>
                        <a:latin typeface="Cambria Math"/>
                      </a:rPr>
                      <m:t>𝛽</m:t>
                    </m:r>
                    <m:r>
                      <a:rPr lang="nb-NO" dirty="0" smtClean="0">
                        <a:solidFill>
                          <a:srgbClr val="FF0000"/>
                        </a:solidFill>
                        <a:latin typeface="Cambria Math"/>
                        <a:ea typeface="Cambria Math"/>
                      </a:rPr>
                      <m:t>≠</m:t>
                    </m:r>
                  </m:oMath>
                </a14:m>
                <a:r>
                  <a:rPr lang="nb-NO" dirty="0" smtClean="0">
                    <a:solidFill>
                      <a:srgbClr val="FF0000"/>
                    </a:solidFill>
                  </a:rPr>
                  <a:t>2</a:t>
                </a:r>
                <a:r>
                  <a:rPr lang="nb-NO" dirty="0" smtClean="0"/>
                  <a:t>!</a:t>
                </a:r>
                <a:endParaRPr lang="nb-NO" dirty="0"/>
              </a:p>
            </p:txBody>
          </p:sp>
        </mc:Choice>
        <mc:Fallback xmlns="">
          <p:sp>
            <p:nvSpPr>
              <p:cNvPr id="9" name="Rectangle 8"/>
              <p:cNvSpPr>
                <a:spLocks noRot="1" noChangeAspect="1" noMove="1" noResize="1" noEditPoints="1" noAdjustHandles="1" noChangeArrowheads="1" noChangeShapeType="1" noTextEdit="1"/>
              </p:cNvSpPr>
              <p:nvPr/>
            </p:nvSpPr>
            <p:spPr>
              <a:xfrm>
                <a:off x="1271867" y="5693186"/>
                <a:ext cx="7548605" cy="707886"/>
              </a:xfrm>
              <a:prstGeom prst="rect">
                <a:avLst/>
              </a:prstGeom>
              <a:blipFill rotWithShape="1">
                <a:blip r:embed="rId5"/>
                <a:stretch>
                  <a:fillRect l="-889" t="-3448" b="-15517"/>
                </a:stretch>
              </a:blipFill>
            </p:spPr>
            <p:txBody>
              <a:bodyPr/>
              <a:lstStyle/>
              <a:p>
                <a:r>
                  <a:rPr lang="nb-NO">
                    <a:noFill/>
                  </a:rPr>
                  <a:t> </a:t>
                </a:r>
              </a:p>
            </p:txBody>
          </p:sp>
        </mc:Fallback>
      </mc:AlternateContent>
      <p:sp>
        <p:nvSpPr>
          <p:cNvPr id="12" name="Title 1"/>
          <p:cNvSpPr>
            <a:spLocks noGrp="1"/>
          </p:cNvSpPr>
          <p:nvPr>
            <p:ph type="title"/>
          </p:nvPr>
        </p:nvSpPr>
        <p:spPr>
          <a:xfrm>
            <a:off x="251520" y="260648"/>
            <a:ext cx="8640960" cy="504056"/>
          </a:xfrm>
        </p:spPr>
        <p:txBody>
          <a:bodyPr/>
          <a:lstStyle/>
          <a:p>
            <a:r>
              <a:rPr lang="nb-NO" sz="2000" dirty="0" err="1" smtClean="0"/>
              <a:t>Mean</a:t>
            </a:r>
            <a:r>
              <a:rPr lang="nb-NO" sz="2000" dirty="0" smtClean="0"/>
              <a:t> – </a:t>
            </a:r>
            <a:r>
              <a:rPr lang="nb-NO" sz="2000" dirty="0" err="1" smtClean="0"/>
              <a:t>variance</a:t>
            </a:r>
            <a:r>
              <a:rPr lang="nb-NO" sz="2000" dirty="0" smtClean="0"/>
              <a:t> </a:t>
            </a:r>
            <a:r>
              <a:rPr lang="nb-NO" sz="2000" dirty="0" err="1" smtClean="0"/>
              <a:t>relationship</a:t>
            </a:r>
            <a:r>
              <a:rPr lang="nb-NO" sz="2000" dirty="0" smtClean="0"/>
              <a:t>; </a:t>
            </a:r>
            <a:r>
              <a:rPr lang="nb-NO" sz="2000" dirty="0" err="1" smtClean="0"/>
              <a:t>cod</a:t>
            </a:r>
            <a:r>
              <a:rPr lang="nb-NO" sz="2000" dirty="0" smtClean="0"/>
              <a:t> </a:t>
            </a:r>
            <a:r>
              <a:rPr lang="nb-NO" sz="2000" dirty="0" err="1" smtClean="0"/>
              <a:t>example</a:t>
            </a:r>
            <a:endParaRPr lang="nb-NO" sz="2000" dirty="0"/>
          </a:p>
        </p:txBody>
      </p:sp>
    </p:spTree>
    <p:extLst>
      <p:ext uri="{BB962C8B-B14F-4D97-AF65-F5344CB8AC3E}">
        <p14:creationId xmlns:p14="http://schemas.microsoft.com/office/powerpoint/2010/main" val="3387884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Distribution?</a:t>
            </a:r>
            <a:endParaRPr lang="nb-NO" dirty="0"/>
          </a:p>
        </p:txBody>
      </p:sp>
      <p:sp>
        <p:nvSpPr>
          <p:cNvPr id="7" name="Content Placeholder 6"/>
          <p:cNvSpPr>
            <a:spLocks noGrp="1"/>
          </p:cNvSpPr>
          <p:nvPr>
            <p:ph idx="1"/>
          </p:nvPr>
        </p:nvSpPr>
        <p:spPr/>
        <p:txBody>
          <a:bodyPr/>
          <a:lstStyle/>
          <a:p>
            <a:r>
              <a:rPr lang="nb-NO" dirty="0" smtClean="0"/>
              <a:t>Most data </a:t>
            </a:r>
            <a:r>
              <a:rPr lang="nb-NO" dirty="0" err="1" smtClean="0"/>
              <a:t>can</a:t>
            </a:r>
            <a:r>
              <a:rPr lang="nb-NO" dirty="0" smtClean="0"/>
              <a:t> be </a:t>
            </a:r>
            <a:r>
              <a:rPr lang="nb-NO" dirty="0" err="1" smtClean="0"/>
              <a:t>adequately</a:t>
            </a:r>
            <a:r>
              <a:rPr lang="nb-NO" dirty="0" smtClean="0"/>
              <a:t> </a:t>
            </a:r>
            <a:r>
              <a:rPr lang="nb-NO" dirty="0" err="1" smtClean="0"/>
              <a:t>approximated</a:t>
            </a:r>
            <a:r>
              <a:rPr lang="nb-NO" dirty="0" smtClean="0"/>
              <a:t> by </a:t>
            </a:r>
            <a:r>
              <a:rPr lang="nb-NO" dirty="0" err="1" smtClean="0"/>
              <a:t>the</a:t>
            </a:r>
            <a:r>
              <a:rPr lang="nb-NO" dirty="0" smtClean="0"/>
              <a:t> log-normal </a:t>
            </a:r>
            <a:r>
              <a:rPr lang="nb-NO" dirty="0" err="1" smtClean="0"/>
              <a:t>distribution</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29</a:t>
            </a:fld>
            <a:endParaRPr lang="en-GB" noProof="0"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780928"/>
            <a:ext cx="2911433" cy="134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4365104"/>
            <a:ext cx="2962693" cy="134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67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a:t>
            </a:r>
            <a:endParaRPr lang="nb-NO" dirty="0"/>
          </a:p>
        </p:txBody>
      </p:sp>
      <p:sp>
        <p:nvSpPr>
          <p:cNvPr id="3" name="Content Placeholder 2"/>
          <p:cNvSpPr>
            <a:spLocks noGrp="1"/>
          </p:cNvSpPr>
          <p:nvPr>
            <p:ph idx="1"/>
          </p:nvPr>
        </p:nvSpPr>
        <p:spPr/>
        <p:txBody>
          <a:bodyPr/>
          <a:lstStyle/>
          <a:p>
            <a:r>
              <a:rPr lang="nb-NO" dirty="0" smtClean="0"/>
              <a:t>Stock </a:t>
            </a:r>
            <a:r>
              <a:rPr lang="nb-NO" dirty="0" err="1" smtClean="0"/>
              <a:t>assessment</a:t>
            </a:r>
            <a:r>
              <a:rPr lang="nb-NO" dirty="0" smtClean="0"/>
              <a:t> </a:t>
            </a:r>
            <a:r>
              <a:rPr lang="nb-NO" dirty="0" err="1" smtClean="0"/>
              <a:t>uses</a:t>
            </a:r>
            <a:r>
              <a:rPr lang="nb-NO" dirty="0" smtClean="0"/>
              <a:t> data:</a:t>
            </a:r>
          </a:p>
          <a:p>
            <a:pPr lvl="1"/>
            <a:r>
              <a:rPr lang="nb-NO" dirty="0" err="1" smtClean="0"/>
              <a:t>Catch@age</a:t>
            </a:r>
            <a:endParaRPr lang="nb-NO" dirty="0"/>
          </a:p>
          <a:p>
            <a:pPr lvl="1"/>
            <a:r>
              <a:rPr lang="nb-NO" dirty="0" err="1" smtClean="0"/>
              <a:t>Abundance</a:t>
            </a:r>
            <a:r>
              <a:rPr lang="nb-NO" dirty="0" smtClean="0"/>
              <a:t> </a:t>
            </a:r>
            <a:r>
              <a:rPr lang="nb-NO" dirty="0" err="1"/>
              <a:t>indices@age</a:t>
            </a:r>
            <a:endParaRPr lang="nb-NO" dirty="0"/>
          </a:p>
          <a:p>
            <a:pPr lvl="1"/>
            <a:r>
              <a:rPr lang="nb-NO" dirty="0" err="1" smtClean="0"/>
              <a:t>Weight@age</a:t>
            </a:r>
            <a:endParaRPr lang="nb-NO" dirty="0"/>
          </a:p>
          <a:p>
            <a:pPr lvl="1"/>
            <a:r>
              <a:rPr lang="nb-NO" dirty="0" err="1" smtClean="0"/>
              <a:t>Proportion</a:t>
            </a:r>
            <a:r>
              <a:rPr lang="nb-NO" dirty="0" smtClean="0"/>
              <a:t> </a:t>
            </a:r>
            <a:r>
              <a:rPr lang="nb-NO" dirty="0" err="1"/>
              <a:t>mature@age</a:t>
            </a:r>
            <a:endParaRPr lang="nb-NO" dirty="0"/>
          </a:p>
          <a:p>
            <a:endParaRPr lang="nb-NO" dirty="0" smtClean="0"/>
          </a:p>
          <a:p>
            <a:r>
              <a:rPr lang="nb-NO" dirty="0" smtClean="0"/>
              <a:t>Here </a:t>
            </a:r>
            <a:r>
              <a:rPr lang="nb-NO" dirty="0" err="1" smtClean="0"/>
              <a:t>we</a:t>
            </a:r>
            <a:r>
              <a:rPr lang="nb-NO" dirty="0" smtClean="0"/>
              <a:t> </a:t>
            </a:r>
            <a:r>
              <a:rPr lang="nb-NO" dirty="0" err="1" smtClean="0"/>
              <a:t>focus</a:t>
            </a:r>
            <a:r>
              <a:rPr lang="nb-NO" dirty="0" smtClean="0"/>
              <a:t> </a:t>
            </a:r>
            <a:r>
              <a:rPr lang="nb-NO" dirty="0" err="1" smtClean="0"/>
              <a:t>on</a:t>
            </a:r>
            <a:r>
              <a:rPr lang="nb-NO" dirty="0" smtClean="0"/>
              <a:t> </a:t>
            </a:r>
            <a:r>
              <a:rPr lang="nb-NO" dirty="0" err="1" smtClean="0"/>
              <a:t>catch</a:t>
            </a:r>
            <a:r>
              <a:rPr lang="nb-NO" dirty="0" smtClean="0"/>
              <a:t> at age and </a:t>
            </a:r>
            <a:r>
              <a:rPr lang="nb-NO" dirty="0" err="1" smtClean="0"/>
              <a:t>abundance</a:t>
            </a:r>
            <a:r>
              <a:rPr lang="nb-NO" dirty="0" smtClean="0"/>
              <a:t> at age from </a:t>
            </a:r>
            <a:r>
              <a:rPr lang="nb-NO" dirty="0" err="1" smtClean="0"/>
              <a:t>scientific</a:t>
            </a:r>
            <a:r>
              <a:rPr lang="nb-NO" dirty="0" smtClean="0"/>
              <a:t> surveys and </a:t>
            </a:r>
            <a:r>
              <a:rPr lang="nb-NO" dirty="0" err="1" smtClean="0"/>
              <a:t>goes</a:t>
            </a:r>
            <a:r>
              <a:rPr lang="nb-NO" dirty="0" smtClean="0"/>
              <a:t> </a:t>
            </a:r>
            <a:r>
              <a:rPr lang="nb-NO" dirty="0" err="1" smtClean="0"/>
              <a:t>beyond</a:t>
            </a:r>
            <a:r>
              <a:rPr lang="nb-NO" dirty="0" smtClean="0"/>
              <a:t> </a:t>
            </a:r>
            <a:r>
              <a:rPr lang="nb-NO" dirty="0" err="1" smtClean="0"/>
              <a:t>traditional</a:t>
            </a:r>
            <a:r>
              <a:rPr lang="nb-NO" dirty="0" smtClean="0"/>
              <a:t> </a:t>
            </a:r>
            <a:r>
              <a:rPr lang="nb-NO" dirty="0" err="1" smtClean="0"/>
              <a:t>use</a:t>
            </a:r>
            <a:r>
              <a:rPr lang="nb-NO" dirty="0" smtClean="0"/>
              <a:t> </a:t>
            </a:r>
            <a:r>
              <a:rPr lang="nb-NO" dirty="0" err="1" smtClean="0"/>
              <a:t>of</a:t>
            </a:r>
            <a:r>
              <a:rPr lang="nb-NO" dirty="0" smtClean="0"/>
              <a:t> data (i.e. </a:t>
            </a:r>
            <a:r>
              <a:rPr lang="nb-NO" dirty="0" err="1" smtClean="0"/>
              <a:t>points</a:t>
            </a:r>
            <a:r>
              <a:rPr lang="nb-NO" dirty="0" smtClean="0"/>
              <a:t> </a:t>
            </a:r>
            <a:r>
              <a:rPr lang="nb-NO" dirty="0" err="1" smtClean="0"/>
              <a:t>estimates</a:t>
            </a:r>
            <a:r>
              <a:rPr lang="nb-NO" dirty="0" smtClean="0"/>
              <a:t>)</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a:t>
            </a:fld>
            <a:endParaRPr lang="en-GB" noProof="0" dirty="0"/>
          </a:p>
        </p:txBody>
      </p:sp>
    </p:spTree>
    <p:extLst>
      <p:ext uri="{BB962C8B-B14F-4D97-AF65-F5344CB8AC3E}">
        <p14:creationId xmlns:p14="http://schemas.microsoft.com/office/powerpoint/2010/main" val="96189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Implications</a:t>
            </a:r>
            <a:endParaRPr lang="nb-NO" dirty="0"/>
          </a:p>
        </p:txBody>
      </p:sp>
      <p:sp>
        <p:nvSpPr>
          <p:cNvPr id="3" name="Content Placeholder 2"/>
          <p:cNvSpPr>
            <a:spLocks noGrp="1"/>
          </p:cNvSpPr>
          <p:nvPr>
            <p:ph idx="1"/>
          </p:nvPr>
        </p:nvSpPr>
        <p:spPr/>
        <p:txBody>
          <a:bodyPr/>
          <a:lstStyle/>
          <a:p>
            <a:r>
              <a:rPr lang="nb-NO" dirty="0" err="1" smtClean="0"/>
              <a:t>Can</a:t>
            </a:r>
            <a:r>
              <a:rPr lang="nb-NO" dirty="0" smtClean="0"/>
              <a:t> </a:t>
            </a:r>
            <a:r>
              <a:rPr lang="nb-NO" dirty="0" err="1" smtClean="0"/>
              <a:t>model</a:t>
            </a:r>
            <a:r>
              <a:rPr lang="nb-NO" dirty="0"/>
              <a:t> </a:t>
            </a:r>
            <a:r>
              <a:rPr lang="nb-NO" dirty="0" smtClean="0"/>
              <a:t>and </a:t>
            </a:r>
            <a:r>
              <a:rPr lang="nb-NO" dirty="0" err="1" smtClean="0"/>
              <a:t>predict</a:t>
            </a:r>
            <a:r>
              <a:rPr lang="nb-NO" dirty="0" smtClean="0"/>
              <a:t> </a:t>
            </a:r>
            <a:r>
              <a:rPr lang="nb-NO" dirty="0" err="1" smtClean="0"/>
              <a:t>the</a:t>
            </a:r>
            <a:r>
              <a:rPr lang="nb-NO" dirty="0" smtClean="0"/>
              <a:t> </a:t>
            </a:r>
            <a:r>
              <a:rPr lang="nb-NO" dirty="0" err="1" smtClean="0"/>
              <a:t>variances</a:t>
            </a:r>
            <a:endParaRPr lang="nb-NO" dirty="0" smtClean="0"/>
          </a:p>
          <a:p>
            <a:pPr lvl="1"/>
            <a:r>
              <a:rPr lang="nb-NO" dirty="0" smtClean="0"/>
              <a:t>BUT </a:t>
            </a:r>
            <a:r>
              <a:rPr lang="nb-NO" dirty="0" err="1" smtClean="0"/>
              <a:t>depend</a:t>
            </a:r>
            <a:r>
              <a:rPr lang="nb-NO" dirty="0" smtClean="0"/>
              <a:t> </a:t>
            </a:r>
            <a:r>
              <a:rPr lang="nb-NO" dirty="0" err="1" smtClean="0"/>
              <a:t>on</a:t>
            </a:r>
            <a:r>
              <a:rPr lang="nb-NO" dirty="0" smtClean="0"/>
              <a:t> sample design!!</a:t>
            </a:r>
          </a:p>
          <a:p>
            <a:r>
              <a:rPr lang="nb-NO" dirty="0" err="1" smtClean="0"/>
              <a:t>Can</a:t>
            </a:r>
            <a:r>
              <a:rPr lang="nb-NO" dirty="0" smtClean="0"/>
              <a:t> </a:t>
            </a:r>
            <a:r>
              <a:rPr lang="nb-NO" dirty="0" err="1" smtClean="0"/>
              <a:t>justify</a:t>
            </a:r>
            <a:r>
              <a:rPr lang="nb-NO" dirty="0" smtClean="0"/>
              <a:t> a </a:t>
            </a:r>
            <a:r>
              <a:rPr lang="nb-NO" dirty="0" err="1" smtClean="0"/>
              <a:t>distributional</a:t>
            </a:r>
            <a:r>
              <a:rPr lang="nb-NO" dirty="0" smtClean="0"/>
              <a:t> </a:t>
            </a:r>
            <a:r>
              <a:rPr lang="nb-NO" dirty="0" err="1" smtClean="0"/>
              <a:t>family</a:t>
            </a:r>
            <a:r>
              <a:rPr lang="nb-NO" dirty="0" smtClean="0"/>
              <a:t>?</a:t>
            </a:r>
          </a:p>
          <a:p>
            <a:endParaRPr lang="nb-NO" dirty="0"/>
          </a:p>
          <a:p>
            <a:r>
              <a:rPr lang="nb-NO" dirty="0" err="1" smtClean="0"/>
              <a:t>These</a:t>
            </a:r>
            <a:r>
              <a:rPr lang="nb-NO" dirty="0" smtClean="0"/>
              <a:t> </a:t>
            </a:r>
            <a:r>
              <a:rPr lang="nb-NO" dirty="0" err="1" smtClean="0"/>
              <a:t>features</a:t>
            </a:r>
            <a:r>
              <a:rPr lang="nb-NO" dirty="0" smtClean="0"/>
              <a:t> </a:t>
            </a:r>
            <a:r>
              <a:rPr lang="nb-NO" dirty="0" err="1" smtClean="0"/>
              <a:t>are</a:t>
            </a:r>
            <a:r>
              <a:rPr lang="nb-NO" dirty="0" smtClean="0"/>
              <a:t> in </a:t>
            </a:r>
            <a:r>
              <a:rPr lang="nb-NO" dirty="0" err="1" smtClean="0"/>
              <a:t>practice</a:t>
            </a:r>
            <a:r>
              <a:rPr lang="nb-NO" dirty="0" smtClean="0"/>
              <a:t> suggested to be </a:t>
            </a:r>
            <a:r>
              <a:rPr lang="nb-NO" dirty="0" err="1" smtClean="0"/>
              <a:t>utilized</a:t>
            </a:r>
            <a:r>
              <a:rPr lang="nb-NO" dirty="0" smtClean="0"/>
              <a:t> </a:t>
            </a:r>
            <a:r>
              <a:rPr lang="nb-NO" dirty="0" smtClean="0"/>
              <a:t>by XSAM</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30</a:t>
            </a:fld>
            <a:endParaRPr lang="en-GB" noProof="0" dirty="0"/>
          </a:p>
        </p:txBody>
      </p:sp>
    </p:spTree>
    <p:extLst>
      <p:ext uri="{BB962C8B-B14F-4D97-AF65-F5344CB8AC3E}">
        <p14:creationId xmlns:p14="http://schemas.microsoft.com/office/powerpoint/2010/main" val="2466215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 data </a:t>
            </a:r>
            <a:endParaRPr lang="nb-NO" dirty="0"/>
          </a:p>
        </p:txBody>
      </p:sp>
      <p:sp>
        <p:nvSpPr>
          <p:cNvPr id="3" name="Content Placeholder 2"/>
          <p:cNvSpPr>
            <a:spLocks noGrp="1"/>
          </p:cNvSpPr>
          <p:nvPr>
            <p:ph idx="1"/>
          </p:nvPr>
        </p:nvSpPr>
        <p:spPr/>
        <p:txBody>
          <a:bodyPr/>
          <a:lstStyle/>
          <a:p>
            <a:r>
              <a:rPr lang="nb-NO" dirty="0"/>
              <a:t>Input data </a:t>
            </a:r>
            <a:r>
              <a:rPr lang="nb-NO" dirty="0" err="1"/>
              <a:t>are</a:t>
            </a:r>
            <a:r>
              <a:rPr lang="nb-NO" dirty="0"/>
              <a:t> </a:t>
            </a:r>
            <a:r>
              <a:rPr lang="nb-NO" dirty="0" err="1"/>
              <a:t>estimates</a:t>
            </a:r>
            <a:endParaRPr lang="nb-NO" dirty="0" smtClean="0"/>
          </a:p>
          <a:p>
            <a:r>
              <a:rPr lang="nb-NO" dirty="0" smtClean="0"/>
              <a:t>A </a:t>
            </a:r>
            <a:r>
              <a:rPr lang="nb-NO" dirty="0" err="1" smtClean="0"/>
              <a:t>result</a:t>
            </a:r>
            <a:r>
              <a:rPr lang="nb-NO" dirty="0" smtClean="0"/>
              <a:t> </a:t>
            </a:r>
            <a:r>
              <a:rPr lang="nb-NO" dirty="0" err="1" smtClean="0"/>
              <a:t>of</a:t>
            </a:r>
            <a:r>
              <a:rPr lang="nb-NO" dirty="0" smtClean="0"/>
              <a:t> </a:t>
            </a:r>
            <a:r>
              <a:rPr lang="nb-NO" dirty="0" err="1" smtClean="0"/>
              <a:t>complex</a:t>
            </a:r>
            <a:r>
              <a:rPr lang="nb-NO" dirty="0" smtClean="0"/>
              <a:t> sampling. </a:t>
            </a:r>
          </a:p>
          <a:p>
            <a:r>
              <a:rPr lang="nb-NO" dirty="0" smtClean="0"/>
              <a:t>The </a:t>
            </a:r>
            <a:r>
              <a:rPr lang="nb-NO" dirty="0" err="1" smtClean="0"/>
              <a:t>quality</a:t>
            </a:r>
            <a:r>
              <a:rPr lang="nb-NO" dirty="0" smtClean="0"/>
              <a:t> </a:t>
            </a:r>
            <a:r>
              <a:rPr lang="nb-NO" dirty="0" err="1" smtClean="0"/>
              <a:t>of</a:t>
            </a:r>
            <a:r>
              <a:rPr lang="nb-NO" dirty="0" smtClean="0"/>
              <a:t> </a:t>
            </a:r>
            <a:r>
              <a:rPr lang="nb-NO" dirty="0" err="1" smtClean="0"/>
              <a:t>the</a:t>
            </a:r>
            <a:r>
              <a:rPr lang="nb-NO" dirty="0" smtClean="0"/>
              <a:t> input data </a:t>
            </a:r>
            <a:r>
              <a:rPr lang="nb-NO" dirty="0" err="1" smtClean="0"/>
              <a:t>depend</a:t>
            </a:r>
            <a:r>
              <a:rPr lang="nb-NO" dirty="0" smtClean="0"/>
              <a:t> </a:t>
            </a:r>
            <a:r>
              <a:rPr lang="nb-NO" dirty="0" err="1" smtClean="0"/>
              <a:t>on</a:t>
            </a:r>
            <a:r>
              <a:rPr lang="nb-NO" dirty="0" smtClean="0"/>
              <a:t> </a:t>
            </a:r>
            <a:r>
              <a:rPr lang="nb-NO" dirty="0" err="1" smtClean="0"/>
              <a:t>many</a:t>
            </a:r>
            <a:r>
              <a:rPr lang="nb-NO" dirty="0" smtClean="0"/>
              <a:t> </a:t>
            </a:r>
            <a:r>
              <a:rPr lang="nb-NO" dirty="0" err="1" smtClean="0"/>
              <a:t>factors</a:t>
            </a:r>
            <a:endParaRPr lang="nb-NO" dirty="0" smtClean="0"/>
          </a:p>
          <a:p>
            <a:r>
              <a:rPr lang="nb-NO" dirty="0" smtClean="0"/>
              <a:t>The </a:t>
            </a:r>
            <a:r>
              <a:rPr lang="nb-NO" dirty="0" err="1" smtClean="0"/>
              <a:t>uncertainty</a:t>
            </a:r>
            <a:r>
              <a:rPr lang="nb-NO" dirty="0" smtClean="0"/>
              <a:t> </a:t>
            </a:r>
            <a:r>
              <a:rPr lang="nb-NO" dirty="0" err="1" smtClean="0"/>
              <a:t>can</a:t>
            </a:r>
            <a:r>
              <a:rPr lang="nb-NO" dirty="0" smtClean="0"/>
              <a:t> be </a:t>
            </a:r>
            <a:r>
              <a:rPr lang="nb-NO" dirty="0" err="1" smtClean="0"/>
              <a:t>quantified</a:t>
            </a:r>
            <a:r>
              <a:rPr lang="nb-NO" dirty="0" smtClean="0"/>
              <a:t> </a:t>
            </a:r>
            <a:r>
              <a:rPr lang="nb-NO" dirty="0" err="1" smtClean="0"/>
              <a:t>provided</a:t>
            </a:r>
            <a:r>
              <a:rPr lang="nb-NO" dirty="0" smtClean="0"/>
              <a:t> </a:t>
            </a:r>
            <a:r>
              <a:rPr lang="nb-NO" dirty="0" err="1" smtClean="0"/>
              <a:t>clearly</a:t>
            </a:r>
            <a:r>
              <a:rPr lang="nb-NO" dirty="0" smtClean="0"/>
              <a:t> </a:t>
            </a:r>
            <a:r>
              <a:rPr lang="nb-NO" dirty="0" err="1" smtClean="0"/>
              <a:t>defined</a:t>
            </a:r>
            <a:r>
              <a:rPr lang="nb-NO" dirty="0" smtClean="0"/>
              <a:t> sampling </a:t>
            </a:r>
            <a:r>
              <a:rPr lang="nb-NO" dirty="0" err="1" smtClean="0"/>
              <a:t>frames</a:t>
            </a:r>
            <a:r>
              <a:rPr lang="nb-NO" dirty="0" smtClean="0"/>
              <a:t> and sampling designs</a:t>
            </a:r>
          </a:p>
          <a:p>
            <a:r>
              <a:rPr lang="nb-NO" dirty="0" smtClean="0"/>
              <a:t>Knowledge </a:t>
            </a:r>
            <a:r>
              <a:rPr lang="nb-NO" dirty="0" err="1" smtClean="0"/>
              <a:t>about</a:t>
            </a:r>
            <a:r>
              <a:rPr lang="nb-NO" dirty="0" smtClean="0"/>
              <a:t> </a:t>
            </a:r>
            <a:r>
              <a:rPr lang="nb-NO" dirty="0" err="1" smtClean="0"/>
              <a:t>uncertainty</a:t>
            </a:r>
            <a:r>
              <a:rPr lang="nb-NO" dirty="0" smtClean="0"/>
              <a:t> is </a:t>
            </a:r>
            <a:r>
              <a:rPr lang="nb-NO" dirty="0" err="1" smtClean="0"/>
              <a:t>needed</a:t>
            </a:r>
            <a:r>
              <a:rPr lang="nb-NO" dirty="0" smtClean="0"/>
              <a:t> to </a:t>
            </a:r>
            <a:r>
              <a:rPr lang="nb-NO" dirty="0" err="1" smtClean="0"/>
              <a:t>evaluate</a:t>
            </a:r>
            <a:r>
              <a:rPr lang="nb-NO" dirty="0" smtClean="0"/>
              <a:t> and </a:t>
            </a:r>
            <a:r>
              <a:rPr lang="nb-NO" dirty="0" err="1" smtClean="0"/>
              <a:t>optimize</a:t>
            </a:r>
            <a:r>
              <a:rPr lang="nb-NO" dirty="0" smtClean="0"/>
              <a:t> sampling </a:t>
            </a:r>
            <a:r>
              <a:rPr lang="nb-NO" dirty="0" err="1" smtClean="0"/>
              <a:t>programmes</a:t>
            </a:r>
            <a:endParaRPr lang="nb-NO" dirty="0" smtClean="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31</a:t>
            </a:fld>
            <a:endParaRPr lang="en-GB" noProof="0" dirty="0"/>
          </a:p>
        </p:txBody>
      </p:sp>
    </p:spTree>
    <p:extLst>
      <p:ext uri="{BB962C8B-B14F-4D97-AF65-F5344CB8AC3E}">
        <p14:creationId xmlns:p14="http://schemas.microsoft.com/office/powerpoint/2010/main" val="406889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Summary</a:t>
            </a:r>
            <a:r>
              <a:rPr lang="nb-NO" dirty="0"/>
              <a:t> – data </a:t>
            </a:r>
          </a:p>
        </p:txBody>
      </p:sp>
      <p:sp>
        <p:nvSpPr>
          <p:cNvPr id="3" name="Content Placeholder 2"/>
          <p:cNvSpPr>
            <a:spLocks noGrp="1"/>
          </p:cNvSpPr>
          <p:nvPr>
            <p:ph idx="1"/>
          </p:nvPr>
        </p:nvSpPr>
        <p:spPr/>
        <p:txBody>
          <a:bodyPr/>
          <a:lstStyle/>
          <a:p>
            <a:r>
              <a:rPr lang="nb-NO" dirty="0" err="1"/>
              <a:t>Error</a:t>
            </a:r>
            <a:r>
              <a:rPr lang="nb-NO" dirty="0"/>
              <a:t> </a:t>
            </a:r>
            <a:r>
              <a:rPr lang="nb-NO" dirty="0" err="1"/>
              <a:t>structures</a:t>
            </a:r>
            <a:r>
              <a:rPr lang="nb-NO" dirty="0"/>
              <a:t> </a:t>
            </a:r>
            <a:r>
              <a:rPr lang="nb-NO" dirty="0" err="1"/>
              <a:t>are</a:t>
            </a:r>
            <a:r>
              <a:rPr lang="nb-NO" dirty="0"/>
              <a:t> </a:t>
            </a:r>
            <a:r>
              <a:rPr lang="nb-NO" dirty="0" err="1"/>
              <a:t>complex</a:t>
            </a:r>
            <a:r>
              <a:rPr lang="nb-NO" dirty="0"/>
              <a:t> and variable</a:t>
            </a:r>
          </a:p>
          <a:p>
            <a:r>
              <a:rPr lang="nb-NO" dirty="0" err="1" smtClean="0"/>
              <a:t>These</a:t>
            </a:r>
            <a:r>
              <a:rPr lang="nb-NO" dirty="0" smtClean="0"/>
              <a:t> </a:t>
            </a:r>
            <a:r>
              <a:rPr lang="nb-NO" dirty="0" err="1" smtClean="0"/>
              <a:t>analysis</a:t>
            </a:r>
            <a:r>
              <a:rPr lang="nb-NO" dirty="0" smtClean="0"/>
              <a:t> is </a:t>
            </a:r>
            <a:r>
              <a:rPr lang="nb-NO" dirty="0" err="1" smtClean="0"/>
              <a:t>often</a:t>
            </a:r>
            <a:r>
              <a:rPr lang="nb-NO" dirty="0" smtClean="0"/>
              <a:t> in </a:t>
            </a:r>
            <a:r>
              <a:rPr lang="nb-NO" dirty="0" err="1" smtClean="0"/>
              <a:t>agreement</a:t>
            </a:r>
            <a:r>
              <a:rPr lang="nb-NO" dirty="0" smtClean="0"/>
              <a:t> </a:t>
            </a:r>
            <a:r>
              <a:rPr lang="nb-NO" dirty="0" err="1" smtClean="0"/>
              <a:t>with</a:t>
            </a:r>
            <a:r>
              <a:rPr lang="nb-NO" dirty="0" smtClean="0"/>
              <a:t> </a:t>
            </a:r>
            <a:r>
              <a:rPr lang="nb-NO" dirty="0" err="1" smtClean="0"/>
              <a:t>inspection</a:t>
            </a:r>
            <a:r>
              <a:rPr lang="nb-NO" dirty="0" smtClean="0"/>
              <a:t> </a:t>
            </a:r>
            <a:r>
              <a:rPr lang="nb-NO" dirty="0" err="1" smtClean="0"/>
              <a:t>of</a:t>
            </a:r>
            <a:r>
              <a:rPr lang="nb-NO" dirty="0" smtClean="0"/>
              <a:t> </a:t>
            </a:r>
            <a:r>
              <a:rPr lang="nb-NO" dirty="0" err="1" smtClean="0"/>
              <a:t>catch</a:t>
            </a:r>
            <a:r>
              <a:rPr lang="nb-NO" dirty="0" smtClean="0"/>
              <a:t> </a:t>
            </a:r>
            <a:r>
              <a:rPr lang="nb-NO" dirty="0" err="1" smtClean="0"/>
              <a:t>curves</a:t>
            </a:r>
            <a:r>
              <a:rPr lang="nb-NO" dirty="0" smtClean="0"/>
              <a:t>.</a:t>
            </a:r>
          </a:p>
          <a:p>
            <a:r>
              <a:rPr lang="nb-NO" dirty="0" err="1" smtClean="0"/>
              <a:t>Error</a:t>
            </a:r>
            <a:r>
              <a:rPr lang="nb-NO" dirty="0" smtClean="0"/>
              <a:t> </a:t>
            </a:r>
            <a:r>
              <a:rPr lang="nb-NO" dirty="0" err="1"/>
              <a:t>structures</a:t>
            </a:r>
            <a:r>
              <a:rPr lang="nb-NO" dirty="0"/>
              <a:t> in input data </a:t>
            </a:r>
            <a:r>
              <a:rPr lang="nb-NO" dirty="0" err="1"/>
              <a:t>should</a:t>
            </a:r>
            <a:r>
              <a:rPr lang="nb-NO" dirty="0"/>
              <a:t> be </a:t>
            </a:r>
            <a:r>
              <a:rPr lang="nb-NO" dirty="0" err="1"/>
              <a:t>reflected</a:t>
            </a:r>
            <a:r>
              <a:rPr lang="nb-NO" dirty="0"/>
              <a:t> in </a:t>
            </a:r>
            <a:r>
              <a:rPr lang="nb-NO" dirty="0" err="1"/>
              <a:t>any</a:t>
            </a:r>
            <a:r>
              <a:rPr lang="nb-NO" dirty="0"/>
              <a:t> </a:t>
            </a:r>
            <a:r>
              <a:rPr lang="nb-NO" dirty="0" err="1"/>
              <a:t>method</a:t>
            </a:r>
            <a:r>
              <a:rPr lang="nb-NO" dirty="0"/>
              <a:t> </a:t>
            </a:r>
            <a:r>
              <a:rPr lang="nb-NO" dirty="0" err="1"/>
              <a:t>using</a:t>
            </a:r>
            <a:r>
              <a:rPr lang="nb-NO" dirty="0"/>
              <a:t> data in order to </a:t>
            </a:r>
            <a:r>
              <a:rPr lang="nb-NO" dirty="0" err="1"/>
              <a:t>avoid</a:t>
            </a:r>
            <a:r>
              <a:rPr lang="nb-NO" dirty="0"/>
              <a:t> bias in </a:t>
            </a:r>
            <a:r>
              <a:rPr lang="nb-NO" dirty="0" err="1"/>
              <a:t>inference</a:t>
            </a:r>
            <a:endParaRPr lang="nb-NO" dirty="0"/>
          </a:p>
          <a:p>
            <a:pPr lvl="1"/>
            <a:r>
              <a:rPr lang="nb-NO" dirty="0" err="1"/>
              <a:t>Contains</a:t>
            </a:r>
            <a:r>
              <a:rPr lang="nb-NO" dirty="0"/>
              <a:t> </a:t>
            </a:r>
            <a:r>
              <a:rPr lang="nb-NO" dirty="0" err="1"/>
              <a:t>information</a:t>
            </a:r>
            <a:r>
              <a:rPr lang="nb-NO" dirty="0"/>
              <a:t> </a:t>
            </a:r>
            <a:r>
              <a:rPr lang="nb-NO" dirty="0" err="1"/>
              <a:t>on</a:t>
            </a:r>
            <a:r>
              <a:rPr lang="nb-NO" dirty="0"/>
              <a:t> </a:t>
            </a:r>
            <a:r>
              <a:rPr lang="nb-NO" dirty="0" err="1"/>
              <a:t>how</a:t>
            </a:r>
            <a:r>
              <a:rPr lang="nb-NO" dirty="0"/>
              <a:t> </a:t>
            </a:r>
            <a:r>
              <a:rPr lang="nb-NO" dirty="0" err="1"/>
              <a:t>respective</a:t>
            </a:r>
            <a:r>
              <a:rPr lang="nb-NO" dirty="0"/>
              <a:t> data </a:t>
            </a:r>
            <a:r>
              <a:rPr lang="nb-NO" dirty="0" err="1"/>
              <a:t>should</a:t>
            </a:r>
            <a:r>
              <a:rPr lang="nb-NO" dirty="0"/>
              <a:t> be </a:t>
            </a:r>
            <a:r>
              <a:rPr lang="nb-NO" dirty="0" err="1"/>
              <a:t>weghted</a:t>
            </a:r>
            <a:endParaRPr lang="nb-NO" dirty="0"/>
          </a:p>
          <a:p>
            <a:pPr lvl="1"/>
            <a:r>
              <a:rPr lang="nb-NO" dirty="0" err="1"/>
              <a:t>Contains</a:t>
            </a:r>
            <a:r>
              <a:rPr lang="nb-NO" dirty="0"/>
              <a:t> </a:t>
            </a:r>
            <a:r>
              <a:rPr lang="nb-NO" dirty="0" err="1"/>
              <a:t>information</a:t>
            </a:r>
            <a:r>
              <a:rPr lang="nb-NO" dirty="0"/>
              <a:t> </a:t>
            </a:r>
            <a:r>
              <a:rPr lang="nb-NO" dirty="0" err="1"/>
              <a:t>on</a:t>
            </a:r>
            <a:r>
              <a:rPr lang="nb-NO" dirty="0"/>
              <a:t> </a:t>
            </a:r>
            <a:r>
              <a:rPr lang="nb-NO" dirty="0" err="1"/>
              <a:t>the</a:t>
            </a:r>
            <a:r>
              <a:rPr lang="nb-NO" dirty="0"/>
              <a:t> </a:t>
            </a:r>
            <a:r>
              <a:rPr lang="nb-NO" dirty="0" err="1"/>
              <a:t>uncertainty</a:t>
            </a:r>
            <a:r>
              <a:rPr lang="nb-NO" dirty="0"/>
              <a:t> from in </a:t>
            </a:r>
            <a:r>
              <a:rPr lang="nb-NO" dirty="0" err="1"/>
              <a:t>integrated</a:t>
            </a:r>
            <a:r>
              <a:rPr lang="nb-NO" dirty="0"/>
              <a:t> </a:t>
            </a:r>
            <a:r>
              <a:rPr lang="nb-NO" dirty="0" err="1"/>
              <a:t>modelling</a:t>
            </a:r>
            <a:r>
              <a:rPr lang="nb-NO" dirty="0"/>
              <a:t> (e.g. Integrated </a:t>
            </a:r>
            <a:r>
              <a:rPr lang="nb-NO" dirty="0" err="1"/>
              <a:t>Population</a:t>
            </a:r>
            <a:r>
              <a:rPr lang="nb-NO" dirty="0"/>
              <a:t> </a:t>
            </a:r>
            <a:r>
              <a:rPr lang="nb-NO" dirty="0" err="1"/>
              <a:t>Modelling</a:t>
            </a:r>
            <a:r>
              <a:rPr lang="nb-NO" dirty="0"/>
              <a:t>)</a:t>
            </a:r>
          </a:p>
          <a:p>
            <a:r>
              <a:rPr lang="nb-NO" dirty="0" err="1" smtClean="0"/>
              <a:t>Can</a:t>
            </a:r>
            <a:r>
              <a:rPr lang="nb-NO" dirty="0" smtClean="0"/>
              <a:t> </a:t>
            </a:r>
            <a:r>
              <a:rPr lang="nb-NO" dirty="0" err="1" smtClean="0"/>
              <a:t>the</a:t>
            </a:r>
            <a:r>
              <a:rPr lang="nb-NO" dirty="0" smtClean="0"/>
              <a:t> </a:t>
            </a:r>
            <a:r>
              <a:rPr lang="nb-NO" dirty="0" err="1" smtClean="0"/>
              <a:t>complex</a:t>
            </a:r>
            <a:r>
              <a:rPr lang="nb-NO" dirty="0" smtClean="0"/>
              <a:t> </a:t>
            </a:r>
            <a:r>
              <a:rPr lang="nb-NO" dirty="0" err="1" smtClean="0"/>
              <a:t>error</a:t>
            </a:r>
            <a:r>
              <a:rPr lang="nb-NO" dirty="0" smtClean="0"/>
              <a:t> </a:t>
            </a:r>
            <a:r>
              <a:rPr lang="nb-NO" dirty="0" err="1" smtClean="0"/>
              <a:t>structures</a:t>
            </a:r>
            <a:r>
              <a:rPr lang="nb-NO" dirty="0" smtClean="0"/>
              <a:t> be </a:t>
            </a:r>
            <a:r>
              <a:rPr lang="nb-NO" dirty="0" err="1" smtClean="0"/>
              <a:t>captured</a:t>
            </a:r>
            <a:r>
              <a:rPr lang="nb-NO" dirty="0" smtClean="0"/>
              <a:t> by an </a:t>
            </a:r>
            <a:r>
              <a:rPr lang="nb-NO" dirty="0" err="1" smtClean="0"/>
              <a:t>assessment</a:t>
            </a:r>
            <a:r>
              <a:rPr lang="nb-NO" dirty="0" smtClean="0"/>
              <a:t> </a:t>
            </a:r>
            <a:r>
              <a:rPr lang="nb-NO" dirty="0" err="1" smtClean="0"/>
              <a:t>model</a:t>
            </a:r>
            <a:r>
              <a:rPr lang="nb-NO" dirty="0" smtClean="0"/>
              <a:t> </a:t>
            </a:r>
            <a:r>
              <a:rPr lang="nb-NO" dirty="0" err="1" smtClean="0"/>
              <a:t>based</a:t>
            </a:r>
            <a:r>
              <a:rPr lang="nb-NO" dirty="0" smtClean="0"/>
              <a:t> </a:t>
            </a:r>
            <a:r>
              <a:rPr lang="nb-NO" dirty="0" err="1" smtClean="0"/>
              <a:t>on</a:t>
            </a:r>
            <a:r>
              <a:rPr lang="nb-NO" dirty="0" smtClean="0"/>
              <a:t> </a:t>
            </a:r>
            <a:r>
              <a:rPr lang="nb-NO" dirty="0" err="1" smtClean="0"/>
              <a:t>point</a:t>
            </a:r>
            <a:r>
              <a:rPr lang="nb-NO" dirty="0" smtClean="0"/>
              <a:t> </a:t>
            </a:r>
            <a:r>
              <a:rPr lang="nb-NO" dirty="0" err="1" smtClean="0"/>
              <a:t>estimates</a:t>
            </a:r>
            <a:r>
              <a:rPr lang="nb-NO" dirty="0" smtClean="0"/>
              <a:t>?</a:t>
            </a:r>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32</a:t>
            </a:fld>
            <a:endParaRPr lang="en-GB" noProof="0" dirty="0"/>
          </a:p>
        </p:txBody>
      </p:sp>
    </p:spTree>
    <p:extLst>
      <p:ext uri="{BB962C8B-B14F-4D97-AF65-F5344CB8AC3E}">
        <p14:creationId xmlns:p14="http://schemas.microsoft.com/office/powerpoint/2010/main" val="12712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data</a:t>
            </a:r>
            <a:endParaRPr lang="nb-NO" dirty="0"/>
          </a:p>
        </p:txBody>
      </p:sp>
      <p:sp>
        <p:nvSpPr>
          <p:cNvPr id="3" name="Content Placeholder 2"/>
          <p:cNvSpPr>
            <a:spLocks noGrp="1"/>
          </p:cNvSpPr>
          <p:nvPr>
            <p:ph idx="1"/>
          </p:nvPr>
        </p:nvSpPr>
        <p:spPr/>
        <p:txBody>
          <a:bodyPr/>
          <a:lstStyle/>
          <a:p>
            <a:pPr marL="0" indent="0">
              <a:buNone/>
            </a:pPr>
            <a:r>
              <a:rPr lang="nb-NO" dirty="0" smtClean="0"/>
              <a:t>By </a:t>
            </a:r>
            <a:r>
              <a:rPr lang="nb-NO" dirty="0" err="1" smtClean="0"/>
              <a:t>spending</a:t>
            </a:r>
            <a:r>
              <a:rPr lang="nb-NO" dirty="0" smtClean="0"/>
              <a:t> time </a:t>
            </a:r>
            <a:r>
              <a:rPr lang="nb-NO" dirty="0" err="1" smtClean="0"/>
              <a:t>on</a:t>
            </a:r>
            <a:r>
              <a:rPr lang="nb-NO" dirty="0" smtClean="0"/>
              <a:t> </a:t>
            </a:r>
            <a:r>
              <a:rPr lang="nb-NO" dirty="0" err="1" smtClean="0"/>
              <a:t>analysing</a:t>
            </a:r>
            <a:r>
              <a:rPr lang="nb-NO" dirty="0" smtClean="0"/>
              <a:t> input data (</a:t>
            </a:r>
            <a:r>
              <a:rPr lang="nb-NO" dirty="0" err="1" smtClean="0"/>
              <a:t>point</a:t>
            </a:r>
            <a:r>
              <a:rPr lang="nb-NO" dirty="0" smtClean="0"/>
              <a:t> </a:t>
            </a:r>
            <a:r>
              <a:rPr lang="nb-NO" dirty="0" err="1" smtClean="0"/>
              <a:t>estimates</a:t>
            </a:r>
            <a:r>
              <a:rPr lang="nb-NO" dirty="0" smtClean="0"/>
              <a:t> and sampling </a:t>
            </a:r>
            <a:r>
              <a:rPr lang="nb-NO" dirty="0" err="1" smtClean="0"/>
              <a:t>errors</a:t>
            </a:r>
            <a:r>
              <a:rPr lang="nb-NO" dirty="0" smtClean="0"/>
              <a:t>) it </a:t>
            </a:r>
            <a:r>
              <a:rPr lang="nb-NO" dirty="0" err="1" smtClean="0"/>
              <a:t>can</a:t>
            </a:r>
            <a:r>
              <a:rPr lang="nb-NO" dirty="0" smtClean="0"/>
              <a:t> be ‘</a:t>
            </a:r>
            <a:r>
              <a:rPr lang="nb-NO" dirty="0" err="1" smtClean="0"/>
              <a:t>predicted</a:t>
            </a:r>
            <a:r>
              <a:rPr lang="nb-NO" dirty="0" smtClean="0"/>
              <a:t>’ </a:t>
            </a:r>
            <a:r>
              <a:rPr lang="nb-NO" dirty="0" err="1" smtClean="0"/>
              <a:t>what</a:t>
            </a:r>
            <a:r>
              <a:rPr lang="nb-NO" dirty="0" smtClean="0"/>
              <a:t> </a:t>
            </a:r>
            <a:r>
              <a:rPr lang="nb-NO" dirty="0" err="1" smtClean="0"/>
              <a:t>we</a:t>
            </a:r>
            <a:r>
              <a:rPr lang="nb-NO" dirty="0" smtClean="0"/>
              <a:t> </a:t>
            </a:r>
            <a:r>
              <a:rPr lang="nb-NO" dirty="0" err="1" smtClean="0"/>
              <a:t>can</a:t>
            </a:r>
            <a:r>
              <a:rPr lang="nb-NO" dirty="0" smtClean="0"/>
              <a:t> </a:t>
            </a:r>
            <a:r>
              <a:rPr lang="nb-NO" dirty="0" err="1" smtClean="0"/>
              <a:t>learn</a:t>
            </a:r>
            <a:r>
              <a:rPr lang="nb-NO" dirty="0" smtClean="0"/>
              <a:t> from </a:t>
            </a:r>
            <a:r>
              <a:rPr lang="nb-NO" dirty="0" err="1" smtClean="0"/>
              <a:t>the</a:t>
            </a:r>
            <a:r>
              <a:rPr lang="nb-NO" dirty="0" smtClean="0"/>
              <a:t> data </a:t>
            </a:r>
            <a:r>
              <a:rPr lang="nb-NO" dirty="0" err="1" smtClean="0"/>
              <a:t>concerning</a:t>
            </a:r>
            <a:r>
              <a:rPr lang="nb-NO" dirty="0" smtClean="0"/>
              <a:t> </a:t>
            </a:r>
            <a:r>
              <a:rPr lang="nb-NO" dirty="0" err="1" smtClean="0"/>
              <a:t>stock</a:t>
            </a:r>
            <a:r>
              <a:rPr lang="nb-NO" dirty="0" smtClean="0"/>
              <a:t> parameters</a:t>
            </a:r>
          </a:p>
          <a:p>
            <a:pPr marL="0" indent="0">
              <a:buNone/>
            </a:pPr>
            <a:endParaRPr lang="nb-NO" dirty="0"/>
          </a:p>
          <a:p>
            <a:pPr marL="0" indent="0">
              <a:buNone/>
            </a:pPr>
            <a:r>
              <a:rPr lang="nb-NO" dirty="0" err="1" smtClean="0"/>
              <a:t>Should</a:t>
            </a:r>
            <a:r>
              <a:rPr lang="nb-NO" dirty="0" smtClean="0"/>
              <a:t> be done prior to </a:t>
            </a:r>
            <a:r>
              <a:rPr lang="nb-NO" dirty="0" err="1" smtClean="0"/>
              <a:t>throwing</a:t>
            </a:r>
            <a:r>
              <a:rPr lang="nb-NO" dirty="0" smtClean="0"/>
              <a:t> data at </a:t>
            </a:r>
            <a:r>
              <a:rPr lang="nb-NO" dirty="0" err="1" smtClean="0"/>
              <a:t>the</a:t>
            </a:r>
            <a:r>
              <a:rPr lang="nb-NO" dirty="0" smtClean="0"/>
              <a:t> </a:t>
            </a:r>
            <a:r>
              <a:rPr lang="nb-NO" dirty="0" err="1" smtClean="0"/>
              <a:t>model</a:t>
            </a:r>
            <a:r>
              <a:rPr lang="nb-NO" dirty="0" smtClean="0"/>
              <a:t> </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33</a:t>
            </a:fld>
            <a:endParaRPr lang="en-GB" noProof="0" dirty="0"/>
          </a:p>
        </p:txBody>
      </p:sp>
    </p:spTree>
    <p:extLst>
      <p:ext uri="{BB962C8B-B14F-4D97-AF65-F5344CB8AC3E}">
        <p14:creationId xmlns:p14="http://schemas.microsoft.com/office/powerpoint/2010/main" val="1255391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Estimation</a:t>
            </a:r>
            <a:r>
              <a:rPr lang="nb-NO" dirty="0" smtClean="0"/>
              <a:t> (input data)</a:t>
            </a:r>
            <a:endParaRPr lang="nb-NO" dirty="0"/>
          </a:p>
        </p:txBody>
      </p:sp>
      <p:sp>
        <p:nvSpPr>
          <p:cNvPr id="3" name="Content Placeholder 2"/>
          <p:cNvSpPr>
            <a:spLocks noGrp="1"/>
          </p:cNvSpPr>
          <p:nvPr>
            <p:ph idx="1"/>
          </p:nvPr>
        </p:nvSpPr>
        <p:spPr/>
        <p:txBody>
          <a:bodyPr/>
          <a:lstStyle/>
          <a:p>
            <a:r>
              <a:rPr lang="nb-NO" dirty="0" err="1" smtClean="0"/>
              <a:t>Two</a:t>
            </a:r>
            <a:r>
              <a:rPr lang="nb-NO" dirty="0" smtClean="0"/>
              <a:t> </a:t>
            </a:r>
            <a:r>
              <a:rPr lang="nb-NO" dirty="0" err="1" smtClean="0"/>
              <a:t>main</a:t>
            </a:r>
            <a:r>
              <a:rPr lang="nb-NO" dirty="0" smtClean="0"/>
              <a:t> </a:t>
            </a:r>
            <a:r>
              <a:rPr lang="nb-NO" dirty="0" err="1" smtClean="0"/>
              <a:t>approaches</a:t>
            </a:r>
            <a:endParaRPr lang="nb-NO" dirty="0" smtClean="0"/>
          </a:p>
          <a:p>
            <a:pPr lvl="1"/>
            <a:r>
              <a:rPr lang="nb-NO" dirty="0" smtClean="0"/>
              <a:t>Design </a:t>
            </a:r>
            <a:r>
              <a:rPr lang="nb-NO" dirty="0" err="1" smtClean="0"/>
              <a:t>based</a:t>
            </a:r>
            <a:r>
              <a:rPr lang="nb-NO" dirty="0" smtClean="0"/>
              <a:t> </a:t>
            </a:r>
          </a:p>
          <a:p>
            <a:pPr lvl="1"/>
            <a:r>
              <a:rPr lang="nb-NO" dirty="0" smtClean="0"/>
              <a:t>Model </a:t>
            </a:r>
            <a:r>
              <a:rPr lang="nb-NO" dirty="0" err="1" smtClean="0"/>
              <a:t>based</a:t>
            </a:r>
            <a:endParaRPr lang="nb-NO" dirty="0" smtClean="0"/>
          </a:p>
          <a:p>
            <a:endParaRPr lang="nb-NO" dirty="0"/>
          </a:p>
          <a:p>
            <a:pPr marL="457200" lvl="1" indent="-457200">
              <a:spcBef>
                <a:spcPct val="50000"/>
              </a:spcBef>
              <a:buSzPct val="80000"/>
              <a:buFont typeface="Times New Roman" pitchFamily="18" charset="0"/>
              <a:buChar char="►"/>
            </a:pPr>
            <a:r>
              <a:rPr lang="nb-NO" dirty="0" smtClean="0"/>
              <a:t>All </a:t>
            </a:r>
            <a:r>
              <a:rPr lang="nb-NO" dirty="0" err="1" smtClean="0"/>
              <a:t>depend</a:t>
            </a:r>
            <a:r>
              <a:rPr lang="nb-NO" dirty="0" smtClean="0"/>
              <a:t> </a:t>
            </a:r>
            <a:r>
              <a:rPr lang="nb-NO" dirty="0" err="1" smtClean="0"/>
              <a:t>on</a:t>
            </a:r>
            <a:r>
              <a:rPr lang="nb-NO" dirty="0" smtClean="0"/>
              <a:t> a </a:t>
            </a:r>
            <a:r>
              <a:rPr lang="nb-NO" dirty="0" err="1" smtClean="0"/>
              <a:t>well</a:t>
            </a:r>
            <a:r>
              <a:rPr lang="nb-NO" dirty="0" smtClean="0"/>
              <a:t> </a:t>
            </a:r>
            <a:r>
              <a:rPr lang="nb-NO" dirty="0" err="1"/>
              <a:t>defined</a:t>
            </a:r>
            <a:r>
              <a:rPr lang="nb-NO" dirty="0"/>
              <a:t> survey sampling design </a:t>
            </a:r>
            <a:r>
              <a:rPr lang="nb-NO" dirty="0" smtClean="0"/>
              <a:t>to </a:t>
            </a:r>
            <a:r>
              <a:rPr lang="nb-NO" dirty="0" err="1"/>
              <a:t>enable</a:t>
            </a:r>
            <a:r>
              <a:rPr lang="nb-NO" dirty="0"/>
              <a:t> </a:t>
            </a:r>
            <a:r>
              <a:rPr lang="nb-NO" dirty="0" err="1"/>
              <a:t>correct</a:t>
            </a:r>
            <a:r>
              <a:rPr lang="nb-NO" dirty="0"/>
              <a:t> </a:t>
            </a:r>
            <a:r>
              <a:rPr lang="nb-NO" dirty="0" err="1"/>
              <a:t>quantification</a:t>
            </a:r>
            <a:r>
              <a:rPr lang="nb-NO" dirty="0"/>
              <a:t> </a:t>
            </a:r>
            <a:r>
              <a:rPr lang="nb-NO" dirty="0" err="1"/>
              <a:t>of</a:t>
            </a:r>
            <a:r>
              <a:rPr lang="nb-NO" dirty="0"/>
              <a:t> </a:t>
            </a:r>
            <a:r>
              <a:rPr lang="nb-NO" dirty="0" smtClean="0"/>
              <a:t>sampling </a:t>
            </a:r>
            <a:r>
              <a:rPr lang="nb-NO" dirty="0" err="1" smtClean="0"/>
              <a:t>errors</a:t>
            </a:r>
            <a:r>
              <a:rPr lang="nb-NO" dirty="0" smtClean="0"/>
              <a:t>!</a:t>
            </a:r>
          </a:p>
          <a:p>
            <a:pPr marL="793750" lvl="2" indent="-457200">
              <a:spcBef>
                <a:spcPct val="50000"/>
              </a:spcBef>
              <a:buSzPct val="80000"/>
              <a:buFont typeface="Times New Roman" pitchFamily="18" charset="0"/>
              <a:buChar char="►"/>
            </a:pPr>
            <a:r>
              <a:rPr lang="en-US" dirty="0" smtClean="0"/>
              <a:t>Better </a:t>
            </a:r>
            <a:r>
              <a:rPr lang="en-US" dirty="0"/>
              <a:t>to be vaguely right than precisely </a:t>
            </a:r>
            <a:r>
              <a:rPr lang="en-US" dirty="0" smtClean="0"/>
              <a:t>wrong!</a:t>
            </a:r>
            <a:endParaRPr lang="nb-NO" dirty="0"/>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4</a:t>
            </a:fld>
            <a:endParaRPr lang="en-GB" noProof="0" dirty="0"/>
          </a:p>
        </p:txBody>
      </p:sp>
    </p:spTree>
    <p:extLst>
      <p:ext uri="{BB962C8B-B14F-4D97-AF65-F5344CB8AC3E}">
        <p14:creationId xmlns:p14="http://schemas.microsoft.com/office/powerpoint/2010/main" val="300563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Catch data</a:t>
            </a:r>
            <a:endParaRPr lang="nb-NO" dirty="0"/>
          </a:p>
        </p:txBody>
      </p:sp>
      <p:sp>
        <p:nvSpPr>
          <p:cNvPr id="3" name="Content Placeholder 2"/>
          <p:cNvSpPr>
            <a:spLocks noGrp="1"/>
          </p:cNvSpPr>
          <p:nvPr>
            <p:ph idx="1"/>
          </p:nvPr>
        </p:nvSpPr>
        <p:spPr/>
        <p:txBody>
          <a:bodyPr/>
          <a:lstStyle/>
          <a:p>
            <a:r>
              <a:rPr lang="nb-NO" dirty="0" smtClean="0"/>
              <a:t>Statistical </a:t>
            </a:r>
            <a:r>
              <a:rPr lang="nb-NO" dirty="0" err="1" smtClean="0"/>
              <a:t>population</a:t>
            </a:r>
            <a:r>
              <a:rPr lang="nb-NO" dirty="0" smtClean="0"/>
              <a:t> = e.g. </a:t>
            </a:r>
            <a:r>
              <a:rPr lang="nb-NO" dirty="0" err="1" smtClean="0"/>
              <a:t>the</a:t>
            </a:r>
            <a:r>
              <a:rPr lang="nb-NO" dirty="0" smtClean="0"/>
              <a:t> total </a:t>
            </a:r>
            <a:r>
              <a:rPr lang="nb-NO" dirty="0" err="1" smtClean="0"/>
              <a:t>catch</a:t>
            </a:r>
            <a:r>
              <a:rPr lang="nb-NO" dirty="0" smtClean="0"/>
              <a:t> </a:t>
            </a:r>
            <a:r>
              <a:rPr lang="nb-NO" dirty="0" err="1" smtClean="0"/>
              <a:t>of</a:t>
            </a:r>
            <a:r>
              <a:rPr lang="nb-NO" dirty="0" smtClean="0"/>
              <a:t> a species in a </a:t>
            </a:r>
            <a:r>
              <a:rPr lang="nb-NO" dirty="0" err="1" smtClean="0"/>
              <a:t>year</a:t>
            </a:r>
            <a:endParaRPr lang="nb-NO" dirty="0" smtClean="0"/>
          </a:p>
          <a:p>
            <a:r>
              <a:rPr lang="nb-NO" dirty="0" smtClean="0"/>
              <a:t>Total </a:t>
            </a:r>
            <a:r>
              <a:rPr lang="nb-NO" dirty="0" err="1" smtClean="0"/>
              <a:t>catch</a:t>
            </a:r>
            <a:r>
              <a:rPr lang="nb-NO" dirty="0" smtClean="0"/>
              <a:t> is </a:t>
            </a:r>
            <a:r>
              <a:rPr lang="nb-NO" dirty="0" err="1" smtClean="0"/>
              <a:t>the</a:t>
            </a:r>
            <a:r>
              <a:rPr lang="nb-NO" dirty="0" smtClean="0"/>
              <a:t> sum </a:t>
            </a:r>
            <a:r>
              <a:rPr lang="nb-NO" dirty="0" err="1" smtClean="0"/>
              <a:t>of</a:t>
            </a:r>
            <a:r>
              <a:rPr lang="nb-NO" dirty="0" smtClean="0"/>
              <a:t> all </a:t>
            </a:r>
            <a:r>
              <a:rPr lang="nb-NO" dirty="0" err="1" smtClean="0"/>
              <a:t>catch</a:t>
            </a:r>
            <a:r>
              <a:rPr lang="nb-NO" dirty="0" smtClean="0"/>
              <a:t> </a:t>
            </a:r>
            <a:r>
              <a:rPr lang="nb-NO" dirty="0" err="1" smtClean="0"/>
              <a:t>operations</a:t>
            </a:r>
            <a:r>
              <a:rPr lang="nb-NO" dirty="0" smtClean="0"/>
              <a:t> </a:t>
            </a:r>
            <a:r>
              <a:rPr lang="nb-NO" dirty="0" err="1" smtClean="0"/>
              <a:t>across</a:t>
            </a:r>
            <a:r>
              <a:rPr lang="nb-NO" dirty="0" smtClean="0"/>
              <a:t> </a:t>
            </a:r>
            <a:r>
              <a:rPr lang="nb-NO" dirty="0" err="1" smtClean="0"/>
              <a:t>gear</a:t>
            </a:r>
            <a:r>
              <a:rPr lang="nb-NO" dirty="0" smtClean="0"/>
              <a:t>, time and </a:t>
            </a:r>
            <a:r>
              <a:rPr lang="nb-NO" dirty="0" err="1" smtClean="0"/>
              <a:t>space</a:t>
            </a:r>
            <a:endParaRPr lang="nb-NO" dirty="0" smtClean="0"/>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5</a:t>
            </a:fld>
            <a:endParaRPr lang="en-GB" noProof="0" dirty="0"/>
          </a:p>
        </p:txBody>
      </p:sp>
    </p:spTree>
    <p:extLst>
      <p:ext uri="{BB962C8B-B14F-4D97-AF65-F5344CB8AC3E}">
        <p14:creationId xmlns:p14="http://schemas.microsoft.com/office/powerpoint/2010/main" val="649165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Commercial </a:t>
            </a:r>
            <a:r>
              <a:rPr lang="nb-NO" dirty="0" err="1" smtClean="0"/>
              <a:t>catches</a:t>
            </a:r>
            <a:r>
              <a:rPr lang="nb-NO" dirty="0" smtClean="0"/>
              <a:t> </a:t>
            </a:r>
            <a:br>
              <a:rPr lang="nb-NO" dirty="0" smtClean="0"/>
            </a:br>
            <a:r>
              <a:rPr lang="nb-NO" sz="2000" dirty="0" err="1" smtClean="0"/>
              <a:t>example</a:t>
            </a:r>
            <a:r>
              <a:rPr lang="nb-NO" sz="2000" dirty="0" smtClean="0"/>
              <a:t> spatial </a:t>
            </a:r>
            <a:r>
              <a:rPr lang="nb-NO" sz="2000" dirty="0" err="1" smtClean="0"/>
              <a:t>distribution</a:t>
            </a:r>
            <a:endParaRPr lang="nb-NO" sz="2000" dirty="0"/>
          </a:p>
        </p:txBody>
      </p:sp>
      <p:sp>
        <p:nvSpPr>
          <p:cNvPr id="3" name="Content Placeholder 2"/>
          <p:cNvSpPr>
            <a:spLocks noGrp="1"/>
          </p:cNvSpPr>
          <p:nvPr>
            <p:ph idx="1"/>
          </p:nvPr>
        </p:nvSpPr>
        <p:spPr/>
        <p:txBody>
          <a:bodyPr/>
          <a:lstStyle/>
          <a:p>
            <a:endParaRPr lang="nb-NO"/>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6</a:t>
            </a:fld>
            <a:endParaRPr lang="en-GB"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8661976" cy="46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white">
          <a:xfrm>
            <a:off x="4180394" y="6172569"/>
            <a:ext cx="23851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sz="1200" baseline="0" dirty="0" smtClean="0"/>
              <a:t>From Salthaug</a:t>
            </a:r>
            <a:r>
              <a:rPr lang="nb-NO" sz="1200" dirty="0" smtClean="0"/>
              <a:t> and Aanes, 2003</a:t>
            </a:r>
            <a:endParaRPr lang="nb-NO" sz="1200" baseline="0" dirty="0" smtClean="0"/>
          </a:p>
        </p:txBody>
      </p:sp>
    </p:spTree>
    <p:extLst>
      <p:ext uri="{BB962C8B-B14F-4D97-AF65-F5344CB8AC3E}">
        <p14:creationId xmlns:p14="http://schemas.microsoft.com/office/powerpoint/2010/main" val="3995811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Nested</a:t>
            </a:r>
            <a:r>
              <a:rPr lang="nb-NO" dirty="0" smtClean="0"/>
              <a:t> sampling</a:t>
            </a:r>
            <a:endParaRPr lang="nb-NO" dirty="0"/>
          </a:p>
        </p:txBody>
      </p:sp>
      <p:sp>
        <p:nvSpPr>
          <p:cNvPr id="3" name="Content Placeholder 2"/>
          <p:cNvSpPr>
            <a:spLocks noGrp="1"/>
          </p:cNvSpPr>
          <p:nvPr>
            <p:ph idx="1"/>
          </p:nvPr>
        </p:nvSpPr>
        <p:spPr/>
        <p:txBody>
          <a:bodyPr/>
          <a:lstStyle/>
          <a:p>
            <a:r>
              <a:rPr lang="nb-NO" dirty="0" err="1"/>
              <a:t>Example</a:t>
            </a:r>
            <a:r>
              <a:rPr lang="nb-NO" dirty="0"/>
              <a:t> </a:t>
            </a:r>
            <a:r>
              <a:rPr lang="nb-NO" dirty="0" err="1"/>
              <a:t>reference</a:t>
            </a:r>
            <a:r>
              <a:rPr lang="nb-NO" dirty="0"/>
              <a:t> </a:t>
            </a:r>
            <a:r>
              <a:rPr lang="nb-NO" dirty="0" err="1"/>
              <a:t>fleet</a:t>
            </a:r>
            <a:r>
              <a:rPr lang="nb-NO" dirty="0"/>
              <a:t>:</a:t>
            </a:r>
          </a:p>
          <a:p>
            <a:pPr lvl="1"/>
            <a:r>
              <a:rPr lang="nb-NO" dirty="0"/>
              <a:t>Sample a </a:t>
            </a:r>
            <a:r>
              <a:rPr lang="nb-NO" dirty="0" err="1"/>
              <a:t>boat</a:t>
            </a:r>
            <a:endParaRPr lang="nb-NO" dirty="0"/>
          </a:p>
          <a:p>
            <a:pPr lvl="1"/>
            <a:r>
              <a:rPr lang="nb-NO" dirty="0" smtClean="0"/>
              <a:t>Sample </a:t>
            </a:r>
            <a:r>
              <a:rPr lang="nb-NO" dirty="0"/>
              <a:t>a </a:t>
            </a:r>
            <a:r>
              <a:rPr lang="nb-NO" dirty="0" err="1" smtClean="0"/>
              <a:t>trip</a:t>
            </a:r>
            <a:r>
              <a:rPr lang="nb-NO" dirty="0" smtClean="0"/>
              <a:t> </a:t>
            </a:r>
            <a:r>
              <a:rPr lang="nb-NO" dirty="0" err="1" smtClean="0"/>
              <a:t>within</a:t>
            </a:r>
            <a:r>
              <a:rPr lang="nb-NO" dirty="0" smtClean="0"/>
              <a:t> </a:t>
            </a:r>
            <a:r>
              <a:rPr lang="nb-NO" dirty="0" err="1" smtClean="0"/>
              <a:t>the</a:t>
            </a:r>
            <a:r>
              <a:rPr lang="nb-NO" dirty="0" smtClean="0"/>
              <a:t> </a:t>
            </a:r>
            <a:r>
              <a:rPr lang="nb-NO" dirty="0" err="1" smtClean="0"/>
              <a:t>boat</a:t>
            </a:r>
            <a:endParaRPr lang="nb-NO" dirty="0" smtClean="0"/>
          </a:p>
          <a:p>
            <a:pPr lvl="1"/>
            <a:r>
              <a:rPr lang="nb-NO" dirty="0" smtClean="0"/>
              <a:t>Sample a </a:t>
            </a:r>
            <a:r>
              <a:rPr lang="nb-NO" dirty="0" err="1" smtClean="0"/>
              <a:t>catch</a:t>
            </a:r>
            <a:r>
              <a:rPr lang="nb-NO" dirty="0" smtClean="0"/>
              <a:t> </a:t>
            </a:r>
            <a:r>
              <a:rPr lang="nb-NO" dirty="0" err="1" smtClean="0"/>
              <a:t>within</a:t>
            </a:r>
            <a:r>
              <a:rPr lang="nb-NO" dirty="0" smtClean="0"/>
              <a:t> </a:t>
            </a:r>
            <a:r>
              <a:rPr lang="nb-NO" dirty="0" err="1" smtClean="0"/>
              <a:t>trip</a:t>
            </a:r>
            <a:endParaRPr lang="nb-NO" dirty="0" smtClean="0"/>
          </a:p>
          <a:p>
            <a:pPr lvl="1"/>
            <a:r>
              <a:rPr lang="nb-NO" dirty="0" smtClean="0"/>
              <a:t>Sample a </a:t>
            </a:r>
            <a:r>
              <a:rPr lang="nb-NO" dirty="0" err="1" smtClean="0"/>
              <a:t>fish</a:t>
            </a:r>
            <a:r>
              <a:rPr lang="nb-NO" dirty="0" smtClean="0"/>
              <a:t> for age and or </a:t>
            </a:r>
            <a:r>
              <a:rPr lang="nb-NO" dirty="0" err="1" smtClean="0"/>
              <a:t>length</a:t>
            </a:r>
            <a:r>
              <a:rPr lang="nb-NO" dirty="0" smtClean="0"/>
              <a:t> </a:t>
            </a:r>
            <a:r>
              <a:rPr lang="nb-NO" dirty="0" err="1" smtClean="0"/>
              <a:t>within</a:t>
            </a:r>
            <a:r>
              <a:rPr lang="nb-NO" dirty="0" smtClean="0"/>
              <a:t> </a:t>
            </a:r>
            <a:r>
              <a:rPr lang="nb-NO" dirty="0" err="1" smtClean="0"/>
              <a:t>the</a:t>
            </a:r>
            <a:r>
              <a:rPr lang="nb-NO" dirty="0" smtClean="0"/>
              <a:t> </a:t>
            </a:r>
            <a:r>
              <a:rPr lang="nb-NO" dirty="0" err="1" smtClean="0"/>
              <a:t>catch</a:t>
            </a:r>
            <a:endParaRPr lang="nb-NO" dirty="0" smtClean="0"/>
          </a:p>
          <a:p>
            <a:pPr lvl="1"/>
            <a:endParaRPr lang="nb-NO" dirty="0"/>
          </a:p>
          <a:p>
            <a:pPr marL="474663" lvl="1" indent="0">
              <a:buNone/>
            </a:pPr>
            <a:r>
              <a:rPr lang="nb-NO" dirty="0" smtClean="0"/>
              <a:t>→ data is </a:t>
            </a:r>
            <a:r>
              <a:rPr lang="nb-NO" dirty="0" err="1" smtClean="0"/>
              <a:t>clustered</a:t>
            </a:r>
            <a:endParaRPr lang="nb-NO" dirty="0"/>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7</a:t>
            </a:fld>
            <a:endParaRPr lang="en-GB" noProof="0" dirty="0"/>
          </a:p>
        </p:txBody>
      </p:sp>
    </p:spTree>
    <p:extLst>
      <p:ext uri="{BB962C8B-B14F-4D97-AF65-F5344CB8AC3E}">
        <p14:creationId xmlns:p14="http://schemas.microsoft.com/office/powerpoint/2010/main" val="3909275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Scientific surveys</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8</a:t>
            </a:fld>
            <a:endParaRPr lang="en-GB" noProof="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268760"/>
            <a:ext cx="5077370" cy="5462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bwMode="white">
          <a:xfrm>
            <a:off x="6705257" y="4509120"/>
            <a:ext cx="23017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sz="1200" baseline="0" dirty="0" smtClean="0"/>
              <a:t>From </a:t>
            </a:r>
            <a:r>
              <a:rPr lang="nb-NO" sz="1200" dirty="0" smtClean="0"/>
              <a:t>Aanes and </a:t>
            </a:r>
            <a:r>
              <a:rPr lang="nb-NO" sz="1200" dirty="0" err="1" smtClean="0"/>
              <a:t>Vølstad</a:t>
            </a:r>
            <a:r>
              <a:rPr lang="nb-NO" sz="1200" dirty="0" smtClean="0"/>
              <a:t>, 2015</a:t>
            </a:r>
            <a:endParaRPr lang="nb-NO" sz="1200" baseline="0" dirty="0" smtClean="0"/>
          </a:p>
        </p:txBody>
      </p:sp>
    </p:spTree>
    <p:extLst>
      <p:ext uri="{BB962C8B-B14F-4D97-AF65-F5344CB8AC3E}">
        <p14:creationId xmlns:p14="http://schemas.microsoft.com/office/powerpoint/2010/main" val="110403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Scientific surveys</a:t>
            </a:r>
            <a:endParaRPr lang="nb-NO" dirty="0"/>
          </a:p>
        </p:txBody>
      </p:sp>
      <p:sp>
        <p:nvSpPr>
          <p:cNvPr id="3" name="Content Placeholder 2"/>
          <p:cNvSpPr>
            <a:spLocks noGrp="1"/>
          </p:cNvSpPr>
          <p:nvPr>
            <p:ph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9</a:t>
            </a:fld>
            <a:endParaRPr lang="en-GB" noProof="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821" y="1303282"/>
            <a:ext cx="5308451" cy="5478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bwMode="white">
          <a:xfrm>
            <a:off x="7020272" y="3429000"/>
            <a:ext cx="19021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nb-NO" sz="1200" baseline="0" dirty="0" smtClean="0"/>
              <a:t>From Nøttestad et al.</a:t>
            </a:r>
            <a:r>
              <a:rPr lang="nb-NO" sz="1200" dirty="0" smtClean="0"/>
              <a:t>, 2016</a:t>
            </a:r>
            <a:endParaRPr lang="nb-NO" sz="1200" baseline="0" dirty="0" smtClean="0"/>
          </a:p>
        </p:txBody>
      </p:sp>
    </p:spTree>
    <p:extLst>
      <p:ext uri="{BB962C8B-B14F-4D97-AF65-F5344CB8AC3E}">
        <p14:creationId xmlns:p14="http://schemas.microsoft.com/office/powerpoint/2010/main" val="4229808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nr-foiler-ny">
  <a:themeElements>
    <a:clrScheme name="Custom 1">
      <a:dk1>
        <a:srgbClr val="000000"/>
      </a:dk1>
      <a:lt1>
        <a:srgbClr val="000000"/>
      </a:lt1>
      <a:dk2>
        <a:srgbClr val="FFFFFF"/>
      </a:dk2>
      <a:lt2>
        <a:srgbClr val="FFFFFF"/>
      </a:lt2>
      <a:accent1>
        <a:srgbClr val="8396CC"/>
      </a:accent1>
      <a:accent2>
        <a:srgbClr val="4662B3"/>
      </a:accent2>
      <a:accent3>
        <a:srgbClr val="4662B3"/>
      </a:accent3>
      <a:accent4>
        <a:srgbClr val="000000"/>
      </a:accent4>
      <a:accent5>
        <a:srgbClr val="C1C9E2"/>
      </a:accent5>
      <a:accent6>
        <a:srgbClr val="3F58A2"/>
      </a:accent6>
      <a:hlink>
        <a:srgbClr val="082E9A"/>
      </a:hlink>
      <a:folHlink>
        <a:srgbClr val="C1CBE6"/>
      </a:folHlink>
    </a:clrScheme>
    <a:fontScheme name="NR-slides-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lnDef>
    <a:txDef>
      <a:spPr bwMode="white">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a:defRPr sz="2800" baseline="0" dirty="0" smtClean="0"/>
        </a:defPPr>
      </a:lstStyle>
    </a:txDef>
  </a:objectDefaults>
  <a:extraClrSchemeLst>
    <a:extraClrScheme>
      <a:clrScheme name="NR-slides-white 1">
        <a:dk1>
          <a:srgbClr val="000000"/>
        </a:dk1>
        <a:lt1>
          <a:srgbClr val="C0C0C0"/>
        </a:lt1>
        <a:dk2>
          <a:srgbClr val="FFFFFF"/>
        </a:dk2>
        <a:lt2>
          <a:srgbClr val="808080"/>
        </a:lt2>
        <a:accent1>
          <a:srgbClr val="8396CC"/>
        </a:accent1>
        <a:accent2>
          <a:srgbClr val="4662B3"/>
        </a:accent2>
        <a:accent3>
          <a:srgbClr val="DCDCDC"/>
        </a:accent3>
        <a:accent4>
          <a:srgbClr val="000000"/>
        </a:accent4>
        <a:accent5>
          <a:srgbClr val="C1C9E2"/>
        </a:accent5>
        <a:accent6>
          <a:srgbClr val="3F58A2"/>
        </a:accent6>
        <a:hlink>
          <a:srgbClr val="082E9A"/>
        </a:hlink>
        <a:folHlink>
          <a:srgbClr val="C1CBE6"/>
        </a:folHlink>
      </a:clrScheme>
      <a:clrMap bg1="lt1" tx1="dk1" bg2="lt2" tx2="dk2" accent1="accent1" accent2="accent2" accent3="accent3" accent4="accent4" accent5="accent5" accent6="accent6" hlink="hlink" folHlink="folHlink"/>
    </a:extraClrScheme>
    <a:extraClrScheme>
      <a:clrScheme name="NR-slides-white 2">
        <a:dk1>
          <a:srgbClr val="000000"/>
        </a:dk1>
        <a:lt1>
          <a:srgbClr val="C0C0C0"/>
        </a:lt1>
        <a:dk2>
          <a:srgbClr val="FFFFFF"/>
        </a:dk2>
        <a:lt2>
          <a:srgbClr val="808080"/>
        </a:lt2>
        <a:accent1>
          <a:srgbClr val="1ECDFF"/>
        </a:accent1>
        <a:accent2>
          <a:srgbClr val="A0A0A0"/>
        </a:accent2>
        <a:accent3>
          <a:srgbClr val="DCDCDC"/>
        </a:accent3>
        <a:accent4>
          <a:srgbClr val="000000"/>
        </a:accent4>
        <a:accent5>
          <a:srgbClr val="ABE3FF"/>
        </a:accent5>
        <a:accent6>
          <a:srgbClr val="919191"/>
        </a:accent6>
        <a:hlink>
          <a:srgbClr val="C2F1F6"/>
        </a:hlink>
        <a:folHlink>
          <a:srgbClr val="D4D4D4"/>
        </a:folHlink>
      </a:clrScheme>
      <a:clrMap bg1="lt1" tx1="dk1" bg2="lt2" tx2="dk2" accent1="accent1" accent2="accent2" accent3="accent3" accent4="accent4" accent5="accent5" accent6="accent6" hlink="hlink" folHlink="folHlink"/>
    </a:extraClrScheme>
    <a:extraClrScheme>
      <a:clrScheme name="NR-slides-white 3">
        <a:dk1>
          <a:srgbClr val="000000"/>
        </a:dk1>
        <a:lt1>
          <a:srgbClr val="C0C0C0"/>
        </a:lt1>
        <a:dk2>
          <a:srgbClr val="FFFFFF"/>
        </a:dk2>
        <a:lt2>
          <a:srgbClr val="808080"/>
        </a:lt2>
        <a:accent1>
          <a:srgbClr val="F0B400"/>
        </a:accent1>
        <a:accent2>
          <a:srgbClr val="A0A0A0"/>
        </a:accent2>
        <a:accent3>
          <a:srgbClr val="DCDCDC"/>
        </a:accent3>
        <a:accent4>
          <a:srgbClr val="000000"/>
        </a:accent4>
        <a:accent5>
          <a:srgbClr val="F6D6AA"/>
        </a:accent5>
        <a:accent6>
          <a:srgbClr val="919191"/>
        </a:accent6>
        <a:hlink>
          <a:srgbClr val="FFE69F"/>
        </a:hlink>
        <a:folHlink>
          <a:srgbClr val="D4D4D4"/>
        </a:folHlink>
      </a:clrScheme>
      <a:clrMap bg1="lt1" tx1="dk1" bg2="lt2" tx2="dk2" accent1="accent1" accent2="accent2" accent3="accent3" accent4="accent4" accent5="accent5" accent6="accent6" hlink="hlink" folHlink="folHlink"/>
    </a:extraClrScheme>
    <a:extraClrScheme>
      <a:clrScheme name="NR-slides-white 4">
        <a:dk1>
          <a:srgbClr val="000000"/>
        </a:dk1>
        <a:lt1>
          <a:srgbClr val="C0C0C0"/>
        </a:lt1>
        <a:dk2>
          <a:srgbClr val="FFFFFF"/>
        </a:dk2>
        <a:lt2>
          <a:srgbClr val="808080"/>
        </a:lt2>
        <a:accent1>
          <a:srgbClr val="00C832"/>
        </a:accent1>
        <a:accent2>
          <a:srgbClr val="A0A0A0"/>
        </a:accent2>
        <a:accent3>
          <a:srgbClr val="DCDCDC"/>
        </a:accent3>
        <a:accent4>
          <a:srgbClr val="000000"/>
        </a:accent4>
        <a:accent5>
          <a:srgbClr val="AAE0AD"/>
        </a:accent5>
        <a:accent6>
          <a:srgbClr val="919191"/>
        </a:accent6>
        <a:hlink>
          <a:srgbClr val="9BFFB3"/>
        </a:hlink>
        <a:folHlink>
          <a:srgbClr val="D4D4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nr-foiler-ny</Template>
  <TotalTime>960</TotalTime>
  <Words>1837</Words>
  <Application>Microsoft Office PowerPoint</Application>
  <PresentationFormat>On-screen Show (4:3)</PresentationFormat>
  <Paragraphs>305</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nr-foiler-ny</vt:lpstr>
      <vt:lpstr>XSAM course</vt:lpstr>
      <vt:lpstr>From data to management advice a «bottom up» example description</vt:lpstr>
      <vt:lpstr>Data</vt:lpstr>
      <vt:lpstr>Estimation (input data)</vt:lpstr>
      <vt:lpstr>Catch data</vt:lpstr>
      <vt:lpstr>Commercial catches  example spatial distribution</vt:lpstr>
      <vt:lpstr>Nested sampling</vt:lpstr>
      <vt:lpstr>Scientific surveys</vt:lpstr>
      <vt:lpstr>Scientific surveys</vt:lpstr>
      <vt:lpstr>Scientific surveys</vt:lpstr>
      <vt:lpstr>→Multistage cluster sampling</vt:lpstr>
      <vt:lpstr>Uncertainty is determined by</vt:lpstr>
      <vt:lpstr>Be aware</vt:lpstr>
      <vt:lpstr>Example of estimation</vt:lpstr>
      <vt:lpstr>ECA; estimating catch@age</vt:lpstr>
      <vt:lpstr>PowerPoint Presentation</vt:lpstr>
      <vt:lpstr>Catch at age – analyzed by ECA </vt:lpstr>
      <vt:lpstr>What is causing the variability for catch at age?</vt:lpstr>
      <vt:lpstr>Links to sampling and cost:</vt:lpstr>
      <vt:lpstr>Abundance at age – analyzed by StoX</vt:lpstr>
      <vt:lpstr>Having analyzed input data… Summarizing results – data quality</vt:lpstr>
      <vt:lpstr>Data quality – herring example </vt:lpstr>
      <vt:lpstr>Data quality – cod example Norwegian catch at age </vt:lpstr>
      <vt:lpstr>Data quality – cod example  Abundance indices from the Norwegian bottom trawl survey FLT15</vt:lpstr>
      <vt:lpstr>Questions</vt:lpstr>
      <vt:lpstr>Variance-mean relationships</vt:lpstr>
      <vt:lpstr>Mean – variance relationship; herring example</vt:lpstr>
      <vt:lpstr>Mean – variance relationship; cod example</vt:lpstr>
      <vt:lpstr>Distribution?</vt:lpstr>
      <vt:lpstr>Implications</vt:lpstr>
      <vt:lpstr>Summary – data </vt:lpstr>
      <vt:lpstr>Summary – data </vt:lpstr>
      <vt:lpstr>Summary data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XSAM course</dc:title>
  <dc:creator>Sondre Aanes</dc:creator>
  <cp:lastModifiedBy>Sondre Aanes</cp:lastModifiedBy>
  <cp:revision>42</cp:revision>
  <cp:lastPrinted>2011-03-21T10:03:50Z</cp:lastPrinted>
  <dcterms:created xsi:type="dcterms:W3CDTF">2018-01-03T14:44:45Z</dcterms:created>
  <dcterms:modified xsi:type="dcterms:W3CDTF">2018-01-14T11:08:50Z</dcterms:modified>
</cp:coreProperties>
</file>