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68" r:id="rId3"/>
    <p:sldId id="257" r:id="rId4"/>
    <p:sldId id="264" r:id="rId5"/>
    <p:sldId id="273" r:id="rId6"/>
    <p:sldId id="277" r:id="rId7"/>
    <p:sldId id="274" r:id="rId8"/>
    <p:sldId id="285" r:id="rId9"/>
    <p:sldId id="286" r:id="rId10"/>
    <p:sldId id="287" r:id="rId11"/>
    <p:sldId id="288" r:id="rId12"/>
    <p:sldId id="260" r:id="rId13"/>
    <p:sldId id="284" r:id="rId14"/>
    <p:sldId id="275" r:id="rId15"/>
    <p:sldId id="276" r:id="rId16"/>
    <p:sldId id="261" r:id="rId17"/>
    <p:sldId id="278" r:id="rId18"/>
    <p:sldId id="289" r:id="rId19"/>
    <p:sldId id="263" r:id="rId20"/>
    <p:sldId id="279" r:id="rId21"/>
    <p:sldId id="281" r:id="rId22"/>
    <p:sldId id="262" r:id="rId23"/>
    <p:sldId id="283" r:id="rId24"/>
    <p:sldId id="280" r:id="rId25"/>
    <p:sldId id="294" r:id="rId26"/>
    <p:sldId id="296" r:id="rId27"/>
    <p:sldId id="295" r:id="rId28"/>
    <p:sldId id="269" r:id="rId29"/>
    <p:sldId id="292" r:id="rId30"/>
    <p:sldId id="293" r:id="rId31"/>
    <p:sldId id="299" r:id="rId32"/>
    <p:sldId id="265" r:id="rId33"/>
    <p:sldId id="270" r:id="rId34"/>
    <p:sldId id="297" r:id="rId35"/>
    <p:sldId id="272" r:id="rId36"/>
    <p:sldId id="298" r:id="rId37"/>
    <p:sldId id="258" r:id="rId38"/>
  </p:sldIdLst>
  <p:sldSz cx="9144000" cy="6858000" type="screen4x3"/>
  <p:notesSz cx="6883400" cy="9906000"/>
  <p:defaultTextStyle>
    <a:defPPr>
      <a:defRPr lang="nb-NO"/>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a:srgbClr val="082E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73" autoAdjust="0"/>
  </p:normalViewPr>
  <p:slideViewPr>
    <p:cSldViewPr>
      <p:cViewPr varScale="1">
        <p:scale>
          <a:sx n="118" d="100"/>
          <a:sy n="118" d="100"/>
        </p:scale>
        <p:origin x="-173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defRPr sz="1000">
                <a:latin typeface="Palatino" pitchFamily="18" charset="0"/>
              </a:defRPr>
            </a:lvl1pPr>
          </a:lstStyle>
          <a:p>
            <a:endParaRPr lang="nb-NO"/>
          </a:p>
        </p:txBody>
      </p:sp>
      <p:sp>
        <p:nvSpPr>
          <p:cNvPr id="9219" name="Rectangle 3"/>
          <p:cNvSpPr>
            <a:spLocks noGrp="1" noChangeArrowheads="1"/>
          </p:cNvSpPr>
          <p:nvPr>
            <p:ph type="dt" sz="quarter" idx="1"/>
          </p:nvPr>
        </p:nvSpPr>
        <p:spPr bwMode="auto">
          <a:xfrm>
            <a:off x="3900593"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lgn="r">
              <a:defRPr sz="1000">
                <a:latin typeface="Palatino" pitchFamily="18" charset="0"/>
              </a:defRPr>
            </a:lvl1pPr>
          </a:lstStyle>
          <a:p>
            <a:endParaRPr lang="nb-NO"/>
          </a:p>
        </p:txBody>
      </p:sp>
      <p:sp>
        <p:nvSpPr>
          <p:cNvPr id="9220" name="Rectangle 4"/>
          <p:cNvSpPr>
            <a:spLocks noGrp="1" noChangeArrowheads="1"/>
          </p:cNvSpPr>
          <p:nvPr>
            <p:ph type="ftr" sz="quarter" idx="2"/>
          </p:nvPr>
        </p:nvSpPr>
        <p:spPr bwMode="auto">
          <a:xfrm>
            <a:off x="0"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defRPr sz="1000">
                <a:latin typeface="Palatino" pitchFamily="18" charset="0"/>
              </a:defRPr>
            </a:lvl1pPr>
          </a:lstStyle>
          <a:p>
            <a:endParaRPr lang="nb-NO"/>
          </a:p>
        </p:txBody>
      </p:sp>
      <p:sp>
        <p:nvSpPr>
          <p:cNvPr id="9221" name="Rectangle 5"/>
          <p:cNvSpPr>
            <a:spLocks noGrp="1" noChangeArrowheads="1"/>
          </p:cNvSpPr>
          <p:nvPr>
            <p:ph type="sldNum" sz="quarter" idx="3"/>
          </p:nvPr>
        </p:nvSpPr>
        <p:spPr bwMode="auto">
          <a:xfrm>
            <a:off x="3900593"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lgn="r">
              <a:defRPr sz="1000">
                <a:latin typeface="Palatino" pitchFamily="18" charset="0"/>
              </a:defRPr>
            </a:lvl1pPr>
          </a:lstStyle>
          <a:p>
            <a:fld id="{DCBD22C0-2821-4EDC-9675-67372AD7718A}" type="slidenum">
              <a:rPr lang="nb-NO"/>
              <a:pPr/>
              <a:t>‹#›</a:t>
            </a:fld>
            <a:endParaRPr lang="nb-NO"/>
          </a:p>
        </p:txBody>
      </p:sp>
    </p:spTree>
    <p:extLst>
      <p:ext uri="{BB962C8B-B14F-4D97-AF65-F5344CB8AC3E}">
        <p14:creationId xmlns:p14="http://schemas.microsoft.com/office/powerpoint/2010/main" val="39285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defRPr sz="1300" b="1">
                <a:solidFill>
                  <a:schemeClr val="bg1"/>
                </a:solidFill>
              </a:defRPr>
            </a:lvl1pPr>
          </a:lstStyle>
          <a:p>
            <a:endParaRPr lang="nb-NO"/>
          </a:p>
        </p:txBody>
      </p:sp>
      <p:sp>
        <p:nvSpPr>
          <p:cNvPr id="16387" name="Rectangle 3"/>
          <p:cNvSpPr>
            <a:spLocks noGrp="1" noChangeArrowheads="1"/>
          </p:cNvSpPr>
          <p:nvPr>
            <p:ph type="dt" idx="1"/>
          </p:nvPr>
        </p:nvSpPr>
        <p:spPr bwMode="auto">
          <a:xfrm>
            <a:off x="3900593"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lgn="r">
              <a:defRPr sz="1300" b="1">
                <a:solidFill>
                  <a:schemeClr val="bg1"/>
                </a:solidFill>
              </a:defRPr>
            </a:lvl1pPr>
          </a:lstStyle>
          <a:p>
            <a:endParaRPr lang="nb-NO"/>
          </a:p>
        </p:txBody>
      </p:sp>
      <p:sp>
        <p:nvSpPr>
          <p:cNvPr id="16388" name="Rectangle 4"/>
          <p:cNvSpPr>
            <a:spLocks noGrp="1" noRot="1" noChangeAspect="1" noChangeArrowheads="1" noTextEdit="1"/>
          </p:cNvSpPr>
          <p:nvPr>
            <p:ph type="sldImg" idx="2"/>
          </p:nvPr>
        </p:nvSpPr>
        <p:spPr bwMode="auto">
          <a:xfrm>
            <a:off x="965200" y="742950"/>
            <a:ext cx="4953000" cy="3714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7787" y="4705350"/>
            <a:ext cx="5047827"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p>
        </p:txBody>
      </p:sp>
      <p:sp>
        <p:nvSpPr>
          <p:cNvPr id="16390" name="Rectangle 6"/>
          <p:cNvSpPr>
            <a:spLocks noGrp="1" noChangeArrowheads="1"/>
          </p:cNvSpPr>
          <p:nvPr>
            <p:ph type="ftr" sz="quarter" idx="4"/>
          </p:nvPr>
        </p:nvSpPr>
        <p:spPr bwMode="auto">
          <a:xfrm>
            <a:off x="0"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defRPr sz="1300" b="1">
                <a:solidFill>
                  <a:schemeClr val="bg1"/>
                </a:solidFill>
              </a:defRPr>
            </a:lvl1pPr>
          </a:lstStyle>
          <a:p>
            <a:endParaRPr lang="nb-NO"/>
          </a:p>
        </p:txBody>
      </p:sp>
      <p:sp>
        <p:nvSpPr>
          <p:cNvPr id="16391" name="Rectangle 7"/>
          <p:cNvSpPr>
            <a:spLocks noGrp="1" noChangeArrowheads="1"/>
          </p:cNvSpPr>
          <p:nvPr>
            <p:ph type="sldNum" sz="quarter" idx="5"/>
          </p:nvPr>
        </p:nvSpPr>
        <p:spPr bwMode="auto">
          <a:xfrm>
            <a:off x="3900593"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lgn="r">
              <a:defRPr sz="1300" b="1">
                <a:solidFill>
                  <a:schemeClr val="bg1"/>
                </a:solidFill>
              </a:defRPr>
            </a:lvl1pPr>
          </a:lstStyle>
          <a:p>
            <a:fld id="{AEA76827-FC0C-42F6-AC0F-8E03D8C8032E}" type="slidenum">
              <a:rPr lang="nb-NO"/>
              <a:pPr/>
              <a:t>‹#›</a:t>
            </a:fld>
            <a:endParaRPr lang="nb-NO"/>
          </a:p>
        </p:txBody>
      </p:sp>
    </p:spTree>
    <p:extLst>
      <p:ext uri="{BB962C8B-B14F-4D97-AF65-F5344CB8AC3E}">
        <p14:creationId xmlns:p14="http://schemas.microsoft.com/office/powerpoint/2010/main" val="1830427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Palatino" pitchFamily="18" charset="0"/>
        <a:ea typeface="+mn-ea"/>
        <a:cs typeface="+mn-cs"/>
      </a:defRPr>
    </a:lvl1pPr>
    <a:lvl2pPr marL="457200" algn="l" rtl="0" fontAlgn="base">
      <a:spcBef>
        <a:spcPct val="30000"/>
      </a:spcBef>
      <a:spcAft>
        <a:spcPct val="0"/>
      </a:spcAft>
      <a:defRPr sz="1200" kern="1200">
        <a:solidFill>
          <a:schemeClr val="tx1"/>
        </a:solidFill>
        <a:latin typeface="Palatino" pitchFamily="18" charset="0"/>
        <a:ea typeface="+mn-ea"/>
        <a:cs typeface="+mn-cs"/>
      </a:defRPr>
    </a:lvl2pPr>
    <a:lvl3pPr marL="914400" algn="l" rtl="0" fontAlgn="base">
      <a:spcBef>
        <a:spcPct val="30000"/>
      </a:spcBef>
      <a:spcAft>
        <a:spcPct val="0"/>
      </a:spcAft>
      <a:defRPr sz="1200" kern="1200">
        <a:solidFill>
          <a:schemeClr val="tx1"/>
        </a:solidFill>
        <a:latin typeface="Palatino" pitchFamily="18" charset="0"/>
        <a:ea typeface="+mn-ea"/>
        <a:cs typeface="+mn-cs"/>
      </a:defRPr>
    </a:lvl3pPr>
    <a:lvl4pPr marL="1371600" algn="l" rtl="0" fontAlgn="base">
      <a:spcBef>
        <a:spcPct val="30000"/>
      </a:spcBef>
      <a:spcAft>
        <a:spcPct val="0"/>
      </a:spcAft>
      <a:defRPr sz="1200" kern="1200">
        <a:solidFill>
          <a:schemeClr val="tx1"/>
        </a:solidFill>
        <a:latin typeface="Palatino" pitchFamily="18" charset="0"/>
        <a:ea typeface="+mn-ea"/>
        <a:cs typeface="+mn-cs"/>
      </a:defRPr>
    </a:lvl4pPr>
    <a:lvl5pPr marL="1828800" algn="l" rtl="0" fontAlgn="base">
      <a:spcBef>
        <a:spcPct val="30000"/>
      </a:spcBef>
      <a:spcAft>
        <a:spcPct val="0"/>
      </a:spcAft>
      <a:defRPr sz="1200" kern="1200">
        <a:solidFill>
          <a:schemeClr val="tx1"/>
        </a:solidFill>
        <a:latin typeface="Palatino"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2160" y="2060848"/>
            <a:ext cx="3490647" cy="4869160"/>
          </a:xfrm>
          <a:prstGeom prst="rect">
            <a:avLst/>
          </a:prstGeom>
        </p:spPr>
      </p:pic>
      <p:sp>
        <p:nvSpPr>
          <p:cNvPr id="13318" name="Text Box 6"/>
          <p:cNvSpPr txBox="1">
            <a:spLocks noChangeArrowheads="1"/>
          </p:cNvSpPr>
          <p:nvPr/>
        </p:nvSpPr>
        <p:spPr bwMode="white">
          <a:xfrm>
            <a:off x="6754688" y="285618"/>
            <a:ext cx="2209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nb-NO" sz="1400" b="1" dirty="0">
                <a:solidFill>
                  <a:schemeClr val="tx2"/>
                </a:solidFill>
              </a:rPr>
              <a:t>www.nr.no</a:t>
            </a:r>
            <a:endParaRPr lang="nb-NO" sz="1400" dirty="0">
              <a:solidFill>
                <a:schemeClr val="tx2"/>
              </a:solidFill>
              <a:latin typeface="Times New Roman" pitchFamily="18" charset="0"/>
            </a:endParaRPr>
          </a:p>
        </p:txBody>
      </p:sp>
      <p:sp>
        <p:nvSpPr>
          <p:cNvPr id="13316" name="Rectangle 4"/>
          <p:cNvSpPr>
            <a:spLocks noGrp="1" noChangeArrowheads="1"/>
          </p:cNvSpPr>
          <p:nvPr>
            <p:ph type="ctrTitle" hasCustomPrompt="1"/>
          </p:nvPr>
        </p:nvSpPr>
        <p:spPr>
          <a:xfrm>
            <a:off x="251520" y="1508787"/>
            <a:ext cx="5904656" cy="1344149"/>
          </a:xfrm>
          <a:noFill/>
        </p:spPr>
        <p:txBody>
          <a:bodyPr anchor="t"/>
          <a:lstStyle>
            <a:lvl1pPr>
              <a:defRPr>
                <a:solidFill>
                  <a:schemeClr val="accent4"/>
                </a:solidFill>
                <a:effectLst>
                  <a:outerShdw blurRad="50800" dist="50800" dir="5400000" algn="ctr" rotWithShape="0">
                    <a:schemeClr val="bg2"/>
                  </a:outerShdw>
                </a:effectLst>
              </a:defRPr>
            </a:lvl1pPr>
          </a:lstStyle>
          <a:p>
            <a:pPr lvl="0"/>
            <a:r>
              <a:rPr lang="nb-NO" noProof="0" dirty="0" smtClean="0"/>
              <a:t>Klikk for å redigere tittelen</a:t>
            </a:r>
          </a:p>
        </p:txBody>
      </p:sp>
      <p:sp>
        <p:nvSpPr>
          <p:cNvPr id="13317" name="Rectangle 5"/>
          <p:cNvSpPr>
            <a:spLocks noGrp="1" noChangeArrowheads="1"/>
          </p:cNvSpPr>
          <p:nvPr>
            <p:ph type="subTitle" idx="1" hasCustomPrompt="1"/>
          </p:nvPr>
        </p:nvSpPr>
        <p:spPr bwMode="white">
          <a:xfrm>
            <a:off x="251520" y="3044957"/>
            <a:ext cx="5688632" cy="960107"/>
          </a:xfrm>
        </p:spPr>
        <p:txBody>
          <a:bodyPr/>
          <a:lstStyle>
            <a:lvl1pPr marL="0" indent="0">
              <a:buFont typeface="Times New Roman" pitchFamily="18" charset="0"/>
              <a:buNone/>
              <a:defRPr sz="2200" b="0">
                <a:solidFill>
                  <a:schemeClr val="accent4"/>
                </a:solidFill>
              </a:defRPr>
            </a:lvl1pPr>
          </a:lstStyle>
          <a:p>
            <a:pPr lvl="0"/>
            <a:r>
              <a:rPr lang="nb-NO" noProof="0" dirty="0" smtClean="0"/>
              <a:t>Klikk for å redigere undertittel</a:t>
            </a:r>
          </a:p>
        </p:txBody>
      </p:sp>
      <p:sp>
        <p:nvSpPr>
          <p:cNvPr id="5" name="Text Placeholder 4"/>
          <p:cNvSpPr>
            <a:spLocks noGrp="1"/>
          </p:cNvSpPr>
          <p:nvPr>
            <p:ph type="body" sz="quarter" idx="10" hasCustomPrompt="1"/>
          </p:nvPr>
        </p:nvSpPr>
        <p:spPr>
          <a:xfrm>
            <a:off x="251520" y="4197086"/>
            <a:ext cx="5616624" cy="768085"/>
          </a:xfrm>
        </p:spPr>
        <p:txBody>
          <a:bodyPr/>
          <a:lstStyle>
            <a:lvl1pPr marL="0" indent="0">
              <a:buNone/>
              <a:defRPr sz="2400" b="0">
                <a:solidFill>
                  <a:schemeClr val="accent4"/>
                </a:solidFill>
              </a:defRPr>
            </a:lvl1pPr>
          </a:lstStyle>
          <a:p>
            <a:r>
              <a:rPr lang="en-GB" sz="2800" baseline="0" noProof="0" dirty="0" smtClean="0"/>
              <a:t>[</a:t>
            </a:r>
            <a:r>
              <a:rPr lang="en-GB" sz="2800" baseline="0" noProof="0" dirty="0" err="1" smtClean="0"/>
              <a:t>Forfattere</a:t>
            </a:r>
            <a:r>
              <a:rPr lang="en-GB" sz="2800" baseline="0" noProof="0" dirty="0" smtClean="0"/>
              <a:t>]</a:t>
            </a:r>
            <a:endParaRPr lang="en-GB" sz="2800" noProof="0" dirty="0" smtClean="0"/>
          </a:p>
        </p:txBody>
      </p:sp>
      <p:sp>
        <p:nvSpPr>
          <p:cNvPr id="7" name="Text Placeholder 6"/>
          <p:cNvSpPr>
            <a:spLocks noGrp="1"/>
          </p:cNvSpPr>
          <p:nvPr>
            <p:ph type="body" sz="quarter" idx="11" hasCustomPrompt="1"/>
          </p:nvPr>
        </p:nvSpPr>
        <p:spPr>
          <a:xfrm>
            <a:off x="251520" y="5253203"/>
            <a:ext cx="5616624" cy="576064"/>
          </a:xfrm>
        </p:spPr>
        <p:txBody>
          <a:bodyPr/>
          <a:lstStyle>
            <a:lvl1pPr marL="0" indent="0">
              <a:buNone/>
              <a:defRPr sz="2400">
                <a:solidFill>
                  <a:schemeClr val="accent4"/>
                </a:solidFill>
              </a:defRPr>
            </a:lvl1pPr>
          </a:lstStyle>
          <a:p>
            <a:r>
              <a:rPr lang="en-GB" sz="2200" noProof="0" dirty="0" smtClean="0"/>
              <a:t>[</a:t>
            </a:r>
            <a:r>
              <a:rPr lang="en-GB" sz="2200" noProof="0" dirty="0" err="1" smtClean="0"/>
              <a:t>Lokasjon</a:t>
            </a:r>
            <a:r>
              <a:rPr lang="en-GB" sz="2200" noProof="0" dirty="0" smtClean="0"/>
              <a:t>]</a:t>
            </a:r>
          </a:p>
        </p:txBody>
      </p:sp>
      <p:sp>
        <p:nvSpPr>
          <p:cNvPr id="9" name="Text Placeholder 8"/>
          <p:cNvSpPr>
            <a:spLocks noGrp="1"/>
          </p:cNvSpPr>
          <p:nvPr>
            <p:ph type="body" sz="quarter" idx="12" hasCustomPrompt="1"/>
          </p:nvPr>
        </p:nvSpPr>
        <p:spPr>
          <a:xfrm>
            <a:off x="251520" y="6021289"/>
            <a:ext cx="5616624" cy="620799"/>
          </a:xfrm>
        </p:spPr>
        <p:txBody>
          <a:bodyPr/>
          <a:lstStyle>
            <a:lvl1pPr marL="0" marR="0" indent="0" algn="l" defTabSz="914400" rtl="0" eaLnBrk="1" fontAlgn="base" latinLnBrk="0" hangingPunct="1">
              <a:lnSpc>
                <a:spcPct val="100000"/>
              </a:lnSpc>
              <a:spcBef>
                <a:spcPct val="50000"/>
              </a:spcBef>
              <a:spcAft>
                <a:spcPct val="0"/>
              </a:spcAft>
              <a:buClrTx/>
              <a:buSzPct val="80000"/>
              <a:buFont typeface="Times New Roman" pitchFamily="18" charset="0"/>
              <a:buNone/>
              <a:tabLst/>
              <a:defRPr sz="2400">
                <a:solidFill>
                  <a:schemeClr val="accent4"/>
                </a:solidFill>
              </a:defRPr>
            </a:lvl1pPr>
          </a:lstStyle>
          <a:p>
            <a:pPr marL="0" marR="0" lvl="0" indent="0" algn="l" defTabSz="914400" rtl="0" eaLnBrk="1" fontAlgn="base" latinLnBrk="0" hangingPunct="1">
              <a:lnSpc>
                <a:spcPct val="100000"/>
              </a:lnSpc>
              <a:spcBef>
                <a:spcPct val="50000"/>
              </a:spcBef>
              <a:spcAft>
                <a:spcPct val="0"/>
              </a:spcAft>
              <a:buClrTx/>
              <a:buSzPct val="80000"/>
              <a:buFont typeface="Times New Roman" pitchFamily="18" charset="0"/>
              <a:buNone/>
              <a:tabLst/>
              <a:defRPr/>
            </a:pPr>
            <a:r>
              <a:rPr lang="en-GB" sz="2200" noProof="0" dirty="0" smtClean="0"/>
              <a:t>[</a:t>
            </a:r>
            <a:r>
              <a:rPr lang="en-GB" sz="2200" noProof="0" dirty="0" err="1" smtClean="0"/>
              <a:t>Dato</a:t>
            </a:r>
            <a:r>
              <a:rPr lang="en-GB" sz="2200" noProof="0" dirty="0" smtClean="0"/>
              <a:t>]</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88640"/>
            <a:ext cx="3419873" cy="67029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nb-NO" noProof="0" dirty="0" smtClean="0"/>
              <a:t>Klikk for å editere Master tittel stil</a:t>
            </a:r>
            <a:endParaRPr lang="nb-NO" noProof="0" dirty="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3E97971C-2FE7-4FD3-B01F-4B5E83D933F8}" type="slidenum">
              <a:rPr lang="en-GB" noProof="0" smtClean="0"/>
              <a:pPr/>
              <a:t>‹#›</a:t>
            </a:fld>
            <a:endParaRPr lang="en-GB" noProof="0" dirty="0"/>
          </a:p>
        </p:txBody>
      </p:sp>
      <p:sp>
        <p:nvSpPr>
          <p:cNvPr id="5" name="Footer Placeholder 4"/>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8481941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smtClean="0"/>
              <a:t>Klikk for å editere Master tittel stil</a:t>
            </a:r>
            <a:endParaRPr lang="en-GB" noProof="0" dirty="0"/>
          </a:p>
        </p:txBody>
      </p:sp>
      <p:sp>
        <p:nvSpPr>
          <p:cNvPr id="3" name="Slide Number Placeholder 2"/>
          <p:cNvSpPr>
            <a:spLocks noGrp="1"/>
          </p:cNvSpPr>
          <p:nvPr>
            <p:ph type="sldNum" sz="quarter" idx="10"/>
          </p:nvPr>
        </p:nvSpPr>
        <p:spPr/>
        <p:txBody>
          <a:bodyPr/>
          <a:lstStyle/>
          <a:p>
            <a:fld id="{4D89F689-C7C1-4E27-8890-76F63A669A8F}" type="slidenum">
              <a:rPr lang="en-GB" noProof="0" smtClean="0"/>
              <a:pPr/>
              <a:t>‹#›</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Tree>
    <p:extLst>
      <p:ext uri="{BB962C8B-B14F-4D97-AF65-F5344CB8AC3E}">
        <p14:creationId xmlns:p14="http://schemas.microsoft.com/office/powerpoint/2010/main" val="18044270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smtClean="0"/>
              <a:t>Klikk for å editere Master tittel stil</a:t>
            </a:r>
            <a:endParaRPr lang="en-GB" noProof="0" dirty="0"/>
          </a:p>
        </p:txBody>
      </p:sp>
      <p:sp>
        <p:nvSpPr>
          <p:cNvPr id="3" name="Content Placeholder 2"/>
          <p:cNvSpPr>
            <a:spLocks noGrp="1"/>
          </p:cNvSpPr>
          <p:nvPr>
            <p:ph sz="half" idx="1"/>
          </p:nvPr>
        </p:nvSpPr>
        <p:spPr>
          <a:xfrm>
            <a:off x="762000" y="1524000"/>
            <a:ext cx="3733800" cy="4114800"/>
          </a:xfrm>
          <a:noFill/>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Content Placeholder 3"/>
          <p:cNvSpPr>
            <a:spLocks noGrp="1"/>
          </p:cNvSpPr>
          <p:nvPr>
            <p:ph sz="half" idx="2"/>
          </p:nvPr>
        </p:nvSpPr>
        <p:spPr>
          <a:xfrm>
            <a:off x="4648200" y="15240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5" name="Slide Number Placeholder 4"/>
          <p:cNvSpPr>
            <a:spLocks noGrp="1"/>
          </p:cNvSpPr>
          <p:nvPr>
            <p:ph type="sldNum" sz="quarter" idx="10"/>
          </p:nvPr>
        </p:nvSpPr>
        <p:spPr/>
        <p:txBody>
          <a:bodyPr/>
          <a:lstStyle>
            <a:lvl1pPr>
              <a:defRPr/>
            </a:lvl1pPr>
          </a:lstStyle>
          <a:p>
            <a:fld id="{4086E72B-8DDA-4312-9150-1363B5FB6C12}"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8996210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E94D6A6-41BD-49BB-84F3-C9210A972E85}" type="slidenum">
              <a:rPr lang="en-GB" noProof="0" smtClean="0"/>
              <a:pPr/>
              <a:t>‹#›</a:t>
            </a:fld>
            <a:endParaRPr lang="en-GB" noProof="0" dirty="0"/>
          </a:p>
        </p:txBody>
      </p:sp>
      <p:sp>
        <p:nvSpPr>
          <p:cNvPr id="3" name="Footer Placeholder 2"/>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9288978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4" y="273051"/>
            <a:ext cx="3008313" cy="1162051"/>
          </a:xfrm>
        </p:spPr>
        <p:txBody>
          <a:bodyPr/>
          <a:lstStyle>
            <a:lvl1pPr algn="l">
              <a:defRPr sz="2000" b="1"/>
            </a:lvl1pPr>
          </a:lstStyle>
          <a:p>
            <a:r>
              <a:rPr lang="nb-NO" noProof="0" dirty="0" smtClean="0"/>
              <a:t>Klikk for å editere Master tittel stil</a:t>
            </a:r>
            <a:endParaRPr lang="en-GB" noProof="0"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Text Placeholder 3"/>
          <p:cNvSpPr>
            <a:spLocks noGrp="1"/>
          </p:cNvSpPr>
          <p:nvPr>
            <p:ph type="body" sz="half" idx="2" hasCustomPrompt="1"/>
          </p:nvPr>
        </p:nvSpPr>
        <p:spPr>
          <a:xfrm>
            <a:off x="457204"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noProof="0" dirty="0" smtClean="0"/>
              <a:t>Klikk for å editere Master tittel stil</a:t>
            </a:r>
            <a:endParaRPr lang="en-GB" noProof="0" dirty="0" smtClean="0"/>
          </a:p>
        </p:txBody>
      </p:sp>
      <p:sp>
        <p:nvSpPr>
          <p:cNvPr id="5" name="Slide Number Placeholder 4"/>
          <p:cNvSpPr>
            <a:spLocks noGrp="1"/>
          </p:cNvSpPr>
          <p:nvPr>
            <p:ph type="sldNum" sz="quarter" idx="10"/>
          </p:nvPr>
        </p:nvSpPr>
        <p:spPr/>
        <p:txBody>
          <a:bodyPr/>
          <a:lstStyle>
            <a:lvl1pPr>
              <a:defRPr/>
            </a:lvl1pPr>
          </a:lstStyle>
          <a:p>
            <a:fld id="{4AEDDD13-8D6F-4F24-AAFE-488D04EDC9FA}"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8138706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971600" y="620688"/>
            <a:ext cx="7200800" cy="4114800"/>
          </a:xfrm>
        </p:spPr>
        <p:txBody>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noProof="0" dirty="0" smtClean="0"/>
              <a:t>Klikk for å legge til et bilde</a:t>
            </a:r>
            <a:endParaRPr lang="en-GB" noProof="0" dirty="0"/>
          </a:p>
        </p:txBody>
      </p:sp>
      <p:sp>
        <p:nvSpPr>
          <p:cNvPr id="4" name="Text Placeholder 3"/>
          <p:cNvSpPr>
            <a:spLocks noGrp="1"/>
          </p:cNvSpPr>
          <p:nvPr>
            <p:ph type="body" sz="half" idx="2" hasCustomPrompt="1"/>
          </p:nvPr>
        </p:nvSpPr>
        <p:spPr>
          <a:xfrm>
            <a:off x="971600" y="5061182"/>
            <a:ext cx="72008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noProof="0" smtClean="0"/>
              <a:t>Klikk for å editere Master tittel stil</a:t>
            </a:r>
            <a:endParaRPr lang="en-GB" noProof="0" dirty="0" smtClean="0"/>
          </a:p>
        </p:txBody>
      </p:sp>
      <p:sp>
        <p:nvSpPr>
          <p:cNvPr id="5" name="Slide Number Placeholder 4"/>
          <p:cNvSpPr>
            <a:spLocks noGrp="1"/>
          </p:cNvSpPr>
          <p:nvPr>
            <p:ph type="sldNum" sz="quarter" idx="10"/>
          </p:nvPr>
        </p:nvSpPr>
        <p:spPr/>
        <p:txBody>
          <a:bodyPr/>
          <a:lstStyle>
            <a:lvl1pPr>
              <a:defRPr/>
            </a:lvl1pPr>
          </a:lstStyle>
          <a:p>
            <a:fld id="{52D7D3A0-5D3C-4DC3-9F57-3B372D08EE57}"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9421658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026" name="Rectangle 2"/>
          <p:cNvSpPr>
            <a:spLocks noGrp="1" noChangeArrowheads="1"/>
          </p:cNvSpPr>
          <p:nvPr>
            <p:ph type="title"/>
          </p:nvPr>
        </p:nvSpPr>
        <p:spPr bwMode="white">
          <a:xfrm>
            <a:off x="251520" y="260648"/>
            <a:ext cx="8640960" cy="100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noProof="0" dirty="0" smtClean="0"/>
              <a:t>Click to edit title</a:t>
            </a:r>
          </a:p>
        </p:txBody>
      </p:sp>
      <p:sp>
        <p:nvSpPr>
          <p:cNvPr id="1027" name="Rectangle 3"/>
          <p:cNvSpPr>
            <a:spLocks noGrp="1" noChangeArrowheads="1"/>
          </p:cNvSpPr>
          <p:nvPr>
            <p:ph type="body" idx="1"/>
          </p:nvPr>
        </p:nvSpPr>
        <p:spPr bwMode="auto">
          <a:xfrm>
            <a:off x="251520" y="1524000"/>
            <a:ext cx="864096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b-NO" noProof="0" dirty="0" err="1" smtClean="0"/>
              <a:t>Click</a:t>
            </a:r>
            <a:r>
              <a:rPr lang="nb-NO" noProof="0" dirty="0" smtClean="0"/>
              <a:t> to </a:t>
            </a:r>
            <a:r>
              <a:rPr lang="nb-NO" noProof="0" dirty="0" err="1" smtClean="0"/>
              <a:t>edit</a:t>
            </a:r>
            <a:r>
              <a:rPr lang="nb-NO" noProof="0" dirty="0" smtClean="0"/>
              <a:t> </a:t>
            </a:r>
            <a:r>
              <a:rPr lang="nb-NO" noProof="0" dirty="0" err="1" smtClean="0"/>
              <a:t>text</a:t>
            </a:r>
            <a:endParaRPr lang="nb-NO" noProof="0" dirty="0" smtClean="0"/>
          </a:p>
          <a:p>
            <a:pPr lvl="1"/>
            <a:r>
              <a:rPr lang="nb-NO" noProof="0" dirty="0" smtClean="0"/>
              <a:t>Second </a:t>
            </a:r>
            <a:r>
              <a:rPr lang="nb-NO" noProof="0" dirty="0" err="1" smtClean="0"/>
              <a:t>level</a:t>
            </a:r>
            <a:endParaRPr lang="nb-NO" noProof="0" dirty="0" smtClean="0"/>
          </a:p>
          <a:p>
            <a:pPr lvl="2"/>
            <a:r>
              <a:rPr lang="nb-NO" noProof="0" dirty="0" smtClean="0"/>
              <a:t>Third </a:t>
            </a:r>
            <a:r>
              <a:rPr lang="nb-NO" noProof="0" dirty="0" err="1" smtClean="0"/>
              <a:t>level</a:t>
            </a:r>
            <a:endParaRPr lang="nb-NO" noProof="0" dirty="0" smtClean="0"/>
          </a:p>
          <a:p>
            <a:pPr lvl="3"/>
            <a:r>
              <a:rPr lang="nb-NO" noProof="0" dirty="0" err="1" smtClean="0"/>
              <a:t>Fourth</a:t>
            </a:r>
            <a:r>
              <a:rPr lang="nb-NO" noProof="0" dirty="0" smtClean="0"/>
              <a:t> </a:t>
            </a:r>
            <a:r>
              <a:rPr lang="nb-NO" noProof="0" dirty="0" err="1" smtClean="0"/>
              <a:t>level</a:t>
            </a:r>
            <a:endParaRPr lang="nb-NO" noProof="0" dirty="0" smtClean="0"/>
          </a:p>
          <a:p>
            <a:pPr lvl="4"/>
            <a:r>
              <a:rPr lang="nb-NO" noProof="0" dirty="0" smtClean="0"/>
              <a:t>Fifth </a:t>
            </a:r>
            <a:r>
              <a:rPr lang="nb-NO" noProof="0" dirty="0" err="1" smtClean="0"/>
              <a:t>level</a:t>
            </a:r>
            <a:endParaRPr lang="nb-NO" noProof="0" dirty="0" smtClean="0"/>
          </a:p>
        </p:txBody>
      </p:sp>
      <p:sp>
        <p:nvSpPr>
          <p:cNvPr id="1039" name="Rectangle 15"/>
          <p:cNvSpPr>
            <a:spLocks noGrp="1" noChangeArrowheads="1"/>
          </p:cNvSpPr>
          <p:nvPr>
            <p:ph type="sldNum" sz="quarter" idx="4"/>
          </p:nvPr>
        </p:nvSpPr>
        <p:spPr bwMode="auto">
          <a:xfrm>
            <a:off x="8498904" y="6309320"/>
            <a:ext cx="39357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4D89F689-C7C1-4E27-8890-76F63A669A8F}" type="slidenum">
              <a:rPr lang="nb-NO" smtClean="0"/>
              <a:pPr/>
              <a:t>‹#›</a:t>
            </a:fld>
            <a:endParaRPr lang="nb-NO" dirty="0"/>
          </a:p>
        </p:txBody>
      </p:sp>
      <p:sp>
        <p:nvSpPr>
          <p:cNvPr id="1042" name="Rectangle 18"/>
          <p:cNvSpPr>
            <a:spLocks noGrp="1" noChangeArrowheads="1"/>
          </p:cNvSpPr>
          <p:nvPr>
            <p:ph type="ftr" sz="quarter" idx="3"/>
          </p:nvPr>
        </p:nvSpPr>
        <p:spPr bwMode="white">
          <a:xfrm>
            <a:off x="1691680" y="5987753"/>
            <a:ext cx="6552728" cy="59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400" b="1">
                <a:solidFill>
                  <a:schemeClr val="bg1"/>
                </a:solidFill>
              </a:defRPr>
            </a:lvl1pPr>
          </a:lstStyle>
          <a:p>
            <a:endParaRPr lang="en-GB" dirty="0"/>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520" y="6143537"/>
            <a:ext cx="960120" cy="3919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52" r:id="rId4"/>
    <p:sldLayoutId id="2147483655" r:id="rId5"/>
    <p:sldLayoutId id="2147483656" r:id="rId6"/>
    <p:sldLayoutId id="2147483657" r:id="rId7"/>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600" b="1">
          <a:solidFill>
            <a:schemeClr val="tx1"/>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457200" indent="-457200" algn="l" rtl="0" eaLnBrk="1" fontAlgn="base" hangingPunct="1">
        <a:spcBef>
          <a:spcPct val="50000"/>
        </a:spcBef>
        <a:spcAft>
          <a:spcPct val="0"/>
        </a:spcAft>
        <a:buSzPct val="80000"/>
        <a:buFont typeface="Times New Roman" pitchFamily="18" charset="0"/>
        <a:buChar char="►"/>
        <a:defRPr sz="2400" baseline="0">
          <a:solidFill>
            <a:schemeClr val="tx1"/>
          </a:solidFill>
          <a:latin typeface="+mn-lt"/>
          <a:ea typeface="+mn-ea"/>
          <a:cs typeface="+mn-cs"/>
        </a:defRPr>
      </a:lvl1pPr>
      <a:lvl2pPr marL="893763" indent="-419100" algn="l" rtl="0" eaLnBrk="1" fontAlgn="base" hangingPunct="1">
        <a:spcBef>
          <a:spcPct val="20000"/>
        </a:spcBef>
        <a:spcAft>
          <a:spcPct val="0"/>
        </a:spcAft>
        <a:buChar char="▪"/>
        <a:defRPr sz="2200">
          <a:solidFill>
            <a:schemeClr val="tx1"/>
          </a:solidFill>
          <a:latin typeface="+mn-lt"/>
        </a:defRPr>
      </a:lvl2pPr>
      <a:lvl3pPr marL="1230313" indent="-381000" algn="l" rtl="0" eaLnBrk="1" fontAlgn="base" hangingPunct="1">
        <a:spcBef>
          <a:spcPct val="20000"/>
        </a:spcBef>
        <a:spcAft>
          <a:spcPct val="0"/>
        </a:spcAft>
        <a:buChar char="◦"/>
        <a:defRPr sz="2000">
          <a:solidFill>
            <a:schemeClr val="tx1"/>
          </a:solidFill>
          <a:latin typeface="+mn-lt"/>
        </a:defRPr>
      </a:lvl3pPr>
      <a:lvl4pPr marL="1622425" indent="-381000" algn="l" rtl="0" eaLnBrk="1" fontAlgn="base" hangingPunct="1">
        <a:spcBef>
          <a:spcPct val="20000"/>
        </a:spcBef>
        <a:spcAft>
          <a:spcPct val="0"/>
        </a:spcAft>
        <a:buChar char="·"/>
        <a:defRPr sz="2000">
          <a:solidFill>
            <a:schemeClr val="tx1"/>
          </a:solidFill>
          <a:latin typeface="+mn-lt"/>
        </a:defRPr>
      </a:lvl4pPr>
      <a:lvl5pPr marL="2006600" indent="-381000" algn="l" rtl="0" eaLnBrk="1" fontAlgn="base" hangingPunct="1">
        <a:spcBef>
          <a:spcPct val="20000"/>
        </a:spcBef>
        <a:spcAft>
          <a:spcPct val="0"/>
        </a:spcAft>
        <a:buSzPct val="75000"/>
        <a:buChar char="▫"/>
        <a:defRPr sz="2000">
          <a:solidFill>
            <a:schemeClr val="tx1"/>
          </a:solidFill>
          <a:latin typeface="+mn-lt"/>
        </a:defRPr>
      </a:lvl5pPr>
      <a:lvl6pPr marL="2463800" indent="-381000" algn="l" rtl="0" eaLnBrk="1" fontAlgn="base" hangingPunct="1">
        <a:spcBef>
          <a:spcPct val="20000"/>
        </a:spcBef>
        <a:spcAft>
          <a:spcPct val="0"/>
        </a:spcAft>
        <a:buSzPct val="75000"/>
        <a:buChar char="▫"/>
        <a:defRPr sz="2000">
          <a:solidFill>
            <a:schemeClr val="tx1"/>
          </a:solidFill>
          <a:latin typeface="+mn-lt"/>
        </a:defRPr>
      </a:lvl6pPr>
      <a:lvl7pPr marL="2921000" indent="-381000" algn="l" rtl="0" eaLnBrk="1" fontAlgn="base" hangingPunct="1">
        <a:spcBef>
          <a:spcPct val="20000"/>
        </a:spcBef>
        <a:spcAft>
          <a:spcPct val="0"/>
        </a:spcAft>
        <a:buSzPct val="75000"/>
        <a:buChar char="▫"/>
        <a:defRPr sz="2000">
          <a:solidFill>
            <a:schemeClr val="tx1"/>
          </a:solidFill>
          <a:latin typeface="+mn-lt"/>
        </a:defRPr>
      </a:lvl7pPr>
      <a:lvl8pPr marL="3378200" indent="-381000" algn="l" rtl="0" eaLnBrk="1" fontAlgn="base" hangingPunct="1">
        <a:spcBef>
          <a:spcPct val="20000"/>
        </a:spcBef>
        <a:spcAft>
          <a:spcPct val="0"/>
        </a:spcAft>
        <a:buSzPct val="75000"/>
        <a:buChar char="▫"/>
        <a:defRPr sz="2000">
          <a:solidFill>
            <a:schemeClr val="tx1"/>
          </a:solidFill>
          <a:latin typeface="+mn-lt"/>
        </a:defRPr>
      </a:lvl8pPr>
      <a:lvl9pPr marL="3835400" indent="-381000" algn="l" rtl="0" eaLnBrk="1" fontAlgn="base" hangingPunct="1">
        <a:spcBef>
          <a:spcPct val="20000"/>
        </a:spcBef>
        <a:spcAft>
          <a:spcPct val="0"/>
        </a:spcAft>
        <a:buSzPct val="75000"/>
        <a:buChar char="▫"/>
        <a:defRPr sz="2000">
          <a:solidFill>
            <a:schemeClr val="tx1"/>
          </a:solidFill>
          <a:latin typeface="+mn-lt"/>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kaskr/adcomp/wiki"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XSAM </a:t>
            </a:r>
            <a:r>
              <a:rPr lang="nb-NO" dirty="0" err="1" smtClean="0"/>
              <a:t>course</a:t>
            </a:r>
            <a:endParaRPr lang="nb-NO" dirty="0"/>
          </a:p>
        </p:txBody>
      </p:sp>
      <p:sp>
        <p:nvSpPr>
          <p:cNvPr id="3" name="Subtitle 2"/>
          <p:cNvSpPr>
            <a:spLocks noGrp="1"/>
          </p:cNvSpPr>
          <p:nvPr>
            <p:ph type="subTitle" idx="1"/>
          </p:nvPr>
        </p:nvSpPr>
        <p:spPr/>
        <p:txBody>
          <a:bodyPr/>
          <a:lstStyle/>
          <a:p>
            <a:r>
              <a:rPr lang="nb-NO" dirty="0" smtClean="0"/>
              <a:t>The XSAM </a:t>
            </a:r>
            <a:r>
              <a:rPr lang="nb-NO" dirty="0" err="1" smtClean="0"/>
              <a:t>model</a:t>
            </a:r>
            <a:r>
              <a:rPr lang="nb-NO" dirty="0" smtClean="0"/>
              <a:t>/</a:t>
            </a:r>
            <a:r>
              <a:rPr lang="nb-NO" dirty="0" err="1" smtClean="0"/>
              <a:t>framework</a:t>
            </a:r>
            <a:endParaRPr lang="nb-NO" dirty="0"/>
          </a:p>
        </p:txBody>
      </p:sp>
      <p:sp>
        <p:nvSpPr>
          <p:cNvPr id="4" name="Text Placeholder 3"/>
          <p:cNvSpPr>
            <a:spLocks noGrp="1"/>
          </p:cNvSpPr>
          <p:nvPr>
            <p:ph type="body" sz="quarter" idx="10"/>
          </p:nvPr>
        </p:nvSpPr>
        <p:spPr/>
        <p:txBody>
          <a:bodyPr/>
          <a:lstStyle/>
          <a:p>
            <a:r>
              <a:rPr lang="nb-NO" dirty="0" smtClean="0"/>
              <a:t>Sondre Aanes</a:t>
            </a:r>
            <a:endParaRPr lang="nb-NO" dirty="0"/>
          </a:p>
        </p:txBody>
      </p:sp>
      <p:sp>
        <p:nvSpPr>
          <p:cNvPr id="5" name="Text Placeholder 4"/>
          <p:cNvSpPr>
            <a:spLocks noGrp="1"/>
          </p:cNvSpPr>
          <p:nvPr>
            <p:ph type="body" sz="quarter" idx="11"/>
          </p:nvPr>
        </p:nvSpPr>
        <p:spPr/>
        <p:txBody>
          <a:bodyPr/>
          <a:lstStyle/>
          <a:p>
            <a:r>
              <a:rPr lang="nb-NO" dirty="0" smtClean="0"/>
              <a:t>IMR, Bergen</a:t>
            </a:r>
            <a:endParaRPr lang="nb-NO" dirty="0"/>
          </a:p>
        </p:txBody>
      </p:sp>
      <p:sp>
        <p:nvSpPr>
          <p:cNvPr id="6" name="Text Placeholder 5"/>
          <p:cNvSpPr>
            <a:spLocks noGrp="1"/>
          </p:cNvSpPr>
          <p:nvPr>
            <p:ph type="body" sz="quarter" idx="12"/>
          </p:nvPr>
        </p:nvSpPr>
        <p:spPr/>
        <p:txBody>
          <a:bodyPr/>
          <a:lstStyle/>
          <a:p>
            <a:r>
              <a:rPr lang="nb-NO" dirty="0" smtClean="0"/>
              <a:t>15 - 17/1-2017</a:t>
            </a:r>
            <a:endParaRPr lang="nb-NO" dirty="0"/>
          </a:p>
        </p:txBody>
      </p:sp>
    </p:spTree>
    <p:extLst>
      <p:ext uri="{BB962C8B-B14F-4D97-AF65-F5344CB8AC3E}">
        <p14:creationId xmlns:p14="http://schemas.microsoft.com/office/powerpoint/2010/main" val="978723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E97971C-2FE7-4FD3-B01F-4B5E83D933F8}" type="slidenum">
              <a:rPr lang="en-GB" noProof="0" smtClean="0"/>
              <a:pPr/>
              <a:t>10</a:t>
            </a:fld>
            <a:endParaRPr lang="en-GB" noProof="0" dirty="0"/>
          </a:p>
        </p:txBody>
      </p:sp>
      <mc:AlternateContent xmlns:mc="http://schemas.openxmlformats.org/markup-compatibility/2006" xmlns:a14="http://schemas.microsoft.com/office/drawing/2010/main">
        <mc:Choice Requires="a14">
          <p:sp>
            <p:nvSpPr>
              <p:cNvPr id="5" name="Rectangle 4"/>
              <p:cNvSpPr/>
              <p:nvPr/>
            </p:nvSpPr>
            <p:spPr>
              <a:xfrm>
                <a:off x="251520" y="1502383"/>
                <a:ext cx="8640960" cy="3566810"/>
              </a:xfrm>
              <a:prstGeom prst="rect">
                <a:avLst/>
              </a:prstGeom>
            </p:spPr>
            <p:txBody>
              <a:bodyPr wrap="square">
                <a:spAutoFit/>
              </a:bodyPr>
              <a:lstStyle/>
              <a:p>
                <a:r>
                  <a:rPr lang="en-US" dirty="0" smtClean="0"/>
                  <a:t>The effort </a:t>
                </a:r>
                <a14:m>
                  <m:oMath xmlns:m="http://schemas.openxmlformats.org/officeDocument/2006/math">
                    <m:sSub>
                      <m:sSubPr>
                        <m:ctrlPr>
                          <a:rPr lang="en-US" i="1">
                            <a:latin typeface="Cambria Math"/>
                          </a:rPr>
                        </m:ctrlPr>
                      </m:sSubPr>
                      <m:e>
                        <m:r>
                          <a:rPr lang="nb-NO" i="1">
                            <a:latin typeface="Cambria Math"/>
                          </a:rPr>
                          <m:t>𝑉</m:t>
                        </m:r>
                      </m:e>
                      <m:sub>
                        <m:r>
                          <a:rPr lang="nb-NO" i="1">
                            <a:latin typeface="Cambria Math"/>
                          </a:rPr>
                          <m:t>𝑡</m:t>
                        </m:r>
                      </m:sub>
                    </m:sSub>
                  </m:oMath>
                </a14:m>
                <a:r>
                  <a:rPr lang="nb-NO" dirty="0"/>
                  <a:t> </a:t>
                </a:r>
                <a:r>
                  <a:rPr lang="en-US" dirty="0"/>
                  <a:t>includes the latent process </a:t>
                </a:r>
                <a14:m>
                  <m:oMath xmlns:m="http://schemas.openxmlformats.org/officeDocument/2006/math">
                    <m:sSub>
                      <m:sSubPr>
                        <m:ctrlPr>
                          <a:rPr lang="en-US" i="1">
                            <a:latin typeface="Cambria Math"/>
                          </a:rPr>
                        </m:ctrlPr>
                      </m:sSubPr>
                      <m:e>
                        <m:r>
                          <a:rPr lang="nb-NO" i="1">
                            <a:latin typeface="Cambria Math"/>
                          </a:rPr>
                          <m:t>𝑌</m:t>
                        </m:r>
                      </m:e>
                      <m:sub>
                        <m:r>
                          <a:rPr lang="nb-NO" i="1">
                            <a:latin typeface="Cambria Math"/>
                          </a:rPr>
                          <m:t>𝑡</m:t>
                        </m:r>
                      </m:sub>
                    </m:sSub>
                  </m:oMath>
                </a14:m>
                <a:r>
                  <a:rPr lang="nb-NO" dirty="0"/>
                  <a:t> </a:t>
                </a:r>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nb-NO" i="1">
                              <a:latin typeface="Cambria Math"/>
                            </a:rPr>
                            <m:t>𝑉</m:t>
                          </m:r>
                        </m:e>
                        <m:sub>
                          <m:r>
                            <a:rPr lang="nb-NO" i="1">
                              <a:latin typeface="Cambria Math"/>
                            </a:rPr>
                            <m:t>𝑡</m:t>
                          </m:r>
                        </m:sub>
                      </m:sSub>
                      <m:r>
                        <a:rPr lang="nb-NO" i="1">
                          <a:latin typeface="Cambria Math"/>
                        </a:rPr>
                        <m:t>=</m:t>
                      </m:r>
                      <m:sSub>
                        <m:sSubPr>
                          <m:ctrlPr>
                            <a:rPr lang="en-US" i="1">
                              <a:latin typeface="Cambria Math"/>
                            </a:rPr>
                          </m:ctrlPr>
                        </m:sSubPr>
                        <m:e>
                          <m:r>
                            <a:rPr lang="nb-NO" i="1">
                              <a:latin typeface="Cambria Math"/>
                            </a:rPr>
                            <m:t>𝑌</m:t>
                          </m:r>
                        </m:e>
                        <m:sub>
                          <m:r>
                            <a:rPr lang="nb-NO" i="1">
                              <a:latin typeface="Cambria Math"/>
                            </a:rPr>
                            <m:t>𝑡</m:t>
                          </m:r>
                        </m:sub>
                      </m:sSub>
                      <m:r>
                        <a:rPr lang="nb-NO" i="1">
                          <a:latin typeface="Cambria Math"/>
                        </a:rPr>
                        <m:t>+</m:t>
                      </m:r>
                      <m:sSubSup>
                        <m:sSubSupPr>
                          <m:ctrlPr>
                            <a:rPr lang="en-US" i="1">
                              <a:latin typeface="Cambria Math"/>
                            </a:rPr>
                          </m:ctrlPr>
                        </m:sSubSupPr>
                        <m:e>
                          <m:r>
                            <a:rPr lang="nb-NO" i="1">
                              <a:latin typeface="Cambria Math"/>
                            </a:rPr>
                            <m:t>𝛿</m:t>
                          </m:r>
                        </m:e>
                        <m:sub>
                          <m:r>
                            <a:rPr lang="nb-NO" i="1">
                              <a:latin typeface="Cambria Math"/>
                            </a:rPr>
                            <m:t>𝑡</m:t>
                          </m:r>
                        </m:sub>
                        <m:sup>
                          <m:d>
                            <m:dPr>
                              <m:ctrlPr>
                                <a:rPr lang="en-US" i="1">
                                  <a:latin typeface="Cambria Math"/>
                                </a:rPr>
                              </m:ctrlPr>
                            </m:dPr>
                            <m:e>
                              <m:r>
                                <a:rPr lang="nb-NO" i="1">
                                  <a:latin typeface="Cambria Math"/>
                                </a:rPr>
                                <m:t>3</m:t>
                              </m:r>
                            </m:e>
                          </m:d>
                        </m:sup>
                      </m:sSubSup>
                    </m:oMath>
                  </m:oMathPara>
                </a14:m>
                <a:endParaRPr lang="en-US" dirty="0"/>
              </a:p>
              <a:p>
                <a:r>
                  <a:rPr lang="en-US" dirty="0"/>
                  <a:t>where </a:t>
                </a:r>
                <a14:m>
                  <m:oMath xmlns:m="http://schemas.openxmlformats.org/officeDocument/2006/math">
                    <m:sSubSup>
                      <m:sSubSupPr>
                        <m:ctrlPr>
                          <a:rPr lang="en-US" i="1">
                            <a:latin typeface="Cambria Math"/>
                          </a:rPr>
                        </m:ctrlPr>
                      </m:sSubSupPr>
                      <m:e>
                        <m:r>
                          <a:rPr lang="nb-NO" i="1">
                            <a:latin typeface="Cambria Math"/>
                          </a:rPr>
                          <m:t>𝛿</m:t>
                        </m:r>
                      </m:e>
                      <m:sub>
                        <m:r>
                          <a:rPr lang="nb-NO" i="1">
                            <a:latin typeface="Cambria Math"/>
                          </a:rPr>
                          <m:t>𝑡</m:t>
                        </m:r>
                      </m:sub>
                      <m:sup>
                        <m:r>
                          <a:rPr lang="en-US" i="1">
                            <a:latin typeface="Cambria Math"/>
                          </a:rPr>
                          <m:t>(3)</m:t>
                        </m:r>
                      </m:sup>
                    </m:sSubSup>
                    <m:r>
                      <a:rPr lang="en-US" i="1">
                        <a:latin typeface="Cambria Math"/>
                      </a:rPr>
                      <m:t>~</m:t>
                    </m:r>
                    <m:r>
                      <a:rPr lang="nb-NO" i="1">
                        <a:latin typeface="Cambria Math"/>
                      </a:rPr>
                      <m:t>𝑁</m:t>
                    </m:r>
                    <m:r>
                      <a:rPr lang="en-US" i="1">
                        <a:latin typeface="Cambria Math"/>
                      </a:rPr>
                      <m:t>(0,</m:t>
                    </m:r>
                    <m:sSubSup>
                      <m:sSubSupPr>
                        <m:ctrlPr>
                          <a:rPr lang="en-US" i="1">
                            <a:latin typeface="Cambria Math"/>
                          </a:rPr>
                        </m:ctrlPr>
                      </m:sSubSupPr>
                      <m:e>
                        <m:r>
                          <a:rPr lang="nb-NO" i="1">
                            <a:latin typeface="Cambria Math"/>
                          </a:rPr>
                          <m:t>𝜎</m:t>
                        </m:r>
                      </m:e>
                      <m:sub>
                        <m:r>
                          <a:rPr lang="en-US" i="1">
                            <a:latin typeface="Cambria Math"/>
                          </a:rPr>
                          <m:t>3</m:t>
                        </m:r>
                      </m:sub>
                      <m:sup>
                        <m:r>
                          <a:rPr lang="en-US" i="1">
                            <a:latin typeface="Cambria Math"/>
                          </a:rPr>
                          <m:t>2</m:t>
                        </m:r>
                      </m:sup>
                    </m:sSubSup>
                    <m:r>
                      <a:rPr lang="en-US" i="1">
                        <a:latin typeface="Cambria Math"/>
                      </a:rPr>
                      <m:t>)</m:t>
                    </m:r>
                  </m:oMath>
                </a14:m>
                <a:r>
                  <a:rPr lang="en-US" dirty="0"/>
                  <a:t> adds random noise to the underlying AR(1) process</a:t>
                </a:r>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nb-NO" i="1">
                              <a:latin typeface="Cambria Math"/>
                            </a:rPr>
                            <m:t>𝑌</m:t>
                          </m:r>
                        </m:e>
                        <m:sub>
                          <m:r>
                            <a:rPr lang="nb-NO" i="1">
                              <a:latin typeface="Cambria Math"/>
                            </a:rPr>
                            <m:t>𝑡</m:t>
                          </m:r>
                        </m:sub>
                      </m:sSub>
                      <m:r>
                        <a:rPr lang="nb-NO" i="1">
                          <a:latin typeface="Cambria Math"/>
                        </a:rPr>
                        <m:t>=</m:t>
                      </m:r>
                      <m:sSub>
                        <m:sSubPr>
                          <m:ctrlPr>
                            <a:rPr lang="en-US" i="1">
                              <a:latin typeface="Cambria Math"/>
                            </a:rPr>
                          </m:ctrlPr>
                        </m:sSubPr>
                        <m:e>
                          <m:r>
                            <a:rPr lang="nb-NO" i="1">
                              <a:latin typeface="Cambria Math"/>
                            </a:rPr>
                            <m:t>𝛼</m:t>
                          </m:r>
                        </m:e>
                        <m:sub>
                          <m:r>
                            <a:rPr lang="nb-NO" i="1">
                              <a:latin typeface="Cambria Math"/>
                            </a:rPr>
                            <m:t>𝑌</m:t>
                          </m:r>
                        </m:sub>
                      </m:sSub>
                      <m:r>
                        <a:rPr lang="nb-NO" i="1">
                          <a:latin typeface="Cambria Math"/>
                        </a:rPr>
                        <m:t>+</m:t>
                      </m:r>
                      <m:sSub>
                        <m:sSubPr>
                          <m:ctrlPr>
                            <a:rPr lang="en-US" i="1">
                              <a:latin typeface="Cambria Math"/>
                            </a:rPr>
                          </m:ctrlPr>
                        </m:sSubPr>
                        <m:e>
                          <m:r>
                            <a:rPr lang="nb-NO" i="1">
                              <a:latin typeface="Cambria Math"/>
                            </a:rPr>
                            <m:t>𝛽</m:t>
                          </m:r>
                        </m:e>
                        <m:sub>
                          <m:r>
                            <a:rPr lang="nb-NO" i="1">
                              <a:latin typeface="Cambria Math"/>
                            </a:rPr>
                            <m:t>𝑌</m:t>
                          </m:r>
                        </m:sub>
                      </m:sSub>
                      <m:sSub>
                        <m:sSubPr>
                          <m:ctrlPr>
                            <a:rPr lang="en-US" i="1">
                              <a:latin typeface="Cambria Math"/>
                            </a:rPr>
                          </m:ctrlPr>
                        </m:sSubPr>
                        <m:e>
                          <m:r>
                            <a:rPr lang="nb-NO" i="1">
                              <a:latin typeface="Cambria Math"/>
                            </a:rPr>
                            <m:t>𝑌</m:t>
                          </m:r>
                        </m:e>
                        <m:sub>
                          <m:r>
                            <a:rPr lang="nb-NO" i="1">
                              <a:latin typeface="Cambria Math"/>
                            </a:rPr>
                            <m:t>𝑡</m:t>
                          </m:r>
                          <m:r>
                            <a:rPr lang="nb-NO" i="1">
                              <a:latin typeface="Cambria Math"/>
                            </a:rPr>
                            <m:t>−1</m:t>
                          </m:r>
                        </m:sub>
                      </m:sSub>
                      <m:r>
                        <a:rPr lang="nb-NO" i="1">
                          <a:latin typeface="Cambria Math"/>
                        </a:rPr>
                        <m:t>+</m:t>
                      </m:r>
                      <m:sSubSup>
                        <m:sSubSupPr>
                          <m:ctrlPr>
                            <a:rPr lang="en-US" i="1">
                              <a:latin typeface="Cambria Math"/>
                            </a:rPr>
                          </m:ctrlPr>
                        </m:sSubSupPr>
                        <m:e>
                          <m:r>
                            <a:rPr lang="nb-NO" i="1">
                              <a:latin typeface="Cambria Math"/>
                            </a:rPr>
                            <m:t>𝛿</m:t>
                          </m:r>
                        </m:e>
                        <m:sub>
                          <m:r>
                            <a:rPr lang="nb-NO" i="1">
                              <a:latin typeface="Cambria Math"/>
                            </a:rPr>
                            <m:t>𝑡</m:t>
                          </m:r>
                        </m:sub>
                        <m:sup>
                          <m:r>
                            <a:rPr lang="nb-NO" i="1">
                              <a:latin typeface="Cambria Math"/>
                            </a:rPr>
                            <m:t>(4)</m:t>
                          </m:r>
                        </m:sup>
                      </m:sSubSup>
                    </m:oMath>
                  </m:oMathPara>
                </a14:m>
                <a:endParaRPr lang="en-US" dirty="0"/>
              </a:p>
              <a:p>
                <a:r>
                  <a:rPr lang="en-US" dirty="0"/>
                  <a:t>where </a:t>
                </a:r>
                <a14:m>
                  <m:oMath xmlns:m="http://schemas.openxmlformats.org/officeDocument/2006/math">
                    <m:sSubSup>
                      <m:sSubSupPr>
                        <m:ctrlPr>
                          <a:rPr lang="en-US" i="1">
                            <a:latin typeface="Cambria Math"/>
                          </a:rPr>
                        </m:ctrlPr>
                      </m:sSubSupPr>
                      <m:e>
                        <m:r>
                          <a:rPr lang="nb-NO" i="1">
                            <a:latin typeface="Cambria Math"/>
                          </a:rPr>
                          <m:t>𝛿</m:t>
                        </m:r>
                      </m:e>
                      <m:sub>
                        <m:r>
                          <a:rPr lang="nb-NO" i="1">
                            <a:latin typeface="Cambria Math"/>
                          </a:rPr>
                          <m:t>𝑡</m:t>
                        </m:r>
                      </m:sub>
                      <m:sup>
                        <m:r>
                          <a:rPr lang="en-US" i="1">
                            <a:latin typeface="Cambria Math"/>
                          </a:rPr>
                          <m:t>(4)</m:t>
                        </m:r>
                      </m:sup>
                    </m:sSubSup>
                    <m:r>
                      <a:rPr lang="en-US" i="1">
                        <a:latin typeface="Cambria Math"/>
                      </a:rPr>
                      <m:t>~</m:t>
                    </m:r>
                    <m:r>
                      <a:rPr lang="nb-NO" i="1">
                        <a:latin typeface="Cambria Math"/>
                      </a:rPr>
                      <m:t>𝑁</m:t>
                    </m:r>
                    <m:r>
                      <a:rPr lang="en-US" i="1">
                        <a:latin typeface="Cambria Math"/>
                      </a:rPr>
                      <m:t>(0,</m:t>
                    </m:r>
                    <m:sSubSup>
                      <m:sSubSupPr>
                        <m:ctrlPr>
                          <a:rPr lang="en-US" i="1">
                            <a:latin typeface="Cambria Math"/>
                          </a:rPr>
                        </m:ctrlPr>
                      </m:sSubSupPr>
                      <m:e>
                        <m:r>
                          <a:rPr lang="nb-NO" i="1">
                            <a:latin typeface="Cambria Math"/>
                          </a:rPr>
                          <m:t>𝜎</m:t>
                        </m:r>
                      </m:e>
                      <m:sub>
                        <m:r>
                          <a:rPr lang="en-US" i="1">
                            <a:latin typeface="Cambria Math"/>
                          </a:rPr>
                          <m:t>4</m:t>
                        </m:r>
                      </m:sub>
                      <m:sup>
                        <m:r>
                          <a:rPr lang="en-US" i="1">
                            <a:latin typeface="Cambria Math"/>
                          </a:rPr>
                          <m:t>2</m:t>
                        </m:r>
                      </m:sup>
                    </m:sSubSup>
                    <m:r>
                      <a:rPr lang="en-US" i="1">
                        <a:latin typeface="Cambria Math"/>
                      </a:rPr>
                      <m:t>)</m:t>
                    </m:r>
                  </m:oMath>
                </a14:m>
                <a:r>
                  <a:rPr lang="en-US" dirty="0"/>
                  <a:t> such that the effort is a random process where the AR(1) model produce permanent variations in the effort whereas  </a:t>
                </a:r>
                <a14:m>
                  <m:oMath xmlns:m="http://schemas.openxmlformats.org/officeDocument/2006/math">
                    <m:sSubSup>
                      <m:sSubSupPr>
                        <m:ctrlPr>
                          <a:rPr lang="en-US" i="1">
                            <a:latin typeface="Cambria Math"/>
                          </a:rPr>
                        </m:ctrlPr>
                      </m:sSubSupPr>
                      <m:e>
                        <m:r>
                          <a:rPr lang="nb-NO" i="1">
                            <a:latin typeface="Cambria Math"/>
                          </a:rPr>
                          <m:t>𝛿</m:t>
                        </m:r>
                      </m:e>
                      <m:sub>
                        <m:r>
                          <a:rPr lang="nb-NO" i="1">
                            <a:latin typeface="Cambria Math"/>
                          </a:rPr>
                          <m:t>𝑡</m:t>
                        </m:r>
                      </m:sub>
                      <m:sup>
                        <m:d>
                          <m:dPr>
                            <m:ctrlPr>
                              <a:rPr lang="en-US" i="1">
                                <a:latin typeface="Cambria Math"/>
                              </a:rPr>
                            </m:ctrlPr>
                          </m:dPr>
                          <m:e>
                            <m:r>
                              <a:rPr lang="en-US" i="1">
                                <a:latin typeface="Cambria Math"/>
                              </a:rPr>
                              <m:t>3</m:t>
                            </m:r>
                          </m:e>
                        </m:d>
                      </m:sup>
                    </m:sSubSup>
                  </m:oMath>
                </a14:m>
                <a:r>
                  <a:rPr lang="en-US" dirty="0"/>
                  <a:t> just produce deviation from the mean</a:t>
                </a:r>
                <a:r>
                  <a:rPr lang="en-US" dirty="0" smtClean="0"/>
                  <a:t>.</a:t>
                </a:r>
              </a:p>
              <a:p>
                <a:endParaRPr lang="en-US" dirty="0"/>
              </a:p>
              <a:p>
                <a:r>
                  <a:rPr lang="en-US" dirty="0"/>
                  <a:t>Usually </a:t>
                </a:r>
                <a14:m>
                  <m:oMath xmlns:m="http://schemas.openxmlformats.org/officeDocument/2006/math">
                    <m:sSubSup>
                      <m:sSubSupPr>
                        <m:ctrlPr>
                          <a:rPr lang="en-US" i="1">
                            <a:latin typeface="Cambria Math"/>
                          </a:rPr>
                        </m:ctrlPr>
                      </m:sSubSupPr>
                      <m:e>
                        <m:r>
                          <a:rPr lang="nb-NO">
                            <a:latin typeface="Cambria Math"/>
                          </a:rPr>
                          <m:t>𝜎</m:t>
                        </m:r>
                      </m:e>
                      <m:sub>
                        <m:r>
                          <a:rPr lang="en-US">
                            <a:latin typeface="Cambria Math"/>
                          </a:rPr>
                          <m:t>3</m:t>
                        </m:r>
                      </m:sub>
                      <m:sup>
                        <m:r>
                          <a:rPr lang="en-US">
                            <a:latin typeface="Cambria Math"/>
                          </a:rPr>
                          <m:t>2</m:t>
                        </m:r>
                      </m:sup>
                    </m:sSubSup>
                    <m:r>
                      <a:rPr lang="nb-NO">
                        <a:latin typeface="Cambria Math"/>
                      </a:rPr>
                      <m:t>=0</m:t>
                    </m:r>
                  </m:oMath>
                </a14:m>
                <a:r>
                  <a:rPr lang="en-US" dirty="0"/>
                  <a:t> as it not </a:t>
                </a:r>
                <a:r>
                  <a:rPr lang="en-US" dirty="0" err="1" smtClean="0"/>
                  <a:t>identifyable</a:t>
                </a:r>
                <a:r>
                  <a:rPr lang="en-US" dirty="0" smtClean="0"/>
                  <a:t> for the data considered here. See </a:t>
                </a:r>
                <a:r>
                  <a:rPr lang="en-US" dirty="0" err="1" smtClean="0"/>
                  <a:t>Gudmundsson</a:t>
                </a:r>
                <a:r>
                  <a:rPr lang="en-US" dirty="0" smtClean="0"/>
                  <a:t> (1994) for a relevant example where drift is added to </a:t>
                </a:r>
                <a14:m>
                  <m:oMath xmlns:m="http://schemas.openxmlformats.org/officeDocument/2006/math">
                    <m:sSub>
                      <m:sSubPr>
                        <m:ctrlPr>
                          <a:rPr lang="en-US" i="1">
                            <a:latin typeface="Cambria Math"/>
                          </a:rPr>
                        </m:ctrlPr>
                      </m:sSubPr>
                      <m:e>
                        <m:r>
                          <a:rPr lang="nb-NO" i="1">
                            <a:latin typeface="Cambria Math"/>
                          </a:rPr>
                          <m:t>𝑉</m:t>
                        </m:r>
                      </m:e>
                      <m:sub>
                        <m:r>
                          <a:rPr lang="nb-NO" i="1">
                            <a:latin typeface="Cambria Math"/>
                          </a:rPr>
                          <m:t>𝑡</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51520" y="1502383"/>
                <a:ext cx="8640960" cy="3566810"/>
              </a:xfrm>
              <a:prstGeom prst="rect">
                <a:avLst/>
              </a:prstGeom>
              <a:blipFill rotWithShape="1">
                <a:blip r:embed="rId2"/>
                <a:stretch>
                  <a:fillRect l="-705" t="-683" b="-2048"/>
                </a:stretch>
              </a:blipFill>
            </p:spPr>
            <p:txBody>
              <a:bodyPr/>
              <a:lstStyle/>
              <a:p>
                <a:r>
                  <a:rPr lang="nb-NO">
                    <a:noFill/>
                  </a:rPr>
                  <a:t> </a:t>
                </a:r>
              </a:p>
            </p:txBody>
          </p:sp>
        </mc:Fallback>
      </mc:AlternateContent>
      <p:sp>
        <p:nvSpPr>
          <p:cNvPr id="6" name="Title 1"/>
          <p:cNvSpPr>
            <a:spLocks noGrp="1"/>
          </p:cNvSpPr>
          <p:nvPr>
            <p:ph type="title"/>
          </p:nvPr>
        </p:nvSpPr>
        <p:spPr>
          <a:xfrm>
            <a:off x="251520" y="260648"/>
            <a:ext cx="8640960" cy="1008064"/>
          </a:xfrm>
        </p:spPr>
        <p:txBody>
          <a:bodyPr/>
          <a:lstStyle/>
          <a:p>
            <a:r>
              <a:rPr lang="nb-NO" sz="2800" dirty="0" err="1" smtClean="0"/>
              <a:t>Dynamical</a:t>
            </a:r>
            <a:r>
              <a:rPr lang="nb-NO" sz="2800" dirty="0" smtClean="0"/>
              <a:t> </a:t>
            </a:r>
            <a:r>
              <a:rPr lang="nb-NO" sz="2800" dirty="0" err="1" smtClean="0"/>
              <a:t>model</a:t>
            </a:r>
            <a:r>
              <a:rPr lang="nb-NO" sz="2800" dirty="0" smtClean="0"/>
              <a:t> for F:</a:t>
            </a:r>
            <a:br>
              <a:rPr lang="nb-NO" sz="2800" dirty="0" smtClean="0"/>
            </a:br>
            <a:r>
              <a:rPr lang="nb-NO" sz="2800" dirty="0" smtClean="0"/>
              <a:t>Time </a:t>
            </a:r>
            <a:r>
              <a:rPr lang="nb-NO" sz="2800" dirty="0" err="1" smtClean="0"/>
              <a:t>varying</a:t>
            </a:r>
            <a:r>
              <a:rPr lang="nb-NO" sz="2800" dirty="0" smtClean="0"/>
              <a:t> </a:t>
            </a:r>
            <a:r>
              <a:rPr lang="nb-NO" sz="2800" dirty="0" err="1" smtClean="0"/>
              <a:t>selectivity</a:t>
            </a:r>
            <a:endParaRPr lang="nb-NO" sz="2800" dirty="0"/>
          </a:p>
        </p:txBody>
      </p:sp>
    </p:spTree>
    <p:extLst>
      <p:ext uri="{BB962C8B-B14F-4D97-AF65-F5344CB8AC3E}">
        <p14:creationId xmlns:p14="http://schemas.microsoft.com/office/powerpoint/2010/main" val="3160908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r>
              <a:rPr lang="nb-NO" dirty="0" smtClean="0"/>
              <a:t> </a:t>
            </a:r>
            <a:r>
              <a:rPr lang="nb-NO" dirty="0" err="1" smtClean="0"/>
              <a:t>Dynamical</a:t>
            </a:r>
            <a:r>
              <a:rPr lang="nb-NO" dirty="0" smtClean="0"/>
              <a:t> </a:t>
            </a:r>
            <a:r>
              <a:rPr lang="nb-NO" dirty="0" err="1" smtClean="0"/>
              <a:t>model</a:t>
            </a:r>
            <a:r>
              <a:rPr lang="nb-NO" dirty="0" smtClean="0"/>
              <a:t> for F</a:t>
            </a:r>
            <a:endParaRPr lang="nb-NO" dirty="0"/>
          </a:p>
        </p:txBody>
      </p:sp>
      <p:sp>
        <p:nvSpPr>
          <p:cNvPr id="3" name="Content Placeholder 2"/>
          <p:cNvSpPr>
            <a:spLocks noGrp="1"/>
          </p:cNvSpPr>
          <p:nvPr>
            <p:ph idx="1"/>
          </p:nvPr>
        </p:nvSpPr>
        <p:spPr/>
        <p:txBody>
          <a:bodyPr/>
          <a:lstStyle/>
          <a:p>
            <a:r>
              <a:rPr lang="nb-NO" dirty="0" err="1" smtClean="0"/>
              <a:t>Very</a:t>
            </a:r>
            <a:r>
              <a:rPr lang="nb-NO" dirty="0" smtClean="0"/>
              <a:t> </a:t>
            </a:r>
            <a:r>
              <a:rPr lang="nb-NO" dirty="0" err="1" smtClean="0"/>
              <a:t>flexible</a:t>
            </a:r>
            <a:r>
              <a:rPr lang="nb-NO" dirty="0" smtClean="0"/>
              <a:t> </a:t>
            </a:r>
            <a:r>
              <a:rPr lang="nb-NO" dirty="0" err="1" smtClean="0"/>
              <a:t>formulation</a:t>
            </a:r>
            <a:endParaRPr lang="nb-NO" dirty="0" smtClean="0"/>
          </a:p>
          <a:p>
            <a:r>
              <a:rPr lang="nb-NO" dirty="0" smtClean="0"/>
              <a:t>In </a:t>
            </a:r>
            <a:r>
              <a:rPr lang="nb-NO" dirty="0" err="1" smtClean="0"/>
              <a:t>practice</a:t>
            </a:r>
            <a:r>
              <a:rPr lang="nb-NO" dirty="0" smtClean="0"/>
              <a:t> </a:t>
            </a:r>
            <a:r>
              <a:rPr lang="nb-NO" dirty="0" err="1" smtClean="0"/>
              <a:t>somewhat</a:t>
            </a:r>
            <a:r>
              <a:rPr lang="nb-NO" dirty="0" smtClean="0"/>
              <a:t> </a:t>
            </a:r>
            <a:r>
              <a:rPr lang="nb-NO" dirty="0" err="1" smtClean="0"/>
              <a:t>simplified</a:t>
            </a:r>
            <a:endParaRPr lang="nb-NO" dirty="0" smtClean="0"/>
          </a:p>
          <a:p>
            <a:r>
              <a:rPr lang="nb-NO" dirty="0" err="1" smtClean="0"/>
              <a:t>Some</a:t>
            </a:r>
            <a:r>
              <a:rPr lang="nb-NO" dirty="0" smtClean="0"/>
              <a:t> </a:t>
            </a:r>
            <a:r>
              <a:rPr lang="nb-NO" dirty="0" err="1" smtClean="0"/>
              <a:t>special</a:t>
            </a:r>
            <a:r>
              <a:rPr lang="nb-NO" dirty="0" smtClean="0"/>
              <a:t> cases </a:t>
            </a:r>
            <a:r>
              <a:rPr lang="nb-NO" dirty="0" err="1" smtClean="0"/>
              <a:t>worth</a:t>
            </a:r>
            <a:r>
              <a:rPr lang="nb-NO" dirty="0" smtClean="0"/>
              <a:t> </a:t>
            </a:r>
            <a:r>
              <a:rPr lang="nb-NO" dirty="0" err="1" smtClean="0"/>
              <a:t>noticing</a:t>
            </a:r>
            <a:r>
              <a:rPr lang="nb-NO" dirty="0" smtClean="0"/>
              <a:t>:</a:t>
            </a:r>
          </a:p>
          <a:p>
            <a:pPr marL="0" indent="0">
              <a:buNone/>
            </a:pP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11</a:t>
            </a:fld>
            <a:endParaRPr lang="en-GB" noProof="0" dirty="0"/>
          </a:p>
        </p:txBody>
      </p:sp>
    </p:spTree>
    <p:extLst>
      <p:ext uri="{BB962C8B-B14F-4D97-AF65-F5344CB8AC3E}">
        <p14:creationId xmlns:p14="http://schemas.microsoft.com/office/powerpoint/2010/main" val="1136029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Dynamical</a:t>
            </a:r>
            <a:r>
              <a:rPr lang="nb-NO" dirty="0" smtClean="0"/>
              <a:t> </a:t>
            </a:r>
            <a:r>
              <a:rPr lang="nb-NO" dirty="0" err="1" smtClean="0"/>
              <a:t>model</a:t>
            </a:r>
            <a:r>
              <a:rPr lang="nb-NO" dirty="0" smtClean="0"/>
              <a:t> – </a:t>
            </a:r>
            <a:r>
              <a:rPr lang="nb-NO" dirty="0" err="1" smtClean="0"/>
              <a:t>special</a:t>
            </a:r>
            <a:r>
              <a:rPr lang="nb-NO" dirty="0" smtClean="0"/>
              <a:t> cases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lang="en-US" dirty="0" smtClean="0"/>
                  <a:t>Standard separable model</a:t>
                </a:r>
              </a:p>
              <a:p>
                <a:r>
                  <a:rPr lang="en-US" dirty="0" smtClean="0"/>
                  <a:t>If </a:t>
                </a:r>
                <a14:m>
                  <m:oMath xmlns:m="http://schemas.openxmlformats.org/officeDocument/2006/math">
                    <m:sSubSup>
                      <m:sSubSupPr>
                        <m:ctrlPr>
                          <a:rPr lang="en-US" i="1">
                            <a:latin typeface="Cambria Math"/>
                          </a:rPr>
                        </m:ctrlPr>
                      </m:sSubSupPr>
                      <m:e>
                        <m:r>
                          <a:rPr lang="nb-NO" i="1">
                            <a:latin typeface="Cambria Math"/>
                          </a:rPr>
                          <m:t>𝜎</m:t>
                        </m:r>
                      </m:e>
                      <m:sub/>
                      <m:sup>
                        <m:r>
                          <a:rPr lang="en-US" i="1">
                            <a:latin typeface="Cambria Math"/>
                          </a:rPr>
                          <m:t>(2)2</m:t>
                        </m:r>
                      </m:sup>
                    </m:sSubSup>
                    <m:r>
                      <a:rPr lang="nb-NO" i="1">
                        <a:latin typeface="Cambria Math"/>
                      </a:rPr>
                      <m:t>=0</m:t>
                    </m:r>
                  </m:oMath>
                </a14:m>
                <a:r>
                  <a:rPr lang="en-US" dirty="0"/>
                  <a:t> and </a:t>
                </a:r>
                <a14:m>
                  <m:oMath xmlns:m="http://schemas.openxmlformats.org/officeDocument/2006/math">
                    <m:sSub>
                      <m:sSubPr>
                        <m:ctrlPr>
                          <a:rPr lang="en-US" i="1">
                            <a:latin typeface="Cambria Math"/>
                          </a:rPr>
                        </m:ctrlPr>
                      </m:sSubPr>
                      <m:e>
                        <m:r>
                          <a:rPr lang="nb-NO" i="1">
                            <a:latin typeface="Cambria Math"/>
                          </a:rPr>
                          <m:t>𝛽</m:t>
                        </m:r>
                      </m:e>
                      <m:sub>
                        <m:r>
                          <a:rPr lang="nb-NO" i="1">
                            <a:latin typeface="Cambria Math"/>
                          </a:rPr>
                          <m:t>𝑈</m:t>
                        </m:r>
                      </m:sub>
                    </m:sSub>
                  </m:oMath>
                </a14:m>
                <a:r>
                  <a:rPr lang="en-US" dirty="0"/>
                  <a:t>=0, Then </a:t>
                </a:r>
                <a14:m>
                  <m:oMath xmlns:m="http://schemas.openxmlformats.org/officeDocument/2006/math">
                    <m:sSub>
                      <m:sSubPr>
                        <m:ctrlPr>
                          <a:rPr lang="en-US" i="1">
                            <a:latin typeface="Cambria Math"/>
                          </a:rPr>
                        </m:ctrlPr>
                      </m:sSubPr>
                      <m:e>
                        <m:r>
                          <a:rPr lang="nb-NO" i="1">
                            <a:latin typeface="Cambria Math"/>
                          </a:rPr>
                          <m:t>𝑈</m:t>
                        </m:r>
                      </m:e>
                      <m:sub>
                        <m:r>
                          <a:rPr lang="nb-NO" i="1">
                            <a:latin typeface="Cambria Math"/>
                          </a:rPr>
                          <m:t>𝑎</m:t>
                        </m:r>
                        <m:r>
                          <a:rPr lang="en-US" i="1">
                            <a:latin typeface="Cambria Math"/>
                          </a:rPr>
                          <m:t>,</m:t>
                        </m:r>
                        <m:r>
                          <a:rPr lang="nb-NO" i="1">
                            <a:latin typeface="Cambria Math"/>
                          </a:rPr>
                          <m:t>𝑡</m:t>
                        </m:r>
                      </m:sub>
                    </m:sSub>
                    <m:r>
                      <a:rPr lang="en-US" i="1">
                        <a:latin typeface="Cambria Math"/>
                      </a:rPr>
                      <m:t>=</m:t>
                    </m:r>
                    <m:sSub>
                      <m:sSubPr>
                        <m:ctrlPr>
                          <a:rPr lang="en-US" i="1">
                            <a:latin typeface="Cambria Math"/>
                          </a:rPr>
                        </m:ctrlPr>
                      </m:sSubPr>
                      <m:e>
                        <m:r>
                          <a:rPr lang="nb-NO" i="1">
                            <a:latin typeface="Cambria Math"/>
                          </a:rPr>
                          <m:t>𝛼</m:t>
                        </m:r>
                      </m:e>
                      <m:sub>
                        <m:r>
                          <a:rPr lang="nb-NO" i="1">
                            <a:latin typeface="Cambria Math"/>
                          </a:rPr>
                          <m:t>𝑎𝑈</m:t>
                        </m:r>
                      </m:sub>
                    </m:sSub>
                  </m:oMath>
                </a14:m>
                <a:r>
                  <a:rPr lang="en-US" dirty="0"/>
                  <a:t>, i.e. constant selectivity</a:t>
                </a:r>
              </a:p>
              <a:p>
                <a:pPr lvl="0"/>
                <a:r>
                  <a:rPr lang="en-US" dirty="0" smtClean="0"/>
                  <a:t>If </a:t>
                </a:r>
                <a:r>
                  <a:rPr lang="en-US" dirty="0"/>
                  <a:t>n</a:t>
                </a:r>
                <a:r>
                  <a:rPr lang="en-US" dirty="0" smtClean="0"/>
                  <a:t>o deviations from separable model </a:t>
                </a:r>
                <a14:m>
                  <m:oMath xmlns:m="http://schemas.openxmlformats.org/officeDocument/2006/math">
                    <m:sSubSup>
                      <m:sSubSupPr>
                        <m:ctrlPr>
                          <a:rPr lang="en-US" i="1">
                            <a:latin typeface="Cambria Math"/>
                          </a:rPr>
                        </m:ctrlPr>
                      </m:sSubSupPr>
                      <m:e>
                        <m:r>
                          <a:rPr lang="nb-NO" i="1">
                            <a:latin typeface="Cambria Math"/>
                          </a:rPr>
                          <m:t>𝜎</m:t>
                        </m:r>
                      </m:e>
                      <m:sub/>
                      <m:sup>
                        <m:r>
                          <a:rPr lang="en-US" i="1">
                            <a:latin typeface="Cambria Math"/>
                          </a:rPr>
                          <m:t>(1)2</m:t>
                        </m:r>
                      </m:sup>
                    </m:sSubSup>
                    <m:r>
                      <a:rPr lang="nb-NO" b="0" i="1" smtClean="0">
                        <a:latin typeface="Cambria Math"/>
                      </a:rPr>
                      <m:t>=0</m:t>
                    </m:r>
                  </m:oMath>
                </a14:m>
                <a:r>
                  <a:rPr lang="en-US" dirty="0" smtClean="0"/>
                  <a:t> </a:t>
                </a:r>
                <a:endParaRPr lang="nb-NO" i="1" dirty="0" smtClean="0">
                  <a:latin typeface="Cambria Math"/>
                </a:endParaRPr>
              </a:p>
              <a:p>
                <a:pPr lvl="0"/>
                <a:r>
                  <a:rPr lang="en-US" dirty="0" smtClean="0"/>
                  <a:t>Effort </a:t>
                </a:r>
                <a14:m>
                  <m:oMath xmlns:m="http://schemas.openxmlformats.org/officeDocument/2006/math">
                    <m:sSub>
                      <m:sSubPr>
                        <m:ctrlPr>
                          <a:rPr lang="en-US" i="1">
                            <a:latin typeface="Cambria Math"/>
                          </a:rPr>
                        </m:ctrlPr>
                      </m:sSubPr>
                      <m:e>
                        <m:r>
                          <a:rPr lang="nb-NO" i="1">
                            <a:latin typeface="Cambria Math"/>
                          </a:rPr>
                          <m:t>𝑉</m:t>
                        </m:r>
                      </m:e>
                      <m:sub>
                        <m:r>
                          <a:rPr lang="nb-NO" i="1">
                            <a:latin typeface="Cambria Math"/>
                          </a:rPr>
                          <m:t>𝑡</m:t>
                        </m:r>
                      </m:sub>
                    </m:sSub>
                  </m:oMath>
                </a14:m>
                <a:r>
                  <a:rPr lang="en-US" dirty="0" smtClean="0"/>
                  <a:t> fixed effect</a:t>
                </a:r>
              </a:p>
              <a:p>
                <a:pPr lvl="0"/>
                <a:endParaRPr lang="en-US" dirty="0"/>
              </a:p>
              <a:p>
                <a:pPr lvl="0"/>
                <a:r>
                  <a:rPr lang="en-US" dirty="0" smtClean="0"/>
                  <a:t>Standard </a:t>
                </a:r>
                <a:r>
                  <a:rPr lang="en-US" dirty="0" err="1" smtClean="0"/>
                  <a:t>sepearble</a:t>
                </a:r>
                <a:r>
                  <a:rPr lang="en-US" dirty="0" smtClean="0"/>
                  <a:t> model + noise if </a:t>
                </a:r>
                <a14:m>
                  <m:oMath xmlns:m="http://schemas.openxmlformats.org/officeDocument/2006/math">
                    <m:sSubSup>
                      <m:sSubSupPr>
                        <m:ctrlPr>
                          <a:rPr lang="en-US" i="1">
                            <a:latin typeface="Cambria Math"/>
                          </a:rPr>
                        </m:ctrlPr>
                      </m:sSubSupPr>
                      <m:e>
                        <m:r>
                          <a:rPr lang="nb-NO" i="1">
                            <a:latin typeface="Cambria Math"/>
                          </a:rPr>
                          <m:t>𝜎</m:t>
                        </m:r>
                      </m:e>
                      <m:sub/>
                      <m:sup>
                        <m:r>
                          <a:rPr lang="en-US" i="1">
                            <a:latin typeface="Cambria Math"/>
                          </a:rPr>
                          <m:t>(1)2</m:t>
                        </m:r>
                      </m:sup>
                    </m:sSubSup>
                    <m:r>
                      <a:rPr lang="nb-NO" i="1" smtClean="0">
                        <a:latin typeface="Cambria Math"/>
                        <a:ea typeface="Cambria Math"/>
                      </a:rPr>
                      <m:t>≠</m:t>
                    </m:r>
                    <m:r>
                      <a:rPr lang="nb-NO" i="1">
                        <a:latin typeface="Cambria Math"/>
                      </a:rPr>
                      <m:t>0</m:t>
                    </m:r>
                  </m:oMath>
                </a14:m>
                <a:endParaRPr lang="en-US" dirty="0" smtClean="0"/>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12</a:t>
            </a:fld>
            <a:endParaRPr lang="en-GB" noProof="0" dirty="0"/>
          </a:p>
        </p:txBody>
      </p:sp>
    </p:spTree>
    <p:extLst>
      <p:ext uri="{BB962C8B-B14F-4D97-AF65-F5344CB8AC3E}">
        <p14:creationId xmlns:p14="http://schemas.microsoft.com/office/powerpoint/2010/main" val="3547321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Dynamical</a:t>
            </a:r>
            <a:r>
              <a:rPr lang="nb-NO" dirty="0"/>
              <a:t> </a:t>
            </a:r>
            <a:r>
              <a:rPr lang="nb-NO" dirty="0" err="1"/>
              <a:t>model</a:t>
            </a:r>
            <a:r>
              <a:rPr lang="nb-NO" dirty="0"/>
              <a:t> – </a:t>
            </a:r>
            <a:r>
              <a:rPr lang="nb-NO" dirty="0" err="1"/>
              <a:t>special</a:t>
            </a:r>
            <a:r>
              <a:rPr lang="nb-NO" dirty="0"/>
              <a:t> cases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Multivariate random walk</a:t>
                </a:r>
              </a:p>
              <a:p>
                <a:pPr marL="0" indent="0">
                  <a:buNone/>
                </a:pPr>
                <a:r>
                  <a:rPr lang="en-US" dirty="0" smtClean="0"/>
                  <a:t>If </a:t>
                </a:r>
                <a14:m>
                  <m:oMath xmlns:m="http://schemas.openxmlformats.org/officeDocument/2006/math">
                    <m:sSubSup>
                      <m:sSubSupPr>
                        <m:ctrlPr>
                          <a:rPr lang="nb-NO" i="1">
                            <a:latin typeface="Cambria Math"/>
                          </a:rPr>
                        </m:ctrlPr>
                      </m:sSubSupPr>
                      <m:e>
                        <m:r>
                          <a:rPr lang="nb-NO" i="1">
                            <a:latin typeface="Cambria Math"/>
                          </a:rPr>
                          <m:t>𝜎</m:t>
                        </m:r>
                      </m:e>
                      <m:sub>
                        <m:r>
                          <a:rPr lang="nb-NO" i="1">
                            <a:latin typeface="Cambria Math"/>
                          </a:rPr>
                          <m:t>𝑎</m:t>
                        </m:r>
                        <m:r>
                          <a:rPr lang="en-US" i="1">
                            <a:latin typeface="Cambria Math"/>
                          </a:rPr>
                          <m:t>,1</m:t>
                        </m:r>
                      </m:sub>
                      <m:sup>
                        <m:r>
                          <a:rPr lang="en-US" i="1">
                            <a:latin typeface="Cambria Math"/>
                          </a:rPr>
                          <m:t>2</m:t>
                        </m:r>
                      </m:sup>
                    </m:sSubSup>
                    <m:r>
                      <a:rPr lang="en-US" i="1">
                        <a:latin typeface="Cambria Math"/>
                      </a:rPr>
                      <m:t>=0</m:t>
                    </m:r>
                  </m:oMath>
                </a14:m>
                <a:r>
                  <a:rPr lang="en-US" dirty="0"/>
                  <a:t> </a:t>
                </a:r>
                <a14:m>
                  <m:oMath xmlns:m="http://schemas.openxmlformats.org/officeDocument/2006/math">
                    <m:r>
                      <a:rPr lang="en-US" i="1">
                        <a:latin typeface="Cambria Math"/>
                      </a:rPr>
                      <m:t>∀</m:t>
                    </m:r>
                    <m:r>
                      <a:rPr lang="nb-NO" i="1">
                        <a:latin typeface="Cambria Math"/>
                      </a:rPr>
                      <m:t>𝑎</m:t>
                    </m:r>
                  </m:oMath>
                </a14:m>
                <a:r>
                  <a:rPr lang="en-US" dirty="0"/>
                  <a:t> and </a:t>
                </a:r>
                <a14:m>
                  <m:oMath xmlns:m="http://schemas.openxmlformats.org/officeDocument/2006/math">
                    <m:sSubSup>
                      <m:sSubSupPr>
                        <m:ctrlPr>
                          <a:rPr lang="nb-NO" i="1">
                            <a:latin typeface="Cambria Math"/>
                          </a:rPr>
                        </m:ctrlPr>
                      </m:sSubSupPr>
                      <m:e>
                        <m:r>
                          <a:rPr lang="nb-NO" i="1">
                            <a:latin typeface="Cambria Math"/>
                          </a:rPr>
                          <m:t>𝜎</m:t>
                        </m:r>
                      </m:e>
                      <m:sub>
                        <m:r>
                          <a:rPr lang="en-US" i="1">
                            <a:latin typeface="Cambria Math"/>
                          </a:rPr>
                          <m:t>3</m:t>
                        </m:r>
                      </m:sub>
                      <m:sup>
                        <m:r>
                          <a:rPr lang="en-US" i="1">
                            <a:latin typeface="Cambria Math"/>
                          </a:rPr>
                          <m:t>2</m:t>
                        </m:r>
                      </m:sup>
                    </m:sSubSup>
                    <m:r>
                      <a:rPr lang="en-US" i="1">
                        <a:latin typeface="Cambria Math"/>
                      </a:rPr>
                      <m:t>=</m:t>
                    </m:r>
                    <m:sSubSup>
                      <m:sSubSupPr>
                        <m:ctrlPr>
                          <a:rPr lang="nb-NO" i="1">
                            <a:latin typeface="Cambria Math"/>
                          </a:rPr>
                        </m:ctrlPr>
                      </m:sSubSupPr>
                      <m:e>
                        <m:r>
                          <a:rPr lang="nb-NO" i="1">
                            <a:latin typeface="Cambria Math"/>
                          </a:rPr>
                          <m:t>𝜎</m:t>
                        </m:r>
                      </m:e>
                      <m:sub>
                        <m:r>
                          <a:rPr lang="en-US" i="1">
                            <a:latin typeface="Cambria Math"/>
                          </a:rPr>
                          <m:t>4</m:t>
                        </m:r>
                      </m:sub>
                      <m:sup>
                        <m:r>
                          <a:rPr lang="en-US" i="1">
                            <a:latin typeface="Cambria Math"/>
                          </a:rPr>
                          <m:t>2</m:t>
                        </m:r>
                      </m:sup>
                    </m:sSubSup>
                    <m:r>
                      <a:rPr lang="en-US" i="1">
                        <a:latin typeface="Cambria Math"/>
                      </a:rPr>
                      <m:t>=0</m:t>
                    </m:r>
                  </m:oMath>
                </a14:m>
                <a:r>
                  <a:rPr lang="en-US" dirty="0"/>
                  <a:t>, and </a:t>
                </a:r>
                <a14:m>
                  <m:oMath xmlns:m="http://schemas.openxmlformats.org/officeDocument/2006/math">
                    <m:sSub>
                      <m:sSubPr>
                        <m:ctrlPr>
                          <a:rPr lang="nb-NO" i="1">
                            <a:latin typeface="Cambria Math"/>
                          </a:rPr>
                        </m:ctrlPr>
                      </m:sSubPr>
                      <m:e>
                        <m:r>
                          <a:rPr lang="nb-NO" i="1">
                            <a:latin typeface="Cambria Math"/>
                          </a:rPr>
                          <m:t>𝛽</m:t>
                        </m:r>
                      </m:e>
                      <m:sub>
                        <m:r>
                          <a:rPr lang="nb-NO" i="1">
                            <a:latin typeface="Cambria Math"/>
                          </a:rPr>
                          <m:t>𝑌</m:t>
                        </m:r>
                      </m:sub>
                    </m:sSub>
                    <m:r>
                      <a:rPr lang="en-US" i="1">
                        <a:latin typeface="Cambria Math"/>
                      </a:rPr>
                      <m:t>=0</m:t>
                    </m:r>
                  </m:oMath>
                </a14:m>
                <a:r>
                  <a:rPr lang="en-US" dirty="0"/>
                  <a:t> such that </a:t>
                </a:r>
                <a14:m>
                  <m:oMath xmlns:m="http://schemas.openxmlformats.org/officeDocument/2006/math">
                    <m:sSub>
                      <m:sSubPr>
                        <m:ctrlPr>
                          <a:rPr lang="nb-NO" i="1">
                            <a:latin typeface="Cambria Math"/>
                          </a:rPr>
                        </m:ctrlPr>
                      </m:sSubPr>
                      <m:e>
                        <m:r>
                          <a:rPr lang="nb-NO" i="1">
                            <a:latin typeface="Cambria Math"/>
                          </a:rPr>
                          <m:t>𝑉</m:t>
                        </m:r>
                      </m:e>
                      <m:sub>
                        <m:r>
                          <a:rPr lang="nb-NO" i="1">
                            <a:latin typeface="Cambria Math"/>
                          </a:rPr>
                          <m:t>𝑡</m:t>
                        </m:r>
                      </m:sub>
                    </m:sSub>
                    <m:r>
                      <a:rPr lang="en-US" i="1">
                        <a:latin typeface="Cambria Math"/>
                      </a:rPr>
                      <m:t>=</m:t>
                    </m:r>
                    <m:sSub>
                      <m:sSubPr>
                        <m:ctrlPr>
                          <a:rPr lang="nb-NO" i="1">
                            <a:latin typeface="Cambria Math"/>
                          </a:rPr>
                        </m:ctrlPr>
                      </m:sSubPr>
                      <m:e>
                        <m:r>
                          <a:rPr lang="nb-NO" i="1">
                            <a:latin typeface="Cambria Math"/>
                          </a:rPr>
                          <m:t>𝛼</m:t>
                        </m:r>
                      </m:e>
                      <m:sub>
                        <m:r>
                          <a:rPr lang="nb-NO" i="1">
                            <a:latin typeface="Cambria Math"/>
                          </a:rPr>
                          <m:t>𝑌</m:t>
                        </m:r>
                      </m:sub>
                    </m:sSub>
                  </m:oMath>
                </a14:m>
                <a:r>
                  <a:rPr lang="nb-NO" dirty="0"/>
                  <a:t> </a:t>
                </a:r>
                <a14:m>
                  <m:oMath xmlns:m="http://schemas.openxmlformats.org/officeDocument/2006/math">
                    <m:r>
                      <a:rPr lang="en-US" i="1">
                        <a:latin typeface="Cambria Math"/>
                      </a:rPr>
                      <m:t>∀</m:t>
                    </m:r>
                    <m:r>
                      <a:rPr lang="nb-NO" i="1">
                        <a:latin typeface="Cambria Math"/>
                      </a:rPr>
                      <m:t>𝑡</m:t>
                    </m:r>
                  </m:oMath>
                </a14:m>
                <a:r>
                  <a:rPr lang="en-US" dirty="0"/>
                  <a:t>, and if </a:t>
                </a:r>
                <a14:m>
                  <m:oMath xmlns:m="http://schemas.openxmlformats.org/officeDocument/2006/math">
                    <m:sSubSup>
                      <m:sSubSupPr>
                        <m:ctrlPr>
                          <a:rPr lang="nb-NO" i="1">
                            <a:latin typeface="Cambria Math"/>
                          </a:rPr>
                        </m:ctrlPr>
                      </m:sSubSupPr>
                      <m:e>
                        <m:r>
                          <a:rPr lang="nb-NO" i="1">
                            <a:latin typeface="Cambria Math"/>
                          </a:rPr>
                          <m:t>𝜎</m:t>
                        </m:r>
                      </m:e>
                      <m:sub>
                        <m:r>
                          <a:rPr lang="nb-NO" i="1">
                            <a:latin typeface="Cambria Math"/>
                          </a:rPr>
                          <m:t>𝑎</m:t>
                        </m:r>
                        <m:r>
                          <a:rPr lang="en-US" i="1">
                            <a:latin typeface="Cambria Math"/>
                          </a:rPr>
                          <m:t>,1</m:t>
                        </m:r>
                      </m:sub>
                      <m:sup>
                        <m:r>
                          <a:rPr lang="en-US" i="1">
                            <a:latin typeface="Cambria Math"/>
                          </a:rPr>
                          <m:t>2</m:t>
                        </m:r>
                      </m:sup>
                    </m:sSubSup>
                    <m:r>
                      <a:rPr lang="en-US" i="1">
                        <a:latin typeface="Cambria Math"/>
                      </a:rPr>
                      <m:t>=0</m:t>
                    </m:r>
                  </m:oMath>
                </a14:m>
                <a:r>
                  <a:rPr lang="en-US" dirty="0"/>
                  <a:t> </a:t>
                </a:r>
                <a14:m>
                  <m:oMath xmlns:m="http://schemas.openxmlformats.org/officeDocument/2006/math">
                    <m:r>
                      <a:rPr lang="en-US" i="1">
                        <a:latin typeface="Cambria Math"/>
                      </a:rPr>
                      <m:t>∀</m:t>
                    </m:r>
                    <m:r>
                      <a:rPr lang="nb-NO" i="1">
                        <a:latin typeface="Cambria Math"/>
                      </a:rPr>
                      <m:t>𝑎</m:t>
                    </m:r>
                  </m:oMath>
                </a14:m>
                <a:r>
                  <a:rPr lang="en-US" dirty="0"/>
                  <a:t>, then this model is similar to the model for fishing mortality described in Nielsen and Bergh (2014, i.e. the SAM model</a:t>
                </a:r>
                <a:r>
                  <a:rPr lang="en-US" dirty="0" smtClean="0"/>
                  <a:t>) and exact if the constraint is removed</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m:rPr>
                          <m:sty m:val="p"/>
                        </m:rPr>
                        <a:rPr lang="nb-NO">
                          <a:latin typeface="Cambria Math"/>
                        </a:rPr>
                        <m:t>log</m:t>
                      </m:r>
                      <m:d>
                        <m:dPr>
                          <m:ctrlPr>
                            <a:rPr lang="en-US" i="1">
                              <a:latin typeface="Cambria Math"/>
                            </a:rPr>
                          </m:ctrlPr>
                        </m:dPr>
                        <m:e>
                          <m:sSub>
                            <m:sSubPr>
                              <m:ctrlPr>
                                <a:rPr lang="en-US" i="1">
                                  <a:latin typeface="Cambria Math"/>
                                </a:rPr>
                              </m:ctrlPr>
                            </m:sSubPr>
                            <m:e>
                              <m:r>
                                <a:rPr lang="nb-NO" b="1" i="0">
                                  <a:latin typeface="Cambria Math"/>
                                </a:rPr>
                                <m:t>𝐅</m:t>
                              </m:r>
                            </m:e>
                            <m:sub>
                              <m:r>
                                <a:rPr lang="nb-NO" i="1">
                                  <a:latin typeface="Cambria Math"/>
                                </a:rPr>
                                <m:t>𝑡</m:t>
                              </m:r>
                            </m:sub>
                          </m:sSub>
                        </m:e>
                      </m:d>
                      <m:r>
                        <a:rPr lang="nb-NO" b="0" i="1" smtClean="0">
                          <a:latin typeface="Cambria Math"/>
                        </a:rPr>
                        <m:t>=</m:t>
                      </m:r>
                      <m:r>
                        <m:rPr>
                          <m:sty m:val="p"/>
                        </m:rPr>
                        <a:rPr lang="nb-NO">
                          <a:latin typeface="Cambria Math"/>
                        </a:rPr>
                        <m:t>log</m:t>
                      </m:r>
                      <m:d>
                        <m:dPr>
                          <m:ctrlPr>
                            <a:rPr lang="en-US" i="1">
                              <a:latin typeface="Cambria Math"/>
                            </a:rPr>
                          </m:ctrlPr>
                        </m:dPr>
                        <m:e>
                          <m:sSub>
                            <m:sSubPr>
                              <m:ctrlPr>
                                <a:rPr lang="en-US" i="1">
                                  <a:latin typeface="Cambria Math"/>
                                </a:rPr>
                              </m:ctrlPr>
                            </m:sSubPr>
                            <m:e>
                              <m:r>
                                <a:rPr lang="nb-NO" b="1" i="0">
                                  <a:latin typeface="Cambria Math"/>
                                </a:rPr>
                                <m:t>𝐅</m:t>
                              </m:r>
                            </m:e>
                            <m:sub>
                              <m:r>
                                <a:rPr lang="nb-NO" i="1">
                                  <a:latin typeface="Cambria Math"/>
                                </a:rPr>
                                <m:t>𝑡</m:t>
                              </m:r>
                              <m:r>
                                <a:rPr lang="nb-NO" b="0" i="1" smtClean="0">
                                  <a:latin typeface="Cambria Math"/>
                                </a:rPr>
                                <m:t>−1</m:t>
                              </m:r>
                            </m:sub>
                          </m:sSub>
                        </m:e>
                      </m:d>
                      <m:r>
                        <a:rPr lang="nb-NO" b="0" i="1" smtClean="0">
                          <a:latin typeface="Cambria Math"/>
                        </a:rPr>
                        <m:t>+</m:t>
                      </m:r>
                      <m:sSup>
                        <m:sSupPr>
                          <m:ctrlPr>
                            <a:rPr lang="en-US" i="1">
                              <a:latin typeface="Cambria Math"/>
                            </a:rPr>
                          </m:ctrlPr>
                        </m:sSupPr>
                        <m:e>
                          <m:r>
                            <a:rPr lang="en-US" b="1" i="1">
                              <a:latin typeface="Cambria Math"/>
                            </a:rPr>
                            <m:t>𝚺</m:t>
                          </m:r>
                        </m:e>
                        <m:sup>
                          <m:r>
                            <a:rPr lang="en-US" i="1">
                              <a:latin typeface="Cambria Math"/>
                            </a:rPr>
                            <m:t>(2)</m:t>
                          </m:r>
                        </m:sup>
                      </m:sSup>
                    </m:oMath>
                  </m:oMathPara>
                </a14:m>
                <a:endParaRPr lang="en-US" dirty="0" smtClean="0"/>
              </a:p>
              <a:p>
                <a:pPr marL="0" indent="0">
                  <a:buNone/>
                </a:pPr>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r="-494"/>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13</a:t>
            </a:fld>
            <a:endParaRPr lang="en-GB" noProof="0" dirty="0"/>
          </a:p>
        </p:txBody>
      </p:sp>
    </p:spTree>
    <p:extLst>
      <p:ext uri="{BB962C8B-B14F-4D97-AF65-F5344CB8AC3E}">
        <p14:creationId xmlns:p14="http://schemas.microsoft.com/office/powerpoint/2010/main" val="1895763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Recruits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Two </a:t>
                </a:r>
                <a:r>
                  <a:rPr lang="en-US" dirty="0"/>
                  <a:t>approaches: </a:t>
                </a:r>
                <a:endParaRPr lang="en-US" dirty="0" smtClean="0"/>
              </a:p>
              <a:p>
                <a:pPr>
                  <a:buAutoNum type="arabicParenR"/>
                </a:pPr>
                <a:r>
                  <a:rPr lang="en-US" dirty="0" smtClean="0"/>
                  <a:t>to </a:t>
                </a:r>
                <a:r>
                  <a:rPr lang="en-US" dirty="0"/>
                  <a:t>treat the recruiting ages recruiting age </a:t>
                </a:r>
                <a14:m>
                  <m:oMath xmlns:m="http://schemas.openxmlformats.org/officeDocument/2006/math">
                    <m:sSub>
                      <m:sSubPr>
                        <m:ctrlPr>
                          <a:rPr lang="nb-NO" i="1">
                            <a:latin typeface="Cambria Math"/>
                          </a:rPr>
                        </m:ctrlPr>
                      </m:sSubPr>
                      <m:e>
                        <m:d>
                          <m:dPr>
                            <m:begChr m:val="{"/>
                            <m:endChr m:val="}"/>
                            <m:ctrlPr>
                              <a:rPr lang="nb-NO" i="1">
                                <a:latin typeface="Cambria Math"/>
                              </a:rPr>
                            </m:ctrlPr>
                          </m:dPr>
                          <m:e>
                            <m:sSub>
                              <m:sSubPr>
                                <m:ctrlPr>
                                  <a:rPr lang="nb-NO" i="1">
                                    <a:latin typeface="Cambria Math"/>
                                  </a:rPr>
                                </m:ctrlPr>
                              </m:sSubPr>
                              <m:e>
                                <m:r>
                                  <a:rPr lang="nb-NO" i="1">
                                    <a:latin typeface="Cambria Math"/>
                                  </a:rPr>
                                  <m:t>𝑁</m:t>
                                </m:r>
                              </m:e>
                              <m:sub>
                                <m:sSub>
                                  <m:sSubPr>
                                    <m:ctrlPr>
                                      <a:rPr lang="nb-NO" i="1">
                                        <a:latin typeface="Cambria Math"/>
                                      </a:rPr>
                                    </m:ctrlPr>
                                  </m:sSubPr>
                                  <m:e>
                                    <m:r>
                                      <a:rPr lang="en-US" i="1">
                                        <a:latin typeface="Cambria Math"/>
                                      </a:rPr>
                                      <m:t>𝑎</m:t>
                                    </m:r>
                                  </m:e>
                                  <m:sub>
                                    <m:r>
                                      <a:rPr lang="en-US" i="1">
                                        <a:latin typeface="Cambria Math"/>
                                      </a:rPr>
                                      <m:t>𝑚𝑖𝑛</m:t>
                                    </m:r>
                                  </m:sub>
                                </m:sSub>
                                <m:r>
                                  <a:rPr lang="en-US" i="1">
                                    <a:latin typeface="Cambria Math"/>
                                  </a:rPr>
                                  <m:t>,</m:t>
                                </m:r>
                                <m:r>
                                  <a:rPr lang="nb-NO" i="1">
                                    <a:latin typeface="Cambria Math"/>
                                  </a:rPr>
                                  <m:t>𝑡</m:t>
                                </m:r>
                              </m:sub>
                            </m:sSub>
                          </m:e>
                        </m:d>
                      </m:e>
                      <m:sub>
                        <m:r>
                          <a:rPr lang="en-US" i="1">
                            <a:latin typeface="Cambria Math"/>
                          </a:rPr>
                          <m:t>𝑡</m:t>
                        </m:r>
                        <m:r>
                          <a:rPr lang="en-US" i="1">
                            <a:latin typeface="Cambria Math"/>
                          </a:rPr>
                          <m:t>=1,…,</m:t>
                        </m:r>
                        <m:r>
                          <a:rPr lang="en-US" i="1">
                            <a:latin typeface="Cambria Math"/>
                          </a:rPr>
                          <m:t>𝑇</m:t>
                        </m:r>
                      </m:sub>
                    </m:sSub>
                  </m:oMath>
                </a14:m>
                <a:r>
                  <a:rPr lang="en-US" dirty="0"/>
                  <a:t> as fixed parameters to be </a:t>
                </a:r>
                <a:r>
                  <a:rPr lang="en-US" dirty="0" smtClean="0"/>
                  <a:t>estimated</a:t>
                </a:r>
              </a:p>
              <a:p>
                <a:pPr>
                  <a:buAutoNum type="arabicParenR"/>
                </a:pPr>
                <a:r>
                  <a:rPr lang="en-US" dirty="0" smtClean="0"/>
                  <a:t>Modelling </a:t>
                </a:r>
                <a14:m>
                  <m:oMath xmlns:m="http://schemas.openxmlformats.org/officeDocument/2006/math">
                    <m:sSub>
                      <m:sSubPr>
                        <m:ctrlPr>
                          <a:rPr lang="nb-NO" i="1">
                            <a:latin typeface="Cambria Math"/>
                          </a:rPr>
                        </m:ctrlPr>
                      </m:sSubPr>
                      <m:e>
                        <m:r>
                          <a:rPr lang="nb-NO" i="1">
                            <a:latin typeface="Cambria Math"/>
                          </a:rPr>
                          <m:t>𝑁</m:t>
                        </m:r>
                      </m:e>
                      <m:sub>
                        <m:sSub>
                          <m:sSubPr>
                            <m:ctrlPr>
                              <a:rPr lang="nb-NO" i="1">
                                <a:latin typeface="Cambria Math"/>
                              </a:rPr>
                            </m:ctrlPr>
                          </m:sSubPr>
                          <m:e>
                            <m:r>
                              <a:rPr lang="en-US" i="1">
                                <a:latin typeface="Cambria Math"/>
                              </a:rPr>
                              <m:t>𝑎</m:t>
                            </m:r>
                          </m:e>
                          <m:sub>
                            <m:r>
                              <a:rPr lang="en-US" i="1">
                                <a:latin typeface="Cambria Math"/>
                              </a:rPr>
                              <m:t>𝑚𝑖𝑛</m:t>
                            </m:r>
                          </m:sub>
                        </m:sSub>
                        <m:r>
                          <a:rPr lang="en-US" i="1">
                            <a:latin typeface="Cambria Math"/>
                          </a:rPr>
                          <m:t>,</m:t>
                        </m:r>
                        <m:r>
                          <a:rPr lang="nb-NO" i="1">
                            <a:latin typeface="Cambria Math"/>
                          </a:rPr>
                          <m:t>𝑡</m:t>
                        </m:r>
                      </m:sub>
                    </m:sSub>
                  </m:oMath>
                </a14:m>
                <a:r>
                  <a:rPr lang="en-US" dirty="0"/>
                  <a:t> as a process </a:t>
                </a:r>
                <a14:m>
                  <m:oMath xmlns:m="http://schemas.openxmlformats.org/officeDocument/2006/math">
                    <m:sSub>
                      <m:sSubPr>
                        <m:ctrlPr>
                          <a:rPr lang="nb-NO" i="1">
                            <a:latin typeface="Cambria Math"/>
                          </a:rPr>
                        </m:ctrlPr>
                      </m:sSubPr>
                      <m:e>
                        <m:r>
                          <a:rPr lang="nb-NO" i="1">
                            <a:latin typeface="Cambria Math"/>
                          </a:rPr>
                          <m:t>𝑁</m:t>
                        </m:r>
                      </m:e>
                      <m:sub>
                        <m:sSub>
                          <m:sSubPr>
                            <m:ctrlPr>
                              <a:rPr lang="nb-NO" i="1">
                                <a:latin typeface="Cambria Math"/>
                              </a:rPr>
                            </m:ctrlPr>
                          </m:sSubPr>
                          <m:e>
                            <m:r>
                              <a:rPr lang="en-US" i="1">
                                <a:latin typeface="Cambria Math"/>
                              </a:rPr>
                              <m:t>𝑎</m:t>
                            </m:r>
                          </m:e>
                          <m:sub>
                            <m:r>
                              <a:rPr lang="en-US" i="1">
                                <a:latin typeface="Cambria Math"/>
                              </a:rPr>
                              <m:t>𝑚𝑖𝑛</m:t>
                            </m:r>
                          </m:sub>
                        </m:sSub>
                        <m:r>
                          <a:rPr lang="en-US" i="1">
                            <a:latin typeface="Cambria Math"/>
                          </a:rPr>
                          <m:t>,</m:t>
                        </m:r>
                        <m:r>
                          <a:rPr lang="nb-NO" i="1">
                            <a:latin typeface="Cambria Math"/>
                          </a:rPr>
                          <m:t>𝑡</m:t>
                        </m:r>
                      </m:sub>
                    </m:sSub>
                    <m:r>
                      <a:rPr lang="en-US" i="1">
                        <a:latin typeface="Cambria Math"/>
                      </a:rPr>
                      <m:t>=</m:t>
                    </m:r>
                    <m:r>
                      <a:rPr lang="nb-NO" i="1">
                        <a:latin typeface="Cambria Math"/>
                      </a:rPr>
                      <m:t>𝑓</m:t>
                    </m:r>
                    <m:r>
                      <a:rPr lang="en-US" i="1">
                        <a:latin typeface="Cambria Math"/>
                      </a:rPr>
                      <m:t>(</m:t>
                    </m:r>
                    <m:r>
                      <a:rPr lang="nb-NO" i="1">
                        <a:latin typeface="Cambria Math"/>
                      </a:rPr>
                      <m:t>𝜃</m:t>
                    </m:r>
                    <m:r>
                      <a:rPr lang="en-US" i="1">
                        <a:latin typeface="Cambria Math"/>
                      </a:rPr>
                      <m:t>)</m:t>
                    </m:r>
                    <m:sSup>
                      <m:sSupPr>
                        <m:ctrlPr>
                          <a:rPr lang="nb-NO" i="1">
                            <a:latin typeface="Cambria Math"/>
                          </a:rPr>
                        </m:ctrlPr>
                      </m:sSupPr>
                      <m:e>
                        <m:r>
                          <a:rPr lang="nb-NO" i="1">
                            <a:latin typeface="Cambria Math"/>
                          </a:rPr>
                          <m:t>𝑒</m:t>
                        </m:r>
                      </m:e>
                      <m:sup>
                        <m:sSubSup>
                          <m:sSubSupPr>
                            <m:ctrlPr>
                              <a:rPr lang="nb-NO" i="1">
                                <a:latin typeface="Cambria Math"/>
                              </a:rPr>
                            </m:ctrlPr>
                          </m:sSubSupPr>
                          <m:e>
                            <m:r>
                              <a:rPr lang="nb-NO" i="1">
                                <a:latin typeface="Cambria Math"/>
                              </a:rPr>
                              <m:t>𝜀</m:t>
                            </m:r>
                          </m:e>
                          <m:sub>
                            <m:r>
                              <a:rPr lang="nb-NO" i="1">
                                <a:latin typeface="Cambria Math"/>
                              </a:rPr>
                              <m:t>𝑟𝑡</m:t>
                            </m:r>
                          </m:sub>
                          <m:sup/>
                        </m:sSubSup>
                      </m:sup>
                    </m:sSup>
                  </m:oMath>
                </a14:m>
                <a:r>
                  <a:rPr lang="en-US" dirty="0"/>
                  <a:t>, where the function </a:t>
                </a:r>
                <a14:m>
                  <m:oMath xmlns:m="http://schemas.openxmlformats.org/officeDocument/2006/math">
                    <m:r>
                      <a:rPr lang="nb-NO" i="1">
                        <a:latin typeface="Cambria Math"/>
                      </a:rPr>
                      <m:t>𝑓</m:t>
                    </m:r>
                    <m:r>
                      <a:rPr lang="en-US" i="1">
                        <a:latin typeface="Cambria Math"/>
                      </a:rPr>
                      <m:t>(</m:t>
                    </m:r>
                    <m:r>
                      <a:rPr lang="nb-NO" i="1">
                        <a:latin typeface="Cambria Math"/>
                      </a:rPr>
                      <m:t>𝜃</m:t>
                    </m:r>
                    <m:r>
                      <a:rPr lang="en-US" i="1">
                        <a:latin typeface="Cambria Math"/>
                      </a:rPr>
                      <m:t>)</m:t>
                    </m:r>
                  </m:oMath>
                </a14:m>
                <a:r>
                  <a:rPr lang="en-US" dirty="0"/>
                  <a:t> described the deterministic relationship in the stock recruitment function depending on parameters </a:t>
                </a:r>
                <a14:m>
                  <m:oMath xmlns:m="http://schemas.openxmlformats.org/officeDocument/2006/math">
                    <m:r>
                      <a:rPr lang="nb-NO" i="1">
                        <a:latin typeface="Cambria Math"/>
                      </a:rPr>
                      <m:t>𝜃</m:t>
                    </m:r>
                  </m:oMath>
                </a14:m>
                <a:r>
                  <a:rPr lang="en-US" dirty="0" smtClean="0"/>
                  <a:t>.</a:t>
                </a:r>
              </a:p>
              <a:p>
                <a:pPr lvl="1"/>
                <a:r>
                  <a:rPr lang="en-US" dirty="0" smtClean="0"/>
                  <a:t>Various </a:t>
                </a:r>
                <a:r>
                  <a:rPr lang="en-US" dirty="0"/>
                  <a:t>forms of recruitment functions includes Ricker type, </a:t>
                </a:r>
                <a:r>
                  <a:rPr lang="en-US" dirty="0" err="1"/>
                  <a:t>Beverton</a:t>
                </a:r>
                <a:r>
                  <a:rPr lang="en-US" dirty="0"/>
                  <a:t>-Holt type, AR(1), Random walk, and the simple </a:t>
                </a:r>
                <a14:m>
                  <m:oMath xmlns:m="http://schemas.openxmlformats.org/officeDocument/2006/math">
                    <m:r>
                      <a:rPr lang="nb-NO" i="1">
                        <a:latin typeface="Cambria Math"/>
                      </a:rPr>
                      <m:t>𝑓</m:t>
                    </m:r>
                    <m:d>
                      <m:dPr>
                        <m:ctrlPr>
                          <a:rPr lang="nb-NO" i="1">
                            <a:latin typeface="Cambria Math"/>
                          </a:rPr>
                        </m:ctrlPr>
                      </m:dPr>
                      <m:e>
                        <m:r>
                          <a:rPr lang="nb-NO" i="1">
                            <a:latin typeface="Cambria Math"/>
                          </a:rPr>
                          <m:t>𝜃</m:t>
                        </m:r>
                      </m:e>
                    </m:d>
                    <m:r>
                      <a:rPr lang="en-US" i="1">
                        <a:latin typeface="Cambria Math"/>
                      </a:rPr>
                      <m:t>=</m:t>
                    </m:r>
                    <m:sSub>
                      <m:sSubPr>
                        <m:ctrlPr>
                          <a:rPr lang="nb-NO" i="1">
                            <a:latin typeface="Cambria Math"/>
                          </a:rPr>
                        </m:ctrlPr>
                      </m:sSubPr>
                      <m:e>
                        <m:r>
                          <a:rPr lang="en-US" i="1">
                            <a:latin typeface="Cambria Math"/>
                          </a:rPr>
                          <m:t>𝑁</m:t>
                        </m:r>
                      </m:e>
                      <m:sub>
                        <m:r>
                          <a:rPr lang="en-US" i="1">
                            <a:latin typeface="Cambria Math"/>
                          </a:rPr>
                          <m:t>𝑟</m:t>
                        </m:r>
                      </m:sub>
                    </m:sSub>
                  </m:oMath>
                </a14:m>
                <a:r>
                  <a:rPr lang="en-US" dirty="0"/>
                  <a:t>, i.e. constant recruitment.</a:t>
                </a:r>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r="-1481"/>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14</a:t>
            </a:fld>
            <a:endParaRPr lang="en-GB" noProof="0" dirty="0"/>
          </a:p>
        </p:txBody>
      </p:sp>
    </p:spTree>
    <p:extLst>
      <p:ext uri="{BB962C8B-B14F-4D97-AF65-F5344CB8AC3E}">
        <p14:creationId xmlns:p14="http://schemas.microsoft.com/office/powerpoint/2010/main" val="1418605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Recruits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Recruitment processes </a:t>
                </a:r>
                <a:r>
                  <a:rPr lang="en-US" dirty="0"/>
                  <a:t>for marine fishes are generally poorly known (e.g. </a:t>
                </a:r>
                <a:r>
                  <a:rPr lang="en-US" dirty="0" err="1"/>
                  <a:t>Subbey</a:t>
                </a:r>
                <a:r>
                  <a:rPr lang="en-US" dirty="0"/>
                  <a:t> et al. 2014) </a:t>
                </a:r>
                <a:endParaRPr lang="en-US" dirty="0" smtClean="0"/>
              </a:p>
              <a:p>
                <a:pPr marL="0" indent="0">
                  <a:buNone/>
                </a:pPr>
                <a:r>
                  <a:rPr lang="en-US" dirty="0" smtClean="0"/>
                  <a:t>Modelling </a:t>
                </a:r>
                <a:r>
                  <a:rPr lang="en-US" dirty="0"/>
                  <a:t>recruitment has been beyond the scope of this </a:t>
                </a:r>
                <a:r>
                  <a:rPr lang="en-US" dirty="0" smtClean="0"/>
                  <a:t>study</a:t>
                </a:r>
              </a:p>
              <a:p>
                <a:pPr marL="0" indent="0">
                  <a:buNone/>
                </a:pPr>
                <a:r>
                  <a:rPr lang="en-US" dirty="0" smtClean="0"/>
                  <a:t>But: </a:t>
                </a:r>
                <a:r>
                  <a:rPr lang="en-US" dirty="0"/>
                  <a:t>comparing the simple form </a:t>
                </a:r>
                <a14:m>
                  <m:oMath xmlns:m="http://schemas.openxmlformats.org/officeDocument/2006/math">
                    <m:r>
                      <a:rPr lang="nb-NO" i="1">
                        <a:latin typeface="Cambria Math"/>
                      </a:rPr>
                      <m:t>𝑓</m:t>
                    </m:r>
                    <m:d>
                      <m:dPr>
                        <m:ctrlPr>
                          <a:rPr lang="nb-NO" i="1">
                            <a:latin typeface="Cambria Math"/>
                          </a:rPr>
                        </m:ctrlPr>
                      </m:dPr>
                      <m:e>
                        <m:r>
                          <a:rPr lang="nb-NO" i="1">
                            <a:latin typeface="Cambria Math"/>
                          </a:rPr>
                          <m:t>𝜃</m:t>
                        </m:r>
                      </m:e>
                    </m:d>
                    <m:r>
                      <a:rPr lang="en-US" i="1">
                        <a:latin typeface="Cambria Math"/>
                      </a:rPr>
                      <m:t>=</m:t>
                    </m:r>
                    <m:sSub>
                      <m:sSubPr>
                        <m:ctrlPr>
                          <a:rPr lang="nb-NO" i="1">
                            <a:latin typeface="Cambria Math"/>
                          </a:rPr>
                        </m:ctrlPr>
                      </m:sSubPr>
                      <m:e>
                        <m:r>
                          <a:rPr lang="en-US" i="1">
                            <a:latin typeface="Cambria Math"/>
                          </a:rPr>
                          <m:t>𝑁</m:t>
                        </m:r>
                      </m:e>
                      <m:sub>
                        <m:r>
                          <a:rPr lang="en-US" i="1">
                            <a:latin typeface="Cambria Math"/>
                          </a:rPr>
                          <m:t>𝑟</m:t>
                        </m:r>
                      </m:sub>
                    </m:sSub>
                  </m:oMath>
                </a14:m>
                <a:r>
                  <a:rPr lang="en-US" dirty="0"/>
                  <a:t> and to treat </a:t>
                </a:r>
                <a14:m>
                  <m:oMath xmlns:m="http://schemas.openxmlformats.org/officeDocument/2006/math">
                    <m:sSub>
                      <m:sSubPr>
                        <m:ctrlPr>
                          <a:rPr lang="nb-NO" i="1">
                            <a:latin typeface="Cambria Math"/>
                          </a:rPr>
                        </m:ctrlPr>
                      </m:sSubPr>
                      <m:e>
                        <m:d>
                          <m:dPr>
                            <m:begChr m:val="{"/>
                            <m:endChr m:val="}"/>
                            <m:ctrlPr>
                              <a:rPr lang="nb-NO" i="1">
                                <a:latin typeface="Cambria Math"/>
                              </a:rPr>
                            </m:ctrlPr>
                          </m:dPr>
                          <m:e>
                            <m:sSub>
                              <m:sSubPr>
                                <m:ctrlPr>
                                  <a:rPr lang="nb-NO" i="1">
                                    <a:latin typeface="Cambria Math"/>
                                  </a:rPr>
                                </m:ctrlPr>
                              </m:sSubPr>
                              <m:e>
                                <m:r>
                                  <a:rPr lang="nb-NO" i="1">
                                    <a:latin typeface="Cambria Math"/>
                                  </a:rPr>
                                  <m:t>𝑁</m:t>
                                </m:r>
                              </m:e>
                              <m:sub>
                                <m:sSub>
                                  <m:sSubPr>
                                    <m:ctrlPr>
                                      <a:rPr lang="nb-NO" i="1">
                                        <a:latin typeface="Cambria Math"/>
                                      </a:rPr>
                                    </m:ctrlPr>
                                  </m:sSubPr>
                                  <m:e>
                                    <m:r>
                                      <a:rPr lang="en-US" i="1">
                                        <a:latin typeface="Cambria Math"/>
                                      </a:rPr>
                                      <m:t>𝑎</m:t>
                                    </m:r>
                                  </m:e>
                                  <m:sub>
                                    <m:r>
                                      <a:rPr lang="en-US" i="1">
                                        <a:latin typeface="Cambria Math"/>
                                      </a:rPr>
                                      <m:t>𝑚𝑖𝑛</m:t>
                                    </m:r>
                                  </m:sub>
                                </m:sSub>
                                <m:r>
                                  <a:rPr lang="en-US" i="1">
                                    <a:latin typeface="Cambria Math"/>
                                  </a:rPr>
                                  <m:t>,</m:t>
                                </m:r>
                                <m:r>
                                  <a:rPr lang="nb-NO" i="1">
                                    <a:latin typeface="Cambria Math"/>
                                  </a:rPr>
                                  <m:t>𝑡</m:t>
                                </m:r>
                              </m:sub>
                            </m:sSub>
                          </m:e>
                        </m:d>
                      </m:e>
                      <m:sub>
                        <m:r>
                          <a:rPr lang="en-US" i="1">
                            <a:latin typeface="Cambria Math"/>
                          </a:rPr>
                          <m:t>𝑡</m:t>
                        </m:r>
                        <m:r>
                          <a:rPr lang="en-US" i="1">
                            <a:latin typeface="Cambria Math"/>
                          </a:rPr>
                          <m:t>=1,…,</m:t>
                        </m:r>
                        <m:r>
                          <a:rPr lang="en-US" i="1">
                            <a:latin typeface="Cambria Math"/>
                          </a:rPr>
                          <m:t>𝑇</m:t>
                        </m:r>
                      </m:sub>
                    </m:sSub>
                  </m:oMath>
                </a14:m>
                <a:r>
                  <a:rPr lang="en-US" dirty="0"/>
                  <a:t> as fixed parameters to be </a:t>
                </a:r>
                <a:r>
                  <a:rPr lang="en-US" dirty="0" smtClean="0"/>
                  <a:t>estimated</a:t>
                </a:r>
              </a:p>
              <a:p>
                <a:pPr marL="0" indent="0">
                  <a:buNone/>
                </a:pPr>
                <a:r>
                  <a:rPr lang="en-US" dirty="0"/>
                  <a:t>→</a:t>
                </a:r>
                <a:r>
                  <a:rPr lang="en-US" dirty="0" smtClean="0"/>
                  <a:t>practically </a:t>
                </a:r>
                <a:r>
                  <a:rPr lang="en-US" dirty="0"/>
                  <a:t>the same </a:t>
                </a:r>
                <a:r>
                  <a:rPr lang="en-US" dirty="0" smtClean="0"/>
                  <a:t>results with faster convergence</a:t>
                </a:r>
              </a:p>
              <a:p>
                <a:pPr marL="0" indent="0">
                  <a:buNone/>
                </a:pPr>
                <a:endParaRPr lang="en-US" sz="1800" dirty="0" smtClean="0"/>
              </a:p>
              <a:p>
                <a:pPr marL="0" indent="0">
                  <a:buNone/>
                </a:pPr>
                <a:r>
                  <a:rPr lang="en-US" sz="1800" dirty="0" smtClean="0"/>
                  <a:t>Mostly used: Recruitment </a:t>
                </a:r>
                <a:r>
                  <a:rPr lang="en-US" sz="1800" dirty="0"/>
                  <a:t>as a process with </a:t>
                </a:r>
                <a14:m>
                  <m:oMath xmlns:m="http://schemas.openxmlformats.org/officeDocument/2006/math">
                    <m:r>
                      <a:rPr lang="nb-NO" sz="1800" i="1">
                        <a:latin typeface="Cambria Math"/>
                      </a:rPr>
                      <m:t>𝑓</m:t>
                    </m:r>
                    <m:d>
                      <m:dPr>
                        <m:ctrlPr>
                          <a:rPr lang="nb-NO" sz="1800" i="1">
                            <a:latin typeface="Cambria Math"/>
                          </a:rPr>
                        </m:ctrlPr>
                      </m:dPr>
                      <m:e>
                        <m:r>
                          <a:rPr lang="nb-NO" sz="1800" i="1">
                            <a:latin typeface="Cambria Math"/>
                          </a:rPr>
                          <m:t>𝜃</m:t>
                        </m:r>
                      </m:e>
                    </m:d>
                    <m:r>
                      <a:rPr lang="en-US" sz="1800" i="1">
                        <a:latin typeface="Cambria Math"/>
                      </a:rPr>
                      <m:t>=</m:t>
                    </m:r>
                    <m:sSub>
                      <m:sSubPr>
                        <m:ctrlPr>
                          <a:rPr lang="nb-NO" sz="1800" i="1">
                            <a:latin typeface="Cambria Math"/>
                          </a:rPr>
                        </m:ctrlPr>
                      </m:sSubPr>
                      <m:e>
                        <m:r>
                          <a:rPr lang="en-US" sz="1800" i="1">
                            <a:latin typeface="Cambria Math"/>
                          </a:rPr>
                          <m:t>𝑁</m:t>
                        </m:r>
                      </m:e>
                      <m:sub>
                        <m:r>
                          <a:rPr lang="en-US" sz="1800" i="1">
                            <a:latin typeface="Cambria Math"/>
                          </a:rPr>
                          <m:t>𝑟</m:t>
                        </m:r>
                      </m:sub>
                    </m:sSub>
                  </m:oMath>
                </a14:m>
                <a:r>
                  <a:rPr lang="en-US" sz="1800" dirty="0"/>
                  <a:t>, where </a:t>
                </a:r>
                <a14:m>
                  <m:oMath xmlns:m="http://schemas.openxmlformats.org/officeDocument/2006/math">
                    <m:sSub>
                      <m:sSubPr>
                        <m:ctrlPr>
                          <a:rPr lang="nb-NO" sz="1800" i="1">
                            <a:latin typeface="Cambria Math"/>
                          </a:rPr>
                        </m:ctrlPr>
                      </m:sSubPr>
                      <m:e>
                        <m:r>
                          <a:rPr lang="en-US" sz="1800" i="1">
                            <a:latin typeface="Cambria Math"/>
                          </a:rPr>
                          <m:t>𝑁</m:t>
                        </m:r>
                      </m:e>
                      <m:sub>
                        <m:r>
                          <a:rPr lang="en-US" sz="1800" i="1">
                            <a:latin typeface="Cambria Math"/>
                          </a:rPr>
                          <m:t>𝑟</m:t>
                        </m:r>
                      </m:sub>
                    </m:sSub>
                  </m:oMath>
                </a14:m>
                <a:r>
                  <a:rPr lang="en-US" sz="1800" dirty="0"/>
                  <a:t> represents mean recruitment and the variance in recruitment </a:t>
                </a:r>
                <a14:m>
                  <m:oMath xmlns:m="http://schemas.openxmlformats.org/officeDocument/2006/math">
                    <m:sSubSup>
                      <m:sSubSupPr>
                        <m:ctrlPr>
                          <a:rPr lang="nb-NO" sz="1800" i="1">
                            <a:latin typeface="Cambria Math"/>
                          </a:rPr>
                        </m:ctrlPr>
                      </m:sSubSupPr>
                      <m:e>
                        <m:r>
                          <a:rPr lang="nb-NO" sz="1800" i="1">
                            <a:latin typeface="Cambria Math"/>
                          </a:rPr>
                          <m:t>𝜎</m:t>
                        </m:r>
                      </m:e>
                      <m:sub>
                        <m:r>
                          <a:rPr lang="nb-NO" sz="1800" i="1">
                            <a:latin typeface="Cambria Math"/>
                          </a:rPr>
                          <m:t>𝑟</m:t>
                        </m:r>
                      </m:sub>
                      <m:sup>
                        <m:r>
                          <a:rPr lang="en-US" sz="1800" i="1">
                            <a:latin typeface="Cambria Math"/>
                          </a:rPr>
                          <m:t>2</m:t>
                        </m:r>
                      </m:sup>
                    </m:sSubSup>
                  </m:oMath>
                </a14:m>
                <a:r>
                  <a:rPr lang="en-US" sz="1800" dirty="0"/>
                  <a:t> (from </a:t>
                </a:r>
                <a14:m>
                  <m:oMath xmlns:m="http://schemas.openxmlformats.org/officeDocument/2006/math">
                    <m:sSubSup>
                      <m:sSubSupPr>
                        <m:ctrlPr>
                          <a:rPr lang="nb-NO" sz="1800" i="1">
                            <a:latin typeface="Cambria Math"/>
                          </a:rPr>
                        </m:ctrlPr>
                      </m:sSubSupPr>
                      <m:e>
                        <m:r>
                          <a:rPr lang="nb-NO" sz="1800" i="1">
                            <a:latin typeface="Cambria Math"/>
                          </a:rPr>
                          <m:t>𝜀</m:t>
                        </m:r>
                      </m:e>
                      <m:sub>
                        <m:r>
                          <a:rPr lang="nb-NO" sz="1800" i="1">
                            <a:latin typeface="Cambria Math"/>
                          </a:rPr>
                          <m:t>𝑟𝑡</m:t>
                        </m:r>
                      </m:sub>
                      <m:sup/>
                    </m:sSubSup>
                    <m:r>
                      <a:rPr lang="en-US" sz="1800" i="1">
                        <a:latin typeface="Cambria Math"/>
                      </a:rPr>
                      <m:t>~</m:t>
                    </m:r>
                    <m:r>
                      <a:rPr lang="nb-NO" sz="1800" i="1">
                        <a:latin typeface="Cambria Math"/>
                      </a:rPr>
                      <m:t>𝑁</m:t>
                    </m:r>
                    <m:r>
                      <a:rPr lang="en-US" sz="1800" i="1">
                        <a:latin typeface="Cambria Math"/>
                      </a:rPr>
                      <m:t>(0,</m:t>
                    </m:r>
                    <m:sSubSup>
                      <m:sSubSupPr>
                        <m:ctrlPr>
                          <a:rPr lang="nb-NO" sz="1800" i="1">
                            <a:latin typeface="Cambria Math"/>
                          </a:rPr>
                        </m:ctrlPr>
                      </m:sSubSupPr>
                      <m:e>
                        <m:r>
                          <a:rPr lang="nb-NO" sz="1800" i="1">
                            <a:latin typeface="Cambria Math"/>
                          </a:rPr>
                          <m:t>𝜎</m:t>
                        </m:r>
                      </m:e>
                      <m:sub>
                        <m:r>
                          <a:rPr lang="nb-NO" sz="1800" i="1">
                            <a:latin typeface="Cambria Math"/>
                          </a:rPr>
                          <m:t>𝑟</m:t>
                        </m:r>
                      </m:sub>
                      <m:sup>
                        <m:r>
                          <a:rPr lang="en-US" sz="1800" i="1">
                            <a:latin typeface="Cambria Math"/>
                          </a:rPr>
                          <m:t>2</m:t>
                        </m:r>
                      </m:sup>
                    </m:sSubSup>
                    <m:r>
                      <a:rPr lang="en-US" sz="1800" i="1">
                        <a:latin typeface="Cambria Math"/>
                      </a:rPr>
                      <m:t>)</m:t>
                    </m:r>
                  </m:oMath>
                </a14:m>
                <a:r>
                  <a:rPr lang="en-US" sz="1800" dirty="0"/>
                  <a:t>) are parameters to be estimated determining the latent states of recruiting abundances.</a:t>
                </a:r>
                <a:endParaRPr lang="nb-NO"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b="-16889"/>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15</a:t>
            </a:fld>
            <a:endParaRPr lang="en-GB" noProof="0" dirty="0"/>
          </a:p>
        </p:txBody>
      </p:sp>
    </p:spTree>
    <p:extLst>
      <p:ext uri="{BB962C8B-B14F-4D97-AF65-F5344CB8AC3E}">
        <p14:creationId xmlns:p14="http://schemas.microsoft.com/office/powerpoint/2010/main" val="1305494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Observation</a:t>
            </a:r>
            <a:r>
              <a:rPr lang="nb-NO" dirty="0" smtClean="0"/>
              <a:t> </a:t>
            </a:r>
            <a:r>
              <a:rPr lang="nb-NO" dirty="0" err="1" smtClean="0"/>
              <a:t>model</a:t>
            </a:r>
            <a:r>
              <a:rPr lang="nb-NO" dirty="0" smtClean="0"/>
              <a:t> – </a:t>
            </a:r>
            <a:r>
              <a:rPr lang="nb-NO" dirty="0" err="1" smtClean="0"/>
              <a:t>overview</a:t>
            </a:r>
            <a:r>
              <a:rPr lang="nb-NO" dirty="0" smtClean="0"/>
              <a:t> </a:t>
            </a:r>
            <a:endParaRPr lang="nb-NO" dirty="0"/>
          </a:p>
        </p:txBody>
      </p:sp>
      <p:sp>
        <p:nvSpPr>
          <p:cNvPr id="3" name="Content Placeholder 2"/>
          <p:cNvSpPr>
            <a:spLocks noGrp="1"/>
          </p:cNvSpPr>
          <p:nvPr>
            <p:ph idx="1"/>
          </p:nvPr>
        </p:nvSpPr>
        <p:spPr/>
        <p:txBody>
          <a:bodyPr/>
          <a:lstStyle/>
          <a:p>
            <a:endParaRPr lang="nb-NO"/>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16</a:t>
            </a:fld>
            <a:endParaRPr lang="en-GB" noProof="0" dirty="0"/>
          </a:p>
        </p:txBody>
      </p:sp>
    </p:spTree>
    <p:extLst>
      <p:ext uri="{BB962C8B-B14F-4D97-AF65-F5344CB8AC3E}">
        <p14:creationId xmlns:p14="http://schemas.microsoft.com/office/powerpoint/2010/main" val="1932516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Observation</a:t>
            </a:r>
            <a:r>
              <a:rPr lang="nb-NO" dirty="0" smtClean="0"/>
              <a:t> </a:t>
            </a:r>
            <a:r>
              <a:rPr lang="nb-NO" dirty="0" err="1" smtClean="0"/>
              <a:t>models</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17</a:t>
            </a:fld>
            <a:endParaRPr lang="en-GB" noProof="0"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57200" y="1600200"/>
                <a:ext cx="8229600" cy="4525963"/>
              </a:xfrm>
            </p:spPr>
            <p:txBody>
              <a:bodyPr/>
              <a:lstStyle/>
              <a:p>
                <a:r>
                  <a:rPr lang="nb-NO" dirty="0" smtClean="0"/>
                  <a:t>Catch at age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acc>
                            <m:accPr>
                              <m:chr m:val="̂"/>
                              <m:ctrlPr>
                                <a:rPr lang="en-US" i="1">
                                  <a:latin typeface="Cambria Math"/>
                                </a:rPr>
                              </m:ctrlPr>
                            </m:accPr>
                            <m:e>
                              <m:r>
                                <a:rPr lang="nb-NO" b="1" i="1">
                                  <a:latin typeface="Cambria Math"/>
                                </a:rPr>
                                <m:t>𝑪</m:t>
                              </m:r>
                            </m:e>
                          </m:acc>
                        </m:e>
                        <m:sub>
                          <m:r>
                            <a:rPr lang="nb-NO" i="1">
                              <a:latin typeface="Cambria Math"/>
                            </a:rPr>
                            <m:t>𝑡</m:t>
                          </m:r>
                        </m:sub>
                      </m:sSub>
                      <m:r>
                        <a:rPr lang="nb-NO" i="1">
                          <a:latin typeface="Cambria Math"/>
                        </a:rPr>
                        <m:t>=</m:t>
                      </m:r>
                      <m:sSub>
                        <m:sSubPr>
                          <m:ctrlPr>
                            <a:rPr lang="en-US" i="1">
                              <a:latin typeface="Cambria Math"/>
                            </a:rPr>
                          </m:ctrlPr>
                        </m:sSubPr>
                        <m:e>
                          <m:r>
                            <a:rPr lang="nb-NO" b="1" i="1">
                              <a:latin typeface="Cambria Math"/>
                            </a:rPr>
                            <m:t>𝑪</m:t>
                          </m:r>
                        </m:e>
                        <m:sub>
                          <m:r>
                            <a:rPr lang="nb-NO" i="1">
                              <a:latin typeface="Cambria Math"/>
                            </a:rPr>
                            <m:t>𝑡</m:t>
                          </m:r>
                        </m:sub>
                      </m:sSub>
                      <m:r>
                        <m:rPr>
                          <m:sty m:val="p"/>
                        </m:rPr>
                        <a:rPr lang="nb-NO">
                          <a:latin typeface="Cambria Math"/>
                        </a:rPr>
                        <m:t>exp</m:t>
                      </m:r>
                      <m:d>
                        <m:dPr>
                          <m:ctrlPr>
                            <a:rPr lang="en-US" i="1">
                              <a:latin typeface="Cambria Math"/>
                            </a:rPr>
                          </m:ctrlPr>
                        </m:dPr>
                        <m:e>
                          <m:sSubSup>
                            <m:sSubSupPr>
                              <m:ctrlPr>
                                <a:rPr lang="en-US" b="1" i="1">
                                  <a:latin typeface="Cambria Math"/>
                                </a:rPr>
                              </m:ctrlPr>
                            </m:sSubSupPr>
                            <m:e>
                              <m:r>
                                <a:rPr lang="nb-NO" b="1" i="1">
                                  <a:latin typeface="Cambria Math"/>
                                </a:rPr>
                                <m:t>𝛆</m:t>
                              </m:r>
                            </m:e>
                            <m:sub>
                              <m:r>
                                <a:rPr lang="nb-NO" i="1">
                                  <a:latin typeface="Cambria Math"/>
                                </a:rPr>
                                <m:t>𝑡</m:t>
                              </m:r>
                            </m:sub>
                            <m:sup>
                              <m:r>
                                <a:rPr lang="nb-NO" i="1">
                                  <a:latin typeface="Cambria Math"/>
                                </a:rPr>
                                <m:t>𝑐</m:t>
                              </m:r>
                            </m:sup>
                          </m:sSub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1" i="1">
                              <a:latin typeface="Cambria Math"/>
                            </a:rPr>
                          </m:ctrlPr>
                        </m:sSubSupPr>
                        <m:e>
                          <m:r>
                            <a:rPr lang="nb-NO" b="1" i="1">
                              <a:latin typeface="Cambria Math"/>
                            </a:rPr>
                            <m:t>𝛆</m:t>
                          </m:r>
                        </m:e>
                        <m:sub>
                          <m:r>
                            <a:rPr lang="nb-NO" i="1">
                              <a:latin typeface="Cambria Math"/>
                            </a:rPr>
                            <m:t>𝑡</m:t>
                          </m:r>
                        </m:sub>
                        <m:sup>
                          <m:r>
                            <a:rPr lang="nb-NO" i="1">
                              <a:latin typeface="Cambria Math"/>
                            </a:rPr>
                            <m:t>𝑐</m:t>
                          </m:r>
                        </m:sup>
                      </m:sSubSup>
                      <m:r>
                        <a:rPr lang="nb-NO" b="1" i="1">
                          <a:latin typeface="Cambria Math"/>
                        </a:rPr>
                        <m:t>~</m:t>
                      </m:r>
                      <m:r>
                        <a:rPr lang="nb-NO" i="1">
                          <a:latin typeface="Cambria Math"/>
                        </a:rPr>
                        <m:t>𝑀𝑉𝑁</m:t>
                      </m:r>
                      <m:d>
                        <m:dPr>
                          <m:ctrlPr>
                            <a:rPr lang="en-US" b="1" i="1">
                              <a:latin typeface="Cambria Math"/>
                            </a:rPr>
                          </m:ctrlPr>
                        </m:dPr>
                        <m:e>
                          <m:r>
                            <a:rPr lang="nb-NO" b="1" i="1">
                              <a:latin typeface="Cambria Math"/>
                            </a:rPr>
                            <m:t>𝟎</m:t>
                          </m:r>
                          <m:r>
                            <a:rPr lang="nb-NO" b="1" i="1">
                              <a:latin typeface="Cambria Math"/>
                            </a:rPr>
                            <m:t>,</m:t>
                          </m:r>
                          <m:sSubSup>
                            <m:sSubSupPr>
                              <m:ctrlPr>
                                <a:rPr lang="en-US" b="1" i="1">
                                  <a:latin typeface="Cambria Math"/>
                                </a:rPr>
                              </m:ctrlPr>
                            </m:sSubSupPr>
                            <m:e>
                              <m:r>
                                <a:rPr lang="nb-NO" b="1" i="1">
                                  <a:latin typeface="Cambria Math"/>
                                </a:rPr>
                                <m:t>𝚺</m:t>
                              </m:r>
                            </m:e>
                            <m:sub>
                              <m:r>
                                <a:rPr lang="nb-NO" i="1">
                                  <a:latin typeface="Cambria Math"/>
                                </a:rPr>
                                <m:t>𝑡</m:t>
                              </m:r>
                            </m:sub>
                            <m:sup>
                              <m:r>
                                <a:rPr lang="nb-NO" i="1">
                                  <a:latin typeface="Cambria Math"/>
                                </a:rPr>
                                <m:t>𝑐</m:t>
                              </m:r>
                            </m:sup>
                          </m:sSubSup>
                        </m:e>
                      </m:d>
                    </m:oMath>
                  </m:oMathPara>
                </a14:m>
                <a:endParaRPr lang="en-US" dirty="0"/>
              </a:p>
              <a:p>
                <a:endParaRPr lang="nb-NO" dirty="0" smtClean="0"/>
              </a:p>
              <a:p>
                <a:r>
                  <a:rPr lang="nb-NO" dirty="0" err="1" smtClean="0"/>
                  <a:t>Abundance</a:t>
                </a:r>
                <a:r>
                  <a:rPr lang="nb-NO" dirty="0" smtClean="0"/>
                  <a:t> at age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b="1" i="1">
                              <a:latin typeface="Cambria Math"/>
                            </a:rPr>
                            <m:t>𝐈</m:t>
                          </m:r>
                        </m:e>
                        <m:sub>
                          <m:r>
                            <a:rPr lang="en-US" i="1">
                              <a:latin typeface="Cambria Math"/>
                            </a:rPr>
                            <m:t>𝑡</m:t>
                          </m:r>
                        </m:sub>
                      </m:sSub>
                      <m:r>
                        <a:rPr lang="en-US" i="1">
                          <a:latin typeface="Cambria Math"/>
                        </a:rPr>
                        <m:t>=</m:t>
                      </m:r>
                      <m:r>
                        <a:rPr lang="en-US" b="1">
                          <a:latin typeface="Cambria Math"/>
                        </a:rPr>
                        <m:t> </m:t>
                      </m:r>
                      <m:r>
                        <a:rPr lang="en-US" b="1" i="1">
                          <a:latin typeface="Cambria Math"/>
                        </a:rPr>
                        <m:t>𝐪</m:t>
                      </m:r>
                      <m:sSub>
                        <m:sSubPr>
                          <m:ctrlPr>
                            <a:rPr lang="en-US" b="1" i="1">
                              <a:latin typeface="Cambria Math"/>
                            </a:rPr>
                          </m:ctrlPr>
                        </m:sSubPr>
                        <m:e>
                          <m:r>
                            <a:rPr lang="en-US" b="1" i="1">
                              <a:latin typeface="Cambria Math"/>
                            </a:rPr>
                            <m:t>𝐍</m:t>
                          </m:r>
                        </m:e>
                        <m:sub>
                          <m:r>
                            <a:rPr lang="en-US" i="1">
                              <a:latin typeface="Cambria Math"/>
                            </a:rPr>
                            <m:t>𝑡</m:t>
                          </m:r>
                        </m:sub>
                      </m:sSub>
                      <m:r>
                        <m:rPr>
                          <m:sty m:val="p"/>
                        </m:rPr>
                        <a:rPr lang="en-US">
                          <a:latin typeface="Cambria Math"/>
                        </a:rPr>
                        <m:t>exp</m:t>
                      </m:r>
                      <m:d>
                        <m:dPr>
                          <m:ctrlPr>
                            <a:rPr lang="en-US" i="1">
                              <a:latin typeface="Cambria Math"/>
                            </a:rPr>
                          </m:ctrlPr>
                        </m:dPr>
                        <m:e>
                          <m:r>
                            <a:rPr lang="en-US" i="1">
                              <a:latin typeface="Cambria Math"/>
                            </a:rPr>
                            <m:t>−</m:t>
                          </m:r>
                          <m:sSub>
                            <m:sSubPr>
                              <m:ctrlPr>
                                <a:rPr lang="en-US" i="1">
                                  <a:latin typeface="Cambria Math"/>
                                </a:rPr>
                              </m:ctrlPr>
                            </m:sSubPr>
                            <m:e>
                              <m:r>
                                <a:rPr lang="en-US" i="1">
                                  <a:latin typeface="Cambria Math"/>
                                </a:rPr>
                                <m:t>𝛿</m:t>
                              </m:r>
                            </m:e>
                            <m:sub>
                              <m:r>
                                <a:rPr lang="en-US" i="1">
                                  <a:latin typeface="Cambria Math"/>
                                </a:rPr>
                                <m:t>𝑡</m:t>
                              </m:r>
                            </m:sub>
                          </m:sSub>
                          <m:sSub>
                            <m:sSubPr>
                              <m:ctrlPr>
                                <a:rPr lang="en-US" i="1">
                                  <a:latin typeface="Cambria Math"/>
                                </a:rPr>
                              </m:ctrlPr>
                            </m:sSubPr>
                            <m:e>
                              <m:r>
                                <a:rPr lang="en-US" b="1" i="1">
                                  <a:latin typeface="Cambria Math"/>
                                </a:rPr>
                                <m:t>𝐙</m:t>
                              </m:r>
                            </m:e>
                            <m:sub>
                              <m:r>
                                <a:rPr lang="en-US" i="1">
                                  <a:latin typeface="Cambria Math"/>
                                </a:rPr>
                                <m:t>𝑡</m:t>
                              </m:r>
                            </m:sub>
                          </m:sSub>
                        </m:e>
                      </m:d>
                      <m:r>
                        <m:rPr>
                          <m:sty m:val="p"/>
                        </m:rPr>
                        <a:rPr lang="en-US">
                          <a:latin typeface="Cambria Math"/>
                        </a:rPr>
                        <m:t>exp</m:t>
                      </m:r>
                      <m:d>
                        <m:dPr>
                          <m:ctrlPr>
                            <a:rPr lang="en-US" i="1">
                              <a:latin typeface="Cambria Math"/>
                            </a:rPr>
                          </m:ctrlPr>
                        </m:dPr>
                        <m:e>
                          <m:sSubSup>
                            <m:sSubSupPr>
                              <m:ctrlPr>
                                <a:rPr lang="en-US" b="1" i="1">
                                  <a:latin typeface="Cambria Math"/>
                                </a:rPr>
                              </m:ctrlPr>
                            </m:sSubSupPr>
                            <m:e>
                              <m:r>
                                <a:rPr lang="nb-NO" b="1" i="1">
                                  <a:latin typeface="Cambria Math"/>
                                </a:rPr>
                                <m:t>𝛆</m:t>
                              </m:r>
                            </m:e>
                            <m:sub>
                              <m:r>
                                <a:rPr lang="nb-NO" i="1">
                                  <a:latin typeface="Cambria Math"/>
                                </a:rPr>
                                <m:t>𝑡</m:t>
                              </m:r>
                            </m:sub>
                            <m:sup>
                              <m:r>
                                <a:rPr lang="nb-NO" i="1">
                                  <a:latin typeface="Cambria Math"/>
                                </a:rPr>
                                <m:t>𝐼</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1" i="1">
                              <a:latin typeface="Cambria Math"/>
                            </a:rPr>
                          </m:ctrlPr>
                        </m:sSubSupPr>
                        <m:e>
                          <m:r>
                            <a:rPr lang="nb-NO" b="1" i="1">
                              <a:latin typeface="Cambria Math"/>
                            </a:rPr>
                            <m:t>𝛆</m:t>
                          </m:r>
                        </m:e>
                        <m:sub>
                          <m:r>
                            <a:rPr lang="nb-NO" i="1">
                              <a:latin typeface="Cambria Math"/>
                            </a:rPr>
                            <m:t>𝑡</m:t>
                          </m:r>
                        </m:sub>
                        <m:sup>
                          <m:r>
                            <a:rPr lang="nb-NO" i="1">
                              <a:latin typeface="Cambria Math"/>
                            </a:rPr>
                            <m:t>𝐼</m:t>
                          </m:r>
                        </m:sup>
                      </m:sSubSup>
                      <m:r>
                        <a:rPr lang="nb-NO" b="1" i="1">
                          <a:latin typeface="Cambria Math"/>
                        </a:rPr>
                        <m:t>~</m:t>
                      </m:r>
                      <m:r>
                        <a:rPr lang="nb-NO" i="1">
                          <a:latin typeface="Cambria Math"/>
                        </a:rPr>
                        <m:t>𝑀𝑉𝑁</m:t>
                      </m:r>
                      <m:d>
                        <m:dPr>
                          <m:ctrlPr>
                            <a:rPr lang="en-US" b="1" i="1">
                              <a:latin typeface="Cambria Math"/>
                            </a:rPr>
                          </m:ctrlPr>
                        </m:dPr>
                        <m:e>
                          <m:r>
                            <a:rPr lang="nb-NO" b="1" i="1">
                              <a:latin typeface="Cambria Math"/>
                            </a:rPr>
                            <m:t>𝟎</m:t>
                          </m:r>
                          <m:r>
                            <a:rPr lang="nb-NO" b="1" i="1">
                              <a:latin typeface="Cambria Math"/>
                            </a:rPr>
                            <m:t>,</m:t>
                          </m:r>
                          <m:sSubSup>
                            <m:sSubSupPr>
                              <m:ctrlPr>
                                <a:rPr lang="en-US" b="1" i="1">
                                  <a:latin typeface="Cambria Math"/>
                                </a:rPr>
                              </m:ctrlPr>
                            </m:sSubSupPr>
                            <m:e>
                              <m:r>
                                <a:rPr lang="nb-NO" b="1" i="1">
                                  <a:latin typeface="Cambria Math"/>
                                </a:rPr>
                                <m:t>𝚺</m:t>
                              </m:r>
                            </m:e>
                            <m:sub>
                              <m:r>
                                <a:rPr lang="nb-NO" i="1">
                                  <a:latin typeface="Cambria Math"/>
                                </a:rPr>
                                <m:t>𝑡</m:t>
                              </m:r>
                            </m:sub>
                            <m:sup>
                              <m:r>
                                <a:rPr lang="nb-NO" i="1">
                                  <a:latin typeface="Cambria Math"/>
                                </a:rPr>
                                <m:t>𝐼</m:t>
                              </m:r>
                            </m:sup>
                          </m:sSubSup>
                        </m:e>
                      </m:d>
                    </m:oMath>
                  </m:oMathPara>
                </a14:m>
                <a:endParaRPr lang="en-US" dirty="0"/>
              </a:p>
              <a:p>
                <a:pPr marL="0" indent="0">
                  <a:buNone/>
                </a:pPr>
                <a:endParaRPr lang="en-US" dirty="0"/>
              </a:p>
              <a:p>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519" t="-943"/>
                </a:stretch>
              </a:blipFill>
            </p:spPr>
            <p:txBody>
              <a:bodyPr/>
              <a:lstStyle/>
              <a:p>
                <a:r>
                  <a:rPr lang="nb-NO">
                    <a:noFill/>
                  </a:rPr>
                  <a:t> </a:t>
                </a:r>
              </a:p>
            </p:txBody>
          </p:sp>
        </mc:Fallback>
      </mc:AlternateContent>
      <p:sp>
        <p:nvSpPr>
          <p:cNvPr id="6" name="TextBox 5"/>
          <p:cNvSpPr txBox="1"/>
          <p:nvPr/>
        </p:nvSpPr>
        <p:spPr>
          <a:xfrm>
            <a:off x="7092280" y="3284984"/>
            <a:ext cx="1854739" cy="369332"/>
          </a:xfrm>
          <a:prstGeom prst="rect">
            <a:avLst/>
          </a:prstGeom>
          <a:noFill/>
        </p:spPr>
        <p:txBody>
          <a:bodyPr wrap="none" rtlCol="0">
            <a:spAutoFit/>
          </a:bodyPr>
          <a:lstStyle/>
          <a:p>
            <a:r>
              <a:rPr lang="nb-NO" dirty="0" err="1" smtClean="0"/>
              <a:t>Observation</a:t>
            </a:r>
            <a:r>
              <a:rPr lang="nb-NO" dirty="0" smtClean="0"/>
              <a:t> </a:t>
            </a:r>
            <a:r>
              <a:rPr lang="nb-NO" dirty="0" err="1" smtClean="0"/>
              <a:t>error</a:t>
            </a:r>
            <a:endParaRPr lang="en-US" dirty="0"/>
          </a:p>
        </p:txBody>
      </p:sp>
      <p:cxnSp>
        <p:nvCxnSpPr>
          <p:cNvPr id="7" name="Straight Arrow Connector 6"/>
          <p:cNvCxnSpPr>
            <a:endCxn id="6" idx="1"/>
          </p:cNvCxnSpPr>
          <p:nvPr/>
        </p:nvCxnSpPr>
        <p:spPr>
          <a:xfrm>
            <a:off x="5580112" y="2636912"/>
            <a:ext cx="1512168" cy="83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6" idx="1"/>
          </p:cNvCxnSpPr>
          <p:nvPr/>
        </p:nvCxnSpPr>
        <p:spPr>
          <a:xfrm flipV="1">
            <a:off x="5580112" y="3469650"/>
            <a:ext cx="1512168" cy="1039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bwMode="white">
              <a:xfrm>
                <a:off x="899592" y="4869160"/>
                <a:ext cx="6768752"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nb-NO" sz="1800" baseline="0" dirty="0" err="1" smtClean="0"/>
                  <a:t>Correcting</a:t>
                </a:r>
                <a:r>
                  <a:rPr lang="nb-NO" sz="1800" baseline="0" dirty="0" smtClean="0"/>
                  <a:t> for </a:t>
                </a:r>
                <a:r>
                  <a:rPr lang="nb-NO" sz="1800" baseline="0" dirty="0" err="1" smtClean="0"/>
                  <a:t>mortality</a:t>
                </a:r>
                <a:r>
                  <a:rPr lang="nb-NO" sz="1800" baseline="0" dirty="0" smtClean="0"/>
                  <a:t> at </a:t>
                </a:r>
                <a:r>
                  <a:rPr lang="nb-NO" sz="1800" baseline="0" dirty="0" err="1" smtClean="0"/>
                  <a:t>the</a:t>
                </a:r>
                <a:r>
                  <a:rPr lang="nb-NO" sz="1800" baseline="0" dirty="0" smtClean="0"/>
                  <a:t> time </a:t>
                </a:r>
                <a:r>
                  <a:rPr lang="nb-NO" sz="1800" baseline="0" dirty="0" err="1" smtClean="0"/>
                  <a:t>of</a:t>
                </a:r>
                <a:r>
                  <a:rPr lang="nb-NO" sz="1800" baseline="0" dirty="0" smtClean="0"/>
                  <a:t> </a:t>
                </a:r>
                <a:r>
                  <a:rPr lang="nb-NO" sz="1800" baseline="0" dirty="0" err="1" smtClean="0"/>
                  <a:t>the</a:t>
                </a:r>
                <a:r>
                  <a:rPr lang="nb-NO" sz="1800" baseline="0" dirty="0" smtClean="0"/>
                  <a:t> survey by </a:t>
                </a:r>
                <a14:m>
                  <m:oMath xmlns:m="http://schemas.openxmlformats.org/officeDocument/2006/math">
                    <m:r>
                      <m:rPr>
                        <m:sty m:val="p"/>
                      </m:rPr>
                      <a:rPr lang="en-US" sz="1800">
                        <a:latin typeface="Cambria Math"/>
                      </a:rPr>
                      <m:t>exp</m:t>
                    </m:r>
                    <m:d>
                      <m:dPr>
                        <m:ctrlPr>
                          <a:rPr lang="en-US" sz="1800" i="1">
                            <a:latin typeface="Cambria Math"/>
                          </a:rPr>
                        </m:ctrlPr>
                      </m:dPr>
                      <m:e>
                        <m:r>
                          <a:rPr lang="en-US" sz="1800" i="1">
                            <a:latin typeface="Cambria Math"/>
                          </a:rPr>
                          <m:t>−</m:t>
                        </m:r>
                        <m:sSub>
                          <m:sSubPr>
                            <m:ctrlPr>
                              <a:rPr lang="en-US" sz="1800" i="1">
                                <a:latin typeface="Cambria Math"/>
                              </a:rPr>
                            </m:ctrlPr>
                          </m:sSubPr>
                          <m:e>
                            <m:r>
                              <a:rPr lang="en-US" sz="1800" i="1">
                                <a:latin typeface="Cambria Math"/>
                              </a:rPr>
                              <m:t>𝛿</m:t>
                            </m:r>
                          </m:e>
                          <m:sub>
                            <m:r>
                              <a:rPr lang="en-US" sz="1800" i="1">
                                <a:latin typeface="Cambria Math"/>
                              </a:rPr>
                              <m:t>𝑡</m:t>
                            </m:r>
                          </m:sub>
                        </m:sSub>
                        <m:sSub>
                          <m:sSubPr>
                            <m:ctrlPr>
                              <a:rPr lang="en-US" sz="1800" i="1">
                                <a:latin typeface="Cambria Math"/>
                              </a:rPr>
                            </m:ctrlPr>
                          </m:sSubPr>
                          <m:e>
                            <m:r>
                              <a:rPr lang="en-US" sz="1800" b="1" i="1">
                                <a:latin typeface="Cambria Math"/>
                              </a:rPr>
                              <m:t>𝐙</m:t>
                            </m:r>
                          </m:e>
                          <m:sub>
                            <m:r>
                              <a:rPr lang="en-US" sz="1800" i="1">
                                <a:latin typeface="Cambria Math"/>
                              </a:rPr>
                              <m:t>𝑡</m:t>
                            </m:r>
                          </m:sub>
                        </m:sSub>
                      </m:e>
                    </m:d>
                  </m:oMath>
                </a14:m>
                <a:r>
                  <a:rPr lang="nb-NO" sz="1800" baseline="0" dirty="0" smtClean="0"/>
                  <a:t>, </a:t>
                </a:r>
                <a:r>
                  <a:rPr lang="nb-NO" sz="1800" baseline="0" dirty="0" err="1" smtClean="0"/>
                  <a:t>where</a:t>
                </a:r>
                <a:r>
                  <a:rPr lang="nb-NO" sz="1800" baseline="0" dirty="0" smtClean="0"/>
                  <a:t> </a:t>
                </a:r>
                <a14:m>
                  <m:oMath xmlns:m="http://schemas.openxmlformats.org/officeDocument/2006/math">
                    <m:sSub>
                      <m:sSubPr>
                        <m:ctrlPr>
                          <a:rPr lang="en-US" sz="1800" i="1">
                            <a:latin typeface="Cambria Math"/>
                          </a:rPr>
                        </m:ctrlPr>
                      </m:sSubPr>
                      <m:e>
                        <m:r>
                          <a:rPr lang="en-US" sz="1800" i="1">
                            <a:latin typeface="Cambria Math"/>
                          </a:rPr>
                          <m:t>𝛿</m:t>
                        </m:r>
                      </m:e>
                      <m:sub>
                        <m:r>
                          <a:rPr lang="en-US" sz="1800" i="1">
                            <a:latin typeface="Cambria Math"/>
                          </a:rPr>
                          <m:t>𝑡</m:t>
                        </m:r>
                      </m:sub>
                    </m:sSub>
                  </m:oMath>
                </a14:m>
                <a:r>
                  <a:rPr lang="nb-NO" sz="1800" dirty="0" smtClean="0"/>
                  <a:t> is </a:t>
                </a:r>
                <a:r>
                  <a:rPr lang="nb-NO" sz="1800" dirty="0" err="1" smtClean="0"/>
                  <a:t>the</a:t>
                </a:r>
                <a:r>
                  <a:rPr lang="nb-NO" sz="1800" dirty="0" smtClean="0"/>
                  <a:t> proportion </a:t>
                </a:r>
                <a:r>
                  <a:rPr lang="nb-NO" sz="1800" dirty="0" err="1"/>
                  <a:t>of</a:t>
                </a:r>
                <a:r>
                  <a:rPr lang="nb-NO" sz="1800" dirty="0"/>
                  <a:t> </a:t>
                </a:r>
                <a:r>
                  <a:rPr lang="nb-NO" sz="1800" dirty="0" err="1"/>
                  <a:t>year</a:t>
                </a:r>
                <a:r>
                  <a:rPr lang="nb-NO" sz="1800" dirty="0"/>
                  <a:t> </a:t>
                </a:r>
                <a:r>
                  <a:rPr lang="nb-NO" sz="1800" dirty="0" err="1"/>
                  <a:t>passed</a:t>
                </a:r>
                <a:r>
                  <a:rPr lang="nb-NO" sz="1800" dirty="0"/>
                  <a:t> at time </a:t>
                </a:r>
                <a:r>
                  <a:rPr lang="nb-NO" sz="1800" dirty="0" err="1"/>
                  <a:t>of</a:t>
                </a:r>
                <a:r>
                  <a:rPr lang="nb-NO" sz="1800" dirty="0"/>
                  <a:t> </a:t>
                </a:r>
                <a:r>
                  <a:rPr lang="nb-NO" sz="1800" dirty="0" err="1" smtClean="0"/>
                  <a:t>the</a:t>
                </a:r>
                <a:r>
                  <a:rPr lang="nb-NO" sz="1800" dirty="0" smtClean="0"/>
                  <a:t> survey</a:t>
                </a:r>
                <a:endParaRPr lang="nb-NO" sz="1800" dirty="0"/>
              </a:p>
              <a:p>
                <a:r>
                  <a:rPr lang="nb-NO" sz="1800" baseline="0" dirty="0" smtClean="0"/>
                  <a:t> </a:t>
                </a:r>
              </a:p>
            </p:txBody>
          </p:sp>
        </mc:Choice>
        <mc:Fallback xmlns="">
          <p:sp>
            <p:nvSpPr>
              <p:cNvPr id="9" name="TextBox 8"/>
              <p:cNvSpPr txBox="1">
                <a:spLocks noRot="1" noChangeAspect="1" noMove="1" noResize="1" noEditPoints="1" noAdjustHandles="1" noChangeArrowheads="1" noChangeShapeType="1" noTextEdit="1"/>
              </p:cNvSpPr>
              <p:nvPr/>
            </p:nvSpPr>
            <p:spPr bwMode="white">
              <a:xfrm>
                <a:off x="899592" y="4869160"/>
                <a:ext cx="6768752" cy="923330"/>
              </a:xfrm>
              <a:prstGeom prst="rect">
                <a:avLst/>
              </a:prstGeom>
              <a:blipFill rotWithShape="1">
                <a:blip r:embed="rId3"/>
                <a:stretch>
                  <a:fillRect l="-811" t="-33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b-NO">
                    <a:noFill/>
                  </a:rPr>
                  <a:t> </a:t>
                </a:r>
              </a:p>
            </p:txBody>
          </p:sp>
        </mc:Fallback>
      </mc:AlternateContent>
    </p:spTree>
    <p:extLst>
      <p:ext uri="{BB962C8B-B14F-4D97-AF65-F5344CB8AC3E}">
        <p14:creationId xmlns:p14="http://schemas.microsoft.com/office/powerpoint/2010/main" val="3139802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Alternative </a:t>
            </a:r>
            <a:r>
              <a:rPr lang="nb-NO" dirty="0" err="1" smtClean="0"/>
              <a:t>formulations</a:t>
            </a:r>
            <a:r>
              <a:rPr lang="nb-NO" dirty="0"/>
              <a:t> </a:t>
            </a:r>
            <a:r>
              <a:rPr lang="nb-NO" dirty="0" err="1" smtClean="0"/>
              <a:t>beyond</a:t>
            </a:r>
            <a:r>
              <a:rPr lang="nb-NO" dirty="0" smtClean="0"/>
              <a:t> </a:t>
            </a:r>
            <a:r>
              <a:rPr lang="nb-NO" dirty="0" err="1" smtClean="0"/>
              <a:t>the</a:t>
            </a:r>
            <a:r>
              <a:rPr lang="nb-NO" dirty="0" smtClean="0"/>
              <a:t> </a:t>
            </a:r>
            <a:r>
              <a:rPr lang="nb-NO" dirty="0" err="1" smtClean="0"/>
              <a:t>scope</a:t>
            </a:r>
            <a:r>
              <a:rPr lang="nb-NO" dirty="0" smtClean="0"/>
              <a:t> </a:t>
            </a:r>
            <a:r>
              <a:rPr lang="nb-NO" dirty="0" err="1" smtClean="0"/>
              <a:t>now</a:t>
            </a:r>
            <a:endParaRPr lang="nb-NO"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nb-NO" dirty="0" smtClean="0"/>
                  <a:t>Density dependent </a:t>
                </a:r>
                <a:r>
                  <a:rPr lang="nb-NO" dirty="0" err="1" smtClean="0"/>
                  <a:t>catchability</a:t>
                </a:r>
                <a:endParaRPr lang="nb-NO" dirty="0" smtClean="0"/>
              </a:p>
              <a:p>
                <a:pPr marL="0" indent="0">
                  <a:buNone/>
                </a:pPr>
                <a:r>
                  <a:rPr lang="nb-NO" dirty="0"/>
                  <a:t>	</a:t>
                </a:r>
                <a:r>
                  <a:rPr lang="en-US" dirty="0"/>
                  <a:t> </a:t>
                </a:r>
                <a14:m>
                  <m:oMath xmlns:m="http://schemas.openxmlformats.org/officeDocument/2006/math">
                    <m:sSub>
                      <m:sSubPr>
                        <m:ctrlPr>
                          <a:rPr lang="en-US" i="1">
                            <a:latin typeface="Cambria Math"/>
                          </a:rPr>
                        </m:ctrlPr>
                      </m:sSubPr>
                      <m:e>
                        <m:r>
                          <a:rPr lang="en-US" b="1" i="1">
                            <a:latin typeface="Cambria Math"/>
                          </a:rPr>
                          <m:t>𝐈</m:t>
                        </m:r>
                      </m:e>
                      <m:sub>
                        <m:r>
                          <a:rPr lang="en-US" i="1">
                            <a:latin typeface="Cambria Math"/>
                          </a:rPr>
                          <m:t>𝑡</m:t>
                        </m:r>
                      </m:sub>
                    </m:sSub>
                    <m:r>
                      <a:rPr lang="en-US" i="1">
                        <a:latin typeface="Cambria Math"/>
                      </a:rPr>
                      <m:t>=</m:t>
                    </m:r>
                    <m:r>
                      <a:rPr lang="en-US" b="1">
                        <a:latin typeface="Cambria Math"/>
                      </a:rPr>
                      <m:t> </m:t>
                    </m:r>
                    <m:r>
                      <a:rPr lang="en-US" b="1" i="1">
                        <a:latin typeface="Cambria Math"/>
                      </a:rPr>
                      <m:t>𝐪</m:t>
                    </m:r>
                    <m:sSubSup>
                      <m:sSubSupPr>
                        <m:ctrlPr>
                          <a:rPr lang="nb-NO" i="1"/>
                        </m:ctrlPr>
                      </m:sSubSupPr>
                      <m:e>
                        <m:r>
                          <a:rPr lang="nb-NO" b="1" i="0"/>
                          <m:t>𝐍</m:t>
                        </m:r>
                      </m:e>
                      <m:sub>
                        <m:r>
                          <a:rPr lang="nb-NO" i="1"/>
                          <m:t>𝑡</m:t>
                        </m:r>
                      </m:sub>
                      <m:sup>
                        <m:r>
                          <a:rPr lang="nb-NO" i="1"/>
                          <m:t>𝛽</m:t>
                        </m:r>
                      </m:sup>
                    </m:sSubSup>
                    <m:r>
                      <m:rPr>
                        <m:sty m:val="p"/>
                      </m:rPr>
                      <a:rPr lang="en-US">
                        <a:latin typeface="Cambria Math"/>
                      </a:rPr>
                      <m:t>exp</m:t>
                    </m:r>
                    <m:d>
                      <m:dPr>
                        <m:ctrlPr>
                          <a:rPr lang="en-US" i="1">
                            <a:latin typeface="Cambria Math"/>
                          </a:rPr>
                        </m:ctrlPr>
                      </m:dPr>
                      <m:e>
                        <m:r>
                          <a:rPr lang="en-US" i="1">
                            <a:latin typeface="Cambria Math"/>
                          </a:rPr>
                          <m:t>−</m:t>
                        </m:r>
                        <m:sSub>
                          <m:sSubPr>
                            <m:ctrlPr>
                              <a:rPr lang="en-US" i="1">
                                <a:latin typeface="Cambria Math"/>
                              </a:rPr>
                            </m:ctrlPr>
                          </m:sSubPr>
                          <m:e>
                            <m:r>
                              <a:rPr lang="en-US" i="1">
                                <a:latin typeface="Cambria Math"/>
                              </a:rPr>
                              <m:t>𝛿</m:t>
                            </m:r>
                          </m:e>
                          <m:sub>
                            <m:r>
                              <a:rPr lang="en-US" i="1">
                                <a:latin typeface="Cambria Math"/>
                              </a:rPr>
                              <m:t>𝑡</m:t>
                            </m:r>
                          </m:sub>
                        </m:sSub>
                        <m:sSub>
                          <m:sSubPr>
                            <m:ctrlPr>
                              <a:rPr lang="en-US" i="1">
                                <a:latin typeface="Cambria Math"/>
                              </a:rPr>
                            </m:ctrlPr>
                          </m:sSubPr>
                          <m:e>
                            <m:r>
                              <a:rPr lang="en-US" b="1" i="1">
                                <a:latin typeface="Cambria Math"/>
                              </a:rPr>
                              <m:t>𝐙</m:t>
                            </m:r>
                          </m:e>
                          <m:sub>
                            <m:r>
                              <a:rPr lang="en-US" i="1">
                                <a:latin typeface="Cambria Math"/>
                              </a:rPr>
                              <m:t>𝑡</m:t>
                            </m:r>
                          </m:sub>
                        </m:sSub>
                      </m:e>
                    </m:d>
                    <m:r>
                      <m:rPr>
                        <m:sty m:val="p"/>
                      </m:rPr>
                      <a:rPr lang="en-US">
                        <a:latin typeface="Cambria Math"/>
                      </a:rPr>
                      <m:t>exp</m:t>
                    </m:r>
                    <m:d>
                      <m:dPr>
                        <m:ctrlPr>
                          <a:rPr lang="en-US" i="1">
                            <a:latin typeface="Cambria Math"/>
                          </a:rPr>
                        </m:ctrlPr>
                      </m:dPr>
                      <m:e>
                        <m:sSubSup>
                          <m:sSubSupPr>
                            <m:ctrlPr>
                              <a:rPr lang="en-US" b="1" i="1">
                                <a:latin typeface="Cambria Math"/>
                              </a:rPr>
                            </m:ctrlPr>
                          </m:sSubSupPr>
                          <m:e>
                            <m:r>
                              <a:rPr lang="nb-NO" b="1" i="1">
                                <a:latin typeface="Cambria Math"/>
                              </a:rPr>
                              <m:t>𝛆</m:t>
                            </m:r>
                          </m:e>
                          <m:sub>
                            <m:r>
                              <a:rPr lang="nb-NO" i="1">
                                <a:latin typeface="Cambria Math"/>
                              </a:rPr>
                              <m:t>𝑡</m:t>
                            </m:r>
                          </m:sub>
                          <m:sup>
                            <m:r>
                              <a:rPr lang="nb-NO" i="1">
                                <a:latin typeface="Cambria Math"/>
                              </a:rPr>
                              <m:t>𝐼</m:t>
                            </m:r>
                          </m:sup>
                        </m:sSubSup>
                      </m:e>
                    </m:d>
                  </m:oMath>
                </a14:m>
                <a:endParaRPr lang="nb-NO" dirty="0" smtClean="0"/>
              </a:p>
              <a:p>
                <a:pPr marL="0" indent="0">
                  <a:buNone/>
                </a:pPr>
                <a:r>
                  <a:rPr lang="nb-NO" dirty="0" smtClean="0"/>
                  <a:t>A </a:t>
                </a:r>
                <a:r>
                  <a:rPr lang="nb-NO" dirty="0" err="1" smtClean="0"/>
                  <a:t>working</a:t>
                </a:r>
                <a:r>
                  <a:rPr lang="nb-NO" dirty="0" smtClean="0"/>
                  <a:t> </a:t>
                </a:r>
                <a:r>
                  <a:rPr lang="nb-NO" dirty="0" err="1" smtClean="0"/>
                  <a:t>version</a:t>
                </a:r>
                <a:r>
                  <a:rPr lang="nb-NO" dirty="0" smtClean="0"/>
                  <a:t> do </a:t>
                </a:r>
                <a:r>
                  <a:rPr lang="nb-NO" dirty="0" err="1" smtClean="0"/>
                  <a:t>exist</a:t>
                </a:r>
                <a:endParaRPr lang="nb-NO" dirty="0" smtClean="0"/>
              </a:p>
              <a:p>
                <a:pPr marL="0" indent="0">
                  <a:buNone/>
                </a:pPr>
                <a:endParaRPr lang="nb-NO" dirty="0" smtClean="0"/>
              </a:p>
              <a:p>
                <a:pPr marL="0" indent="0">
                  <a:buNone/>
                </a:pPr>
                <a:endParaRPr lang="nb-NO" dirty="0" smtClean="0"/>
              </a:p>
              <a:p>
                <a:pPr marL="0" indent="0">
                  <a:buNone/>
                </a:pPr>
                <a:r>
                  <a:rPr lang="nb-NO" dirty="0" smtClean="0"/>
                  <a:t>Time </a:t>
                </a:r>
                <a:r>
                  <a:rPr lang="nb-NO" dirty="0" err="1" smtClean="0"/>
                  <a:t>varying</a:t>
                </a:r>
                <a:r>
                  <a:rPr lang="nb-NO" dirty="0" smtClean="0"/>
                  <a:t> </a:t>
                </a:r>
                <a:r>
                  <a:rPr lang="nb-NO" dirty="0" err="1" smtClean="0"/>
                  <a:t>catchability</a:t>
                </a:r>
                <a:endParaRPr lang="nb-NO"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b="1" i="1">
                              <a:latin typeface="Cambria Math"/>
                            </a:rPr>
                            <m:t>𝐈</m:t>
                          </m:r>
                        </m:e>
                        <m:sub>
                          <m:r>
                            <a:rPr lang="en-US" i="1">
                              <a:latin typeface="Cambria Math"/>
                            </a:rPr>
                            <m:t>𝑡</m:t>
                          </m:r>
                        </m:sub>
                      </m:sSub>
                      <m:r>
                        <a:rPr lang="en-US" i="1">
                          <a:latin typeface="Cambria Math"/>
                        </a:rPr>
                        <m:t>=</m:t>
                      </m:r>
                      <m:r>
                        <a:rPr lang="en-US" b="1">
                          <a:latin typeface="Cambria Math"/>
                        </a:rPr>
                        <m:t> </m:t>
                      </m:r>
                      <m:sSub>
                        <m:sSubPr>
                          <m:ctrlPr>
                            <a:rPr lang="en-US" b="1" i="1" smtClean="0">
                              <a:latin typeface="Cambria Math"/>
                            </a:rPr>
                          </m:ctrlPr>
                        </m:sSubPr>
                        <m:e>
                          <m:r>
                            <a:rPr lang="en-US" b="1" i="1">
                              <a:latin typeface="Cambria Math"/>
                            </a:rPr>
                            <m:t>𝐪</m:t>
                          </m:r>
                        </m:e>
                        <m:sub>
                          <m:r>
                            <a:rPr lang="nb-NO" b="0" i="1" smtClean="0">
                              <a:latin typeface="Cambria Math"/>
                            </a:rPr>
                            <m:t>𝑡</m:t>
                          </m:r>
                        </m:sub>
                      </m:sSub>
                      <m:sSub>
                        <m:sSubPr>
                          <m:ctrlPr>
                            <a:rPr lang="nb-NO" b="1" i="1" smtClean="0">
                              <a:latin typeface="Cambria Math"/>
                            </a:rPr>
                          </m:ctrlPr>
                        </m:sSubPr>
                        <m:e>
                          <m:r>
                            <a:rPr lang="nb-NO" b="1">
                              <a:latin typeface="Cambria Math"/>
                            </a:rPr>
                            <m:t>𝐍</m:t>
                          </m:r>
                        </m:e>
                        <m:sub>
                          <m:r>
                            <a:rPr lang="nb-NO" b="0" i="1" smtClean="0">
                              <a:latin typeface="Cambria Math"/>
                            </a:rPr>
                            <m:t>𝑡</m:t>
                          </m:r>
                        </m:sub>
                      </m:sSub>
                      <m:r>
                        <m:rPr>
                          <m:sty m:val="p"/>
                        </m:rPr>
                        <a:rPr lang="en-US">
                          <a:latin typeface="Cambria Math"/>
                        </a:rPr>
                        <m:t>exp</m:t>
                      </m:r>
                      <m:d>
                        <m:dPr>
                          <m:ctrlPr>
                            <a:rPr lang="en-US" i="1">
                              <a:latin typeface="Cambria Math"/>
                            </a:rPr>
                          </m:ctrlPr>
                        </m:dPr>
                        <m:e>
                          <m:r>
                            <a:rPr lang="en-US" i="1">
                              <a:latin typeface="Cambria Math"/>
                            </a:rPr>
                            <m:t>−</m:t>
                          </m:r>
                          <m:sSub>
                            <m:sSubPr>
                              <m:ctrlPr>
                                <a:rPr lang="en-US" i="1">
                                  <a:latin typeface="Cambria Math"/>
                                </a:rPr>
                              </m:ctrlPr>
                            </m:sSubPr>
                            <m:e>
                              <m:r>
                                <a:rPr lang="en-US" i="1">
                                  <a:latin typeface="Cambria Math"/>
                                </a:rPr>
                                <m:t>𝛿</m:t>
                              </m:r>
                            </m:e>
                            <m:sub>
                              <m:r>
                                <a:rPr lang="en-US" i="1">
                                  <a:latin typeface="Cambria Math"/>
                                </a:rPr>
                                <m:t>𝑡</m:t>
                              </m:r>
                            </m:sub>
                          </m:sSub>
                          <m:sSub>
                            <m:sSubPr>
                              <m:ctrlPr>
                                <a:rPr lang="en-US" i="1">
                                  <a:latin typeface="Cambria Math"/>
                                </a:rPr>
                              </m:ctrlPr>
                            </m:sSubPr>
                            <m:e>
                              <m:r>
                                <a:rPr lang="en-US" b="1" i="1">
                                  <a:latin typeface="Cambria Math"/>
                                </a:rPr>
                                <m:t>𝐙</m:t>
                              </m:r>
                            </m:e>
                            <m:sub>
                              <m:r>
                                <a:rPr lang="en-US" i="1">
                                  <a:latin typeface="Cambria Math"/>
                                </a:rPr>
                                <m:t>𝑡</m:t>
                              </m:r>
                            </m:sub>
                          </m:sSub>
                        </m:e>
                      </m:d>
                      <m:r>
                        <m:rPr>
                          <m:sty m:val="p"/>
                        </m:rPr>
                        <a:rPr lang="en-US">
                          <a:latin typeface="Cambria Math"/>
                        </a:rPr>
                        <m:t>exp</m:t>
                      </m:r>
                      <m:d>
                        <m:dPr>
                          <m:ctrlPr>
                            <a:rPr lang="en-US" i="1">
                              <a:latin typeface="Cambria Math"/>
                            </a:rPr>
                          </m:ctrlPr>
                        </m:dPr>
                        <m:e>
                          <m:sSubSup>
                            <m:sSubSupPr>
                              <m:ctrlPr>
                                <a:rPr lang="en-US" b="1" i="1">
                                  <a:latin typeface="Cambria Math"/>
                                </a:rPr>
                              </m:ctrlPr>
                            </m:sSubSupPr>
                            <m:e>
                              <m:r>
                                <a:rPr lang="nb-NO" b="1" i="1">
                                  <a:latin typeface="Cambria Math"/>
                                </a:rPr>
                                <m:t>𝛆</m:t>
                              </m:r>
                            </m:e>
                            <m:sub>
                              <m:r>
                                <a:rPr lang="nb-NO" i="1">
                                  <a:latin typeface="Cambria Math"/>
                                </a:rPr>
                                <m:t>𝑡</m:t>
                              </m:r>
                            </m:sub>
                            <m:sup>
                              <m:r>
                                <a:rPr lang="nb-NO" i="1">
                                  <a:latin typeface="Cambria Math"/>
                                </a:rPr>
                                <m:t>𝐼</m:t>
                              </m:r>
                            </m:sup>
                          </m:sSubSup>
                        </m:e>
                      </m:d>
                    </m:oMath>
                  </m:oMathPara>
                </a14:m>
                <a:endParaRPr lang="nb-NO" dirty="0" smtClean="0"/>
              </a:p>
              <a:p>
                <a:pPr marL="0" indent="0">
                  <a:buNone/>
                </a:pPr>
                <a:r>
                  <a:rPr lang="nb-NO" dirty="0" err="1" smtClean="0"/>
                  <a:t>Currently</a:t>
                </a:r>
                <a:r>
                  <a:rPr lang="nb-NO" dirty="0" smtClean="0"/>
                  <a:t> not </a:t>
                </a:r>
                <a:r>
                  <a:rPr lang="nb-NO" dirty="0" err="1" smtClean="0"/>
                  <a:t>considered</a:t>
                </a:r>
                <a:endParaRPr lang="nb-NO"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b="-6222"/>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18</a:t>
            </a:fld>
            <a:endParaRPr lang="en-GB" noProof="0" dirty="0"/>
          </a:p>
        </p:txBody>
      </p:sp>
    </p:spTree>
    <p:extLst>
      <p:ext uri="{BB962C8B-B14F-4D97-AF65-F5344CB8AC3E}">
        <p14:creationId xmlns:p14="http://schemas.microsoft.com/office/powerpoint/2010/main" val="3436215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Observation</a:t>
            </a:r>
            <a:r>
              <a:rPr lang="nb-NO" dirty="0" smtClean="0"/>
              <a:t> </a:t>
            </a:r>
            <a:r>
              <a:rPr lang="nb-NO" dirty="0" err="1" smtClean="0"/>
              <a:t>model</a:t>
            </a:r>
            <a:r>
              <a:rPr lang="nb-NO" dirty="0" smtClean="0"/>
              <a:t> – </a:t>
            </a:r>
            <a:r>
              <a:rPr lang="nb-NO" dirty="0" err="1" smtClean="0"/>
              <a:t>interpretation</a:t>
            </a:r>
            <a:r>
              <a:rPr lang="nb-NO" dirty="0" smtClean="0"/>
              <a:t> </a:t>
            </a:r>
            <a:endParaRPr lang="nb-NO" dirty="0"/>
          </a:p>
        </p:txBody>
      </p:sp>
      <p:sp>
        <p:nvSpPr>
          <p:cNvPr id="3" name="Content Placeholder 2"/>
          <p:cNvSpPr>
            <a:spLocks noGrp="1"/>
          </p:cNvSpPr>
          <p:nvPr>
            <p:ph idx="1"/>
          </p:nvPr>
        </p:nvSpPr>
        <p:spPr/>
        <p:txBody>
          <a:bodyPr/>
          <a:lstStyle/>
          <a:p>
            <a:r>
              <a:rPr lang="nb-NO" dirty="0" smtClean="0"/>
              <a:t>Is </a:t>
            </a:r>
            <a:r>
              <a:rPr lang="nb-NO" dirty="0" err="1" smtClean="0"/>
              <a:t>observation</a:t>
            </a:r>
            <a:r>
              <a:rPr lang="nb-NO" dirty="0" smtClean="0"/>
              <a:t> </a:t>
            </a:r>
            <a:r>
              <a:rPr lang="nb-NO" dirty="0" err="1" smtClean="0"/>
              <a:t>error</a:t>
            </a:r>
            <a:r>
              <a:rPr lang="nb-NO" dirty="0" smtClean="0"/>
              <a:t> = sampling </a:t>
            </a:r>
            <a:r>
              <a:rPr lang="nb-NO" dirty="0" err="1" smtClean="0"/>
              <a:t>error</a:t>
            </a:r>
            <a:r>
              <a:rPr lang="nb-NO" dirty="0" smtClean="0"/>
              <a:t>?</a:t>
            </a:r>
          </a:p>
          <a:p>
            <a:r>
              <a:rPr lang="nb-NO" dirty="0" err="1" smtClean="0"/>
              <a:t>Yes</a:t>
            </a:r>
            <a:r>
              <a:rPr lang="nb-NO" dirty="0" smtClean="0"/>
              <a:t> </a:t>
            </a:r>
            <a:r>
              <a:rPr lang="nb-NO" dirty="0" err="1" smtClean="0"/>
              <a:t>if</a:t>
            </a:r>
            <a:r>
              <a:rPr lang="nb-NO" dirty="0" smtClean="0"/>
              <a:t> </a:t>
            </a:r>
            <a:r>
              <a:rPr lang="nb-NO" dirty="0" err="1" smtClean="0"/>
              <a:t>the</a:t>
            </a:r>
            <a:r>
              <a:rPr lang="nb-NO" dirty="0" smtClean="0"/>
              <a:t> </a:t>
            </a:r>
            <a:r>
              <a:rPr lang="nb-NO" dirty="0" err="1" smtClean="0"/>
              <a:t>model</a:t>
            </a:r>
            <a:r>
              <a:rPr lang="nb-NO" dirty="0" smtClean="0"/>
              <a:t> is </a:t>
            </a:r>
            <a:r>
              <a:rPr lang="nb-NO" dirty="0" err="1" smtClean="0"/>
              <a:t>correctly</a:t>
            </a:r>
            <a:r>
              <a:rPr lang="nb-NO" dirty="0" smtClean="0"/>
              <a:t> </a:t>
            </a:r>
            <a:r>
              <a:rPr lang="nb-NO" dirty="0" err="1" smtClean="0"/>
              <a:t>specified</a:t>
            </a:r>
            <a:endParaRPr lang="nb-NO" dirty="0" smtClean="0"/>
          </a:p>
          <a:p>
            <a:r>
              <a:rPr lang="nb-NO" dirty="0" smtClean="0"/>
              <a:t>If not: </a:t>
            </a:r>
          </a:p>
          <a:p>
            <a:pPr lvl="1"/>
            <a:r>
              <a:rPr lang="nb-NO" dirty="0" err="1" smtClean="0"/>
              <a:t>Misspecification</a:t>
            </a:r>
            <a:r>
              <a:rPr lang="nb-NO" dirty="0" smtClean="0"/>
              <a:t> </a:t>
            </a:r>
            <a:r>
              <a:rPr lang="nb-NO" dirty="0" err="1"/>
              <a:t>will</a:t>
            </a:r>
            <a:r>
              <a:rPr lang="nb-NO" dirty="0"/>
              <a:t> </a:t>
            </a:r>
            <a:r>
              <a:rPr lang="nb-NO" dirty="0" smtClean="0"/>
              <a:t>force </a:t>
            </a:r>
            <a:r>
              <a:rPr lang="nb-NO" dirty="0" err="1" smtClean="0"/>
              <a:t>variability</a:t>
            </a:r>
            <a:r>
              <a:rPr lang="nb-NO" dirty="0" smtClean="0"/>
              <a:t> to </a:t>
            </a:r>
            <a:r>
              <a:rPr lang="nb-NO" dirty="0" err="1" smtClean="0"/>
              <a:t>other</a:t>
            </a:r>
            <a:r>
              <a:rPr lang="nb-NO" dirty="0" smtClean="0"/>
              <a:t> parts </a:t>
            </a:r>
            <a:r>
              <a:rPr lang="nb-NO" dirty="0" err="1" smtClean="0"/>
              <a:t>of</a:t>
            </a:r>
            <a:r>
              <a:rPr lang="nb-NO" dirty="0" smtClean="0"/>
              <a:t> </a:t>
            </a:r>
            <a:r>
              <a:rPr lang="nb-NO" dirty="0" err="1" smtClean="0"/>
              <a:t>the</a:t>
            </a:r>
            <a:r>
              <a:rPr lang="nb-NO" dirty="0" smtClean="0"/>
              <a:t> </a:t>
            </a:r>
            <a:r>
              <a:rPr lang="nb-NO" dirty="0" err="1" smtClean="0"/>
              <a:t>model</a:t>
            </a:r>
            <a:r>
              <a:rPr lang="nb-NO" dirty="0" smtClean="0"/>
              <a:t> </a:t>
            </a:r>
          </a:p>
          <a:p>
            <a:pPr lvl="1"/>
            <a:r>
              <a:rPr lang="nb-NO" dirty="0" err="1" smtClean="0"/>
              <a:t>Confounded</a:t>
            </a:r>
            <a:r>
              <a:rPr lang="nb-NO" dirty="0" smtClean="0"/>
              <a:t> </a:t>
            </a:r>
            <a:r>
              <a:rPr lang="nb-NO" dirty="0" err="1"/>
              <a:t>with</a:t>
            </a:r>
            <a:r>
              <a:rPr lang="nb-NO" dirty="0"/>
              <a:t> </a:t>
            </a:r>
            <a:r>
              <a:rPr lang="nb-NO" dirty="0" err="1"/>
              <a:t>observation</a:t>
            </a:r>
            <a:r>
              <a:rPr lang="nb-NO" dirty="0"/>
              <a:t> </a:t>
            </a:r>
            <a:r>
              <a:rPr lang="nb-NO" dirty="0" err="1"/>
              <a:t>error</a:t>
            </a:r>
            <a:r>
              <a:rPr lang="nb-NO" dirty="0" smtClean="0"/>
              <a:t>!</a:t>
            </a:r>
          </a:p>
          <a:p>
            <a:pPr lvl="1"/>
            <a:endParaRPr lang="nb-NO" dirty="0"/>
          </a:p>
          <a:p>
            <a:pPr marL="0" indent="0">
              <a:buNone/>
            </a:pPr>
            <a:r>
              <a:rPr lang="nb-NO" dirty="0" smtClean="0"/>
              <a:t>See e.g. Newman et al. 2014 for </a:t>
            </a:r>
            <a:r>
              <a:rPr lang="nb-NO" dirty="0" err="1" smtClean="0"/>
              <a:t>discussions</a:t>
            </a:r>
            <a:r>
              <a:rPr lang="nb-NO" dirty="0" smtClean="0"/>
              <a:t> </a:t>
            </a:r>
            <a:r>
              <a:rPr lang="nb-NO" dirty="0" err="1" smtClean="0"/>
              <a:t>on</a:t>
            </a:r>
            <a:r>
              <a:rPr lang="nb-NO" dirty="0" smtClean="0"/>
              <a:t> </a:t>
            </a:r>
            <a:r>
              <a:rPr lang="nb-NO" dirty="0" err="1" smtClean="0"/>
              <a:t>this</a:t>
            </a:r>
            <a:r>
              <a:rPr lang="nb-NO" dirty="0" smtClean="0"/>
              <a:t> </a:t>
            </a:r>
            <a:r>
              <a:rPr lang="nb-NO" dirty="0" err="1" smtClean="0"/>
              <a:t>topic</a:t>
            </a:r>
            <a:r>
              <a:rPr lang="nb-NO" dirty="0" smtClean="0"/>
              <a:t>.</a:t>
            </a:r>
          </a:p>
          <a:p>
            <a:pPr marL="0" indent="0">
              <a:buNone/>
            </a:pPr>
            <a:endParaRPr lang="nb-NO" sz="1200" dirty="0" smtClean="0"/>
          </a:p>
          <a:p>
            <a:pPr marL="0" indent="0">
              <a:buNone/>
            </a:pPr>
            <a:r>
              <a:rPr lang="nb-NO" sz="1200" dirty="0" smtClean="0"/>
              <a:t>Newman, </a:t>
            </a:r>
            <a:r>
              <a:rPr lang="nb-NO" sz="1200" dirty="0" err="1" smtClean="0"/>
              <a:t>Buckland</a:t>
            </a:r>
            <a:r>
              <a:rPr lang="nb-NO" sz="1200" dirty="0" smtClean="0"/>
              <a:t>, Morgan et. al. 2014. </a:t>
            </a:r>
            <a:r>
              <a:rPr lang="nb-NO" sz="1200" dirty="0" err="1" smtClean="0"/>
              <a:t>Modeling</a:t>
            </a:r>
            <a:r>
              <a:rPr lang="nb-NO" sz="1200" dirty="0" smtClean="0"/>
              <a:t> </a:t>
            </a:r>
            <a:r>
              <a:rPr lang="nb-NO" sz="1200" dirty="0" err="1" smtClean="0"/>
              <a:t>Population</a:t>
            </a:r>
            <a:r>
              <a:rPr lang="nb-NO" sz="1200" dirty="0" smtClean="0"/>
              <a:t> Dynamics. Model </a:t>
            </a:r>
            <a:r>
              <a:rPr lang="nb-NO" sz="1200" dirty="0" err="1"/>
              <a:t>F</a:t>
            </a:r>
            <a:r>
              <a:rPr lang="nb-NO" sz="1200" dirty="0" err="1" smtClean="0"/>
              <a:t>ormulation</a:t>
            </a:r>
            <a:r>
              <a:rPr lang="nb-NO" sz="1200" dirty="0" smtClean="0"/>
              <a:t>, Fitting and </a:t>
            </a:r>
            <a:r>
              <a:rPr lang="nb-NO" sz="1200" dirty="0" err="1" smtClean="0"/>
              <a:t>Assessment</a:t>
            </a:r>
            <a:r>
              <a:rPr lang="nb-NO" sz="1200" dirty="0" smtClean="0"/>
              <a:t> </a:t>
            </a:r>
            <a:r>
              <a:rPr lang="nb-NO" sz="1200" dirty="0" err="1" smtClean="0"/>
              <a:t>using</a:t>
            </a:r>
            <a:r>
              <a:rPr lang="nb-NO" sz="1200" dirty="0" smtClean="0"/>
              <a:t> State-Space Methods. Springer.</a:t>
            </a:r>
            <a:endParaRPr lang="nb-NO" sz="1200"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19</a:t>
            </a:fld>
            <a:endParaRPr lang="en-GB" noProof="0" dirty="0"/>
          </a:p>
        </p:txBody>
      </p:sp>
    </p:spTree>
    <p:extLst>
      <p:ext uri="{BB962C8B-B14F-4D97-AF65-F5344CB8AC3E}">
        <p14:creationId xmlns:p14="http://schemas.microsoft.com/office/powerpoint/2010/main" val="29814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Status</a:t>
            </a:r>
            <a:endParaRPr lang="nb-NO" dirty="0"/>
          </a:p>
        </p:txBody>
      </p:sp>
      <p:sp>
        <p:nvSpPr>
          <p:cNvPr id="3" name="Content Placeholder 2"/>
          <p:cNvSpPr>
            <a:spLocks noGrp="1"/>
          </p:cNvSpPr>
          <p:nvPr>
            <p:ph idx="1"/>
          </p:nvPr>
        </p:nvSpPr>
        <p:spPr/>
        <p:txBody>
          <a:bodyPr/>
          <a:lstStyle/>
          <a:p>
            <a:r>
              <a:rPr lang="nb-NO" dirty="0" err="1" smtClean="0"/>
              <a:t>Adopted</a:t>
            </a:r>
            <a:r>
              <a:rPr lang="nb-NO" dirty="0" smtClean="0"/>
              <a:t> as operating </a:t>
            </a:r>
            <a:r>
              <a:rPr lang="nb-NO" dirty="0" err="1" smtClean="0"/>
              <a:t>model</a:t>
            </a:r>
            <a:r>
              <a:rPr lang="nb-NO" dirty="0" smtClean="0"/>
              <a:t> by ICES for NSS-</a:t>
            </a:r>
            <a:r>
              <a:rPr lang="nb-NO" dirty="0" err="1" smtClean="0"/>
              <a:t>herring</a:t>
            </a:r>
            <a:endParaRPr lang="nb-NO" dirty="0" smtClean="0"/>
          </a:p>
          <a:p>
            <a:r>
              <a:rPr lang="nb-NO" dirty="0" smtClean="0"/>
              <a:t>Not </a:t>
            </a:r>
            <a:r>
              <a:rPr lang="nb-NO" dirty="0" err="1" smtClean="0"/>
              <a:t>published</a:t>
            </a:r>
            <a:r>
              <a:rPr lang="nb-NO" dirty="0" smtClean="0"/>
              <a:t> (</a:t>
            </a:r>
            <a:r>
              <a:rPr lang="nb-NO" dirty="0" err="1" smtClean="0"/>
              <a:t>high</a:t>
            </a:r>
            <a:r>
              <a:rPr lang="nb-NO" dirty="0" smtClean="0"/>
              <a:t> </a:t>
            </a:r>
            <a:r>
              <a:rPr lang="nb-NO" dirty="0" err="1" smtClean="0"/>
              <a:t>priority</a:t>
            </a:r>
            <a:r>
              <a:rPr lang="nb-NO" dirty="0" smtClean="0"/>
              <a:t>)</a:t>
            </a:r>
          </a:p>
          <a:p>
            <a:r>
              <a:rPr lang="nb-NO" dirty="0" err="1" smtClean="0"/>
              <a:t>Reviewed</a:t>
            </a:r>
            <a:r>
              <a:rPr lang="nb-NO" dirty="0" smtClean="0"/>
              <a:t> </a:t>
            </a:r>
            <a:r>
              <a:rPr lang="nb-NO" dirty="0" err="1" smtClean="0"/>
              <a:t>through</a:t>
            </a:r>
            <a:r>
              <a:rPr lang="nb-NO" dirty="0" smtClean="0"/>
              <a:t> </a:t>
            </a:r>
            <a:r>
              <a:rPr lang="nb-NO" dirty="0" err="1" smtClean="0"/>
              <a:t>benchmark</a:t>
            </a:r>
            <a:endParaRPr lang="nb-NO" dirty="0" smtClean="0"/>
          </a:p>
          <a:p>
            <a:r>
              <a:rPr lang="nb-NO" dirty="0" err="1" smtClean="0"/>
              <a:t>Documentation</a:t>
            </a:r>
            <a:r>
              <a:rPr lang="nb-NO" dirty="0" smtClean="0"/>
              <a:t> by </a:t>
            </a:r>
            <a:r>
              <a:rPr lang="nb-NO" dirty="0" err="1" smtClean="0"/>
              <a:t>working</a:t>
            </a:r>
            <a:r>
              <a:rPr lang="nb-NO" dirty="0" smtClean="0"/>
              <a:t> </a:t>
            </a:r>
            <a:r>
              <a:rPr lang="nb-NO" dirty="0" err="1" smtClean="0"/>
              <a:t>documents</a:t>
            </a:r>
            <a:endParaRPr lang="nb-NO" dirty="0" smtClean="0"/>
          </a:p>
          <a:p>
            <a:r>
              <a:rPr lang="nb-NO" dirty="0" smtClean="0"/>
              <a:t>Code is </a:t>
            </a:r>
            <a:r>
              <a:rPr lang="nb-NO" dirty="0" err="1" smtClean="0"/>
              <a:t>partly</a:t>
            </a:r>
            <a:r>
              <a:rPr lang="nb-NO" dirty="0" smtClean="0"/>
              <a:t> </a:t>
            </a:r>
            <a:r>
              <a:rPr lang="nb-NO" dirty="0" err="1" smtClean="0"/>
              <a:t>documented</a:t>
            </a:r>
            <a:r>
              <a:rPr lang="nb-NO" dirty="0" smtClean="0"/>
              <a:t> (</a:t>
            </a:r>
            <a:r>
              <a:rPr lang="nb-NO" dirty="0" err="1" smtClean="0"/>
              <a:t>needs</a:t>
            </a:r>
            <a:r>
              <a:rPr lang="nb-NO" dirty="0" smtClean="0"/>
              <a:t> </a:t>
            </a:r>
            <a:r>
              <a:rPr lang="nb-NO" dirty="0" err="1" smtClean="0"/>
              <a:t>improvement</a:t>
            </a:r>
            <a:r>
              <a:rPr lang="nb-NO" dirty="0" smtClean="0"/>
              <a:t>)</a:t>
            </a:r>
          </a:p>
          <a:p>
            <a:r>
              <a:rPr lang="nb-NO" dirty="0" err="1" smtClean="0"/>
              <a:t>Work</a:t>
            </a:r>
            <a:r>
              <a:rPr lang="nb-NO" dirty="0" smtClean="0"/>
              <a:t> in progress </a:t>
            </a:r>
            <a:r>
              <a:rPr lang="nb-NO" dirty="0" err="1" smtClean="0"/>
              <a:t>linked</a:t>
            </a:r>
            <a:r>
              <a:rPr lang="nb-NO" dirty="0" smtClean="0"/>
              <a:t> to REDUS</a:t>
            </a:r>
          </a:p>
          <a:p>
            <a:r>
              <a:rPr lang="nb-NO" dirty="0" err="1" smtClean="0"/>
              <a:t>Concept</a:t>
            </a:r>
            <a:r>
              <a:rPr lang="nb-NO" dirty="0"/>
              <a:t>:</a:t>
            </a:r>
          </a:p>
          <a:p>
            <a:pPr lvl="1"/>
            <a:r>
              <a:rPr lang="nb-NO" dirty="0"/>
              <a:t>Aanes, Vølstad, </a:t>
            </a:r>
            <a:r>
              <a:rPr lang="nb-NO" dirty="0" err="1"/>
              <a:t>Subbey</a:t>
            </a:r>
            <a:r>
              <a:rPr lang="nb-NO" dirty="0"/>
              <a:t>, Hirst, Aldrin, Storvik et al.</a:t>
            </a:r>
          </a:p>
          <a:p>
            <a:r>
              <a:rPr lang="nb-NO" dirty="0" smtClean="0"/>
              <a:t>The </a:t>
            </a:r>
            <a:r>
              <a:rPr lang="nb-NO" dirty="0" err="1"/>
              <a:t>herring</a:t>
            </a:r>
            <a:r>
              <a:rPr lang="nb-NO" dirty="0"/>
              <a:t> </a:t>
            </a:r>
            <a:r>
              <a:rPr lang="nb-NO" dirty="0" err="1"/>
              <a:t>version</a:t>
            </a:r>
            <a:endParaRPr lang="nb-NO" dirty="0"/>
          </a:p>
          <a:p>
            <a:pPr lvl="2"/>
            <a:r>
              <a:rPr lang="nb-NO" dirty="0"/>
              <a:t>+ Stenevik, Salthaug, et. al</a:t>
            </a:r>
          </a:p>
          <a:p>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a:t>
            </a:fld>
            <a:endParaRPr lang="en-GB" noProof="0" dirty="0"/>
          </a:p>
        </p:txBody>
      </p:sp>
    </p:spTree>
    <p:extLst>
      <p:ext uri="{BB962C8B-B14F-4D97-AF65-F5344CB8AC3E}">
        <p14:creationId xmlns:p14="http://schemas.microsoft.com/office/powerpoint/2010/main" val="3314984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Observation</a:t>
            </a:r>
            <a:r>
              <a:rPr lang="nb-NO" dirty="0" smtClean="0"/>
              <a:t> </a:t>
            </a:r>
            <a:r>
              <a:rPr lang="nb-NO" dirty="0" err="1" smtClean="0"/>
              <a:t>error</a:t>
            </a:r>
            <a:r>
              <a:rPr lang="nb-NO" dirty="0" smtClean="0"/>
              <a:t> </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nb-NO" dirty="0" err="1"/>
                  <a:t>Omitting</a:t>
                </a:r>
                <a:r>
                  <a:rPr lang="nb-NO" dirty="0"/>
                  <a:t> </a:t>
                </a:r>
                <a:r>
                  <a:rPr lang="nb-NO" dirty="0" err="1"/>
                  <a:t>subscript</a:t>
                </a:r>
                <a:r>
                  <a:rPr lang="nb-NO" dirty="0"/>
                  <a:t> for  time and  </a:t>
                </a:r>
                <a:r>
                  <a:rPr lang="nb-NO" dirty="0" smtClean="0"/>
                  <a:t>datainput </a:t>
                </a:r>
                <a:endParaRPr lang="nb-NO" dirty="0"/>
              </a:p>
              <a:p>
                <a:pPr marL="0" indent="0">
                  <a:buNone/>
                </a:pPr>
                <a14:m>
                  <m:oMathPara xmlns:m="http://schemas.openxmlformats.org/officeDocument/2006/math">
                    <m:oMathParaPr>
                      <m:jc m:val="centerGroup"/>
                    </m:oMathParaPr>
                    <m:oMath xmlns:m="http://schemas.openxmlformats.org/officeDocument/2006/math">
                      <m:sSup>
                        <m:sSupPr>
                          <m:ctrlPr>
                            <a:rPr lang="nb-NO" b="1" i="1">
                              <a:latin typeface="Cambria Math"/>
                            </a:rPr>
                          </m:ctrlPr>
                        </m:sSupPr>
                        <m:e>
                          <m:r>
                            <a:rPr lang="nb-NO" b="1" i="1">
                              <a:latin typeface="Cambria Math"/>
                            </a:rPr>
                            <m:t>𝚺</m:t>
                          </m:r>
                        </m:e>
                        <m:sup>
                          <m:r>
                            <a:rPr lang="nb-NO" b="1" i="1">
                              <a:latin typeface="Cambria Math"/>
                            </a:rPr>
                            <m:t>𝑶</m:t>
                          </m:r>
                        </m:sup>
                      </m:sSup>
                      <m:r>
                        <a:rPr lang="nb-NO">
                          <a:latin typeface="Cambria Math"/>
                        </a:rPr>
                        <m:t>=</m:t>
                      </m:r>
                      <m:d>
                        <m:dPr>
                          <m:ctrlPr>
                            <a:rPr lang="nb-NO" b="1" i="1">
                              <a:latin typeface="Cambria Math"/>
                            </a:rPr>
                          </m:ctrlPr>
                        </m:dPr>
                        <m:e>
                          <m:rad>
                            <m:radPr>
                              <m:degHide m:val="on"/>
                              <m:ctrlPr>
                                <a:rPr lang="nb-NO" b="1" i="1">
                                  <a:latin typeface="Cambria Math"/>
                                </a:rPr>
                              </m:ctrlPr>
                            </m:radPr>
                            <m:deg/>
                            <m:e>
                              <m:r>
                                <a:rPr lang="nb-NO" b="1" i="1">
                                  <a:latin typeface="Cambria Math"/>
                                </a:rPr>
                                <m:t>𝐡</m:t>
                              </m:r>
                            </m:e>
                          </m:rad>
                          <m:r>
                            <a:rPr lang="nb-NO" b="1">
                              <a:latin typeface="Cambria Math"/>
                            </a:rPr>
                            <m:t>⋅</m:t>
                          </m:r>
                          <m:r>
                            <a:rPr lang="nb-NO" b="1" i="1">
                              <a:latin typeface="Cambria Math"/>
                            </a:rPr>
                            <m:t>𝛔</m:t>
                          </m:r>
                        </m:e>
                      </m:d>
                      <m:r>
                        <a:rPr lang="nb-NO" b="1" i="1">
                          <a:latin typeface="Cambria Math"/>
                        </a:rPr>
                        <m:t>𝐑</m:t>
                      </m:r>
                      <m:sSup>
                        <m:sSupPr>
                          <m:ctrlPr>
                            <a:rPr lang="nb-NO" b="1" i="1">
                              <a:latin typeface="Cambria Math"/>
                            </a:rPr>
                          </m:ctrlPr>
                        </m:sSupPr>
                        <m:e>
                          <m:d>
                            <m:dPr>
                              <m:ctrlPr>
                                <a:rPr lang="nb-NO" b="1" i="1">
                                  <a:latin typeface="Cambria Math"/>
                                </a:rPr>
                              </m:ctrlPr>
                            </m:dPr>
                            <m:e>
                              <m:rad>
                                <m:radPr>
                                  <m:degHide m:val="on"/>
                                  <m:ctrlPr>
                                    <a:rPr lang="nb-NO" b="1" i="1">
                                      <a:latin typeface="Cambria Math"/>
                                    </a:rPr>
                                  </m:ctrlPr>
                                </m:radPr>
                                <m:deg/>
                                <m:e>
                                  <m:r>
                                    <a:rPr lang="nb-NO" b="1" i="1">
                                      <a:latin typeface="Cambria Math"/>
                                    </a:rPr>
                                    <m:t>𝐡</m:t>
                                  </m:r>
                                </m:e>
                              </m:rad>
                              <m:r>
                                <a:rPr lang="nb-NO" b="1">
                                  <a:latin typeface="Cambria Math"/>
                                </a:rPr>
                                <m:t>⋅</m:t>
                              </m:r>
                              <m:r>
                                <a:rPr lang="nb-NO" b="1" i="1">
                                  <a:latin typeface="Cambria Math"/>
                                </a:rPr>
                                <m:t>𝛔</m:t>
                              </m:r>
                            </m:e>
                          </m:d>
                        </m:e>
                        <m:sup>
                          <m:r>
                            <a:rPr lang="nb-NO" b="1" i="1">
                              <a:latin typeface="Cambria Math"/>
                            </a:rPr>
                            <m:t>𝒕</m:t>
                          </m:r>
                        </m:sup>
                      </m:sSup>
                    </m:oMath>
                  </m:oMathPara>
                </a14:m>
                <a:endParaRPr lang="nb-NO" dirty="0"/>
              </a:p>
              <a:p>
                <a14:m>
                  <m:oMath xmlns:m="http://schemas.openxmlformats.org/officeDocument/2006/math">
                    <m:r>
                      <a:rPr lang="en-US" b="1" i="1">
                        <a:latin typeface="Cambria Math"/>
                      </a:rPr>
                      <m:t>𝐡</m:t>
                    </m:r>
                    <m:r>
                      <a:rPr lang="en-US" b="1" i="1">
                        <a:latin typeface="Cambria Math"/>
                      </a:rPr>
                      <m:t>=</m:t>
                    </m:r>
                    <m:sSup>
                      <m:sSupPr>
                        <m:ctrlPr>
                          <a:rPr lang="nb-NO" i="1">
                            <a:latin typeface="Cambria Math"/>
                          </a:rPr>
                        </m:ctrlPr>
                      </m:sSupPr>
                      <m:e>
                        <m:d>
                          <m:dPr>
                            <m:ctrlPr>
                              <a:rPr lang="nb-NO" i="1">
                                <a:latin typeface="Cambria Math"/>
                              </a:rPr>
                            </m:ctrlPr>
                          </m:dPr>
                          <m:e>
                            <m:sSub>
                              <m:sSubPr>
                                <m:ctrlPr>
                                  <a:rPr lang="nb-NO"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nb-NO" i="1">
                                    <a:latin typeface="Cambria Math"/>
                                  </a:rPr>
                                </m:ctrlPr>
                              </m:sSubPr>
                              <m:e>
                                <m:r>
                                  <a:rPr lang="en-US" i="1">
                                    <a:latin typeface="Cambria Math"/>
                                  </a:rPr>
                                  <m:t>h</m:t>
                                </m:r>
                              </m:e>
                              <m:sub>
                                <m:r>
                                  <a:rPr lang="en-US" i="1">
                                    <a:latin typeface="Cambria Math"/>
                                  </a:rPr>
                                  <m:t>𝐴</m:t>
                                </m:r>
                              </m:sub>
                            </m:sSub>
                          </m:e>
                        </m:d>
                      </m:e>
                      <m:sup>
                        <m:r>
                          <a:rPr lang="en-US" i="1">
                            <a:latin typeface="Cambria Math"/>
                          </a:rPr>
                          <m:t>𝑡</m:t>
                        </m:r>
                      </m:sup>
                    </m:sSup>
                  </m:oMath>
                </a14:m>
                <a:r>
                  <a:rPr lang="en-US" dirty="0"/>
                  <a:t> is a scaling factor of the </a:t>
                </a:r>
                <a:r>
                  <a:rPr lang="en-US" dirty="0" smtClean="0"/>
                  <a:t>variances </a:t>
                </a:r>
              </a:p>
              <a:p>
                <a14:m>
                  <m:oMath xmlns:m="http://schemas.openxmlformats.org/officeDocument/2006/math">
                    <m:r>
                      <a:rPr lang="nb-NO" b="1" i="1">
                        <a:latin typeface="Cambria Math"/>
                      </a:rPr>
                      <m:t>𝛔</m:t>
                    </m:r>
                    <m:r>
                      <a:rPr lang="en-US" b="1" i="1">
                        <a:latin typeface="Cambria Math"/>
                      </a:rPr>
                      <m:t>=</m:t>
                    </m:r>
                    <m:sSup>
                      <m:sSupPr>
                        <m:ctrlPr>
                          <a:rPr lang="nb-NO" i="1">
                            <a:latin typeface="Cambria Math"/>
                          </a:rPr>
                        </m:ctrlPr>
                      </m:sSupPr>
                      <m:e>
                        <m:d>
                          <m:dPr>
                            <m:ctrlPr>
                              <a:rPr lang="nb-NO" i="1">
                                <a:latin typeface="Cambria Math"/>
                              </a:rPr>
                            </m:ctrlPr>
                          </m:dPr>
                          <m:e>
                            <m:sSub>
                              <m:sSubPr>
                                <m:ctrlPr>
                                  <a:rPr lang="nb-NO" i="1">
                                    <a:latin typeface="Cambria Math"/>
                                  </a:rPr>
                                </m:ctrlPr>
                              </m:sSubPr>
                              <m:e>
                                <m:r>
                                  <a:rPr lang="en-US" i="1">
                                    <a:latin typeface="Cambria Math"/>
                                  </a:rPr>
                                  <m:t>𝜎</m:t>
                                </m:r>
                              </m:e>
                              <m:sub>
                                <m:r>
                                  <a:rPr lang="en-US" i="1">
                                    <a:latin typeface="Cambria Math"/>
                                  </a:rPr>
                                  <m:t>1</m:t>
                                </m:r>
                              </m:sub>
                            </m:sSub>
                            <m:r>
                              <a:rPr lang="en-US" i="1">
                                <a:latin typeface="Cambria Math"/>
                              </a:rPr>
                              <m:t>,…,</m:t>
                            </m:r>
                            <m:sSub>
                              <m:sSubPr>
                                <m:ctrlPr>
                                  <a:rPr lang="nb-NO" i="1">
                                    <a:latin typeface="Cambria Math"/>
                                  </a:rPr>
                                </m:ctrlPr>
                              </m:sSubPr>
                              <m:e>
                                <m:r>
                                  <a:rPr lang="en-US" i="1">
                                    <a:latin typeface="Cambria Math"/>
                                  </a:rPr>
                                  <m:t>𝜎</m:t>
                                </m:r>
                              </m:e>
                              <m:sub>
                                <m:r>
                                  <a:rPr lang="en-US" i="1">
                                    <a:latin typeface="Cambria Math"/>
                                  </a:rPr>
                                  <m:t>𝐴</m:t>
                                </m:r>
                              </m:sub>
                            </m:sSub>
                          </m:e>
                        </m:d>
                      </m:e>
                      <m:sup>
                        <m:r>
                          <a:rPr lang="en-US" i="1">
                            <a:latin typeface="Cambria Math"/>
                          </a:rPr>
                          <m:t>𝑡</m:t>
                        </m:r>
                      </m:sup>
                    </m:sSup>
                  </m:oMath>
                </a14:m>
                <a:r>
                  <a:rPr lang="en-US" dirty="0"/>
                  <a:t> the standard deviations (i.e. standard errors)</a:t>
                </a:r>
                <a:endParaRPr lang="en-US" dirty="0" smtClean="0"/>
              </a:p>
              <a:p>
                <a14:m>
                  <m:oMath xmlns:m="http://schemas.openxmlformats.org/officeDocument/2006/math">
                    <m:r>
                      <a:rPr lang="nb-NO" b="1" i="1">
                        <a:latin typeface="Cambria Math"/>
                      </a:rPr>
                      <m:t>𝐑</m:t>
                    </m:r>
                  </m:oMath>
                </a14:m>
                <a:r>
                  <a:rPr lang="nb-NO" dirty="0"/>
                  <a:t> </a:t>
                </a:r>
                <a:r>
                  <a:rPr lang="en-US" dirty="0"/>
                  <a:t>is the </a:t>
                </a:r>
                <a14:m>
                  <m:oMath xmlns:m="http://schemas.openxmlformats.org/officeDocument/2006/math">
                    <m:r>
                      <a:rPr lang="en-US" i="1">
                        <a:latin typeface="Cambria Math"/>
                      </a:rPr>
                      <m:t>𝐴</m:t>
                    </m:r>
                    <m:r>
                      <a:rPr lang="en-US" i="1">
                        <a:latin typeface="Cambria Math"/>
                      </a:rPr>
                      <m:t>×</m:t>
                    </m:r>
                    <m:r>
                      <a:rPr lang="en-US" i="1">
                        <a:latin typeface="Cambria Math"/>
                      </a:rPr>
                      <m:t>𝐴</m:t>
                    </m:r>
                  </m:oMath>
                </a14:m>
                <a:r>
                  <a:rPr lang="en-US" dirty="0"/>
                  <a:t> dimensional correlation matrix for the observations. </a:t>
                </a:r>
                <a:endParaRPr lang="en-US" dirty="0" smtClean="0"/>
              </a:p>
              <a:p>
                <a:pPr marL="0" indent="0">
                  <a:buNone/>
                </a:pPr>
                <a:r>
                  <a:rPr lang="en-US" dirty="0" smtClean="0"/>
                  <a:t>The </a:t>
                </a:r>
                <a:r>
                  <a:rPr lang="en-US" dirty="0"/>
                  <a:t>scaling factors </a:t>
                </a:r>
                <a14:m>
                  <m:oMath xmlns:m="http://schemas.openxmlformats.org/officeDocument/2006/math">
                    <m:r>
                      <a:rPr lang="nb-NO" b="1" i="1">
                        <a:latin typeface="Cambria Math"/>
                      </a:rPr>
                      <m:t>𝐡</m:t>
                    </m:r>
                  </m:oMath>
                </a14:m>
                <a:r>
                  <a:rPr lang="en-US" dirty="0"/>
                  <a:t> and standard errors </a:t>
                </a:r>
                <a14:m>
                  <m:oMath xmlns:m="http://schemas.openxmlformats.org/officeDocument/2006/math">
                    <m:r>
                      <a:rPr lang="nb-NO" b="1" i="1">
                        <a:latin typeface="Cambria Math"/>
                      </a:rPr>
                      <m:t>𝛔</m:t>
                    </m:r>
                  </m:oMath>
                </a14:m>
                <a:r>
                  <a:rPr lang="nb-NO" dirty="0"/>
                  <a:t> </a:t>
                </a:r>
                <a:r>
                  <a:rPr lang="en-US" dirty="0"/>
                  <a:t>are generally not possible to disentangle, but is included to cover cases where available estimates of standard errors can be regarded as relative, i.e. known up to a scaling </a:t>
                </a:r>
                <a:r>
                  <a:rPr lang="en-US" dirty="0" smtClean="0"/>
                  <a:t>constant:</a:t>
                </a:r>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b="-24889"/>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20</a:t>
            </a:fld>
            <a:endParaRPr lang="en-GB" noProof="0" dirty="0"/>
          </a:p>
        </p:txBody>
      </p:sp>
    </p:spTree>
    <p:extLst>
      <p:ext uri="{BB962C8B-B14F-4D97-AF65-F5344CB8AC3E}">
        <p14:creationId xmlns:p14="http://schemas.microsoft.com/office/powerpoint/2010/main" val="2333079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Observation</a:t>
            </a:r>
            <a:r>
              <a:rPr lang="nb-NO" dirty="0" smtClean="0"/>
              <a:t> </a:t>
            </a:r>
            <a:r>
              <a:rPr lang="nb-NO" dirty="0" err="1" smtClean="0"/>
              <a:t>error</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nb-NO" b="1" i="1">
                              <a:latin typeface="Cambria Math"/>
                            </a:rPr>
                          </m:ctrlPr>
                        </m:sSupPr>
                        <m:e>
                          <m:r>
                            <a:rPr lang="nb-NO" b="1" i="1">
                              <a:latin typeface="Cambria Math"/>
                            </a:rPr>
                            <m:t>𝚺</m:t>
                          </m:r>
                        </m:e>
                        <m:sup>
                          <m:r>
                            <a:rPr lang="nb-NO" b="1" i="1">
                              <a:latin typeface="Cambria Math"/>
                            </a:rPr>
                            <m:t>𝑶</m:t>
                          </m:r>
                        </m:sup>
                      </m:sSup>
                      <m:r>
                        <a:rPr lang="nb-NO">
                          <a:latin typeface="Cambria Math"/>
                        </a:rPr>
                        <m:t>=</m:t>
                      </m:r>
                      <m:d>
                        <m:dPr>
                          <m:ctrlPr>
                            <a:rPr lang="nb-NO" b="1" i="1">
                              <a:latin typeface="Cambria Math"/>
                            </a:rPr>
                          </m:ctrlPr>
                        </m:dPr>
                        <m:e>
                          <m:rad>
                            <m:radPr>
                              <m:degHide m:val="on"/>
                              <m:ctrlPr>
                                <a:rPr lang="nb-NO" b="1" i="1">
                                  <a:latin typeface="Cambria Math"/>
                                </a:rPr>
                              </m:ctrlPr>
                            </m:radPr>
                            <m:deg/>
                            <m:e>
                              <m:r>
                                <a:rPr lang="nb-NO" b="1" i="1">
                                  <a:latin typeface="Cambria Math"/>
                                </a:rPr>
                                <m:t>𝐡</m:t>
                              </m:r>
                            </m:e>
                          </m:rad>
                          <m:r>
                            <a:rPr lang="nb-NO" b="1">
                              <a:latin typeface="Cambria Math"/>
                            </a:rPr>
                            <m:t>⋅</m:t>
                          </m:r>
                          <m:r>
                            <a:rPr lang="nb-NO" b="1" i="1">
                              <a:latin typeface="Cambria Math"/>
                            </a:rPr>
                            <m:t>𝛔</m:t>
                          </m:r>
                        </m:e>
                      </m:d>
                      <m:r>
                        <a:rPr lang="nb-NO" b="1" i="1">
                          <a:latin typeface="Cambria Math"/>
                        </a:rPr>
                        <m:t>𝐑</m:t>
                      </m:r>
                      <m:sSup>
                        <m:sSupPr>
                          <m:ctrlPr>
                            <a:rPr lang="nb-NO" b="1" i="1">
                              <a:latin typeface="Cambria Math"/>
                            </a:rPr>
                          </m:ctrlPr>
                        </m:sSupPr>
                        <m:e>
                          <m:d>
                            <m:dPr>
                              <m:ctrlPr>
                                <a:rPr lang="nb-NO" b="1" i="1">
                                  <a:latin typeface="Cambria Math"/>
                                </a:rPr>
                              </m:ctrlPr>
                            </m:dPr>
                            <m:e>
                              <m:rad>
                                <m:radPr>
                                  <m:degHide m:val="on"/>
                                  <m:ctrlPr>
                                    <a:rPr lang="nb-NO" b="1" i="1">
                                      <a:latin typeface="Cambria Math"/>
                                    </a:rPr>
                                  </m:ctrlPr>
                                </m:radPr>
                                <m:deg/>
                                <m:e>
                                  <m:r>
                                    <a:rPr lang="nb-NO" b="1" i="1">
                                      <a:latin typeface="Cambria Math"/>
                                    </a:rPr>
                                    <m:t>𝐡</m:t>
                                  </m:r>
                                </m:e>
                              </m:rad>
                              <m:r>
                                <a:rPr lang="nb-NO" b="1">
                                  <a:latin typeface="Cambria Math"/>
                                </a:rPr>
                                <m:t>⋅</m:t>
                              </m:r>
                              <m:r>
                                <a:rPr lang="nb-NO" b="1" i="1">
                                  <a:latin typeface="Cambria Math"/>
                                </a:rPr>
                                <m:t>𝛔</m:t>
                              </m:r>
                            </m:e>
                          </m:d>
                        </m:e>
                        <m:sup>
                          <m:r>
                            <a:rPr lang="nb-NO" b="1" i="1">
                              <a:latin typeface="Cambria Math"/>
                            </a:rPr>
                            <m:t>𝒕</m:t>
                          </m:r>
                        </m:sup>
                      </m:sSup>
                    </m:oMath>
                  </m:oMathPara>
                </a14:m>
                <a:endParaRPr lang="en-US" dirty="0" smtClean="0"/>
              </a:p>
              <a:p>
                <a:pPr marL="0" indent="0">
                  <a:buNone/>
                </a:pPr>
                <a:r>
                  <a:rPr lang="en-US" dirty="0" smtClean="0"/>
                  <a:t>When </a:t>
                </a:r>
                <a:r>
                  <a:rPr lang="en-US" dirty="0"/>
                  <a:t>fitting the model, the values of </a:t>
                </a:r>
                <a14:m>
                  <m:oMath xmlns:m="http://schemas.openxmlformats.org/officeDocument/2006/math">
                    <m:r>
                      <a:rPr lang="nb-NO" b="1" i="1">
                        <a:latin typeface="Cambria Math"/>
                      </a:rPr>
                      <m:t>𝛔</m:t>
                    </m:r>
                  </m:oMath>
                </a14:m>
                <a:r>
                  <a:rPr lang="en-US" dirty="0"/>
                  <a:t>  and </a:t>
                </a:r>
                <a14:m>
                  <m:oMath xmlns:m="http://schemas.openxmlformats.org/officeDocument/2006/math">
                    <m:r>
                      <a:rPr lang="nb-NO" b="1" i="1">
                        <a:latin typeface="Cambria Math"/>
                      </a:rPr>
                      <m:t>𝐑</m:t>
                    </m:r>
                  </m:oMath>
                </a14:m>
                <a:r>
                  <a:rPr lang="en-US" dirty="0"/>
                  <a:t> </a:t>
                </a:r>
                <a:r>
                  <a:rPr lang="en-US" dirty="0" smtClean="0"/>
                  <a:t>for each data input and time step are </a:t>
                </a:r>
                <a:r>
                  <a:rPr lang="en-US" dirty="0"/>
                  <a:t>predetermined, whereas </a:t>
                </a:r>
                <a14:m>
                  <m:oMath xmlns:m="http://schemas.openxmlformats.org/officeDocument/2006/math">
                    <m:r>
                      <a:rPr lang="nb-NO" b="1" i="1">
                        <a:latin typeface="Cambria Math"/>
                      </a:rPr>
                      <m:t>𝐡</m:t>
                    </m:r>
                  </m:oMath>
                </a14:m>
                <a:r>
                  <a:rPr lang="nb-NO" b="1" dirty="0"/>
                  <a:t> </a:t>
                </a:r>
                <a:r>
                  <a:rPr lang="en-US" dirty="0"/>
                  <a:t>can optionally be estimated. This formulation gives flexibility concerning which elements of </a:t>
                </a:r>
                <a14:m>
                  <m:oMath xmlns:m="http://schemas.openxmlformats.org/officeDocument/2006/math">
                    <m:sSup>
                      <m:sSupPr>
                        <m:ctrlPr>
                          <a:rPr lang="nb-NO" b="1" i="1">
                            <a:latin typeface="Cambria Math"/>
                          </a:rPr>
                        </m:ctrlPr>
                      </m:sSupPr>
                      <m:e>
                        <m:r>
                          <a:rPr lang="nb-NO" b="1" i="1">
                            <a:latin typeface="Cambria Math"/>
                          </a:rPr>
                          <m:t>𝚺</m:t>
                        </m:r>
                      </m:e>
                      <m:sup>
                        <m:r>
                          <a:rPr lang="nb-NO" b="1" i="1">
                            <a:latin typeface="Cambria Math"/>
                          </a:rPr>
                          <m:t>𝑶</m:t>
                        </m:r>
                      </m:sup>
                    </m:sSup>
                  </m:oMath>
                </a14:m>
                <a:r>
                  <a:rPr lang="en-US" dirty="0"/>
                  <a:t> to be estimated and which to be </a:t>
                </a:r>
                <a:r>
                  <a:rPr lang="en-US" dirty="0" smtClean="0"/>
                  <a:t>fixed.</a:t>
                </a:r>
              </a:p>
              <a:p>
                <a:pPr marL="0" indent="0">
                  <a:buNone/>
                </a:pPr>
                <a:r>
                  <a:rPr lang="nb-NO" dirty="0"/>
                  <a:t>Why?</a:t>
                </a:r>
              </a:p>
              <a:p>
                <a:pPr marL="474663" lvl="1" indent="0">
                  <a:buNone/>
                </a:pPr>
                <a14:m>
                  <m:oMath xmlns:m="http://schemas.openxmlformats.org/officeDocument/2006/math">
                    <m:r>
                      <a:rPr lang="nb-NO" b="1" i="1">
                        <a:latin typeface="Cambria Math"/>
                      </a:rPr>
                      <m:t>𝛔</m:t>
                    </m:r>
                  </m:oMath>
                </a14:m>
                <a:r>
                  <a:rPr lang="nb-NO" dirty="0"/>
                  <a:t> and </a:t>
                </a:r>
                <a14:m>
                  <m:oMath xmlns:m="http://schemas.openxmlformats.org/officeDocument/2006/math">
                    <m:r>
                      <a:rPr lang="nb-NO" b="1" i="1">
                        <a:latin typeface="Cambria Math"/>
                      </a:rPr>
                      <m:t>𝐑</m:t>
                    </m:r>
                  </m:oMath>
                </a14:m>
                <a:r>
                  <a:rPr lang="nb-NO" dirty="0"/>
                  <a:t> </a:t>
                </a:r>
                <a:r>
                  <a:rPr lang="nb-NO" dirty="0" err="1"/>
                  <a:t>can</a:t>
                </a:r>
                <a:r>
                  <a:rPr lang="nb-NO" dirty="0"/>
                  <a:t> </a:t>
                </a:r>
                <a:r>
                  <a:rPr lang="nb-NO" dirty="0" err="1"/>
                  <a:t>generally</a:t>
                </a:r>
                <a:r>
                  <a:rPr lang="nb-NO" dirty="0"/>
                  <a:t> not be </a:t>
                </a:r>
                <a:r>
                  <a:rPr lang="nb-NO" dirty="0" err="1"/>
                  <a:t>estimated</a:t>
                </a:r>
                <a:r>
                  <a:rPr lang="nb-NO" dirty="0"/>
                  <a:t> </a:t>
                </a:r>
                <a:r>
                  <a:rPr lang="nb-NO" dirty="0" err="1"/>
                  <a:t>based</a:t>
                </a:r>
                <a:r>
                  <a:rPr lang="nb-NO" dirty="0"/>
                  <a:t> </a:t>
                </a:r>
                <a:r>
                  <a:rPr lang="nb-NO" dirty="0" err="1"/>
                  <a:t>on</a:t>
                </a:r>
                <a:r>
                  <a:rPr lang="nb-NO" dirty="0"/>
                  <a:t> </a:t>
                </a:r>
                <a:r>
                  <a:rPr lang="nb-NO" dirty="0" err="1"/>
                  <a:t>the</a:t>
                </a:r>
                <a:r>
                  <a:rPr lang="nb-NO" dirty="0"/>
                  <a:t> </a:t>
                </a:r>
                <a:r>
                  <a:rPr lang="nb-NO" dirty="0" err="1"/>
                  <a:t>point</a:t>
                </a:r>
                <a:r>
                  <a:rPr lang="nb-NO" dirty="0"/>
                  <a:t> </a:t>
                </a:r>
                <a:r>
                  <a:rPr lang="nb-NO" dirty="0" err="1"/>
                  <a:t>estimates</a:t>
                </a:r>
                <a:r>
                  <a:rPr lang="nb-NO" dirty="0"/>
                  <a:t>!</a:t>
                </a:r>
              </a:p>
              <a:p>
                <a:pPr marL="0" indent="0">
                  <a:buNone/>
                </a:pPr>
                <a:endParaRPr lang="nb-NO" dirty="0"/>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r="-1763"/>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21</a:t>
            </a:fld>
            <a:endParaRPr lang="en-GB" noProof="0" dirty="0"/>
          </a:p>
        </p:txBody>
      </p:sp>
    </p:spTree>
    <p:extLst>
      <p:ext uri="{BB962C8B-B14F-4D97-AF65-F5344CB8AC3E}">
        <p14:creationId xmlns:p14="http://schemas.microsoft.com/office/powerpoint/2010/main" val="2509464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Observation</a:t>
            </a:r>
            <a:r>
              <a:rPr lang="nb-NO" dirty="0" smtClean="0"/>
              <a:t> </a:t>
            </a:r>
            <a:r>
              <a:rPr lang="nb-NO" dirty="0" err="1" smtClean="0"/>
              <a:t>model</a:t>
            </a:r>
            <a:r>
              <a:rPr lang="nb-NO" dirty="0" smtClean="0"/>
              <a:t> – Cases </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buFont typeface="+mj-lt"/>
                  <a:buAutoNum type="arabicPeriod"/>
                </a:pPr>
                <a:r>
                  <a:rPr lang="en-US" sz="1600" dirty="0"/>
                  <a:t>The common assumption of uncorrelated observations with a unknown common variance is obtained by setting </a:t>
                </a:r>
                <a14:m>
                  <m:oMath xmlns:m="http://schemas.openxmlformats.org/officeDocument/2006/math">
                    <m:r>
                      <a:rPr lang="nb-NO" sz="1600" b="1" i="1">
                        <a:latin typeface="Cambria Math"/>
                      </a:rPr>
                      <m:t>𝛔</m:t>
                    </m:r>
                    <m:r>
                      <a:rPr lang="en-US" sz="1600" b="1" i="1">
                        <a:latin typeface="Cambria Math"/>
                      </a:rPr>
                      <m:t>=</m:t>
                    </m:r>
                    <m:sSup>
                      <m:sSupPr>
                        <m:ctrlPr>
                          <a:rPr lang="nb-NO" sz="1600" i="1">
                            <a:latin typeface="Cambria Math"/>
                          </a:rPr>
                        </m:ctrlPr>
                      </m:sSupPr>
                      <m:e>
                        <m:d>
                          <m:dPr>
                            <m:ctrlPr>
                              <a:rPr lang="nb-NO" sz="1600" i="1">
                                <a:latin typeface="Cambria Math"/>
                              </a:rPr>
                            </m:ctrlPr>
                          </m:dPr>
                          <m:e>
                            <m:r>
                              <a:rPr lang="en-US" sz="1600" i="1">
                                <a:latin typeface="Cambria Math"/>
                              </a:rPr>
                              <m:t>1,…,1</m:t>
                            </m:r>
                          </m:e>
                        </m:d>
                      </m:e>
                      <m:sup>
                        <m:r>
                          <a:rPr lang="en-US" sz="1600" i="1">
                            <a:latin typeface="Cambria Math"/>
                          </a:rPr>
                          <m:t>𝑡</m:t>
                        </m:r>
                      </m:sup>
                    </m:sSup>
                  </m:oMath>
                </a14:m>
                <a:r>
                  <a:rPr lang="en-US" sz="1600" dirty="0"/>
                  <a:t>, </a:t>
                </a:r>
                <a14:m>
                  <m:oMath xmlns:m="http://schemas.openxmlformats.org/officeDocument/2006/math">
                    <m:r>
                      <a:rPr lang="nb-NO" sz="1600" b="1" i="1">
                        <a:latin typeface="Cambria Math"/>
                      </a:rPr>
                      <m:t>𝐑</m:t>
                    </m:r>
                    <m:r>
                      <a:rPr lang="en-US" sz="1600" b="1">
                        <a:latin typeface="Cambria Math"/>
                      </a:rPr>
                      <m:t>=</m:t>
                    </m:r>
                    <m:r>
                      <a:rPr lang="nb-NO" sz="1600" b="1" i="1">
                        <a:latin typeface="Cambria Math"/>
                      </a:rPr>
                      <m:t>𝐈</m:t>
                    </m:r>
                  </m:oMath>
                </a14:m>
                <a:r>
                  <a:rPr lang="nb-NO" sz="1600" b="1" dirty="0"/>
                  <a:t> </a:t>
                </a:r>
                <a:r>
                  <a:rPr lang="en-US" sz="1600" dirty="0"/>
                  <a:t>(the identity matrix) and </a:t>
                </a:r>
                <a14:m>
                  <m:oMath xmlns:m="http://schemas.openxmlformats.org/officeDocument/2006/math">
                    <m:sSub>
                      <m:sSubPr>
                        <m:ctrlPr>
                          <a:rPr lang="nb-NO" sz="1600" i="1">
                            <a:latin typeface="Cambria Math"/>
                          </a:rPr>
                        </m:ctrlPr>
                      </m:sSubPr>
                      <m:e>
                        <m:r>
                          <a:rPr lang="en-US" sz="1600" i="1">
                            <a:latin typeface="Cambria Math"/>
                          </a:rPr>
                          <m:t>h</m:t>
                        </m:r>
                      </m:e>
                      <m:sub>
                        <m:r>
                          <a:rPr lang="en-US" sz="1600" i="1">
                            <a:latin typeface="Cambria Math"/>
                          </a:rPr>
                          <m:t>𝑖</m:t>
                        </m:r>
                      </m:sub>
                    </m:sSub>
                    <m:r>
                      <a:rPr lang="en-US" sz="1600" i="1">
                        <a:latin typeface="Cambria Math"/>
                      </a:rPr>
                      <m:t>≡</m:t>
                    </m:r>
                    <m:r>
                      <a:rPr lang="en-US" sz="1600" i="1">
                        <a:latin typeface="Cambria Math"/>
                      </a:rPr>
                      <m:t>h</m:t>
                    </m:r>
                  </m:oMath>
                </a14:m>
                <a:r>
                  <a:rPr lang="en-US" sz="1600" dirty="0"/>
                  <a:t> </a:t>
                </a:r>
                <a14:m>
                  <m:oMath xmlns:m="http://schemas.openxmlformats.org/officeDocument/2006/math">
                    <m:r>
                      <a:rPr lang="en-US" sz="1600" i="1">
                        <a:latin typeface="Cambria Math"/>
                      </a:rPr>
                      <m:t>∀</m:t>
                    </m:r>
                    <m:r>
                      <a:rPr lang="en-US" sz="1600" i="1">
                        <a:latin typeface="Cambria Math"/>
                      </a:rPr>
                      <m:t>𝑖</m:t>
                    </m:r>
                  </m:oMath>
                </a14:m>
                <a:r>
                  <a:rPr lang="en-US" sz="1600" dirty="0"/>
                  <a:t>, i.e. estimate </a:t>
                </a:r>
                <a14:m>
                  <m:oMath xmlns:m="http://schemas.openxmlformats.org/officeDocument/2006/math">
                    <m:r>
                      <a:rPr lang="en-US" sz="1600" i="1">
                        <a:latin typeface="Cambria Math"/>
                      </a:rPr>
                      <m:t>h</m:t>
                    </m:r>
                  </m:oMath>
                </a14:m>
                <a:r>
                  <a:rPr lang="en-US" sz="1600" dirty="0"/>
                  <a:t>.</a:t>
                </a:r>
                <a:endParaRPr lang="nb-NO" sz="1600" dirty="0"/>
              </a:p>
              <a:p>
                <a:pPr lvl="0">
                  <a:buFont typeface="+mj-lt"/>
                  <a:buAutoNum type="arabicPeriod"/>
                </a:pPr>
                <a:r>
                  <a:rPr lang="en-US" sz="1600" dirty="0"/>
                  <a:t>If </a:t>
                </a:r>
                <a14:m>
                  <m:oMath xmlns:m="http://schemas.openxmlformats.org/officeDocument/2006/math">
                    <m:r>
                      <a:rPr lang="nb-NO" sz="1600" b="1" i="1">
                        <a:latin typeface="Cambria Math"/>
                      </a:rPr>
                      <m:t>𝚺</m:t>
                    </m:r>
                  </m:oMath>
                </a14:m>
                <a:r>
                  <a:rPr lang="nb-NO" sz="1600" b="1" dirty="0"/>
                  <a:t> </a:t>
                </a:r>
                <a:r>
                  <a:rPr lang="en-US" sz="1600" dirty="0"/>
                  <a:t>is actually known, (through </a:t>
                </a:r>
                <a14:m>
                  <m:oMath xmlns:m="http://schemas.openxmlformats.org/officeDocument/2006/math">
                    <m:r>
                      <a:rPr lang="nb-NO" sz="1600" b="1" i="1">
                        <a:latin typeface="Cambria Math"/>
                      </a:rPr>
                      <m:t>𝛔</m:t>
                    </m:r>
                  </m:oMath>
                </a14:m>
                <a:r>
                  <a:rPr lang="nb-NO" sz="1600" b="1" dirty="0"/>
                  <a:t> </a:t>
                </a:r>
                <a:r>
                  <a:rPr lang="en-US" sz="1600" dirty="0"/>
                  <a:t>and</a:t>
                </a:r>
                <a:r>
                  <a:rPr lang="en-US" sz="1600" b="1" dirty="0"/>
                  <a:t> </a:t>
                </a:r>
                <a14:m>
                  <m:oMath xmlns:m="http://schemas.openxmlformats.org/officeDocument/2006/math">
                    <m:r>
                      <a:rPr lang="nb-NO" sz="1600" b="1" i="1">
                        <a:latin typeface="Cambria Math"/>
                      </a:rPr>
                      <m:t>𝐑</m:t>
                    </m:r>
                  </m:oMath>
                </a14:m>
                <a:r>
                  <a:rPr lang="en-US" sz="1600" dirty="0"/>
                  <a:t>), then this is obtained by fixing</a:t>
                </a:r>
                <a:r>
                  <a:rPr lang="en-US" sz="1600" b="1" dirty="0"/>
                  <a:t> </a:t>
                </a:r>
                <a14:m>
                  <m:oMath xmlns:m="http://schemas.openxmlformats.org/officeDocument/2006/math">
                    <m:sSub>
                      <m:sSubPr>
                        <m:ctrlPr>
                          <a:rPr lang="nb-NO" sz="1600" i="1">
                            <a:latin typeface="Cambria Math"/>
                          </a:rPr>
                        </m:ctrlPr>
                      </m:sSubPr>
                      <m:e>
                        <m:r>
                          <a:rPr lang="en-US" sz="1600" i="1">
                            <a:latin typeface="Cambria Math"/>
                          </a:rPr>
                          <m:t>h</m:t>
                        </m:r>
                      </m:e>
                      <m:sub>
                        <m:r>
                          <a:rPr lang="en-US" sz="1600" i="1">
                            <a:latin typeface="Cambria Math"/>
                          </a:rPr>
                          <m:t>𝑖</m:t>
                        </m:r>
                      </m:sub>
                    </m:sSub>
                    <m:r>
                      <a:rPr lang="en-US" sz="1600" i="1">
                        <a:latin typeface="Cambria Math"/>
                      </a:rPr>
                      <m:t>≡1</m:t>
                    </m:r>
                  </m:oMath>
                </a14:m>
                <a:r>
                  <a:rPr lang="en-US" sz="1600" dirty="0"/>
                  <a:t> </a:t>
                </a:r>
                <a14:m>
                  <m:oMath xmlns:m="http://schemas.openxmlformats.org/officeDocument/2006/math">
                    <m:r>
                      <a:rPr lang="en-US" sz="1600" i="1">
                        <a:latin typeface="Cambria Math"/>
                      </a:rPr>
                      <m:t>∀</m:t>
                    </m:r>
                    <m:r>
                      <a:rPr lang="en-US" sz="1600" i="1">
                        <a:latin typeface="Cambria Math"/>
                      </a:rPr>
                      <m:t>𝑖</m:t>
                    </m:r>
                  </m:oMath>
                </a14:m>
                <a:r>
                  <a:rPr lang="en-US" sz="1600" dirty="0"/>
                  <a:t>.</a:t>
                </a:r>
                <a:endParaRPr lang="nb-NO" sz="1600" dirty="0"/>
              </a:p>
              <a:p>
                <a:pPr lvl="0">
                  <a:buFont typeface="+mj-lt"/>
                  <a:buAutoNum type="arabicPeriod"/>
                </a:pPr>
                <a:r>
                  <a:rPr lang="en-US" sz="1600" dirty="0"/>
                  <a:t>If </a:t>
                </a:r>
                <a14:m>
                  <m:oMath xmlns:m="http://schemas.openxmlformats.org/officeDocument/2006/math">
                    <m:r>
                      <a:rPr lang="nb-NO" sz="1600" b="1" i="1">
                        <a:latin typeface="Cambria Math"/>
                      </a:rPr>
                      <m:t>𝚺</m:t>
                    </m:r>
                  </m:oMath>
                </a14:m>
                <a:r>
                  <a:rPr lang="nb-NO" sz="1600" b="1" dirty="0"/>
                  <a:t> </a:t>
                </a:r>
                <a:r>
                  <a:rPr lang="en-US" sz="1600" dirty="0"/>
                  <a:t>is known up to a scaling constant, estimate </a:t>
                </a:r>
                <a14:m>
                  <m:oMath xmlns:m="http://schemas.openxmlformats.org/officeDocument/2006/math">
                    <m:sSub>
                      <m:sSubPr>
                        <m:ctrlPr>
                          <a:rPr lang="nb-NO" sz="1600" i="1">
                            <a:latin typeface="Cambria Math"/>
                          </a:rPr>
                        </m:ctrlPr>
                      </m:sSubPr>
                      <m:e>
                        <m:r>
                          <a:rPr lang="en-US" sz="1600" i="1">
                            <a:latin typeface="Cambria Math"/>
                          </a:rPr>
                          <m:t>h</m:t>
                        </m:r>
                      </m:e>
                      <m:sub>
                        <m:r>
                          <a:rPr lang="en-US" sz="1600" i="1">
                            <a:latin typeface="Cambria Math"/>
                          </a:rPr>
                          <m:t>𝑖</m:t>
                        </m:r>
                      </m:sub>
                    </m:sSub>
                    <m:r>
                      <a:rPr lang="en-US" sz="1600" i="1">
                        <a:latin typeface="Cambria Math"/>
                      </a:rPr>
                      <m:t>≡</m:t>
                    </m:r>
                    <m:r>
                      <a:rPr lang="en-US" sz="1600" i="1">
                        <a:latin typeface="Cambria Math"/>
                      </a:rPr>
                      <m:t>h</m:t>
                    </m:r>
                  </m:oMath>
                </a14:m>
                <a:r>
                  <a:rPr lang="en-US" sz="1600" dirty="0"/>
                  <a:t> </a:t>
                </a:r>
                <a14:m>
                  <m:oMath xmlns:m="http://schemas.openxmlformats.org/officeDocument/2006/math">
                    <m:r>
                      <a:rPr lang="en-US" sz="1600" i="1">
                        <a:latin typeface="Cambria Math"/>
                      </a:rPr>
                      <m:t>∀</m:t>
                    </m:r>
                    <m:r>
                      <a:rPr lang="en-US" sz="1600" i="1">
                        <a:latin typeface="Cambria Math"/>
                      </a:rPr>
                      <m:t>𝑖</m:t>
                    </m:r>
                  </m:oMath>
                </a14:m>
                <a:r>
                  <a:rPr lang="en-US" sz="1600" dirty="0"/>
                  <a:t>. This is relevant if</a:t>
                </a:r>
                <a:endParaRPr lang="nb-NO" sz="1600" dirty="0"/>
              </a:p>
              <a:p>
                <a:pPr lvl="1"/>
                <a:r>
                  <a:rPr lang="en-US" sz="1600" dirty="0"/>
                  <a:t>Random variability in catchability in surveys (e.g. if </a:t>
                </a:r>
                <a14:m>
                  <m:oMath xmlns:m="http://schemas.openxmlformats.org/officeDocument/2006/math">
                    <m:sSub>
                      <m:sSubPr>
                        <m:ctrlPr>
                          <a:rPr lang="nb-NO" sz="1600" i="1">
                            <a:latin typeface="Cambria Math"/>
                          </a:rPr>
                        </m:ctrlPr>
                      </m:sSubPr>
                      <m:e>
                        <m:r>
                          <a:rPr lang="en-US" sz="1600" i="1">
                            <a:latin typeface="Cambria Math"/>
                          </a:rPr>
                          <m:t>𝑞</m:t>
                        </m:r>
                      </m:e>
                      <m:sub>
                        <m:r>
                          <a:rPr lang="en-US" sz="1600" i="1">
                            <a:latin typeface="Cambria Math"/>
                          </a:rPr>
                          <m:t>𝑎</m:t>
                        </m:r>
                        <m:r>
                          <a:rPr lang="en-US" sz="1600" i="1">
                            <a:latin typeface="Cambria Math"/>
                          </a:rPr>
                          <m:t>,</m:t>
                        </m:r>
                        <m:r>
                          <a:rPr lang="en-US" sz="1600" i="1">
                            <a:latin typeface="Cambria Math"/>
                          </a:rPr>
                          <m:t>𝑡</m:t>
                        </m:r>
                      </m:sub>
                    </m:sSub>
                    <m:r>
                      <a:rPr lang="en-US" sz="1600" i="1">
                        <a:latin typeface="Cambria Math"/>
                      </a:rPr>
                      <m:t>=</m:t>
                    </m:r>
                    <m:sSub>
                      <m:sSubPr>
                        <m:ctrlPr>
                          <a:rPr lang="nb-NO" sz="1600" i="1">
                            <a:latin typeface="Cambria Math"/>
                          </a:rPr>
                        </m:ctrlPr>
                      </m:sSubPr>
                      <m:e>
                        <m:r>
                          <a:rPr lang="en-US" sz="1600" i="1">
                            <a:latin typeface="Cambria Math"/>
                          </a:rPr>
                          <m:t>𝑞</m:t>
                        </m:r>
                      </m:e>
                      <m:sub>
                        <m:r>
                          <a:rPr lang="en-US" sz="1600" i="1">
                            <a:latin typeface="Cambria Math"/>
                          </a:rPr>
                          <m:t>𝑎</m:t>
                        </m:r>
                      </m:sub>
                    </m:sSub>
                    <m:sSup>
                      <m:sSupPr>
                        <m:ctrlPr>
                          <a:rPr lang="nb-NO" sz="1600" i="1">
                            <a:latin typeface="Cambria Math"/>
                          </a:rPr>
                        </m:ctrlPr>
                      </m:sSupPr>
                      <m:e>
                        <m:r>
                          <a:rPr lang="en-US" sz="1600" i="1">
                            <a:latin typeface="Cambria Math"/>
                          </a:rPr>
                          <m:t>𝑒</m:t>
                        </m:r>
                      </m:e>
                      <m:sup>
                        <m:sSub>
                          <m:sSubPr>
                            <m:ctrlPr>
                              <a:rPr lang="nb-NO" sz="1600" i="1">
                                <a:latin typeface="Cambria Math"/>
                              </a:rPr>
                            </m:ctrlPr>
                          </m:sSubPr>
                          <m:e>
                            <m:r>
                              <a:rPr lang="en-US" sz="1600" i="1">
                                <a:latin typeface="Cambria Math"/>
                              </a:rPr>
                              <m:t>𝜀</m:t>
                            </m:r>
                          </m:e>
                          <m:sub>
                            <m:r>
                              <a:rPr lang="en-US" sz="1600" i="1">
                                <a:latin typeface="Cambria Math"/>
                              </a:rPr>
                              <m:t>𝑎</m:t>
                            </m:r>
                            <m:r>
                              <a:rPr lang="en-US" sz="1600" i="1">
                                <a:latin typeface="Cambria Math"/>
                              </a:rPr>
                              <m:t>,</m:t>
                            </m:r>
                            <m:r>
                              <a:rPr lang="en-US" sz="1600" i="1">
                                <a:latin typeface="Cambria Math"/>
                              </a:rPr>
                              <m:t>𝑡</m:t>
                            </m:r>
                          </m:sub>
                        </m:sSub>
                      </m:sup>
                    </m:sSup>
                  </m:oMath>
                </a14:m>
                <a:r>
                  <a:rPr lang="en-US" sz="1600" dirty="0"/>
                  <a:t>, where </a:t>
                </a:r>
                <a14:m>
                  <m:oMath xmlns:m="http://schemas.openxmlformats.org/officeDocument/2006/math">
                    <m:sSub>
                      <m:sSubPr>
                        <m:ctrlPr>
                          <a:rPr lang="nb-NO" sz="1600" i="1">
                            <a:latin typeface="Cambria Math"/>
                          </a:rPr>
                        </m:ctrlPr>
                      </m:sSubPr>
                      <m:e>
                        <m:r>
                          <a:rPr lang="en-US" sz="1600" i="1">
                            <a:latin typeface="Cambria Math"/>
                          </a:rPr>
                          <m:t>𝜀</m:t>
                        </m:r>
                      </m:e>
                      <m:sub>
                        <m:r>
                          <a:rPr lang="en-US" sz="1600" i="1">
                            <a:latin typeface="Cambria Math"/>
                          </a:rPr>
                          <m:t>𝑎</m:t>
                        </m:r>
                        <m:r>
                          <a:rPr lang="en-US" sz="1600" i="1">
                            <a:latin typeface="Cambria Math"/>
                          </a:rPr>
                          <m:t>,</m:t>
                        </m:r>
                        <m:r>
                          <a:rPr lang="en-US" sz="1600" i="1">
                            <a:latin typeface="Cambria Math"/>
                          </a:rPr>
                          <m:t>𝑡</m:t>
                        </m:r>
                      </m:sub>
                    </m:sSub>
                    <m:r>
                      <a:rPr lang="en-US" sz="1600" i="1">
                        <a:latin typeface="Cambria Math"/>
                      </a:rPr>
                      <m:t>~</m:t>
                    </m:r>
                    <m:r>
                      <a:rPr lang="en-US" sz="1600" i="1">
                        <a:latin typeface="Cambria Math"/>
                      </a:rPr>
                      <m:t>𝑁</m:t>
                    </m:r>
                    <m:r>
                      <a:rPr lang="en-US" sz="1600" i="1">
                        <a:latin typeface="Cambria Math"/>
                      </a:rPr>
                      <m:t>(0,</m:t>
                    </m:r>
                    <m:sSubSup>
                      <m:sSubSupPr>
                        <m:ctrlPr>
                          <a:rPr lang="nb-NO" sz="1600" i="1">
                            <a:latin typeface="Cambria Math"/>
                          </a:rPr>
                        </m:ctrlPr>
                      </m:sSubSupPr>
                      <m:e>
                        <m:r>
                          <a:rPr lang="en-US" sz="1600" i="1">
                            <a:latin typeface="Cambria Math"/>
                          </a:rPr>
                          <m:t>𝜎</m:t>
                        </m:r>
                      </m:e>
                      <m:sub>
                        <m:r>
                          <a:rPr lang="en-US" sz="1600" i="1">
                            <a:latin typeface="Cambria Math"/>
                          </a:rPr>
                          <m:t>𝑞</m:t>
                        </m:r>
                      </m:sub>
                      <m:sup>
                        <m:r>
                          <a:rPr lang="en-US" sz="1600" i="1">
                            <a:latin typeface="Cambria Math"/>
                          </a:rPr>
                          <m:t>2</m:t>
                        </m:r>
                      </m:sup>
                    </m:sSubSup>
                    <m:r>
                      <a:rPr lang="en-US" sz="1600" i="1">
                        <a:latin typeface="Cambria Math"/>
                      </a:rPr>
                      <m:t>)</m:t>
                    </m:r>
                  </m:oMath>
                </a14:m>
                <a:r>
                  <a:rPr lang="en-US" sz="1600" dirty="0"/>
                  <a:t>) will add to the variance in the estimates caused by the actual sample survey, i.e. </a:t>
                </a:r>
                <a14:m>
                  <m:oMath xmlns:m="http://schemas.openxmlformats.org/officeDocument/2006/math">
                    <m:sSub>
                      <m:sSubPr>
                        <m:ctrlPr>
                          <a:rPr lang="nb-NO" sz="1600" i="1">
                            <a:latin typeface="Cambria Math"/>
                          </a:rPr>
                        </m:ctrlPr>
                      </m:sSubPr>
                      <m:e>
                        <m:r>
                          <a:rPr lang="en-US" sz="1600" i="1">
                            <a:latin typeface="Cambria Math"/>
                          </a:rPr>
                          <m:t>h</m:t>
                        </m:r>
                      </m:e>
                      <m:sub>
                        <m:r>
                          <a:rPr lang="en-US" sz="1600" i="1">
                            <a:latin typeface="Cambria Math"/>
                          </a:rPr>
                          <m:t>𝑖</m:t>
                        </m:r>
                      </m:sub>
                    </m:sSub>
                    <m:r>
                      <a:rPr lang="en-US" sz="1600" i="1">
                        <a:latin typeface="Cambria Math"/>
                      </a:rPr>
                      <m:t>&gt;1</m:t>
                    </m:r>
                  </m:oMath>
                </a14:m>
                <a:endParaRPr lang="nb-NO" sz="1600" dirty="0"/>
              </a:p>
              <a:p>
                <a:pPr lvl="1"/>
                <a:r>
                  <a:rPr lang="en-US" sz="1600" dirty="0"/>
                  <a:t>If the estimation of catch at age is conditioned on the reported total catch, the variability should be increased if the reported total catch is subject to variability. </a:t>
                </a:r>
                <a:endParaRPr lang="nb-NO" sz="1600" dirty="0"/>
              </a:p>
              <a:p>
                <a:pPr lvl="0">
                  <a:buFont typeface="+mj-lt"/>
                  <a:buAutoNum type="arabicPeriod"/>
                </a:pPr>
                <a:r>
                  <a:rPr lang="en-US" sz="1600" dirty="0"/>
                  <a:t>A version of the first example appear to be rather common: Create groups of variances to be estimated to reduce the number of parameters to estimate, e.g. </a:t>
                </a:r>
                <a14:m>
                  <m:oMath xmlns:m="http://schemas.openxmlformats.org/officeDocument/2006/math">
                    <m:r>
                      <a:rPr lang="en-US" sz="1600" b="1" i="1">
                        <a:latin typeface="Cambria Math"/>
                      </a:rPr>
                      <m:t>𝐡</m:t>
                    </m:r>
                    <m:r>
                      <a:rPr lang="en-US" sz="1600" b="1" i="1">
                        <a:latin typeface="Cambria Math"/>
                      </a:rPr>
                      <m:t>=</m:t>
                    </m:r>
                    <m:sSup>
                      <m:sSupPr>
                        <m:ctrlPr>
                          <a:rPr lang="nb-NO" sz="1600" i="1">
                            <a:latin typeface="Cambria Math"/>
                          </a:rPr>
                        </m:ctrlPr>
                      </m:sSupPr>
                      <m:e>
                        <m:d>
                          <m:dPr>
                            <m:ctrlPr>
                              <a:rPr lang="nb-NO" sz="1600" i="1">
                                <a:latin typeface="Cambria Math"/>
                              </a:rPr>
                            </m:ctrlPr>
                          </m:dPr>
                          <m:e>
                            <m:sSub>
                              <m:sSubPr>
                                <m:ctrlPr>
                                  <a:rPr lang="nb-NO" sz="1600" i="1">
                                    <a:latin typeface="Cambria Math"/>
                                  </a:rPr>
                                </m:ctrlPr>
                              </m:sSubPr>
                              <m:e>
                                <m:r>
                                  <a:rPr lang="en-US" sz="1600" i="1">
                                    <a:latin typeface="Cambria Math"/>
                                  </a:rPr>
                                  <m:t>h</m:t>
                                </m:r>
                              </m:e>
                              <m:sub>
                                <m:r>
                                  <a:rPr lang="en-US" sz="1600" i="1">
                                    <a:latin typeface="Cambria Math"/>
                                  </a:rPr>
                                  <m:t>1</m:t>
                                </m:r>
                              </m:sub>
                            </m:sSub>
                            <m:r>
                              <a:rPr lang="en-US" sz="1600" i="1">
                                <a:latin typeface="Cambria Math"/>
                              </a:rPr>
                              <m:t>,</m:t>
                            </m:r>
                            <m:sSub>
                              <m:sSubPr>
                                <m:ctrlPr>
                                  <a:rPr lang="nb-NO" sz="1600" i="1">
                                    <a:latin typeface="Cambria Math"/>
                                  </a:rPr>
                                </m:ctrlPr>
                              </m:sSubPr>
                              <m:e>
                                <m:r>
                                  <a:rPr lang="en-US" sz="1600" i="1">
                                    <a:latin typeface="Cambria Math"/>
                                  </a:rPr>
                                  <m:t>h</m:t>
                                </m:r>
                              </m:e>
                              <m:sub>
                                <m:r>
                                  <a:rPr lang="en-US" sz="1600" i="1">
                                    <a:latin typeface="Cambria Math"/>
                                  </a:rPr>
                                  <m:t>2</m:t>
                                </m:r>
                              </m:sub>
                            </m:sSub>
                            <m:r>
                              <a:rPr lang="en-US" sz="1600" i="1">
                                <a:latin typeface="Cambria Math"/>
                              </a:rPr>
                              <m:t>…,</m:t>
                            </m:r>
                            <m:sSub>
                              <m:sSubPr>
                                <m:ctrlPr>
                                  <a:rPr lang="nb-NO" sz="1600" i="1">
                                    <a:latin typeface="Cambria Math"/>
                                  </a:rPr>
                                </m:ctrlPr>
                              </m:sSubPr>
                              <m:e>
                                <m:r>
                                  <a:rPr lang="en-US" sz="1600" i="1">
                                    <a:latin typeface="Cambria Math"/>
                                  </a:rPr>
                                  <m:t>h</m:t>
                                </m:r>
                              </m:e>
                              <m:sub>
                                <m:r>
                                  <a:rPr lang="en-US" sz="1600" i="1">
                                    <a:latin typeface="Cambria Math"/>
                                  </a:rPr>
                                  <m:t>2</m:t>
                                </m:r>
                              </m:sub>
                            </m:sSub>
                            <m:r>
                              <a:rPr lang="en-US" sz="1600" i="1">
                                <a:latin typeface="Cambria Math"/>
                              </a:rPr>
                              <m:t>,</m:t>
                            </m:r>
                            <m:sSub>
                              <m:sSubPr>
                                <m:ctrlPr>
                                  <a:rPr lang="nb-NO" sz="1600" i="1">
                                    <a:latin typeface="Cambria Math"/>
                                  </a:rPr>
                                </m:ctrlPr>
                              </m:sSubPr>
                              <m:e>
                                <m:r>
                                  <a:rPr lang="en-US" sz="1600" i="1">
                                    <a:latin typeface="Cambria Math"/>
                                  </a:rPr>
                                  <m:t>h</m:t>
                                </m:r>
                              </m:e>
                              <m:sub>
                                <m:r>
                                  <a:rPr lang="en-US" sz="1600" i="1">
                                    <a:latin typeface="Cambria Math"/>
                                  </a:rPr>
                                  <m:t>3</m:t>
                                </m:r>
                              </m:sub>
                            </m:sSub>
                          </m:e>
                        </m:d>
                      </m:e>
                      <m:sup>
                        <m:r>
                          <a:rPr lang="en-US" sz="1600" i="1">
                            <a:latin typeface="Cambria Math"/>
                          </a:rPr>
                          <m:t>𝑡</m:t>
                        </m:r>
                      </m:sup>
                    </m:sSup>
                  </m:oMath>
                </a14:m>
                <a:r>
                  <a:rPr lang="en-US" sz="1600" dirty="0"/>
                  <a:t> which implies estimating one variance for the first age group one common variance for all age groups except the last which is estimated separately (see Nielsen and Berg 2014 for an example).</a:t>
                </a:r>
                <a:endParaRPr lang="nb-NO" sz="1600" dirty="0"/>
              </a:p>
              <a:p>
                <a:pPr marL="0" indent="0">
                  <a:buNone/>
                </a:pPr>
                <a:endParaRPr lang="nb-NO"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444" b="-5185"/>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22</a:t>
            </a:fld>
            <a:endParaRPr lang="en-GB" noProof="0" dirty="0"/>
          </a:p>
        </p:txBody>
      </p:sp>
    </p:spTree>
    <p:extLst>
      <p:ext uri="{BB962C8B-B14F-4D97-AF65-F5344CB8AC3E}">
        <p14:creationId xmlns:p14="http://schemas.microsoft.com/office/powerpoint/2010/main" val="335301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Observation</a:t>
            </a:r>
            <a:r>
              <a:rPr lang="nb-NO" dirty="0" smtClean="0"/>
              <a:t> </a:t>
            </a:r>
            <a:r>
              <a:rPr lang="nb-NO" dirty="0" err="1" smtClean="0"/>
              <a:t>model</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b-NO" dirty="0" err="1" smtClean="0"/>
                  <a:t>Current</a:t>
                </a:r>
                <a:r>
                  <a:rPr lang="nb-NO" dirty="0" smtClean="0"/>
                  <a:t> </a:t>
                </a:r>
                <a:r>
                  <a:rPr lang="nb-NO" dirty="0" err="1" smtClean="0"/>
                  <a:t>implementation</a:t>
                </a:r>
                <a:r>
                  <a:rPr lang="nb-NO" dirty="0" smtClean="0"/>
                  <a:t> for NSS </a:t>
                </a:r>
                <a:r>
                  <a:rPr lang="nb-NO" dirty="0" err="1" smtClean="0"/>
                  <a:t>herring</a:t>
                </a:r>
                <a:endParaRPr lang="nb-NO" dirty="0" smtClean="0"/>
              </a:p>
              <a:p>
                <a:pPr lvl="1"/>
                <a:r>
                  <a:rPr lang="nb-NO" dirty="0" smtClean="0"/>
                  <a:t>Set a </a:t>
                </a:r>
                <a:r>
                  <a:rPr lang="nb-NO" dirty="0" err="1" smtClean="0"/>
                  <a:t>common</a:t>
                </a:r>
                <a:r>
                  <a:rPr lang="nb-NO" dirty="0" smtClean="0"/>
                  <a:t> </a:t>
                </a:r>
                <a14:m>
                  <m:oMath xmlns:m="http://schemas.openxmlformats.org/officeDocument/2006/math">
                    <m:r>
                      <a:rPr lang="nb-NO" i="1">
                        <a:latin typeface="Cambria Math"/>
                      </a:rPr>
                      <m:t>h</m:t>
                    </m:r>
                  </m:oMath>
                </a14:m>
                <a:r>
                  <a:rPr lang="nb-NO" dirty="0" smtClean="0"/>
                  <a:t> </a:t>
                </a:r>
                <a:r>
                  <a:rPr lang="nb-NO" dirty="0" err="1" smtClean="0"/>
                  <a:t>across</a:t>
                </a:r>
                <a:r>
                  <a:rPr lang="nb-NO" dirty="0" smtClean="0"/>
                  <a:t> all data </a:t>
                </a:r>
                <a:r>
                  <a:rPr lang="nb-NO" dirty="0" err="1" smtClean="0"/>
                  <a:t>sources</a:t>
                </a:r>
                <a:r>
                  <a:rPr lang="nb-NO" dirty="0" smtClean="0"/>
                  <a:t> and </a:t>
                </a:r>
                <a:r>
                  <a:rPr lang="nb-NO" dirty="0" err="1" smtClean="0"/>
                  <a:t>estimate</a:t>
                </a:r>
                <a:r>
                  <a:rPr lang="nb-NO" dirty="0" smtClean="0"/>
                  <a:t> </a:t>
                </a:r>
                <a14:m>
                  <m:oMath xmlns:m="http://schemas.openxmlformats.org/officeDocument/2006/math">
                    <m:r>
                      <a:rPr lang="nb-NO" i="1">
                        <a:latin typeface="Cambria Math"/>
                      </a:rPr>
                      <m:t>h</m:t>
                    </m:r>
                  </m:oMath>
                </a14:m>
                <a:endParaRPr lang="nb-NO" dirty="0" smtClean="0"/>
              </a:p>
              <a:p>
                <a:pPr lvl="1"/>
                <a:r>
                  <a:rPr lang="nb-NO" dirty="0" smtClean="0"/>
                  <a:t>This </a:t>
                </a:r>
                <a:r>
                  <a:rPr lang="nb-NO" dirty="0" err="1" smtClean="0"/>
                  <a:t>means</a:t>
                </a:r>
                <a:r>
                  <a:rPr lang="nb-NO" dirty="0" smtClean="0"/>
                  <a:t> </a:t>
                </a:r>
                <a:r>
                  <a:rPr lang="nb-NO" dirty="0" err="1" smtClean="0"/>
                  <a:t>that</a:t>
                </a:r>
                <a:r>
                  <a:rPr lang="nb-NO" dirty="0" smtClean="0"/>
                  <a:t> </a:t>
                </a:r>
                <a:r>
                  <a:rPr lang="nb-NO" dirty="0" err="1" smtClean="0"/>
                  <a:t>one</a:t>
                </a:r>
                <a:r>
                  <a:rPr lang="nb-NO" dirty="0" smtClean="0"/>
                  <a:t> parameter is </a:t>
                </a:r>
                <a:r>
                  <a:rPr lang="nb-NO" dirty="0" err="1" smtClean="0"/>
                  <a:t>estimated</a:t>
                </a:r>
                <a:r>
                  <a:rPr lang="nb-NO" dirty="0" smtClean="0"/>
                  <a:t> for all </a:t>
                </a:r>
                <a:r>
                  <a:rPr lang="nb-NO" dirty="0" err="1" smtClean="0"/>
                  <a:t>observation</a:t>
                </a:r>
                <a:r>
                  <a:rPr lang="nb-NO" dirty="0" smtClean="0"/>
                  <a:t> </a:t>
                </a:r>
                <a:r>
                  <a:rPr lang="nb-NO" dirty="0" err="1" smtClean="0"/>
                  <a:t>errors</a:t>
                </a:r>
                <a:endParaRPr lang="nb-NO" dirty="0" smtClean="0"/>
              </a:p>
              <a:p>
                <a:pPr marL="474663" lvl="1" indent="0">
                  <a:buNone/>
                </a:pPr>
                <a:endParaRPr lang="nb-NO" dirty="0"/>
              </a:p>
              <a:p>
                <a:pPr marL="474663" lvl="1" indent="0">
                  <a:buNone/>
                </a:pPr>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94" t="-1037"/>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23</a:t>
            </a:fld>
            <a:endParaRPr lang="en-GB" noProof="0" dirty="0"/>
          </a:p>
        </p:txBody>
      </p:sp>
    </p:spTree>
    <p:extLst>
      <p:ext uri="{BB962C8B-B14F-4D97-AF65-F5344CB8AC3E}">
        <p14:creationId xmlns:p14="http://schemas.microsoft.com/office/powerpoint/2010/main" val="2213132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Relation</a:t>
            </a:r>
            <a:r>
              <a:rPr lang="nb-NO" dirty="0" smtClean="0"/>
              <a:t> to data </a:t>
            </a:r>
            <a:r>
              <a:rPr lang="nb-NO" dirty="0" err="1" smtClean="0"/>
              <a:t>weights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b-NO" dirty="0" smtClean="0"/>
                  <a:t>In </a:t>
                </a:r>
                <a:r>
                  <a:rPr lang="nb-NO" dirty="0" err="1" smtClean="0"/>
                  <a:t>the</a:t>
                </a:r>
                <a:r>
                  <a:rPr lang="nb-NO" dirty="0" smtClean="0"/>
                  <a:t> </a:t>
                </a:r>
                <a:r>
                  <a:rPr lang="nb-NO" dirty="0" err="1" smtClean="0"/>
                  <a:t>likelihood</a:t>
                </a:r>
                <a:r>
                  <a:rPr lang="nb-NO" dirty="0" smtClean="0"/>
                  <a:t>: </a:t>
                </a:r>
                <a:r>
                  <a:rPr lang="nb-NO" dirty="0" err="1" smtClean="0"/>
                  <a:t>each</a:t>
                </a:r>
                <a:r>
                  <a:rPr lang="nb-NO" dirty="0" smtClean="0"/>
                  <a:t> datum is given </a:t>
                </a:r>
                <a:r>
                  <a:rPr lang="nb-NO" dirty="0" err="1" smtClean="0"/>
                  <a:t>weight</a:t>
                </a:r>
                <a:r>
                  <a:rPr lang="nb-NO" dirty="0" smtClean="0"/>
                  <a:t> </a:t>
                </a:r>
                <a:r>
                  <a:rPr lang="nb-NO" dirty="0" err="1" smtClean="0"/>
                  <a:t>according</a:t>
                </a:r>
                <a:r>
                  <a:rPr lang="nb-NO" dirty="0" smtClean="0"/>
                  <a:t> to </a:t>
                </a:r>
                <a:r>
                  <a:rPr lang="nb-NO" dirty="0" err="1" smtClean="0"/>
                  <a:t>the</a:t>
                </a:r>
                <a:r>
                  <a:rPr lang="nb-NO" dirty="0" smtClean="0"/>
                  <a:t> inverse </a:t>
                </a:r>
                <a:r>
                  <a:rPr lang="nb-NO" dirty="0" err="1" smtClean="0"/>
                  <a:t>of</a:t>
                </a:r>
                <a:r>
                  <a:rPr lang="nb-NO" dirty="0" smtClean="0"/>
                  <a:t> </a:t>
                </a:r>
                <a:r>
                  <a:rPr lang="nb-NO" dirty="0" err="1" smtClean="0"/>
                  <a:t>covariance</a:t>
                </a:r>
                <a:r>
                  <a:rPr lang="nb-NO" dirty="0" smtClean="0"/>
                  <a:t> </a:t>
                </a:r>
                <a:r>
                  <a:rPr lang="nb-NO" dirty="0" err="1" smtClean="0"/>
                  <a:t>matrix</a:t>
                </a:r>
                <a:endParaRPr lang="nb-NO" dirty="0" smtClean="0"/>
              </a:p>
              <a:p>
                <a:endParaRPr lang="nb-NO" dirty="0" smtClean="0"/>
              </a:p>
              <a:p>
                <a:r>
                  <a:rPr lang="nb-NO" dirty="0" err="1" smtClean="0"/>
                  <a:t>Internal</a:t>
                </a:r>
                <a:r>
                  <a:rPr lang="nb-NO" dirty="0" smtClean="0"/>
                  <a:t> </a:t>
                </a:r>
                <a:r>
                  <a:rPr lang="nb-NO" dirty="0" err="1" smtClean="0"/>
                  <a:t>weighting</a:t>
                </a:r>
                <a:r>
                  <a:rPr lang="nb-NO" dirty="0" smtClean="0"/>
                  <a:t> is </a:t>
                </a:r>
                <a:r>
                  <a:rPr lang="nb-NO" dirty="0" err="1" smtClean="0"/>
                  <a:t>fixed</a:t>
                </a:r>
                <a:r>
                  <a:rPr lang="nb-NO" dirty="0" smtClean="0"/>
                  <a:t> </a:t>
                </a:r>
                <a:r>
                  <a:rPr lang="nb-NO" dirty="0" err="1" smtClean="0"/>
                  <a:t>if</a:t>
                </a:r>
                <a:r>
                  <a:rPr lang="nb-NO" dirty="0" smtClean="0"/>
                  <a:t>  </a:t>
                </a:r>
                <a14:m>
                  <m:oMath xmlns:m="http://schemas.openxmlformats.org/officeDocument/2006/math">
                    <m:sSub>
                      <m:sSubPr>
                        <m:ctrlPr>
                          <a:rPr lang="nb-NO" i="1">
                            <a:latin typeface="Cambria Math"/>
                          </a:rPr>
                        </m:ctrlPr>
                      </m:sSubPr>
                      <m:e>
                        <m:r>
                          <a:rPr lang="en-US" i="1">
                            <a:latin typeface="Cambria Math"/>
                          </a:rPr>
                          <m:t>h</m:t>
                        </m:r>
                      </m:e>
                      <m:sub>
                        <m:r>
                          <a:rPr lang="nb-NO" b="0" i="1" smtClean="0">
                            <a:latin typeface="Cambria Math"/>
                          </a:rPr>
                          <m:t>𝑘𝑖</m:t>
                        </m:r>
                      </m:sub>
                    </m:sSub>
                    <m:r>
                      <a:rPr lang="nb-NO" b="0" i="1" smtClean="0">
                        <a:latin typeface="Cambria Math"/>
                      </a:rPr>
                      <m:t>=</m:t>
                    </m:r>
                    <m:sSub>
                      <m:sSubPr>
                        <m:ctrlPr>
                          <a:rPr lang="nb-NO" b="0" i="1" smtClean="0">
                            <a:latin typeface="Cambria Math"/>
                          </a:rPr>
                        </m:ctrlPr>
                      </m:sSubPr>
                      <m:e>
                        <m:r>
                          <a:rPr lang="nb-NO" b="0" i="1" smtClean="0">
                            <a:latin typeface="Cambria Math"/>
                          </a:rPr>
                          <m:t>h</m:t>
                        </m:r>
                      </m:e>
                      <m:sub>
                        <m:r>
                          <a:rPr lang="nb-NO" b="0" i="1" smtClean="0">
                            <a:latin typeface="Cambria Math"/>
                          </a:rPr>
                          <m:t>𝑘</m:t>
                        </m:r>
                      </m:sub>
                    </m:sSub>
                  </m:oMath>
                </a14:m>
                <a:r>
                  <a:rPr lang="nb-NO" dirty="0" smtClean="0"/>
                  <a:t> </a:t>
                </a:r>
                <a:r>
                  <a:rPr lang="nb-NO" dirty="0" err="1" smtClean="0"/>
                  <a:t>within</a:t>
                </a:r>
                <a:r>
                  <a:rPr lang="nb-NO" dirty="0" smtClean="0"/>
                  <a:t> data </a:t>
                </a:r>
                <a:r>
                  <a:rPr lang="nb-NO" dirty="0" err="1" smtClean="0"/>
                  <a:t>source</a:t>
                </a:r>
                <a:r>
                  <a:rPr lang="nb-NO" dirty="0" smtClean="0"/>
                  <a:t> </a:t>
                </a:r>
                <a14:m>
                  <m:oMath xmlns:m="http://schemas.openxmlformats.org/officeDocument/2006/math">
                    <m:r>
                      <a:rPr lang="nb-NO" i="1">
                        <a:latin typeface="Cambria Math"/>
                      </a:rPr>
                      <m:t>𝑘</m:t>
                    </m:r>
                  </m:oMath>
                </a14:m>
                <a:endParaRPr lang="nb-NO" dirty="0" smtClean="0"/>
              </a:p>
              <a:p>
                <a:r>
                  <a:rPr lang="nb-NO" dirty="0" err="1" smtClean="0"/>
                  <a:t>Weighting</a:t>
                </a:r>
                <a:r>
                  <a:rPr lang="nb-NO" dirty="0" smtClean="0"/>
                  <a:t> </a:t>
                </a:r>
                <a:r>
                  <a:rPr lang="nb-NO" dirty="0" err="1" smtClean="0"/>
                  <a:t>across</a:t>
                </a:r>
                <a:r>
                  <a:rPr lang="nb-NO" dirty="0" smtClean="0"/>
                  <a:t> different input data is </a:t>
                </a:r>
                <a:r>
                  <a:rPr lang="nb-NO" dirty="0" err="1" smtClean="0"/>
                  <a:t>fixed</a:t>
                </a:r>
                <a:r>
                  <a:rPr lang="nb-NO" dirty="0" smtClean="0"/>
                  <a:t> </a:t>
                </a:r>
                <a:r>
                  <a:rPr lang="nb-NO" dirty="0" err="1" smtClean="0"/>
                  <a:t>if</a:t>
                </a:r>
                <a:r>
                  <a:rPr lang="nb-NO" dirty="0" smtClean="0"/>
                  <a:t> </a:t>
                </a:r>
                <a14:m>
                  <m:oMath xmlns:m="http://schemas.openxmlformats.org/officeDocument/2006/math">
                    <m:sSub>
                      <m:sSubPr>
                        <m:ctrlPr>
                          <a:rPr lang="nb-NO" i="1">
                            <a:latin typeface="Cambria Math"/>
                          </a:rPr>
                        </m:ctrlPr>
                      </m:sSubPr>
                      <m:e>
                        <m:r>
                          <a:rPr lang="nb-NO" i="1">
                            <a:latin typeface="Cambria Math"/>
                          </a:rPr>
                          <m:t>h</m:t>
                        </m:r>
                      </m:e>
                      <m:sub>
                        <m:r>
                          <a:rPr lang="nb-NO" i="1">
                            <a:latin typeface="Cambria Math"/>
                          </a:rPr>
                          <m:t>𝑘</m:t>
                        </m:r>
                      </m:sub>
                    </m:sSub>
                    <m:r>
                      <a:rPr lang="nb-NO" b="0" i="1" smtClean="0">
                        <a:latin typeface="Cambria Math"/>
                      </a:rPr>
                      <m:t>=</m:t>
                    </m:r>
                    <m:r>
                      <a:rPr lang="nb-NO" b="0" i="1" smtClean="0">
                        <a:latin typeface="Cambria Math"/>
                      </a:rPr>
                      <m:t>h</m:t>
                    </m:r>
                  </m:oMath>
                </a14:m>
                <a:r>
                  <a:rPr lang="nb-NO" dirty="0" smtClean="0"/>
                  <a:t> </a:t>
                </a:r>
                <a:r>
                  <a:rPr lang="nb-NO" dirty="0" err="1" smtClean="0"/>
                  <a:t>across</a:t>
                </a:r>
                <a:r>
                  <a:rPr lang="nb-NO" dirty="0" smtClean="0"/>
                  <a:t> data </a:t>
                </a:r>
                <a:r>
                  <a:rPr lang="nb-NO" dirty="0" err="1" smtClean="0"/>
                  <a:t>sources</a:t>
                </a:r>
                <a:endParaRPr lang="nb-NO" dirty="0" smtClean="0"/>
              </a:p>
              <a:p>
                <a:endParaRPr lang="nb-NO" dirty="0"/>
              </a:p>
              <a:p>
                <a:pPr marL="0" indent="0">
                  <a:buNone/>
                </a:pPr>
                <a:endParaRPr lang="nb-NO"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94" t="-1037"/>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24</a:t>
            </a:fld>
            <a:endParaRPr lang="en-GB" noProof="0" dirty="0"/>
          </a:p>
        </p:txBody>
      </p:sp>
    </p:spTree>
    <p:extLst>
      <p:ext uri="{BB962C8B-B14F-4D97-AF65-F5344CB8AC3E}">
        <p14:creationId xmlns:p14="http://schemas.microsoft.com/office/powerpoint/2010/main" val="3235382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Specifying</a:t>
            </a:r>
            <a:r>
              <a:rPr lang="nb-NO" dirty="0" smtClean="0"/>
              <a:t> </a:t>
            </a:r>
            <a:r>
              <a:rPr lang="nb-NO" dirty="0" err="1" smtClean="0"/>
              <a:t>covariance</a:t>
            </a:r>
            <a:r>
              <a:rPr lang="nb-NO" dirty="0" smtClean="0"/>
              <a:t> </a:t>
            </a:r>
            <a:r>
              <a:rPr lang="nb-NO" dirty="0" err="1" smtClean="0"/>
              <a:t>matrices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nb-NO" dirty="0"/>
                  <a:t>How do </a:t>
                </a:r>
                <a:r>
                  <a:rPr lang="nb-NO" dirty="0" err="1"/>
                  <a:t>we</a:t>
                </a:r>
                <a:r>
                  <a:rPr lang="nb-NO" dirty="0"/>
                  <a:t> </a:t>
                </a:r>
                <a:r>
                  <a:rPr lang="nb-NO" dirty="0" err="1"/>
                  <a:t>set</a:t>
                </a:r>
                <a:r>
                  <a:rPr lang="nb-NO" dirty="0"/>
                  <a:t> </a:t>
                </a:r>
                <a:r>
                  <a:rPr lang="nb-NO" dirty="0" err="1"/>
                  <a:t>values</a:t>
                </a:r>
                <a:r>
                  <a:rPr lang="nb-NO" dirty="0"/>
                  <a:t> in </a:t>
                </a:r>
                <a14:m>
                  <m:oMath xmlns:m="http://schemas.openxmlformats.org/officeDocument/2006/math">
                    <m:r>
                      <a:rPr lang="nb-NO" b="1" i="1">
                        <a:latin typeface="Cambria Math"/>
                      </a:rPr>
                      <m:t>𝛔</m:t>
                    </m:r>
                  </m:oMath>
                </a14:m>
                <a:r>
                  <a:rPr lang="en-US" dirty="0"/>
                  <a:t>  and </a:t>
                </a:r>
                <a14:m>
                  <m:oMath xmlns:m="http://schemas.openxmlformats.org/officeDocument/2006/math">
                    <m:r>
                      <a:rPr lang="nb-NO" b="1" i="1">
                        <a:latin typeface="Cambria Math"/>
                      </a:rPr>
                      <m:t>𝐑</m:t>
                    </m:r>
                  </m:oMath>
                </a14:m>
                <a:r>
                  <a:rPr lang="nb-NO" dirty="0" smtClean="0"/>
                  <a:t>?</a:t>
                </a:r>
              </a:p>
              <a:p>
                <a:r>
                  <a:rPr lang="nb-NO" dirty="0" smtClean="0"/>
                  <a:t>Run ECA and </a:t>
                </a:r>
                <a:r>
                  <a:rPr lang="nb-NO" dirty="0" err="1" smtClean="0"/>
                  <a:t>StoX</a:t>
                </a:r>
                <a:r>
                  <a:rPr lang="nb-NO" dirty="0" smtClean="0"/>
                  <a:t> (or </a:t>
                </a:r>
                <a:r>
                  <a:rPr lang="nb-NO" dirty="0" err="1" smtClean="0"/>
                  <a:t>estimate</a:t>
                </a:r>
                <a:r>
                  <a:rPr lang="nb-NO" dirty="0" smtClean="0"/>
                  <a:t> sampling </a:t>
                </a:r>
                <a:r>
                  <a:rPr lang="nb-NO" dirty="0" err="1" smtClean="0"/>
                  <a:t>distributions</a:t>
                </a:r>
                <a:r>
                  <a:rPr lang="nb-NO" dirty="0" smtClean="0"/>
                  <a:t> </a:t>
                </a:r>
                <a:r>
                  <a:rPr lang="nb-NO" dirty="0" err="1" smtClean="0"/>
                  <a:t>otherwise</a:t>
                </a:r>
                <a:r>
                  <a:rPr lang="nb-NO" dirty="0" smtClean="0"/>
                  <a:t>)</a:t>
                </a:r>
              </a:p>
              <a:p>
                <a:pPr lvl="1"/>
                <a:r>
                  <a:rPr lang="nb-NO" dirty="0" err="1" smtClean="0"/>
                  <a:t>Should</a:t>
                </a:r>
                <a:r>
                  <a:rPr lang="nb-NO" dirty="0" smtClean="0"/>
                  <a:t> be </a:t>
                </a:r>
                <a:r>
                  <a:rPr lang="nb-NO" dirty="0" err="1" smtClean="0"/>
                  <a:t>routinely</a:t>
                </a:r>
                <a:r>
                  <a:rPr lang="nb-NO" dirty="0" smtClean="0"/>
                  <a:t> done for </a:t>
                </a:r>
                <a:r>
                  <a:rPr lang="nb-NO" dirty="0" err="1" smtClean="0"/>
                  <a:t>any</a:t>
                </a:r>
                <a:r>
                  <a:rPr lang="nb-NO" dirty="0" smtClean="0"/>
                  <a:t> sampling </a:t>
                </a:r>
                <a:r>
                  <a:rPr lang="nb-NO" dirty="0" err="1" smtClean="0"/>
                  <a:t>programme</a:t>
                </a:r>
                <a:endParaRPr lang="nb-NO" dirty="0" smtClean="0"/>
              </a:p>
              <a:p>
                <a:r>
                  <a:rPr lang="nb-NO" dirty="0" err="1" smtClean="0"/>
                  <a:t>Consider</a:t>
                </a:r>
                <a:r>
                  <a:rPr lang="nb-NO" dirty="0" smtClean="0"/>
                  <a:t> </a:t>
                </a:r>
                <a:r>
                  <a:rPr lang="nb-NO" dirty="0" err="1" smtClean="0"/>
                  <a:t>if</a:t>
                </a:r>
                <a:r>
                  <a:rPr lang="nb-NO" dirty="0" smtClean="0"/>
                  <a:t> it is </a:t>
                </a:r>
                <a:r>
                  <a:rPr lang="nb-NO" dirty="0" err="1" smtClean="0"/>
                  <a:t>necessary</a:t>
                </a:r>
                <a:r>
                  <a:rPr lang="nb-NO" dirty="0" smtClean="0"/>
                  <a:t> to filter (e.g. </a:t>
                </a:r>
                <a:r>
                  <a:rPr lang="nb-NO" dirty="0" err="1" smtClean="0"/>
                  <a:t>model</a:t>
                </a:r>
                <a:r>
                  <a:rPr lang="nb-NO" dirty="0" smtClean="0"/>
                  <a:t>) </a:t>
                </a:r>
                <a:r>
                  <a:rPr lang="nb-NO" dirty="0" err="1" smtClean="0"/>
                  <a:t>the</a:t>
                </a:r>
                <a:r>
                  <a:rPr lang="nb-NO" dirty="0" smtClean="0"/>
                  <a:t> </a:t>
                </a:r>
                <a:r>
                  <a:rPr lang="nb-NO" dirty="0" err="1" smtClean="0"/>
                  <a:t>estimates</a:t>
                </a:r>
                <a:r>
                  <a:rPr lang="nb-NO" dirty="0" smtClean="0"/>
                  <a:t> (</a:t>
                </a:r>
                <a:r>
                  <a:rPr lang="nb-NO" dirty="0" err="1" smtClean="0"/>
                  <a:t>reduce</a:t>
                </a:r>
                <a:r>
                  <a:rPr lang="nb-NO" dirty="0" smtClean="0"/>
                  <a:t> </a:t>
                </a:r>
                <a:r>
                  <a:rPr lang="nb-NO" dirty="0" err="1" smtClean="0"/>
                  <a:t>effect</a:t>
                </a:r>
                <a:r>
                  <a:rPr lang="nb-NO" dirty="0" smtClean="0"/>
                  <a:t> </a:t>
                </a:r>
                <a:r>
                  <a:rPr lang="nb-NO" dirty="0" err="1" smtClean="0"/>
                  <a:t>of</a:t>
                </a:r>
                <a:r>
                  <a:rPr lang="nb-NO" dirty="0" smtClean="0"/>
                  <a:t> </a:t>
                </a:r>
                <a:r>
                  <a:rPr lang="nb-NO" dirty="0" err="1" smtClean="0"/>
                  <a:t>errors</a:t>
                </a:r>
                <a:r>
                  <a:rPr lang="nb-NO" dirty="0" smtClean="0"/>
                  <a:t> in </a:t>
                </a:r>
                <a:r>
                  <a:rPr lang="nb-NO" dirty="0" err="1" smtClean="0"/>
                  <a:t>estimates</a:t>
                </a:r>
                <a:r>
                  <a:rPr lang="nb-NO" dirty="0" smtClean="0"/>
                  <a:t> </a:t>
                </a:r>
                <a:r>
                  <a:rPr lang="nb-NO" dirty="0" err="1" smtClean="0"/>
                  <a:t>of</a:t>
                </a:r>
                <a:r>
                  <a:rPr lang="nb-NO" dirty="0" smtClean="0"/>
                  <a:t> </a:t>
                </a:r>
                <a:r>
                  <a:rPr lang="nb-NO" dirty="0" err="1" smtClean="0"/>
                  <a:t>covariances</a:t>
                </a:r>
                <a:r>
                  <a:rPr lang="nb-NO" dirty="0" smtClean="0"/>
                  <a:t>)</a:t>
                </a:r>
              </a:p>
              <a:p>
                <a:pPr lvl="1"/>
                <a:r>
                  <a:rPr lang="nb-NO" dirty="0" err="1" smtClean="0"/>
                  <a:t>Empirical</a:t>
                </a:r>
                <a:r>
                  <a:rPr lang="nb-NO" dirty="0" smtClean="0"/>
                  <a:t> data shows </a:t>
                </a:r>
                <a:r>
                  <a:rPr lang="nb-NO" dirty="0" err="1" smtClean="0"/>
                  <a:t>that</a:t>
                </a:r>
                <a:r>
                  <a:rPr lang="nb-NO" dirty="0" smtClean="0"/>
                  <a:t> Taylors </a:t>
                </a:r>
                <a:r>
                  <a:rPr lang="nb-NO" dirty="0" err="1" smtClean="0"/>
                  <a:t>power</a:t>
                </a:r>
                <a:r>
                  <a:rPr lang="nb-NO" dirty="0" smtClean="0"/>
                  <a:t> </a:t>
                </a:r>
                <a:r>
                  <a:rPr lang="nb-NO" dirty="0" err="1" smtClean="0"/>
                  <a:t>law</a:t>
                </a:r>
                <a:r>
                  <a:rPr lang="nb-NO" dirty="0" smtClean="0"/>
                  <a:t> </a:t>
                </a:r>
                <a:r>
                  <a:rPr lang="nb-NO" dirty="0" err="1" smtClean="0"/>
                  <a:t>fits</a:t>
                </a:r>
                <a:r>
                  <a:rPr lang="nb-NO" dirty="0" smtClean="0"/>
                  <a:t> </a:t>
                </a:r>
                <a:r>
                  <a:rPr lang="nb-NO" dirty="0" err="1" smtClean="0"/>
                  <a:t>the</a:t>
                </a:r>
                <a:r>
                  <a:rPr lang="nb-NO" dirty="0" smtClean="0"/>
                  <a:t> data </a:t>
                </a:r>
                <a:r>
                  <a:rPr lang="nb-NO" dirty="0" err="1" smtClean="0"/>
                  <a:t>very</a:t>
                </a:r>
                <a:r>
                  <a:rPr lang="nb-NO" dirty="0" smtClean="0"/>
                  <a:t> </a:t>
                </a:r>
                <a:r>
                  <a:rPr lang="nb-NO" dirty="0" err="1" smtClean="0"/>
                  <a:t>well</a:t>
                </a:r>
                <a:r>
                  <a:rPr lang="nb-NO" dirty="0" smtClean="0"/>
                  <a:t> → a </a:t>
                </a:r>
                <a:r>
                  <a:rPr lang="nb-NO" dirty="0" err="1" smtClean="0"/>
                  <a:t>good</a:t>
                </a:r>
                <a:r>
                  <a:rPr lang="nb-NO" dirty="0" smtClean="0"/>
                  <a:t> </a:t>
                </a:r>
                <a:r>
                  <a:rPr lang="nb-NO" dirty="0" err="1" smtClean="0"/>
                  <a:t>candidate</a:t>
                </a:r>
                <a:r>
                  <a:rPr lang="nb-NO" dirty="0" smtClean="0"/>
                  <a:t> for </a:t>
                </a:r>
                <a:r>
                  <a:rPr lang="nb-NO" dirty="0" err="1" smtClean="0"/>
                  <a:t>filtering</a:t>
                </a:r>
                <a:r>
                  <a:rPr lang="nb-NO" dirty="0" smtClean="0"/>
                  <a:t> and </a:t>
                </a:r>
                <a:r>
                  <a:rPr lang="nb-NO" dirty="0" err="1" smtClean="0"/>
                  <a:t>prediction</a:t>
                </a:r>
                <a:r>
                  <a:rPr lang="nb-NO" dirty="0" smtClean="0"/>
                  <a:t> </a:t>
                </a:r>
                <a:r>
                  <a:rPr lang="nb-NO" dirty="0" err="1" smtClean="0"/>
                  <a:t>if</a:t>
                </a:r>
                <a:r>
                  <a:rPr lang="nb-NO" dirty="0" smtClean="0"/>
                  <a:t> </a:t>
                </a:r>
                <a:r>
                  <a:rPr lang="nb-NO" dirty="0" err="1" smtClean="0"/>
                  <a:t>estimates</a:t>
                </a:r>
                <a:r>
                  <a:rPr lang="nb-NO" dirty="0" smtClean="0"/>
                  <a:t> </a:t>
                </a:r>
                <a:r>
                  <a:rPr lang="nb-NO" dirty="0" err="1" smtClean="0"/>
                  <a:t>are</a:t>
                </a:r>
                <a:r>
                  <a:rPr lang="nb-NO" dirty="0" smtClean="0"/>
                  <a:t> </a:t>
                </a:r>
                <a:r>
                  <a:rPr lang="nb-NO" dirty="0" err="1" smtClean="0"/>
                  <a:t>imprecise</a:t>
                </a:r>
                <a:r>
                  <a:rPr lang="nb-NO" dirty="0" smtClean="0"/>
                  <a:t> or </a:t>
                </a:r>
                <a:r>
                  <a:rPr lang="nb-NO" dirty="0" err="1" smtClean="0"/>
                  <a:t>unavailable</a:t>
                </a:r>
                <a:endParaRPr lang="nb-NO" dirty="0" smtClean="0"/>
              </a:p>
              <a:p>
                <a:r>
                  <a:rPr lang="nb-NO" dirty="0" smtClean="0"/>
                  <a:t>Test </a:t>
                </a:r>
                <a:r>
                  <a:rPr lang="nb-NO" dirty="0" err="1" smtClean="0"/>
                  <a:t>that</a:t>
                </a:r>
                <a:r>
                  <a:rPr lang="nb-NO" dirty="0" smtClean="0"/>
                  <a:t> </a:t>
                </a:r>
                <a:r>
                  <a:rPr lang="nb-NO" dirty="0" err="1" smtClean="0"/>
                  <a:t>the</a:t>
                </a:r>
                <a:r>
                  <a:rPr lang="nb-NO" dirty="0" smtClean="0"/>
                  <a:t> </a:t>
                </a:r>
                <a:r>
                  <a:rPr lang="nb-NO" dirty="0" err="1" smtClean="0"/>
                  <a:t>distributional</a:t>
                </a:r>
                <a:r>
                  <a:rPr lang="nb-NO" dirty="0" smtClean="0"/>
                  <a:t> </a:t>
                </a:r>
                <a:r>
                  <a:rPr lang="nb-NO" dirty="0" err="1" smtClean="0"/>
                  <a:t>family</a:t>
                </a:r>
                <a:r>
                  <a:rPr lang="nb-NO" dirty="0" smtClean="0"/>
                  <a:t> is OK  (</a:t>
                </a:r>
                <a:r>
                  <a:rPr lang="nb-NO" dirty="0" err="1" smtClean="0"/>
                  <a:t>usually</a:t>
                </a:r>
                <a:r>
                  <a:rPr lang="nb-NO" dirty="0" smtClean="0"/>
                  <a:t> </a:t>
                </a:r>
                <a:r>
                  <a:rPr lang="nb-NO" dirty="0" err="1" smtClean="0"/>
                  <a:t>the</a:t>
                </a:r>
                <a:r>
                  <a:rPr lang="nb-NO" dirty="0" smtClean="0"/>
                  <a:t> log-normal is </a:t>
                </a:r>
                <a:r>
                  <a:rPr lang="nb-NO" dirty="0" err="1" smtClean="0"/>
                  <a:t>adequate</a:t>
                </a:r>
                <a:r>
                  <a:rPr lang="nb-NO" dirty="0" smtClean="0"/>
                  <a:t>)</a:t>
                </a:r>
              </a:p>
              <a:p>
                <a:endParaRPr lang="nb-NO" dirty="0"/>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b="-26074"/>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25</a:t>
            </a:fld>
            <a:endParaRPr lang="en-GB" noProof="0" dirty="0"/>
          </a:p>
        </p:txBody>
      </p:sp>
    </p:spTree>
    <p:extLst>
      <p:ext uri="{BB962C8B-B14F-4D97-AF65-F5344CB8AC3E}">
        <p14:creationId xmlns:p14="http://schemas.microsoft.com/office/powerpoint/2010/main" val="31196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Specifying</a:t>
            </a:r>
            <a:r>
              <a:rPr lang="nb-NO" dirty="0"/>
              <a:t> </a:t>
            </a:r>
            <a:r>
              <a:rPr lang="nb-NO" dirty="0" err="1"/>
              <a:t>covariance</a:t>
            </a:r>
            <a:r>
              <a:rPr lang="nb-NO" dirty="0"/>
              <a:t> </a:t>
            </a:r>
            <a:r>
              <a:rPr lang="nb-NO" dirty="0" err="1"/>
              <a:t>matrices</a:t>
            </a:r>
            <a:endParaRPr lang="nb-NO" dirty="0"/>
          </a:p>
        </p:txBody>
      </p:sp>
      <p:sp>
        <p:nvSpPr>
          <p:cNvPr id="3" name="Content Placeholder 2"/>
          <p:cNvSpPr>
            <a:spLocks noGrp="1"/>
          </p:cNvSpPr>
          <p:nvPr>
            <p:ph idx="1"/>
          </p:nvPr>
        </p:nvSpPr>
        <p:spPr/>
        <p:txBody>
          <a:bodyPr/>
          <a:lstStyle/>
          <a:p>
            <a:r>
              <a:rPr lang="nb-NO" dirty="0" err="1" smtClean="0"/>
              <a:t>What</a:t>
            </a:r>
            <a:r>
              <a:rPr lang="nb-NO" dirty="0" smtClean="0"/>
              <a:t> </a:t>
            </a:r>
            <a:r>
              <a:rPr lang="nb-NO" dirty="0" err="1" smtClean="0"/>
              <a:t>if</a:t>
            </a:r>
            <a:r>
              <a:rPr lang="nb-NO" dirty="0" smtClean="0"/>
              <a:t> </a:t>
            </a:r>
            <a:r>
              <a:rPr lang="nb-NO" dirty="0" err="1" smtClean="0"/>
              <a:t>error</a:t>
            </a:r>
            <a:r>
              <a:rPr lang="nb-NO" dirty="0" smtClean="0"/>
              <a:t> </a:t>
            </a:r>
            <a:r>
              <a:rPr lang="nb-NO" dirty="0" err="1" smtClean="0"/>
              <a:t>structures</a:t>
            </a:r>
            <a:r>
              <a:rPr lang="nb-NO" dirty="0" smtClean="0"/>
              <a:t> for </a:t>
            </a:r>
            <a:r>
              <a:rPr lang="nb-NO" dirty="0" err="1" smtClean="0"/>
              <a:t>catch</a:t>
            </a:r>
            <a:r>
              <a:rPr lang="nb-NO" dirty="0" smtClean="0"/>
              <a:t> at age is </a:t>
            </a:r>
            <a:r>
              <a:rPr lang="nb-NO" dirty="0" err="1" smtClean="0"/>
              <a:t>only</a:t>
            </a:r>
            <a:r>
              <a:rPr lang="nb-NO" dirty="0" smtClean="0"/>
              <a:t> </a:t>
            </a:r>
            <a:r>
              <a:rPr lang="nb-NO" dirty="0" err="1" smtClean="0"/>
              <a:t>known</a:t>
            </a:r>
            <a:r>
              <a:rPr lang="nb-NO" dirty="0" smtClean="0"/>
              <a:t> for a </a:t>
            </a:r>
            <a:r>
              <a:rPr lang="nb-NO" dirty="0" err="1" smtClean="0"/>
              <a:t>subset</a:t>
            </a:r>
            <a:r>
              <a:rPr lang="nb-NO" dirty="0" smtClean="0"/>
              <a:t> </a:t>
            </a:r>
            <a:r>
              <a:rPr lang="nb-NO" dirty="0" err="1" smtClean="0"/>
              <a:t>of</a:t>
            </a:r>
            <a:r>
              <a:rPr lang="nb-NO" dirty="0" smtClean="0"/>
              <a:t> </a:t>
            </a:r>
            <a:r>
              <a:rPr lang="nb-NO" dirty="0" err="1" smtClean="0"/>
              <a:t>catch</a:t>
            </a:r>
            <a:r>
              <a:rPr lang="nb-NO" dirty="0" smtClean="0"/>
              <a:t> at age (</a:t>
            </a:r>
            <a:r>
              <a:rPr lang="nb-NO" dirty="0" err="1" smtClean="0"/>
              <a:t>typically</a:t>
            </a:r>
            <a:r>
              <a:rPr lang="nb-NO" dirty="0" smtClean="0"/>
              <a:t> for Norwegian </a:t>
            </a:r>
            <a:r>
              <a:rPr lang="nb-NO" dirty="0" err="1" smtClean="0"/>
              <a:t>catch</a:t>
            </a:r>
            <a:r>
              <a:rPr lang="nb-NO" dirty="0" smtClean="0"/>
              <a:t>, </a:t>
            </a:r>
            <a:r>
              <a:rPr lang="nb-NO" dirty="0" err="1" smtClean="0"/>
              <a:t>but</a:t>
            </a:r>
            <a:r>
              <a:rPr lang="nb-NO" dirty="0" smtClean="0"/>
              <a:t> not for </a:t>
            </a:r>
            <a:r>
              <a:rPr lang="nb-NO" dirty="0" err="1" smtClean="0"/>
              <a:t>other</a:t>
            </a:r>
            <a:r>
              <a:rPr lang="nb-NO" dirty="0" smtClean="0"/>
              <a:t> </a:t>
            </a:r>
            <a:r>
              <a:rPr lang="nb-NO" dirty="0" err="1" smtClean="0"/>
              <a:t>countries</a:t>
            </a:r>
            <a:r>
              <a:rPr lang="nb-NO" dirty="0" smtClean="0"/>
              <a:t>)</a:t>
            </a:r>
          </a:p>
          <a:p>
            <a:pPr lvl="1"/>
            <a:r>
              <a:rPr lang="nb-NO" dirty="0" err="1" smtClean="0"/>
              <a:t>Reason</a:t>
            </a:r>
            <a:r>
              <a:rPr lang="nb-NO" dirty="0" smtClean="0"/>
              <a:t> to </a:t>
            </a:r>
            <a:r>
              <a:rPr lang="nb-NO" dirty="0" err="1" smtClean="0"/>
              <a:t>believe</a:t>
            </a:r>
            <a:r>
              <a:rPr lang="nb-NO" dirty="0" smtClean="0"/>
              <a:t> </a:t>
            </a:r>
            <a:r>
              <a:rPr lang="nb-NO" dirty="0" err="1" smtClean="0"/>
              <a:t>that</a:t>
            </a:r>
            <a:r>
              <a:rPr lang="nb-NO" dirty="0" smtClean="0"/>
              <a:t> </a:t>
            </a:r>
            <a:r>
              <a:rPr lang="nb-NO" dirty="0" err="1" smtClean="0"/>
              <a:t>the</a:t>
            </a:r>
            <a:r>
              <a:rPr lang="nb-NO" dirty="0" smtClean="0"/>
              <a:t> </a:t>
            </a:r>
            <a:r>
              <a:rPr lang="nb-NO" dirty="0" err="1" smtClean="0"/>
              <a:t>structure</a:t>
            </a:r>
            <a:r>
              <a:rPr lang="nb-NO" dirty="0" smtClean="0"/>
              <a:t> holds?</a:t>
            </a:r>
          </a:p>
          <a:p>
            <a:pPr lvl="1">
              <a:buFont typeface="Arial" panose="020B0604020202020204" pitchFamily="34" charset="0"/>
              <a:buChar char="→"/>
            </a:pPr>
            <a:r>
              <a:rPr lang="nb-NO" dirty="0" err="1" smtClean="0"/>
              <a:t>Reason</a:t>
            </a:r>
            <a:r>
              <a:rPr lang="nb-NO" dirty="0" smtClean="0"/>
              <a:t> to </a:t>
            </a:r>
            <a:r>
              <a:rPr lang="nb-NO" dirty="0" err="1" smtClean="0"/>
              <a:t>believe</a:t>
            </a:r>
            <a:r>
              <a:rPr lang="nb-NO" dirty="0" smtClean="0"/>
              <a:t> </a:t>
            </a:r>
            <a:r>
              <a:rPr lang="nb-NO" dirty="0" err="1" smtClean="0"/>
              <a:t>that</a:t>
            </a:r>
            <a:r>
              <a:rPr lang="nb-NO" dirty="0" smtClean="0"/>
              <a:t> it is </a:t>
            </a:r>
            <a:r>
              <a:rPr lang="nb-NO" dirty="0" err="1" smtClean="0"/>
              <a:t>known</a:t>
            </a:r>
            <a:r>
              <a:rPr lang="nb-NO" dirty="0" smtClean="0"/>
              <a:t> up to a </a:t>
            </a:r>
            <a:r>
              <a:rPr lang="nb-NO" dirty="0" err="1" smtClean="0"/>
              <a:t>scaling</a:t>
            </a:r>
            <a:r>
              <a:rPr lang="nb-NO" dirty="0" smtClean="0"/>
              <a:t> </a:t>
            </a:r>
            <a:r>
              <a:rPr lang="nb-NO" dirty="0" err="1" smtClean="0"/>
              <a:t>constant</a:t>
            </a:r>
            <a:endParaRPr lang="nb-NO" dirty="0" smtClean="0"/>
          </a:p>
          <a:p>
            <a:pPr lvl="1">
              <a:buFont typeface="Arial" panose="020B0604020202020204" pitchFamily="34" charset="0"/>
              <a:buChar char="→"/>
            </a:pPr>
            <a:r>
              <a:rPr lang="nb-NO" dirty="0" err="1" smtClean="0"/>
              <a:t>Justify</a:t>
            </a:r>
            <a:r>
              <a:rPr lang="nb-NO" dirty="0" smtClean="0"/>
              <a:t> case 3 </a:t>
            </a:r>
            <a:r>
              <a:rPr lang="nb-NO" dirty="0" err="1" smtClean="0"/>
              <a:t>on</a:t>
            </a:r>
            <a:r>
              <a:rPr lang="nb-NO" dirty="0" smtClean="0"/>
              <a:t> </a:t>
            </a:r>
            <a:r>
              <a:rPr lang="nb-NO" dirty="0" err="1" smtClean="0"/>
              <a:t>previous</a:t>
            </a:r>
            <a:r>
              <a:rPr lang="nb-NO" dirty="0" smtClean="0"/>
              <a:t> slide?</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26</a:t>
            </a:fld>
            <a:endParaRPr lang="en-GB" noProof="0" dirty="0"/>
          </a:p>
        </p:txBody>
      </p:sp>
    </p:spTree>
    <p:extLst>
      <p:ext uri="{BB962C8B-B14F-4D97-AF65-F5344CB8AC3E}">
        <p14:creationId xmlns:p14="http://schemas.microsoft.com/office/powerpoint/2010/main" val="99532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nb-NO" dirty="0" err="1" smtClean="0"/>
                  <a:t>Specifying</a:t>
                </a:r>
                <a:r>
                  <a:rPr lang="nb-NO" dirty="0" smtClean="0"/>
                  <a:t> </a:t>
                </a:r>
                <a14:m>
                  <m:oMath xmlns:m="http://schemas.openxmlformats.org/officeDocument/2006/math">
                    <m:r>
                      <a:rPr lang="nb-NO" b="1" i="1">
                        <a:latin typeface="Cambria Math"/>
                      </a:rPr>
                      <m:t>𝐑</m:t>
                    </m:r>
                  </m:oMath>
                </a14:m>
                <a:r>
                  <a:rPr lang="nb-NO" dirty="0" smtClean="0"/>
                  <a:t> is </a:t>
                </a:r>
                <a:r>
                  <a:rPr lang="nb-NO" dirty="0" err="1" smtClean="0"/>
                  <a:t>technically</a:t>
                </a:r>
                <a:r>
                  <a:rPr lang="nb-NO" dirty="0" smtClean="0"/>
                  <a:t> straight forward </a:t>
                </a:r>
                <a:r>
                  <a:rPr lang="nb-NO" dirty="0" err="1" smtClean="0"/>
                  <a:t>but</a:t>
                </a:r>
                <a:r>
                  <a:rPr lang="nb-NO" dirty="0" smtClean="0"/>
                  <a:t> be </a:t>
                </a:r>
                <a:r>
                  <a:rPr lang="nb-NO" dirty="0" err="1" smtClean="0"/>
                  <a:t>aware</a:t>
                </a:r>
                <a:r>
                  <a:rPr lang="nb-NO" dirty="0" smtClean="0"/>
                  <a:t>:</a:t>
                </a:r>
              </a:p>
              <a:p>
                <a:pPr marL="0" indent="0">
                  <a:buNone/>
                </a:pPr>
                <a:r>
                  <a:rPr lang="nb-NO" dirty="0" smtClean="0"/>
                  <a:t>Input data </a:t>
                </a:r>
                <a:r>
                  <a:rPr lang="nb-NO" dirty="0" err="1" smtClean="0"/>
                  <a:t>with</a:t>
                </a:r>
                <a:r>
                  <a:rPr lang="nb-NO" dirty="0" smtClean="0"/>
                  <a:t> positive </a:t>
                </a:r>
                <a:r>
                  <a:rPr lang="nb-NO" dirty="0" err="1" smtClean="0"/>
                  <a:t>correlations</a:t>
                </a:r>
                <a:r>
                  <a:rPr lang="nb-NO" dirty="0" smtClean="0"/>
                  <a:t> (</a:t>
                </a:r>
                <a:r>
                  <a:rPr lang="nb-NO" dirty="0" err="1" smtClean="0"/>
                  <a:t>within</a:t>
                </a:r>
                <a:r>
                  <a:rPr lang="nb-NO" dirty="0" smtClean="0"/>
                  <a:t> </a:t>
                </a:r>
                <a:r>
                  <a:rPr lang="nb-NO" dirty="0" err="1" smtClean="0"/>
                  <a:t>year</a:t>
                </a:r>
                <a:r>
                  <a:rPr lang="nb-NO" dirty="0" smtClean="0"/>
                  <a:t>):</a:t>
                </a:r>
              </a:p>
              <a:p>
                <a:r>
                  <a:rPr lang="nb-NO" dirty="0" err="1" smtClean="0"/>
                  <a:t>Interpretation</a:t>
                </a:r>
                <a:r>
                  <a:rPr lang="nb-NO" dirty="0" smtClean="0"/>
                  <a:t> for survey </a:t>
                </a:r>
                <a:r>
                  <a:rPr lang="nb-NO" dirty="0" err="1" smtClean="0"/>
                  <a:t>indices</a:t>
                </a:r>
                <a:r>
                  <a:rPr lang="nb-NO" dirty="0" smtClean="0"/>
                  <a:t>: </a:t>
                </a:r>
                <a:r>
                  <a:rPr lang="nb-NO" dirty="0" err="1" smtClean="0"/>
                  <a:t>Year</a:t>
                </a:r>
                <a:r>
                  <a:rPr lang="nb-NO" dirty="0" smtClean="0"/>
                  <a:t> </a:t>
                </a:r>
                <a:r>
                  <a:rPr lang="nb-NO" dirty="0" err="1" smtClean="0"/>
                  <a:t>effect</a:t>
                </a:r>
                <a:endParaRPr lang="nb-NO" dirty="0" smtClean="0"/>
              </a:p>
              <a:p>
                <a:r>
                  <a:rPr lang="nb-NO" dirty="0" err="1" smtClean="0"/>
                  <a:t>Consequence</a:t>
                </a:r>
                <a:r>
                  <a:rPr lang="nb-NO" dirty="0" smtClean="0"/>
                  <a:t>: </a:t>
                </a:r>
                <a:r>
                  <a:rPr lang="nb-NO" dirty="0" err="1" smtClean="0"/>
                  <a:t>reduces</a:t>
                </a:r>
                <a:r>
                  <a:rPr lang="nb-NO" dirty="0" smtClean="0"/>
                  <a:t> </a:t>
                </a:r>
                <a:r>
                  <a:rPr lang="nb-NO" dirty="0" err="1" smtClean="0"/>
                  <a:t>degrees</a:t>
                </a:r>
                <a:r>
                  <a:rPr lang="nb-NO" dirty="0" smtClean="0"/>
                  <a:t> </a:t>
                </a:r>
                <a:r>
                  <a:rPr lang="nb-NO" dirty="0" err="1" smtClean="0"/>
                  <a:t>of</a:t>
                </a:r>
                <a:r>
                  <a:rPr lang="nb-NO" dirty="0" smtClean="0"/>
                  <a:t> </a:t>
                </a:r>
                <a:r>
                  <a:rPr lang="nb-NO" dirty="0" err="1" smtClean="0"/>
                  <a:t>freedom</a:t>
                </a:r>
                <a:endParaRPr lang="nb-NO" dirty="0" smtClean="0"/>
              </a:p>
              <a:p>
                <a:pPr marL="0" indent="0">
                  <a:buNone/>
                </a:pPr>
                <a:r>
                  <a:rPr lang="nb-NO" dirty="0" smtClean="0"/>
                  <a:t>→</a:t>
                </a:r>
                <a:r>
                  <a:rPr lang="nb-NO" dirty="0" err="1" smtClean="0"/>
                  <a:t>gives</a:t>
                </a:r>
                <a:r>
                  <a:rPr lang="nb-NO" dirty="0" smtClean="0"/>
                  <a:t> </a:t>
                </a:r>
                <a:r>
                  <a:rPr lang="nb-NO" dirty="0" err="1" smtClean="0"/>
                  <a:t>lower</a:t>
                </a:r>
                <a:r>
                  <a:rPr lang="nb-NO" dirty="0" smtClean="0"/>
                  <a:t> </a:t>
                </a:r>
                <a:r>
                  <a:rPr lang="nb-NO" dirty="0" err="1" smtClean="0"/>
                  <a:t>weight</a:t>
                </a:r>
                <a:r>
                  <a:rPr lang="nb-NO" dirty="0" smtClean="0"/>
                  <a:t> to </a:t>
                </a:r>
                <a:r>
                  <a:rPr lang="nb-NO" dirty="0" err="1" smtClean="0"/>
                  <a:t>the</a:t>
                </a:r>
                <a:r>
                  <a:rPr lang="nb-NO" dirty="0" smtClean="0"/>
                  <a:t> data </a:t>
                </a:r>
                <a:r>
                  <a:rPr lang="nb-NO" dirty="0" err="1" smtClean="0"/>
                  <a:t>source</a:t>
                </a:r>
                <a:endParaRPr lang="nb-NO" dirty="0" smtClean="0"/>
              </a:p>
              <a:p>
                <a:pPr lvl="1"/>
                <a:r>
                  <a:rPr lang="nb-NO" dirty="0" smtClean="0"/>
                  <a:t>Have </a:t>
                </a:r>
                <a:r>
                  <a:rPr lang="nb-NO" dirty="0" err="1" smtClean="0"/>
                  <a:t>seen</a:t>
                </a:r>
                <a:r>
                  <a:rPr lang="nb-NO" dirty="0" smtClean="0"/>
                  <a:t> </a:t>
                </a:r>
                <a:r>
                  <a:rPr lang="nb-NO" dirty="0" err="1" smtClean="0"/>
                  <a:t>practical</a:t>
                </a:r>
                <a:r>
                  <a:rPr lang="nb-NO" dirty="0" smtClean="0"/>
                  <a:t> </a:t>
                </a:r>
                <a:r>
                  <a:rPr lang="nb-NO" dirty="0" err="1" smtClean="0"/>
                  <a:t>examples</a:t>
                </a:r>
                <a:r>
                  <a:rPr lang="nb-NO" dirty="0" smtClean="0"/>
                  <a:t> </a:t>
                </a:r>
                <a:r>
                  <a:rPr lang="nb-NO" dirty="0" err="1" smtClean="0"/>
                  <a:t>where</a:t>
                </a:r>
                <a:r>
                  <a:rPr lang="nb-NO" dirty="0" smtClean="0"/>
                  <a:t> </a:t>
                </a:r>
                <a:r>
                  <a:rPr lang="nb-NO" dirty="0" err="1" smtClean="0"/>
                  <a:t>effectively</a:t>
                </a:r>
                <a:r>
                  <a:rPr lang="nb-NO" dirty="0" smtClean="0"/>
                  <a:t> an </a:t>
                </a:r>
                <a:r>
                  <a:rPr lang="nb-NO" dirty="0" err="1" smtClean="0"/>
                  <a:t>entire</a:t>
                </a:r>
                <a:r>
                  <a:rPr lang="nb-NO" dirty="0" smtClean="0"/>
                  <a:t> survey </a:t>
                </a:r>
                <a:r>
                  <a:rPr lang="nb-NO" dirty="0" err="1" smtClean="0"/>
                  <a:t>was</a:t>
                </a:r>
                <a:r>
                  <a:rPr lang="nb-NO" dirty="0" smtClean="0"/>
                  <a:t> </a:t>
                </a:r>
                <a:r>
                  <a:rPr lang="nb-NO" dirty="0" err="1" smtClean="0"/>
                  <a:t>weighted</a:t>
                </a:r>
                <a:r>
                  <a:rPr lang="nb-NO" dirty="0" smtClean="0"/>
                  <a:t> </a:t>
                </a:r>
                <a:r>
                  <a:rPr lang="nb-NO" dirty="0" err="1" smtClean="0"/>
                  <a:t>out</a:t>
                </a:r>
                <a:r>
                  <a:rPr lang="nb-NO" dirty="0" smtClean="0"/>
                  <a:t> </a:t>
                </a:r>
                <a:r>
                  <a:rPr lang="nb-NO" dirty="0" err="1" smtClean="0"/>
                  <a:t>of</a:t>
                </a:r>
                <a:r>
                  <a:rPr lang="nb-NO" dirty="0" smtClean="0"/>
                  <a:t> </a:t>
                </a:r>
                <a:r>
                  <a:rPr lang="nb-NO" dirty="0" err="1" smtClean="0"/>
                  <a:t>the</a:t>
                </a:r>
                <a:r>
                  <a:rPr lang="nb-NO" dirty="0" smtClean="0"/>
                  <a:t> </a:t>
                </a:r>
                <a:r>
                  <a:rPr lang="nb-NO" dirty="0" err="1" smtClean="0"/>
                  <a:t>assessment</a:t>
                </a:r>
                <a:endParaRPr lang="nb-NO" dirty="0" smtClean="0"/>
              </a:p>
              <a:p>
                <a:r>
                  <a:rPr lang="nb-NO" dirty="0" err="1" smtClean="0"/>
                  <a:t>Conclusion</a:t>
                </a:r>
                <a:r>
                  <a:rPr lang="nb-NO" dirty="0" smtClean="0"/>
                  <a:t> at WKPELA and WGWIDE: </a:t>
                </a:r>
                <a:r>
                  <a:rPr lang="nb-NO" dirty="0" err="1" smtClean="0"/>
                  <a:t>Implications</a:t>
                </a:r>
                <a:r>
                  <a:rPr lang="nb-NO" dirty="0" smtClean="0"/>
                  <a:t> </a:t>
                </a:r>
                <a:r>
                  <a:rPr lang="nb-NO" dirty="0" err="1" smtClean="0"/>
                  <a:t>are</a:t>
                </a:r>
                <a:r>
                  <a:rPr lang="nb-NO" dirty="0" smtClean="0"/>
                  <a:t> </a:t>
                </a:r>
                <a:r>
                  <a:rPr lang="nb-NO" dirty="0" err="1" smtClean="0"/>
                  <a:t>potentially</a:t>
                </a:r>
                <a:r>
                  <a:rPr lang="nb-NO" dirty="0" smtClean="0"/>
                  <a:t> </a:t>
                </a:r>
                <a:r>
                  <a:rPr lang="nb-NO" dirty="0" err="1" smtClean="0"/>
                  <a:t>big</a:t>
                </a:r>
                <a:r>
                  <a:rPr lang="nb-NO" dirty="0" smtClean="0"/>
                  <a:t> and is not </a:t>
                </a:r>
                <a:r>
                  <a:rPr lang="nb-NO" dirty="0" err="1" smtClean="0"/>
                  <a:t>properly</a:t>
                </a:r>
                <a:r>
                  <a:rPr lang="nb-NO" dirty="0" smtClean="0"/>
                  <a:t> </a:t>
                </a:r>
                <a:r>
                  <a:rPr lang="nb-NO" dirty="0" err="1" smtClean="0"/>
                  <a:t>understood</a:t>
                </a:r>
                <a:r>
                  <a:rPr lang="nb-NO" dirty="0" smtClean="0"/>
                  <a:t>: </a:t>
                </a:r>
                <a:r>
                  <a:rPr lang="nb-NO" dirty="0" err="1" smtClean="0"/>
                  <a:t>Requires</a:t>
                </a:r>
                <a:r>
                  <a:rPr lang="nb-NO" dirty="0" smtClean="0"/>
                  <a:t> more </a:t>
                </a:r>
                <a:r>
                  <a:rPr lang="nb-NO" dirty="0" err="1" smtClean="0"/>
                  <a:t>research</a:t>
                </a:r>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b="-17037"/>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27</a:t>
            </a:fld>
            <a:endParaRPr lang="en-GB" noProof="0" dirty="0"/>
          </a:p>
        </p:txBody>
      </p:sp>
      <p:sp>
        <p:nvSpPr>
          <p:cNvPr id="5" name="Title 1"/>
          <p:cNvSpPr>
            <a:spLocks noGrp="1"/>
          </p:cNvSpPr>
          <p:nvPr>
            <p:ph type="title"/>
          </p:nvPr>
        </p:nvSpPr>
        <p:spPr/>
        <p:txBody>
          <a:bodyPr/>
          <a:lstStyle/>
          <a:p>
            <a:r>
              <a:rPr lang="nb-NO" dirty="0" err="1" smtClean="0"/>
              <a:t>Specifying</a:t>
            </a:r>
            <a:r>
              <a:rPr lang="nb-NO" dirty="0" smtClean="0"/>
              <a:t> </a:t>
            </a:r>
            <a:r>
              <a:rPr lang="nb-NO" dirty="0" err="1" smtClean="0"/>
              <a:t>covariance</a:t>
            </a:r>
            <a:r>
              <a:rPr lang="nb-NO" dirty="0" smtClean="0"/>
              <a:t> </a:t>
            </a:r>
            <a:r>
              <a:rPr lang="nb-NO" dirty="0" err="1" smtClean="0"/>
              <a:t>matrices</a:t>
            </a:r>
            <a:endParaRPr lang="nb-NO" dirty="0"/>
          </a:p>
        </p:txBody>
      </p:sp>
    </p:spTree>
    <p:extLst>
      <p:ext uri="{BB962C8B-B14F-4D97-AF65-F5344CB8AC3E}">
        <p14:creationId xmlns:p14="http://schemas.microsoft.com/office/powerpoint/2010/main" val="184107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r>
              <a:rPr lang="nb-NO" dirty="0" smtClean="0"/>
              <a:t> </a:t>
            </a:r>
            <a:r>
              <a:rPr lang="nb-NO" dirty="0" err="1" smtClean="0"/>
              <a:t>model</a:t>
            </a:r>
            <a:endParaRPr lang="nb-NO" dirty="0"/>
          </a:p>
        </p:txBody>
      </p:sp>
      <p:sp>
        <p:nvSpPr>
          <p:cNvPr id="3" name="Content Placeholder 2"/>
          <p:cNvSpPr>
            <a:spLocks noGrp="1"/>
          </p:cNvSpPr>
          <p:nvPr>
            <p:ph idx="1"/>
          </p:nvPr>
        </p:nvSpPr>
        <p:spPr/>
        <p:txBody>
          <a:bodyPr/>
          <a:lstStyle/>
          <a:p>
            <a:r>
              <a:rPr lang="nb-NO" dirty="0" err="1" smtClean="0"/>
              <a:t>Many</a:t>
            </a:r>
            <a:r>
              <a:rPr lang="nb-NO" dirty="0" smtClean="0"/>
              <a:t> </a:t>
            </a:r>
            <a:r>
              <a:rPr lang="nb-NO" dirty="0" err="1" smtClean="0"/>
              <a:t>options</a:t>
            </a:r>
            <a:r>
              <a:rPr lang="nb-NO" dirty="0" smtClean="0"/>
              <a:t> for </a:t>
            </a:r>
            <a:r>
              <a:rPr lang="nb-NO" dirty="0" err="1" smtClean="0"/>
              <a:t>configuration</a:t>
            </a:r>
            <a:r>
              <a:rPr lang="nb-NO" dirty="0" smtClean="0"/>
              <a:t> </a:t>
            </a:r>
            <a:r>
              <a:rPr lang="nb-NO" dirty="0" err="1" smtClean="0"/>
              <a:t>of</a:t>
            </a:r>
            <a:r>
              <a:rPr lang="nb-NO" dirty="0" smtClean="0"/>
              <a:t> </a:t>
            </a:r>
            <a:r>
              <a:rPr lang="nb-NO" dirty="0" err="1" smtClean="0"/>
              <a:t>dynamical</a:t>
            </a:r>
            <a:r>
              <a:rPr lang="nb-NO" dirty="0" smtClean="0"/>
              <a:t> </a:t>
            </a:r>
            <a:r>
              <a:rPr lang="nb-NO" dirty="0" err="1" smtClean="0"/>
              <a:t>model</a:t>
            </a:r>
            <a:endParaRPr lang="nb-NO" dirty="0" smtClean="0"/>
          </a:p>
          <a:p>
            <a:pPr lvl="1"/>
            <a:r>
              <a:rPr lang="nb-NO" dirty="0" err="1" smtClean="0"/>
              <a:t>Takes</a:t>
            </a:r>
            <a:r>
              <a:rPr lang="nb-NO" dirty="0" smtClean="0"/>
              <a:t> time and </a:t>
            </a:r>
            <a:r>
              <a:rPr lang="nb-NO" dirty="0" err="1" smtClean="0"/>
              <a:t>experience</a:t>
            </a:r>
            <a:endParaRPr lang="nb-NO" dirty="0"/>
          </a:p>
          <a:p>
            <a:r>
              <a:rPr lang="nb-NO" dirty="0" err="1" smtClean="0"/>
              <a:t>Many</a:t>
            </a:r>
            <a:r>
              <a:rPr lang="nb-NO" dirty="0" smtClean="0"/>
              <a:t> </a:t>
            </a:r>
            <a:r>
              <a:rPr lang="nb-NO" dirty="0" err="1" smtClean="0"/>
              <a:t>options</a:t>
            </a:r>
            <a:r>
              <a:rPr lang="nb-NO" dirty="0" smtClean="0"/>
              <a:t> for </a:t>
            </a:r>
            <a:r>
              <a:rPr lang="nb-NO" dirty="0" err="1" smtClean="0"/>
              <a:t>configuration</a:t>
            </a:r>
            <a:r>
              <a:rPr lang="nb-NO" dirty="0" smtClean="0"/>
              <a:t> </a:t>
            </a:r>
            <a:r>
              <a:rPr lang="nb-NO" dirty="0" err="1" smtClean="0"/>
              <a:t>of</a:t>
            </a:r>
            <a:r>
              <a:rPr lang="nb-NO" dirty="0" smtClean="0"/>
              <a:t> </a:t>
            </a:r>
            <a:r>
              <a:rPr lang="nb-NO" dirty="0" err="1" smtClean="0"/>
              <a:t>observation</a:t>
            </a:r>
            <a:r>
              <a:rPr lang="nb-NO" dirty="0" smtClean="0"/>
              <a:t> </a:t>
            </a:r>
            <a:r>
              <a:rPr lang="nb-NO" dirty="0" err="1" smtClean="0"/>
              <a:t>models</a:t>
            </a:r>
            <a:endParaRPr lang="nb-NO" dirty="0" smtClean="0"/>
          </a:p>
          <a:p>
            <a:pPr lvl="1"/>
            <a:r>
              <a:rPr lang="nb-NO" dirty="0" err="1" smtClean="0"/>
              <a:t>Requires</a:t>
            </a:r>
            <a:r>
              <a:rPr lang="nb-NO" dirty="0" smtClean="0"/>
              <a:t> </a:t>
            </a:r>
            <a:r>
              <a:rPr lang="nb-NO" dirty="0" err="1" smtClean="0"/>
              <a:t>knowledge</a:t>
            </a:r>
            <a:r>
              <a:rPr lang="nb-NO" dirty="0" smtClean="0"/>
              <a:t> </a:t>
            </a:r>
            <a:r>
              <a:rPr lang="nb-NO" dirty="0" err="1" smtClean="0"/>
              <a:t>about</a:t>
            </a:r>
            <a:r>
              <a:rPr lang="nb-NO" dirty="0" smtClean="0"/>
              <a:t> input data</a:t>
            </a:r>
          </a:p>
          <a:p>
            <a:r>
              <a:rPr lang="nb-NO" dirty="0" smtClean="0"/>
              <a:t>Note: </a:t>
            </a:r>
            <a:r>
              <a:rPr lang="nb-NO" dirty="0" err="1" smtClean="0"/>
              <a:t>Can</a:t>
            </a:r>
            <a:r>
              <a:rPr lang="nb-NO" dirty="0" smtClean="0"/>
              <a:t> be run </a:t>
            </a:r>
            <a:r>
              <a:rPr lang="nb-NO" dirty="0" err="1" smtClean="0"/>
              <a:t>without</a:t>
            </a:r>
            <a:r>
              <a:rPr lang="nb-NO" dirty="0" smtClean="0"/>
              <a:t> </a:t>
            </a:r>
            <a:r>
              <a:rPr lang="nb-NO" dirty="0" err="1" smtClean="0"/>
              <a:t>informing</a:t>
            </a:r>
            <a:r>
              <a:rPr lang="nb-NO" dirty="0" smtClean="0"/>
              <a:t> </a:t>
            </a:r>
            <a:r>
              <a:rPr lang="nb-NO" dirty="0" err="1" smtClean="0"/>
              <a:t>error</a:t>
            </a:r>
            <a:r>
              <a:rPr lang="nb-NO" dirty="0" smtClean="0"/>
              <a:t> </a:t>
            </a:r>
            <a:r>
              <a:rPr lang="nb-NO" dirty="0" err="1" smtClean="0"/>
              <a:t>structures</a:t>
            </a:r>
            <a:r>
              <a:rPr lang="nb-NO" dirty="0" smtClean="0"/>
              <a:t>… A more </a:t>
            </a:r>
            <a:r>
              <a:rPr lang="nb-NO" dirty="0" err="1" smtClean="0"/>
              <a:t>conventional</a:t>
            </a:r>
            <a:r>
              <a:rPr lang="nb-NO" dirty="0" smtClean="0"/>
              <a:t> </a:t>
            </a:r>
            <a:r>
              <a:rPr lang="nb-NO" dirty="0" err="1" smtClean="0"/>
              <a:t>approach</a:t>
            </a:r>
            <a:r>
              <a:rPr lang="nb-NO" dirty="0" smtClean="0"/>
              <a:t>. The </a:t>
            </a:r>
            <a:r>
              <a:rPr lang="nb-NO" dirty="0" err="1" smtClean="0"/>
              <a:t>current</a:t>
            </a:r>
            <a:r>
              <a:rPr lang="nb-NO" dirty="0" smtClean="0"/>
              <a:t> </a:t>
            </a:r>
            <a:r>
              <a:rPr lang="nb-NO" dirty="0" err="1" smtClean="0"/>
              <a:t>version</a:t>
            </a:r>
            <a:r>
              <a:rPr lang="nb-NO" dirty="0" smtClean="0"/>
              <a:t> </a:t>
            </a:r>
            <a:r>
              <a:rPr lang="nb-NO" dirty="0" err="1" smtClean="0"/>
              <a:t>does</a:t>
            </a:r>
            <a:r>
              <a:rPr lang="nb-NO" dirty="0" smtClean="0"/>
              <a:t> not </a:t>
            </a:r>
            <a:r>
              <a:rPr lang="nb-NO" dirty="0" err="1" smtClean="0"/>
              <a:t>allow</a:t>
            </a:r>
            <a:r>
              <a:rPr lang="nb-NO" dirty="0" smtClean="0"/>
              <a:t> </a:t>
            </a:r>
            <a:r>
              <a:rPr lang="nb-NO" dirty="0" err="1" smtClean="0"/>
              <a:t>estimation</a:t>
            </a:r>
            <a:r>
              <a:rPr lang="nb-NO" dirty="0" smtClean="0"/>
              <a:t> </a:t>
            </a:r>
            <a:r>
              <a:rPr lang="nb-NO" dirty="0" err="1" smtClean="0"/>
              <a:t>of</a:t>
            </a:r>
            <a:r>
              <a:rPr lang="nb-NO" dirty="0" smtClean="0"/>
              <a:t> </a:t>
            </a:r>
            <a:r>
              <a:rPr lang="nb-NO" dirty="0" err="1" smtClean="0"/>
              <a:t>correlated</a:t>
            </a:r>
            <a:r>
              <a:rPr lang="nb-NO" dirty="0" smtClean="0"/>
              <a:t> </a:t>
            </a:r>
            <a:r>
              <a:rPr lang="nb-NO" dirty="0" err="1" smtClean="0"/>
              <a:t>errors</a:t>
            </a:r>
            <a:r>
              <a:rPr lang="nb-NO" dirty="0" smtClean="0"/>
              <a:t>, </a:t>
            </a:r>
            <a:r>
              <a:rPr lang="nb-NO" dirty="0" err="1" smtClean="0"/>
              <a:t>but</a:t>
            </a:r>
            <a:r>
              <a:rPr lang="nb-NO" dirty="0" smtClean="0"/>
              <a:t> </a:t>
            </a:r>
            <a:r>
              <a:rPr lang="nb-NO" dirty="0" err="1" smtClean="0"/>
              <a:t>can</a:t>
            </a:r>
            <a:r>
              <a:rPr lang="nb-NO" dirty="0" smtClean="0"/>
              <a:t> </a:t>
            </a:r>
            <a:r>
              <a:rPr lang="nb-NO" dirty="0" err="1" smtClean="0"/>
              <a:t>technically</a:t>
            </a:r>
            <a:r>
              <a:rPr lang="nb-NO" dirty="0" smtClean="0"/>
              <a:t> be ‘</a:t>
            </a:r>
            <a:r>
              <a:rPr lang="nb-NO" dirty="0" err="1" smtClean="0"/>
              <a:t>easily</a:t>
            </a:r>
            <a:r>
              <a:rPr lang="nb-NO" dirty="0" smtClean="0"/>
              <a:t>’ </a:t>
            </a:r>
            <a:r>
              <a:rPr lang="nb-NO" dirty="0" err="1" smtClean="0"/>
              <a:t>included</a:t>
            </a:r>
            <a:r>
              <a:rPr lang="nb-NO" dirty="0" smtClean="0"/>
              <a:t>.. </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28</a:t>
            </a:fld>
            <a:endParaRPr lang="en-GB" noProof="0" dirty="0"/>
          </a:p>
        </p:txBody>
      </p:sp>
    </p:spTree>
    <p:extLst>
      <p:ext uri="{BB962C8B-B14F-4D97-AF65-F5344CB8AC3E}">
        <p14:creationId xmlns:p14="http://schemas.microsoft.com/office/powerpoint/2010/main" val="775578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r>
              <a:rPr lang="nb-NO" dirty="0" smtClean="0"/>
              <a:t> parameters</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29</a:t>
            </a:fld>
            <a:endParaRPr lang="en-GB" noProof="0" dirty="0"/>
          </a:p>
        </p:txBody>
      </p:sp>
      <mc:AlternateContent xmlns:mc="http://schemas.openxmlformats.org/markup-compatibility/2006" xmlns:a14="http://schemas.microsoft.com/office/drawing/2010/main">
        <mc:Choice Requires="a14">
          <p:sp>
            <p:nvSpPr>
              <p:cNvPr id="5" name="Rectangle 4"/>
              <p:cNvSpPr/>
              <p:nvPr/>
            </p:nvSpPr>
            <p:spPr>
              <a:xfrm>
                <a:off x="231345" y="1340768"/>
                <a:ext cx="8928992" cy="3882217"/>
              </a:xfrm>
              <a:prstGeom prst="rect">
                <a:avLst/>
              </a:prstGeom>
            </p:spPr>
            <p:txBody>
              <a:bodyPr wrap="square">
                <a:spAutoFit/>
              </a:bodyPr>
              <a:lstStyle/>
              <a:p>
                <a:r>
                  <a:rPr lang="en-US" dirty="0" smtClean="0"/>
                  <a:t>Latent </a:t>
                </a:r>
                <a:r>
                  <a:rPr lang="en-US" dirty="0"/>
                  <a:t>variables are</a:t>
                </a:r>
                <a:endParaRPr lang="nb-NO" dirty="0"/>
              </a:p>
              <a:p>
                <a:pPr marL="342900" lvl="0" indent="-342900">
                  <a:buFont typeface="Arial" panose="020B0604020202020204" pitchFamily="34" charset="0"/>
                  <a:buChar char="•"/>
                </a:pPr>
                <a:r>
                  <a:rPr lang="en-US" dirty="0"/>
                  <a:t>Fishing mortalities </a:t>
                </a:r>
                <a14:m>
                  <m:oMath xmlns:m="http://schemas.openxmlformats.org/officeDocument/2006/math">
                    <m:sSub>
                      <m:sSubPr>
                        <m:ctrlPr>
                          <a:rPr lang="nb-NO" i="1">
                            <a:latin typeface="Cambria Math"/>
                          </a:rPr>
                        </m:ctrlPr>
                      </m:sSubPr>
                      <m:e>
                        <m:d>
                          <m:dPr>
                            <m:begChr m:val="{"/>
                            <m:endChr m:val="}"/>
                            <m:ctrlPr>
                              <a:rPr lang="nb-NO" i="1">
                                <a:latin typeface="Cambria Math"/>
                              </a:rPr>
                            </m:ctrlPr>
                          </m:dPr>
                          <m:e>
                            <m:sSub>
                              <m:sSubPr>
                                <m:ctrlPr>
                                  <a:rPr lang="nb-NO" i="1">
                                    <a:latin typeface="Cambria Math"/>
                                  </a:rPr>
                                </m:ctrlPr>
                              </m:sSubPr>
                              <m:e>
                                <m:r>
                                  <a:rPr lang="nb-NO" i="1">
                                    <a:latin typeface="Cambria Math"/>
                                  </a:rPr>
                                  <m:t>𝐹</m:t>
                                </m:r>
                              </m:e>
                              <m:sub>
                                <m:r>
                                  <a:rPr lang="nb-NO" i="1">
                                    <a:latin typeface="Cambria Math"/>
                                  </a:rPr>
                                  <m:t>𝑎</m:t>
                                </m:r>
                                <m:r>
                                  <a:rPr lang="en-US" i="1">
                                    <a:latin typeface="Cambria Math"/>
                                  </a:rPr>
                                  <m:t>,</m:t>
                                </m:r>
                                <m:r>
                                  <a:rPr lang="nb-NO" i="1">
                                    <a:latin typeface="Cambria Math"/>
                                  </a:rPr>
                                  <m:t>𝑡</m:t>
                                </m:r>
                              </m:sub>
                            </m:sSub>
                          </m:e>
                        </m:d>
                      </m:e>
                      <m:sub>
                        <m:r>
                          <a:rPr lang="nb-NO" i="1">
                            <a:latin typeface="Cambria Math"/>
                          </a:rPr>
                          <m:t>𝑎</m:t>
                        </m:r>
                        <m:r>
                          <a:rPr lang="en-US" i="1">
                            <a:latin typeface="Cambria Math"/>
                          </a:rPr>
                          <m:t>=1,…,</m:t>
                        </m:r>
                        <m:r>
                          <a:rPr lang="nb-NO" i="1">
                            <a:latin typeface="Cambria Math"/>
                          </a:rPr>
                          <m:t>𝐴</m:t>
                        </m:r>
                        <m:r>
                          <a:rPr lang="en-US" i="1">
                            <a:latin typeface="Cambria Math"/>
                          </a:rPr>
                          <m:t>,   </m:t>
                        </m:r>
                        <m:r>
                          <a:rPr lang="nb-NO" i="1">
                            <a:latin typeface="Cambria Math"/>
                          </a:rPr>
                          <m:t>𝑡</m:t>
                        </m:r>
                        <m:r>
                          <a:rPr lang="en-US" i="1">
                            <a:latin typeface="Cambria Math"/>
                          </a:rPr>
                          <m:t>=1,…,</m:t>
                        </m:r>
                        <m:r>
                          <a:rPr lang="nb-NO" i="1">
                            <a:latin typeface="Cambria Math"/>
                          </a:rPr>
                          <m:t>𝑇</m:t>
                        </m:r>
                      </m:sub>
                    </m:sSub>
                  </m:oMath>
                </a14:m>
                <a:r>
                  <a:rPr lang="en-US" dirty="0"/>
                  <a:t> with dimension </a:t>
                </a:r>
                <a14:m>
                  <m:oMath xmlns:m="http://schemas.openxmlformats.org/officeDocument/2006/math">
                    <m:r>
                      <a:rPr lang="nb-NO" i="1">
                        <a:latin typeface="Cambria Math"/>
                      </a:rPr>
                      <m:t>𝐴</m:t>
                    </m:r>
                    <m:r>
                      <a:rPr lang="en-US" i="1">
                        <a:latin typeface="Cambria Math"/>
                      </a:rPr>
                      <m:t>×</m:t>
                    </m:r>
                    <m:r>
                      <a:rPr lang="nb-NO" i="1">
                        <a:latin typeface="Cambria Math"/>
                      </a:rPr>
                      <m:t>𝑇</m:t>
                    </m:r>
                  </m:oMath>
                </a14:m>
                <a:r>
                  <a:rPr lang="en-US" dirty="0" smtClean="0"/>
                  <a:t>.</a:t>
                </a:r>
              </a:p>
              <a:p>
                <a:pPr marL="342900" lvl="0" indent="-342900">
                  <a:buFont typeface="Arial" panose="020B0604020202020204" pitchFamily="34" charset="0"/>
                  <a:buChar char="•"/>
                </a:pPr>
                <a:r>
                  <a:rPr lang="en-US" dirty="0" smtClean="0"/>
                  <a:t>If </a:t>
                </a:r>
                <a14:m>
                  <m:oMath xmlns:m="http://schemas.openxmlformats.org/officeDocument/2006/math">
                    <m:sSubSup>
                      <m:sSubSupPr>
                        <m:ctrlPr>
                          <a:rPr lang="nb-NO" i="1">
                            <a:latin typeface="Cambria Math"/>
                          </a:rPr>
                        </m:ctrlPr>
                      </m:sSubSupPr>
                      <m:e>
                        <m:r>
                          <a:rPr lang="nb-NO" i="1">
                            <a:latin typeface="Cambria Math"/>
                          </a:rPr>
                          <m:t>𝜎</m:t>
                        </m:r>
                      </m:e>
                      <m:sub>
                        <m:r>
                          <a:rPr lang="nb-NO" i="1">
                            <a:latin typeface="Cambria Math"/>
                          </a:rPr>
                          <m:t>𝑎</m:t>
                        </m:r>
                        <m:r>
                          <a:rPr lang="en-US" i="1">
                            <a:latin typeface="Cambria Math"/>
                          </a:rPr>
                          <m:t>,2</m:t>
                        </m:r>
                      </m:sub>
                      <m:sup>
                        <m:r>
                          <a:rPr lang="en-US" i="1">
                            <a:latin typeface="Cambria Math"/>
                          </a:rPr>
                          <m:t>2</m:t>
                        </m:r>
                      </m:sup>
                    </m:sSubSup>
                    <m:r>
                      <a:rPr lang="en-US" i="1">
                        <a:latin typeface="Cambria Math"/>
                      </a:rPr>
                      <m:t>&gt;0</m:t>
                    </m:r>
                  </m:oMath>
                </a14:m>
                <a:r>
                  <a:rPr lang="en-US" dirty="0"/>
                  <a:t> , then selectivity parameters are latent variables </a:t>
                </a:r>
                <a14:m>
                  <m:oMath xmlns:m="http://schemas.openxmlformats.org/officeDocument/2006/math">
                    <m:sSub>
                      <m:sSubPr>
                        <m:ctrlPr>
                          <a:rPr lang="nb-NO" i="1">
                            <a:latin typeface="Cambria Math"/>
                          </a:rPr>
                        </m:ctrlPr>
                      </m:sSubPr>
                      <m:e>
                        <m:d>
                          <m:dPr>
                            <m:begChr m:val="{"/>
                            <m:endChr m:val="}"/>
                            <m:ctrlPr>
                              <a:rPr lang="nb-NO" i="1">
                                <a:latin typeface="Cambria Math"/>
                              </a:rPr>
                            </m:ctrlPr>
                          </m:dPr>
                          <m:e>
                            <m:sSub>
                              <m:sSubPr>
                                <m:ctrlPr>
                                  <a:rPr lang="nb-NO" i="1">
                                    <a:latin typeface="Cambria Math"/>
                                  </a:rPr>
                                </m:ctrlPr>
                              </m:sSubPr>
                              <m:e>
                                <m:r>
                                  <a:rPr lang="nb-NO" i="1">
                                    <a:latin typeface="Cambria Math"/>
                                  </a:rPr>
                                  <m:t>𝑈</m:t>
                                </m:r>
                              </m:e>
                              <m:sub>
                                <m:r>
                                  <a:rPr lang="nb-NO" i="1">
                                    <a:latin typeface="Cambria Math"/>
                                  </a:rPr>
                                  <m:t>𝑎</m:t>
                                </m:r>
                                <m:r>
                                  <a:rPr lang="en-US" i="1">
                                    <a:latin typeface="Cambria Math"/>
                                  </a:rPr>
                                  <m:t>,</m:t>
                                </m:r>
                                <m:r>
                                  <a:rPr lang="nb-NO" i="1">
                                    <a:latin typeface="Cambria Math"/>
                                  </a:rPr>
                                  <m:t>𝑡</m:t>
                                </m:r>
                              </m:sub>
                            </m:sSub>
                          </m:e>
                        </m:d>
                      </m:e>
                      <m:sub>
                        <m:r>
                          <a:rPr lang="nb-NO" i="1">
                            <a:latin typeface="Cambria Math"/>
                          </a:rPr>
                          <m:t>𝑎</m:t>
                        </m:r>
                        <m:r>
                          <a:rPr lang="en-US" i="1">
                            <a:latin typeface="Cambria Math"/>
                          </a:rPr>
                          <m:t>=1,…,</m:t>
                        </m:r>
                        <m:sSub>
                          <m:sSubPr>
                            <m:ctrlPr>
                              <a:rPr lang="nb-NO" i="1">
                                <a:latin typeface="Cambria Math"/>
                              </a:rPr>
                            </m:ctrlPr>
                          </m:sSubPr>
                          <m:e>
                            <m:r>
                              <a:rPr lang="nb-NO" i="1">
                                <a:latin typeface="Cambria Math"/>
                              </a:rPr>
                              <m:t>𝑎</m:t>
                            </m:r>
                          </m:e>
                          <m:sub>
                            <m:r>
                              <a:rPr lang="nb-NO" i="1">
                                <a:latin typeface="Cambria Math"/>
                              </a:rPr>
                              <m:t>𝑚</m:t>
                            </m:r>
                          </m:sub>
                        </m:sSub>
                        <m:r>
                          <a:rPr lang="en-US" i="1">
                            <a:latin typeface="Cambria Math"/>
                          </a:rPr>
                          <m:t>,   </m:t>
                        </m:r>
                        <m:r>
                          <a:rPr lang="nb-NO" i="1">
                            <a:latin typeface="Cambria Math"/>
                          </a:rPr>
                          <m:t>𝑡</m:t>
                        </m:r>
                        <m:r>
                          <a:rPr lang="en-US" i="1">
                            <a:latin typeface="Cambria Math"/>
                          </a:rPr>
                          <m:t>=1,…,</m:t>
                        </m:r>
                        <m:r>
                          <a:rPr lang="nb-NO" i="1">
                            <a:latin typeface="Cambria Math"/>
                          </a:rPr>
                          <m:t>𝑇</m:t>
                        </m:r>
                      </m:sub>
                    </m:sSub>
                  </m:oMath>
                </a14:m>
                <a:r>
                  <a:rPr lang="en-US" dirty="0"/>
                  <a:t> with dimension </a:t>
                </a:r>
                <a14:m>
                  <m:oMath xmlns:m="http://schemas.openxmlformats.org/officeDocument/2006/math">
                    <m:d>
                      <m:dPr>
                        <m:ctrlPr>
                          <a:rPr lang="nb-NO" i="1">
                            <a:latin typeface="Cambria Math"/>
                          </a:rPr>
                        </m:ctrlPr>
                      </m:dPr>
                      <m:e>
                        <m:sSub>
                          <m:sSubPr>
                            <m:ctrlPr>
                              <a:rPr lang="nb-NO" i="1">
                                <a:latin typeface="Cambria Math"/>
                              </a:rPr>
                            </m:ctrlPr>
                          </m:sSubPr>
                          <m:e>
                            <m:r>
                              <a:rPr lang="nb-NO" i="1">
                                <a:latin typeface="Cambria Math"/>
                              </a:rPr>
                              <m:t>𝑎</m:t>
                            </m:r>
                          </m:e>
                          <m:sub>
                            <m:r>
                              <a:rPr lang="nb-NO" i="1">
                                <a:latin typeface="Cambria Math"/>
                              </a:rPr>
                              <m:t>𝑚</m:t>
                            </m:r>
                          </m:sub>
                        </m:sSub>
                        <m:r>
                          <a:rPr lang="en-US" i="1">
                            <a:latin typeface="Cambria Math"/>
                          </a:rPr>
                          <m:t>−1</m:t>
                        </m:r>
                      </m:e>
                    </m:d>
                    <m:r>
                      <a:rPr lang="en-US" i="1">
                        <a:latin typeface="Cambria Math"/>
                      </a:rPr>
                      <m:t>×</m:t>
                    </m:r>
                    <m:r>
                      <a:rPr lang="nb-NO" i="1">
                        <a:latin typeface="Cambria Math"/>
                      </a:rPr>
                      <m:t>𝑇</m:t>
                    </m:r>
                  </m:oMath>
                </a14:m>
                <a:r>
                  <a:rPr lang="en-US" dirty="0"/>
                  <a:t> (due to constraint), otherwise </a:t>
                </a:r>
                <a14:m>
                  <m:oMath xmlns:m="http://schemas.openxmlformats.org/officeDocument/2006/math">
                    <m:sSub>
                      <m:sSubPr>
                        <m:ctrlPr>
                          <a:rPr lang="nb-NO" i="1">
                            <a:latin typeface="Cambria Math"/>
                          </a:rPr>
                        </m:ctrlPr>
                      </m:sSubPr>
                      <m:e>
                        <m:r>
                          <a:rPr lang="nb-NO" i="1">
                            <a:latin typeface="Cambria Math"/>
                          </a:rPr>
                          <m:t>𝑈</m:t>
                        </m:r>
                      </m:e>
                      <m:sub>
                        <m:r>
                          <a:rPr lang="nb-NO" i="1">
                            <a:latin typeface="Cambria Math"/>
                          </a:rPr>
                          <m:t>𝑎</m:t>
                        </m:r>
                      </m:sub>
                    </m:sSub>
                  </m:oMath>
                </a14:m>
                <a:r>
                  <a:rPr lang="en-US" dirty="0"/>
                  <a:t> are treated as fixed parameters, as the mean is given by a separable </a:t>
                </a:r>
                <a:r>
                  <a:rPr lang="en-US" dirty="0" smtClean="0"/>
                  <a:t>model.</a:t>
                </a:r>
              </a:p>
              <a:p>
                <a:pPr marL="342900" lvl="0" indent="-342900">
                  <a:buFont typeface="Arial" panose="020B0604020202020204" pitchFamily="34" charset="0"/>
                  <a:buChar char="•"/>
                </a:pPr>
                <a:r>
                  <a:rPr lang="en-US" dirty="0" smtClean="0"/>
                  <a:t>If </a:t>
                </a:r>
                <a14:m>
                  <m:oMath xmlns:m="http://schemas.openxmlformats.org/officeDocument/2006/math">
                    <m:sSubSup>
                      <m:sSubSupPr>
                        <m:ctrlPr>
                          <a:rPr lang="nb-NO" i="1">
                            <a:latin typeface="Cambria Math"/>
                          </a:rPr>
                        </m:ctrlPr>
                      </m:sSubSupPr>
                      <m:e>
                        <m:r>
                          <a:rPr lang="nb-NO" i="1">
                            <a:latin typeface="Cambria Math"/>
                          </a:rPr>
                          <m:t>𝜎</m:t>
                        </m:r>
                      </m:e>
                      <m:sub>
                        <m:r>
                          <a:rPr lang="en-US" i="1">
                            <a:latin typeface="Cambria Math"/>
                          </a:rPr>
                          <m:t>3</m:t>
                        </m:r>
                      </m:sub>
                      <m:sup>
                        <m:r>
                          <a:rPr lang="en-US" i="1">
                            <a:latin typeface="Cambria Math"/>
                          </a:rPr>
                          <m:t>2</m:t>
                        </m:r>
                      </m:sup>
                    </m:sSubSup>
                    <m:r>
                      <a:rPr lang="en-US" i="1">
                        <a:latin typeface="Cambria Math"/>
                      </a:rPr>
                      <m:t>&gt;0</m:t>
                    </m:r>
                  </m:oMath>
                </a14:m>
                <a:r>
                  <a:rPr lang="en-US" dirty="0"/>
                  <a:t>, then the latent effort vector is latent </a:t>
                </a:r>
                <a14:m>
                  <m:oMath xmlns:m="http://schemas.openxmlformats.org/officeDocument/2006/math">
                    <m:sSub>
                      <m:sSubPr>
                        <m:ctrlPr>
                          <a:rPr lang="nb-NO" i="1">
                            <a:latin typeface="Cambria Math"/>
                          </a:rPr>
                        </m:ctrlPr>
                      </m:sSubPr>
                      <m:e>
                        <m:d>
                          <m:dPr>
                            <m:begChr m:val="{"/>
                            <m:endChr m:val="}"/>
                            <m:ctrlPr>
                              <a:rPr lang="nb-NO" i="1">
                                <a:latin typeface="Cambria Math"/>
                              </a:rPr>
                            </m:ctrlPr>
                          </m:dPr>
                          <m:e>
                            <m:sSub>
                              <m:sSubPr>
                                <m:ctrlPr>
                                  <a:rPr lang="nb-NO" i="1">
                                    <a:latin typeface="Cambria Math"/>
                                  </a:rPr>
                                </m:ctrlPr>
                              </m:sSubPr>
                              <m:e>
                                <m:r>
                                  <a:rPr lang="nb-NO" i="1">
                                    <a:latin typeface="Cambria Math"/>
                                  </a:rPr>
                                  <m:t>𝑉</m:t>
                                </m:r>
                              </m:e>
                              <m:sub>
                                <m:r>
                                  <a:rPr lang="nb-NO" i="1">
                                    <a:latin typeface="Cambria Math"/>
                                  </a:rPr>
                                  <m:t>𝑡</m:t>
                                </m:r>
                              </m:sub>
                            </m:sSub>
                          </m:e>
                        </m:d>
                      </m:e>
                      <m:sub>
                        <m:r>
                          <a:rPr lang="nb-NO" i="1">
                            <a:latin typeface="Cambria Math"/>
                          </a:rPr>
                          <m:t>𝑡</m:t>
                        </m:r>
                        <m:r>
                          <a:rPr lang="en-US" i="1">
                            <a:latin typeface="Cambria Math"/>
                          </a:rPr>
                          <m:t>=1,…,</m:t>
                        </m:r>
                        <m:r>
                          <a:rPr lang="nb-NO" i="1">
                            <a:latin typeface="Cambria Math"/>
                          </a:rPr>
                          <m:t>𝑇</m:t>
                        </m:r>
                      </m:sub>
                    </m:sSub>
                  </m:oMath>
                </a14:m>
                <a:r>
                  <a:rPr lang="en-US" dirty="0"/>
                  <a:t> with dimension </a:t>
                </a:r>
                <a14:m>
                  <m:oMath xmlns:m="http://schemas.openxmlformats.org/officeDocument/2006/math">
                    <m:r>
                      <a:rPr lang="en-US" i="1">
                        <a:latin typeface="Cambria Math"/>
                      </a:rPr>
                      <m:t>1×</m:t>
                    </m:r>
                    <m:r>
                      <a:rPr lang="nb-NO" i="1">
                        <a:latin typeface="Cambria Math"/>
                      </a:rPr>
                      <m:t>𝑇</m:t>
                    </m:r>
                  </m:oMath>
                </a14:m>
                <a:r>
                  <a:rPr lang="en-US" dirty="0" smtClean="0"/>
                  <a:t>.</a:t>
                </a:r>
              </a:p>
              <a:p>
                <a:pPr marL="342900" lvl="0" indent="-342900">
                  <a:buFont typeface="Arial" panose="020B0604020202020204" pitchFamily="34" charset="0"/>
                  <a:buChar char="•"/>
                </a:pPr>
                <a:r>
                  <a:rPr lang="en-US" dirty="0" smtClean="0"/>
                  <a:t>The </a:t>
                </a:r>
                <a:r>
                  <a:rPr lang="en-US" dirty="0"/>
                  <a:t>effort vector </a:t>
                </a:r>
                <a14:m>
                  <m:oMath xmlns:m="http://schemas.openxmlformats.org/officeDocument/2006/math">
                    <m:sSub>
                      <m:sSubPr>
                        <m:ctrlPr>
                          <a:rPr lang="nb-NO" i="1">
                            <a:latin typeface="Cambria Math"/>
                          </a:rPr>
                        </m:ctrlPr>
                      </m:sSubPr>
                      <m:e>
                        <m:d>
                          <m:dPr>
                            <m:begChr m:val="{"/>
                            <m:endChr m:val="}"/>
                            <m:ctrlPr>
                              <a:rPr lang="nb-NO" i="1">
                                <a:latin typeface="Cambria Math"/>
                              </a:rPr>
                            </m:ctrlPr>
                          </m:dPr>
                          <m:e>
                            <m:sSub>
                              <m:sSubPr>
                                <m:ctrlPr>
                                  <a:rPr lang="nb-NO" i="1">
                                    <a:latin typeface="Cambria Math"/>
                                  </a:rPr>
                                </m:ctrlPr>
                              </m:sSubPr>
                              <m:e>
                                <m:r>
                                  <a:rPr lang="nb-NO" i="1">
                                    <a:latin typeface="Cambria Math"/>
                                  </a:rPr>
                                  <m:t>𝑌</m:t>
                                </m:r>
                              </m:e>
                              <m:sub>
                                <m:r>
                                  <a:rPr lang="nb-NO" i="1">
                                    <a:latin typeface="Cambria Math"/>
                                  </a:rPr>
                                  <m:t>𝑡</m:t>
                                </m:r>
                              </m:sub>
                            </m:sSub>
                          </m:e>
                        </m:d>
                      </m:e>
                      <m:sub>
                        <m:r>
                          <a:rPr lang="nb-NO" i="1">
                            <a:latin typeface="Cambria Math"/>
                          </a:rPr>
                          <m:t>𝑡</m:t>
                        </m:r>
                        <m:r>
                          <a:rPr lang="en-US" i="1">
                            <a:latin typeface="Cambria Math"/>
                          </a:rPr>
                          <m:t>=1,…,</m:t>
                        </m:r>
                        <m:r>
                          <a:rPr lang="nb-NO" i="1">
                            <a:latin typeface="Cambria Math"/>
                          </a:rPr>
                          <m:t>𝑇</m:t>
                        </m:r>
                      </m:sub>
                    </m:sSub>
                  </m:oMath>
                </a14:m>
                <a:r>
                  <a:rPr lang="en-US" dirty="0"/>
                  <a:t> with dimension </a:t>
                </a:r>
                <a14:m>
                  <m:oMath xmlns:m="http://schemas.openxmlformats.org/officeDocument/2006/math">
                    <m:r>
                      <a:rPr lang="en-US" i="1">
                        <a:latin typeface="Cambria Math"/>
                      </a:rPr>
                      <m:t>1×</m:t>
                    </m:r>
                    <m:r>
                      <a:rPr lang="nb-NO" i="1">
                        <a:latin typeface="Cambria Math"/>
                      </a:rPr>
                      <m:t>𝑇</m:t>
                    </m:r>
                  </m:oMath>
                </a14:m>
                <a:r>
                  <a:rPr lang="en-US" dirty="0" smtClean="0"/>
                  <a:t>.</a:t>
                </a:r>
                <a:endParaRPr lang="nb-NO" dirty="0"/>
              </a:p>
              <a:p>
                <a:pPr marL="342900" lvl="0" indent="-342900">
                  <a:buFont typeface="Arial" panose="020B0604020202020204" pitchFamily="34" charset="0"/>
                  <a:buChar char="•"/>
                </a:pPr>
                <a:r>
                  <a:rPr lang="en-US" dirty="0" smtClean="0"/>
                  <a:t>If </a:t>
                </a:r>
                <a:r>
                  <a:rPr lang="en-US" dirty="0"/>
                  <a:t>recruitment is defined as a </a:t>
                </a:r>
                <a:r>
                  <a:rPr lang="en-US" dirty="0" smtClean="0"/>
                  <a:t>process: </a:t>
                </a:r>
                <a14:m>
                  <m:oMath xmlns:m="http://schemas.openxmlformats.org/officeDocument/2006/math">
                    <m:sSub>
                      <m:sSubPr>
                        <m:ctrlPr>
                          <a:rPr lang="nb-NO" i="1">
                            <a:latin typeface="Cambria Math"/>
                          </a:rPr>
                        </m:ctrlPr>
                      </m:sSubPr>
                      <m:e>
                        <m:d>
                          <m:dPr>
                            <m:begChr m:val="{"/>
                            <m:endChr m:val="}"/>
                            <m:ctrlPr>
                              <a:rPr lang="nb-NO" i="1">
                                <a:latin typeface="Cambria Math"/>
                              </a:rPr>
                            </m:ctrlPr>
                          </m:dPr>
                          <m:e>
                            <m:sSub>
                              <m:sSubPr>
                                <m:ctrlPr>
                                  <a:rPr lang="nb-NO" i="1">
                                    <a:latin typeface="Cambria Math"/>
                                  </a:rPr>
                                </m:ctrlPr>
                              </m:sSubPr>
                              <m:e>
                                <m:r>
                                  <a:rPr lang="nb-NO" i="1">
                                    <a:latin typeface="Cambria Math"/>
                                  </a:rPr>
                                  <m:t>𝑅</m:t>
                                </m:r>
                              </m:e>
                              <m:sub>
                                <m:r>
                                  <a:rPr lang="nb-NO" i="1">
                                    <a:latin typeface="Cambria Math"/>
                                  </a:rPr>
                                  <m:t>𝑡</m:t>
                                </m:r>
                              </m:sub>
                            </m:sSub>
                            <m:r>
                              <a:rPr lang="en-US" i="1">
                                <a:latin typeface="Cambria Math"/>
                              </a:rPr>
                              <m:t>=</m:t>
                            </m:r>
                            <m:sSub>
                              <m:sSubPr>
                                <m:ctrlPr>
                                  <a:rPr lang="nb-NO" i="1">
                                    <a:latin typeface="Cambria Math"/>
                                  </a:rPr>
                                </m:ctrlPr>
                              </m:sSubPr>
                              <m:e>
                                <m:r>
                                  <a:rPr lang="nb-NO" i="1">
                                    <a:latin typeface="Cambria Math"/>
                                  </a:rPr>
                                  <m:t>𝑁</m:t>
                                </m:r>
                              </m:e>
                              <m:sub>
                                <m:r>
                                  <a:rPr lang="en-US" i="1">
                                    <a:latin typeface="Cambria Math"/>
                                  </a:rPr>
                                  <m:t>1,</m:t>
                                </m:r>
                                <m:r>
                                  <a:rPr lang="nb-NO" i="1">
                                    <a:latin typeface="Cambria Math"/>
                                  </a:rPr>
                                  <m:t>𝑡</m:t>
                                </m:r>
                              </m:sub>
                            </m:sSub>
                          </m:e>
                        </m:d>
                      </m:e>
                      <m:sub>
                        <m:r>
                          <a:rPr lang="nb-NO" i="1">
                            <a:latin typeface="Cambria Math"/>
                          </a:rPr>
                          <m:t>𝑡</m:t>
                        </m:r>
                        <m:r>
                          <a:rPr lang="en-US" i="1">
                            <a:latin typeface="Cambria Math"/>
                          </a:rPr>
                          <m:t>=1,…,</m:t>
                        </m:r>
                        <m:r>
                          <a:rPr lang="nb-NO" i="1">
                            <a:latin typeface="Cambria Math"/>
                          </a:rPr>
                          <m:t>𝑇</m:t>
                        </m:r>
                      </m:sub>
                    </m:sSub>
                  </m:oMath>
                </a14:m>
                <a:r>
                  <a:rPr lang="en-US" dirty="0"/>
                  <a:t> with dimension </a:t>
                </a:r>
                <a14:m>
                  <m:oMath xmlns:m="http://schemas.openxmlformats.org/officeDocument/2006/math">
                    <m:r>
                      <a:rPr lang="en-US" i="1">
                        <a:latin typeface="Cambria Math"/>
                      </a:rPr>
                      <m:t>1×</m:t>
                    </m:r>
                    <m:r>
                      <a:rPr lang="nb-NO" i="1">
                        <a:latin typeface="Cambria Math"/>
                      </a:rPr>
                      <m:t>𝑇</m:t>
                    </m:r>
                  </m:oMath>
                </a14:m>
                <a:r>
                  <a:rPr lang="en-US" dirty="0" smtClean="0"/>
                  <a:t>.</a:t>
                </a:r>
                <a:endParaRPr lang="nb-NO" dirty="0"/>
              </a:p>
            </p:txBody>
          </p:sp>
        </mc:Choice>
        <mc:Fallback xmlns="">
          <p:sp>
            <p:nvSpPr>
              <p:cNvPr id="5" name="Rectangle 4"/>
              <p:cNvSpPr>
                <a:spLocks noRot="1" noChangeAspect="1" noMove="1" noResize="1" noEditPoints="1" noAdjustHandles="1" noChangeArrowheads="1" noChangeShapeType="1" noTextEdit="1"/>
              </p:cNvSpPr>
              <p:nvPr/>
            </p:nvSpPr>
            <p:spPr>
              <a:xfrm>
                <a:off x="231345" y="1340768"/>
                <a:ext cx="8928992" cy="3882217"/>
              </a:xfrm>
              <a:prstGeom prst="rect">
                <a:avLst/>
              </a:prstGeom>
              <a:blipFill rotWithShape="1">
                <a:blip r:embed="rId2"/>
                <a:stretch>
                  <a:fillRect l="-751" t="-628" b="-1884"/>
                </a:stretch>
              </a:blipFill>
            </p:spPr>
            <p:txBody>
              <a:bodyPr/>
              <a:lstStyle/>
              <a:p>
                <a:r>
                  <a:rPr lang="nb-NO">
                    <a:noFill/>
                  </a:rPr>
                  <a:t> </a:t>
                </a:r>
              </a:p>
            </p:txBody>
          </p:sp>
        </mc:Fallback>
      </mc:AlternateContent>
    </p:spTree>
    <p:extLst>
      <p:ext uri="{BB962C8B-B14F-4D97-AF65-F5344CB8AC3E}">
        <p14:creationId xmlns:p14="http://schemas.microsoft.com/office/powerpoint/2010/main" val="113157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XSAM</a:t>
            </a:r>
            <a:endParaRPr lang="nb-NO" dirty="0"/>
          </a:p>
        </p:txBody>
      </p:sp>
      <p:sp>
        <p:nvSpPr>
          <p:cNvPr id="3" name="Content Placeholder 2"/>
          <p:cNvSpPr>
            <a:spLocks noGrp="1"/>
          </p:cNvSpPr>
          <p:nvPr>
            <p:ph idx="1"/>
          </p:nvPr>
        </p:nvSpPr>
        <p:spPr/>
        <p:txBody>
          <a:bodyPr/>
          <a:lstStyle/>
          <a:p>
            <a:pPr marL="0" indent="0">
              <a:buNone/>
            </a:pPr>
            <a:r>
              <a:rPr lang="nb-NO" dirty="0" smtClean="0"/>
              <a:t>A </a:t>
            </a:r>
            <a:r>
              <a:rPr lang="nb-NO" dirty="0" err="1" smtClean="0"/>
              <a:t>hidden</a:t>
            </a:r>
            <a:r>
              <a:rPr lang="nb-NO" dirty="0" smtClean="0"/>
              <a:t> </a:t>
            </a:r>
            <a:r>
              <a:rPr lang="nb-NO" dirty="0" err="1" smtClean="0"/>
              <a:t>dynamical</a:t>
            </a:r>
            <a:r>
              <a:rPr lang="nb-NO" dirty="0" smtClean="0"/>
              <a:t> </a:t>
            </a:r>
            <a:r>
              <a:rPr lang="nb-NO" dirty="0" err="1" smtClean="0"/>
              <a:t>process</a:t>
            </a:r>
            <a:r>
              <a:rPr lang="nb-NO" dirty="0" smtClean="0"/>
              <a:t> </a:t>
            </a:r>
            <a:r>
              <a:rPr lang="nb-NO" dirty="0" err="1" smtClean="0"/>
              <a:t>with</a:t>
            </a:r>
            <a:r>
              <a:rPr lang="nb-NO" dirty="0" smtClean="0"/>
              <a:t> </a:t>
            </a:r>
            <a:r>
              <a:rPr lang="nb-NO" dirty="0" err="1" smtClean="0"/>
              <a:t>noisy</a:t>
            </a:r>
            <a:r>
              <a:rPr lang="nb-NO" dirty="0" smtClean="0"/>
              <a:t> </a:t>
            </a:r>
            <a:r>
              <a:rPr lang="nb-NO" dirty="0" err="1" smtClean="0"/>
              <a:t>observations</a:t>
            </a:r>
            <a:r>
              <a:rPr lang="nb-NO" dirty="0" smtClean="0"/>
              <a:t> </a:t>
            </a:r>
            <a:endParaRPr lang="nb-NO" dirty="0" smtClean="0"/>
          </a:p>
          <a:p>
            <a:pPr marL="0" indent="0">
              <a:buNone/>
            </a:pPr>
            <a:endParaRPr lang="nb-NO" dirty="0"/>
          </a:p>
          <a:p>
            <a:pPr marL="0" indent="0">
              <a:buNone/>
            </a:pPr>
            <a:r>
              <a:rPr lang="nb-NO" dirty="0" smtClean="0"/>
              <a:t>– </a:t>
            </a:r>
            <a:r>
              <a:rPr lang="nb-NO" dirty="0" smtClean="0"/>
              <a:t>sounds like a </a:t>
            </a:r>
            <a:r>
              <a:rPr lang="nb-NO" dirty="0" err="1" smtClean="0"/>
              <a:t>state</a:t>
            </a:r>
            <a:r>
              <a:rPr lang="nb-NO" dirty="0" smtClean="0"/>
              <a:t> </a:t>
            </a:r>
            <a:r>
              <a:rPr lang="nb-NO" dirty="0" err="1" smtClean="0"/>
              <a:t>space</a:t>
            </a:r>
            <a:r>
              <a:rPr lang="nb-NO" dirty="0" smtClean="0"/>
              <a:t> </a:t>
            </a:r>
            <a:r>
              <a:rPr lang="nb-NO" dirty="0" err="1" smtClean="0"/>
              <a:t>model</a:t>
            </a:r>
            <a:endParaRPr lang="nb-NO" dirty="0" smtClean="0"/>
          </a:p>
          <a:p>
            <a:pPr marL="0" indent="0">
              <a:buNone/>
            </a:pPr>
            <a:endParaRPr lang="nb-NO" dirty="0" smtClean="0"/>
          </a:p>
          <a:p>
            <a:pPr marL="0" indent="0">
              <a:buNone/>
            </a:pPr>
            <a:r>
              <a:rPr lang="nb-NO" dirty="0" smtClean="0"/>
              <a:t>XSAM is a </a:t>
            </a:r>
            <a:r>
              <a:rPr lang="nb-NO" dirty="0" err="1" smtClean="0"/>
              <a:t>state</a:t>
            </a:r>
            <a:r>
              <a:rPr lang="nb-NO" dirty="0" smtClean="0"/>
              <a:t> </a:t>
            </a:r>
            <a:r>
              <a:rPr lang="nb-NO" dirty="0" err="1" smtClean="0"/>
              <a:t>space</a:t>
            </a:r>
            <a:r>
              <a:rPr lang="nb-NO" dirty="0" smtClean="0"/>
              <a:t> </a:t>
            </a:r>
            <a:r>
              <a:rPr lang="nb-NO" dirty="0" err="1" smtClean="0"/>
              <a:t>model</a:t>
            </a:r>
            <a:r>
              <a:rPr lang="nb-NO" dirty="0" smtClean="0"/>
              <a:t> </a:t>
            </a:r>
            <a:r>
              <a:rPr lang="nb-NO" dirty="0" err="1" smtClean="0"/>
              <a:t>with</a:t>
            </a:r>
            <a:endParaRPr lang="nb-NO" dirty="0" smtClean="0"/>
          </a:p>
          <a:p>
            <a:r>
              <a:rPr lang="nb-NO" dirty="0" err="1" smtClean="0"/>
              <a:t>Flexible</a:t>
            </a:r>
            <a:r>
              <a:rPr lang="nb-NO" dirty="0" smtClean="0"/>
              <a:t> </a:t>
            </a:r>
            <a:r>
              <a:rPr lang="nb-NO" dirty="0" err="1" smtClean="0"/>
              <a:t>dynamical</a:t>
            </a:r>
            <a:r>
              <a:rPr lang="nb-NO" dirty="0" smtClean="0"/>
              <a:t> </a:t>
            </a:r>
            <a:r>
              <a:rPr lang="nb-NO" dirty="0" err="1" smtClean="0"/>
              <a:t>model</a:t>
            </a:r>
            <a:endParaRPr lang="nb-NO" dirty="0" smtClean="0"/>
          </a:p>
          <a:p>
            <a:r>
              <a:rPr lang="nb-NO" dirty="0" err="1" smtClean="0"/>
              <a:t>Flexible</a:t>
            </a:r>
            <a:r>
              <a:rPr lang="nb-NO" dirty="0" smtClean="0"/>
              <a:t> </a:t>
            </a:r>
            <a:r>
              <a:rPr lang="nb-NO" dirty="0" err="1" smtClean="0"/>
              <a:t>Observation</a:t>
            </a:r>
            <a:r>
              <a:rPr lang="nb-NO" dirty="0" smtClean="0"/>
              <a:t> </a:t>
            </a:r>
            <a:r>
              <a:rPr lang="nb-NO" dirty="0" err="1" smtClean="0"/>
              <a:t>model</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a:t>
            </a:fld>
            <a:endParaRPr lang="en-GB" noProof="0" dirty="0"/>
          </a:p>
        </p:txBody>
      </p:sp>
    </p:spTree>
    <p:extLst>
      <p:ext uri="{BB962C8B-B14F-4D97-AF65-F5344CB8AC3E}">
        <p14:creationId xmlns:p14="http://schemas.microsoft.com/office/powerpoint/2010/main" val="265052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E97971C-2FE7-4FD3-B01F-4B5E83D933F8}" type="slidenum">
              <a:rPr lang="en-GB" noProof="0" smtClean="0"/>
              <a:pPr/>
              <a:t>30</a:t>
            </a:fld>
            <a:endParaRPr lang="en-GB" noProof="0" dirty="0"/>
          </a:p>
        </p:txBody>
      </p:sp>
      <p:sp>
        <p:nvSpPr>
          <p:cNvPr id="5" name="Rectangle 4"/>
          <p:cNvSpPr/>
          <p:nvPr/>
        </p:nvSpPr>
        <p:spPr>
          <a:xfrm>
            <a:off x="251520" y="1628800"/>
            <a:ext cx="8640960" cy="2554545"/>
          </a:xfrm>
          <a:prstGeom prst="rect">
            <a:avLst/>
          </a:prstGeom>
        </p:spPr>
        <p:txBody>
          <a:bodyPr wrap="square">
            <a:spAutoFit/>
          </a:bodyPr>
          <a:lstStyle/>
          <a:p>
            <a:r>
              <a:rPr lang="en-US" dirty="0"/>
              <a:t>Fixed </a:t>
            </a:r>
            <a:r>
              <a:rPr lang="en-US" dirty="0" smtClean="0"/>
              <a:t>parameters: </a:t>
            </a:r>
          </a:p>
          <a:p>
            <a:pPr marL="342900" indent="-342900">
              <a:buFont typeface="Arial" panose="020B0604020202020204" pitchFamily="34" charset="0"/>
              <a:buChar char="•"/>
            </a:pPr>
            <a:r>
              <a:rPr lang="en-US" dirty="0" smtClean="0"/>
              <a:t>initial values (abundances first year)</a:t>
            </a:r>
          </a:p>
          <a:p>
            <a:pPr marL="342900" indent="-342900">
              <a:buFont typeface="Arial" panose="020B0604020202020204" pitchFamily="34" charset="0"/>
              <a:buChar char="•"/>
            </a:pPr>
            <a:r>
              <a:rPr lang="en-US" dirty="0" smtClean="0"/>
              <a:t>Optionally recruits</a:t>
            </a:r>
          </a:p>
          <a:p>
            <a:pPr marL="342900" indent="-342900">
              <a:buFont typeface="Arial" panose="020B0604020202020204" pitchFamily="34" charset="0"/>
              <a:buChar char="•"/>
            </a:pPr>
            <a:r>
              <a:rPr lang="en-US" dirty="0"/>
              <a:t>A</a:t>
            </a:r>
            <a:r>
              <a:rPr lang="en-US" dirty="0" smtClean="0"/>
              <a:t>ge </a:t>
            </a:r>
            <a:r>
              <a:rPr lang="en-US" dirty="0"/>
              <a:t>specific </a:t>
            </a:r>
            <a:r>
              <a:rPr lang="en-US" dirty="0" smtClean="0"/>
              <a:t>selectivity</a:t>
            </a:r>
          </a:p>
          <a:p>
            <a:pPr marL="342900" indent="-342900">
              <a:buFont typeface="Arial" panose="020B0604020202020204" pitchFamily="34" charset="0"/>
              <a:buChar char="•"/>
            </a:pPr>
            <a:r>
              <a:rPr lang="en-US" dirty="0" smtClean="0"/>
              <a:t>AR parameters for </a:t>
            </a:r>
            <a:r>
              <a:rPr lang="en-US" dirty="0"/>
              <a:t>selectivity and/or effort (except for random walks in which they are </a:t>
            </a:r>
            <a:r>
              <a:rPr lang="en-US" dirty="0" smtClean="0"/>
              <a:t>predetermined)</a:t>
            </a:r>
          </a:p>
          <a:p>
            <a:pPr marL="342900" indent="-342900">
              <a:buFont typeface="Arial" panose="020B0604020202020204" pitchFamily="34" charset="0"/>
              <a:buChar char="•"/>
            </a:pPr>
            <a:r>
              <a:rPr lang="en-US" dirty="0"/>
              <a:t>A</a:t>
            </a:r>
            <a:r>
              <a:rPr lang="en-US" dirty="0" smtClean="0"/>
              <a:t>ll </a:t>
            </a:r>
            <a:r>
              <a:rPr lang="en-US" dirty="0"/>
              <a:t>variances are fixed parameters to be </a:t>
            </a:r>
            <a:r>
              <a:rPr lang="en-US" dirty="0" smtClean="0"/>
              <a:t>estimated including ‘scaling constants’ for observation errors</a:t>
            </a:r>
            <a:endParaRPr lang="nb-NO" dirty="0"/>
          </a:p>
        </p:txBody>
      </p:sp>
      <p:sp>
        <p:nvSpPr>
          <p:cNvPr id="6" name="Title 1"/>
          <p:cNvSpPr>
            <a:spLocks noGrp="1"/>
          </p:cNvSpPr>
          <p:nvPr>
            <p:ph type="title"/>
          </p:nvPr>
        </p:nvSpPr>
        <p:spPr>
          <a:xfrm>
            <a:off x="251520" y="260648"/>
            <a:ext cx="8640960" cy="1008064"/>
          </a:xfrm>
        </p:spPr>
        <p:txBody>
          <a:bodyPr/>
          <a:lstStyle/>
          <a:p>
            <a:r>
              <a:rPr lang="nb-NO" dirty="0" err="1" smtClean="0"/>
              <a:t>Summary</a:t>
            </a:r>
            <a:r>
              <a:rPr lang="nb-NO" dirty="0" smtClean="0"/>
              <a:t> parameters</a:t>
            </a:r>
            <a:endParaRPr lang="nb-NO" dirty="0"/>
          </a:p>
        </p:txBody>
      </p:sp>
    </p:spTree>
    <p:extLst>
      <p:ext uri="{BB962C8B-B14F-4D97-AF65-F5344CB8AC3E}">
        <p14:creationId xmlns:p14="http://schemas.microsoft.com/office/powerpoint/2010/main" val="2280569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NOTE</a:t>
            </a:r>
            <a:endParaRPr lang="nb-NO" dirty="0"/>
          </a:p>
        </p:txBody>
      </p:sp>
      <p:sp>
        <p:nvSpPr>
          <p:cNvPr id="3" name="Content Placeholder 2"/>
          <p:cNvSpPr>
            <a:spLocks noGrp="1"/>
          </p:cNvSpPr>
          <p:nvPr>
            <p:ph idx="1"/>
          </p:nvPr>
        </p:nvSpPr>
        <p:spPr/>
        <p:txBody>
          <a:bodyPr/>
          <a:lstStyle/>
          <a:p>
            <a:r>
              <a:rPr lang="nb-NO" dirty="0" err="1" smtClean="0"/>
              <a:t>Also</a:t>
            </a:r>
            <a:r>
              <a:rPr lang="nb-NO" dirty="0" smtClean="0"/>
              <a:t> XSAM </a:t>
            </a:r>
            <a:r>
              <a:rPr lang="nb-NO" dirty="0" err="1" smtClean="0"/>
              <a:t>ignores</a:t>
            </a:r>
            <a:r>
              <a:rPr lang="nb-NO" dirty="0" smtClean="0"/>
              <a:t> </a:t>
            </a:r>
            <a:r>
              <a:rPr lang="nb-NO" dirty="0" err="1" smtClean="0"/>
              <a:t>variability</a:t>
            </a:r>
            <a:r>
              <a:rPr lang="nb-NO" dirty="0" smtClean="0"/>
              <a:t> in </a:t>
            </a:r>
            <a:r>
              <a:rPr lang="nb-NO" dirty="0" err="1" smtClean="0"/>
              <a:t>point</a:t>
            </a:r>
            <a:r>
              <a:rPr lang="nb-NO" dirty="0" smtClean="0"/>
              <a:t> </a:t>
            </a:r>
            <a:r>
              <a:rPr lang="nb-NO" dirty="0" err="1" smtClean="0"/>
              <a:t>estimates</a:t>
            </a:r>
            <a:r>
              <a:rPr lang="nb-NO" dirty="0" smtClean="0"/>
              <a:t> </a:t>
            </a:r>
            <a:r>
              <a:rPr lang="nb-NO" dirty="0" err="1" smtClean="0"/>
              <a:t>of</a:t>
            </a:r>
            <a:endParaRPr lang="nb-NO" dirty="0" smtClean="0"/>
          </a:p>
          <a:p>
            <a:pPr lvl="1"/>
            <a:r>
              <a:rPr lang="nb-NO" dirty="0" err="1" smtClean="0"/>
              <a:t>weight@age</a:t>
            </a:r>
            <a:r>
              <a:rPr lang="nb-NO" dirty="0" smtClean="0"/>
              <a:t> in </a:t>
            </a:r>
            <a:r>
              <a:rPr lang="nb-NO" dirty="0" err="1" smtClean="0"/>
              <a:t>stock</a:t>
            </a:r>
            <a:endParaRPr lang="nb-NO" dirty="0" smtClean="0"/>
          </a:p>
          <a:p>
            <a:pPr lvl="1"/>
            <a:r>
              <a:rPr lang="nb-NO" dirty="0" err="1"/>
              <a:t>weight@age</a:t>
            </a:r>
            <a:r>
              <a:rPr lang="nb-NO" dirty="0"/>
              <a:t> in </a:t>
            </a:r>
            <a:r>
              <a:rPr lang="nb-NO" dirty="0" err="1" smtClean="0"/>
              <a:t>catch</a:t>
            </a:r>
            <a:endParaRPr lang="nb-NO" dirty="0" smtClean="0"/>
          </a:p>
          <a:p>
            <a:pPr lvl="1"/>
            <a:r>
              <a:rPr lang="nb-NO" dirty="0" smtClean="0"/>
              <a:t>P(</a:t>
            </a:r>
            <a:r>
              <a:rPr lang="nb-NO" dirty="0" err="1" smtClean="0"/>
              <a:t>mature@age</a:t>
            </a:r>
            <a:r>
              <a:rPr lang="nb-NO" dirty="0" smtClean="0"/>
              <a:t>) </a:t>
            </a:r>
            <a:r>
              <a:rPr lang="nb-NO" dirty="0"/>
              <a:t>in </a:t>
            </a:r>
            <a:r>
              <a:rPr lang="nb-NO" dirty="0" err="1" smtClean="0"/>
              <a:t>stock</a:t>
            </a:r>
            <a:endParaRPr lang="nb-NO" dirty="0" smtClean="0"/>
          </a:p>
          <a:p>
            <a:pPr marL="38100" indent="0">
              <a:buNone/>
            </a:pPr>
            <a:r>
              <a:rPr lang="nb-NO" dirty="0"/>
              <a:t>a</a:t>
            </a:r>
            <a:r>
              <a:rPr lang="nb-NO" dirty="0" smtClean="0"/>
              <a:t>nd </a:t>
            </a:r>
            <a:r>
              <a:rPr lang="nb-NO" dirty="0" err="1" smtClean="0"/>
              <a:t>uses</a:t>
            </a:r>
            <a:r>
              <a:rPr lang="nb-NO" dirty="0" smtClean="0"/>
              <a:t> </a:t>
            </a:r>
            <a:r>
              <a:rPr lang="nb-NO" dirty="0" err="1" smtClean="0"/>
              <a:t>these</a:t>
            </a:r>
            <a:r>
              <a:rPr lang="nb-NO" dirty="0" smtClean="0"/>
              <a:t> as </a:t>
            </a:r>
            <a:r>
              <a:rPr lang="nb-NO" dirty="0" err="1" smtClean="0"/>
              <a:t>fixed</a:t>
            </a:r>
            <a:r>
              <a:rPr lang="nb-NO" dirty="0" smtClean="0"/>
              <a:t> and </a:t>
            </a:r>
            <a:r>
              <a:rPr lang="nb-NO" dirty="0" err="1" smtClean="0"/>
              <a:t>known</a:t>
            </a:r>
            <a:endParaRPr lang="nb-NO" dirty="0"/>
          </a:p>
          <a:p>
            <a:pPr marL="38100" indent="0">
              <a:buNone/>
            </a:pPr>
            <a:endParaRPr lang="nb-NO" dirty="0"/>
          </a:p>
          <a:p>
            <a:pPr lvl="1">
              <a:buFont typeface="Arial" panose="020B0604020202020204" pitchFamily="34" charset="0"/>
              <a:buChar char="→"/>
            </a:pPr>
            <a:r>
              <a:rPr lang="nb-NO" dirty="0" err="1" smtClean="0"/>
              <a:t>Estimates</a:t>
            </a:r>
            <a:r>
              <a:rPr lang="nb-NO" dirty="0" smtClean="0"/>
              <a:t> </a:t>
            </a:r>
            <a:r>
              <a:rPr lang="nb-NO" dirty="0" err="1" smtClean="0"/>
              <a:t>of</a:t>
            </a:r>
            <a:r>
              <a:rPr lang="nb-NO" dirty="0"/>
              <a:t> </a:t>
            </a:r>
            <a:r>
              <a:rPr lang="nb-NO" dirty="0" smtClean="0"/>
              <a:t>biomasses </a:t>
            </a:r>
            <a:r>
              <a:rPr lang="nb-NO" dirty="0" err="1" smtClean="0"/>
              <a:t>such</a:t>
            </a:r>
            <a:r>
              <a:rPr lang="nb-NO" dirty="0" smtClean="0"/>
              <a:t> as SSB </a:t>
            </a:r>
            <a:r>
              <a:rPr lang="nb-NO" dirty="0" err="1" smtClean="0"/>
              <a:t>does</a:t>
            </a:r>
            <a:r>
              <a:rPr lang="nb-NO" dirty="0" smtClean="0"/>
              <a:t> not </a:t>
            </a:r>
            <a:r>
              <a:rPr lang="nb-NO" dirty="0" err="1" smtClean="0"/>
              <a:t>account</a:t>
            </a:r>
            <a:r>
              <a:rPr lang="nb-NO" dirty="0" smtClean="0"/>
              <a:t> for </a:t>
            </a:r>
            <a:r>
              <a:rPr lang="nb-NO" dirty="0" err="1" smtClean="0"/>
              <a:t>this</a:t>
            </a:r>
            <a:r>
              <a:rPr lang="nb-NO" dirty="0" smtClean="0"/>
              <a:t> </a:t>
            </a:r>
            <a:r>
              <a:rPr lang="nb-NO" dirty="0" err="1" smtClean="0"/>
              <a:t>additional</a:t>
            </a:r>
            <a:r>
              <a:rPr lang="nb-NO" dirty="0" smtClean="0"/>
              <a:t> </a:t>
            </a:r>
            <a:r>
              <a:rPr lang="nb-NO" dirty="0" err="1" smtClean="0"/>
              <a:t>variability</a:t>
            </a:r>
            <a:r>
              <a:rPr lang="nb-NO" dirty="0" smtClean="0"/>
              <a:t>!</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31</a:t>
            </a:fld>
            <a:endParaRPr lang="en-GB" noProof="0" dirty="0"/>
          </a:p>
        </p:txBody>
      </p:sp>
    </p:spTree>
    <p:extLst>
      <p:ext uri="{BB962C8B-B14F-4D97-AF65-F5344CB8AC3E}">
        <p14:creationId xmlns:p14="http://schemas.microsoft.com/office/powerpoint/2010/main" val="2980023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Fitting </a:t>
            </a:r>
            <a:r>
              <a:rPr lang="nb-NO" dirty="0" err="1" smtClean="0"/>
              <a:t>the</a:t>
            </a:r>
            <a:r>
              <a:rPr lang="nb-NO" dirty="0" smtClean="0"/>
              <a:t> </a:t>
            </a:r>
            <a:r>
              <a:rPr lang="nb-NO" dirty="0" err="1" smtClean="0"/>
              <a:t>model</a:t>
            </a:r>
            <a:r>
              <a:rPr lang="nb-NO" dirty="0" smtClean="0"/>
              <a:t> to data</a:t>
            </a:r>
            <a:endParaRPr lang="nb-NO" dirty="0"/>
          </a:p>
        </p:txBody>
      </p:sp>
      <p:sp>
        <p:nvSpPr>
          <p:cNvPr id="3" name="Content Placeholder 2"/>
          <p:cNvSpPr>
            <a:spLocks noGrp="1"/>
          </p:cNvSpPr>
          <p:nvPr>
            <p:ph idx="1"/>
          </p:nvPr>
        </p:nvSpPr>
        <p:spPr/>
        <p:txBody>
          <a:bodyPr/>
          <a:lstStyle/>
          <a:p>
            <a:r>
              <a:rPr lang="nb-NO" dirty="0" err="1" smtClean="0"/>
              <a:t>Situation</a:t>
            </a:r>
            <a:r>
              <a:rPr lang="nb-NO" dirty="0" smtClean="0"/>
              <a:t>: </a:t>
            </a:r>
          </a:p>
          <a:p>
            <a:pPr lvl="1"/>
            <a:r>
              <a:rPr lang="nb-NO" dirty="0" smtClean="0"/>
              <a:t>Lots </a:t>
            </a:r>
            <a:r>
              <a:rPr lang="nb-NO" dirty="0" err="1" smtClean="0"/>
              <a:t>of</a:t>
            </a:r>
            <a:r>
              <a:rPr lang="nb-NO" dirty="0" smtClean="0"/>
              <a:t> latent variables</a:t>
            </a:r>
          </a:p>
          <a:p>
            <a:r>
              <a:rPr lang="nb-NO" dirty="0" smtClean="0"/>
              <a:t>Gudmundsson used a </a:t>
            </a:r>
            <a:r>
              <a:rPr lang="nb-NO" dirty="0" err="1" smtClean="0"/>
              <a:t>linearized</a:t>
            </a:r>
            <a:r>
              <a:rPr lang="nb-NO" dirty="0" smtClean="0"/>
              <a:t> </a:t>
            </a:r>
            <a:r>
              <a:rPr lang="nb-NO" dirty="0" err="1" smtClean="0"/>
              <a:t>Kalman</a:t>
            </a:r>
            <a:r>
              <a:rPr lang="nb-NO" dirty="0" smtClean="0"/>
              <a:t> Filter</a:t>
            </a:r>
          </a:p>
          <a:p>
            <a:r>
              <a:rPr lang="nb-NO" dirty="0" err="1" smtClean="0"/>
              <a:t>Could</a:t>
            </a:r>
            <a:r>
              <a:rPr lang="nb-NO" dirty="0" smtClean="0"/>
              <a:t> have used a </a:t>
            </a:r>
            <a:r>
              <a:rPr lang="nb-NO" dirty="0" err="1" smtClean="0"/>
              <a:t>Bayesian</a:t>
            </a:r>
            <a:r>
              <a:rPr lang="nb-NO" dirty="0" smtClean="0"/>
              <a:t> </a:t>
            </a:r>
            <a:r>
              <a:rPr lang="nb-NO" dirty="0" err="1" smtClean="0"/>
              <a:t>approach</a:t>
            </a:r>
            <a:endParaRPr lang="nb-NO" dirty="0" smtClean="0"/>
          </a:p>
          <a:p>
            <a:r>
              <a:rPr lang="nb-NO" dirty="0" smtClean="0"/>
              <a:t>Marginal </a:t>
            </a:r>
            <a:r>
              <a:rPr lang="nb-NO" dirty="0" err="1" smtClean="0"/>
              <a:t>likelihood</a:t>
            </a:r>
            <a:r>
              <a:rPr lang="nb-NO" dirty="0" smtClean="0"/>
              <a:t> </a:t>
            </a:r>
            <a:r>
              <a:rPr lang="nb-NO" dirty="0" err="1" smtClean="0"/>
              <a:t>approach</a:t>
            </a:r>
            <a:r>
              <a:rPr lang="nb-NO" dirty="0" smtClean="0"/>
              <a:t>: Must </a:t>
            </a:r>
            <a:r>
              <a:rPr lang="nb-NO" dirty="0" err="1" smtClean="0"/>
              <a:t>integrate</a:t>
            </a:r>
            <a:r>
              <a:rPr lang="nb-NO" dirty="0" smtClean="0"/>
              <a:t> </a:t>
            </a:r>
            <a:r>
              <a:rPr lang="nb-NO" dirty="0" err="1" smtClean="0"/>
              <a:t>out</a:t>
            </a:r>
            <a:r>
              <a:rPr lang="nb-NO" dirty="0" smtClean="0"/>
              <a:t> </a:t>
            </a:r>
            <a:r>
              <a:rPr lang="nb-NO" dirty="0" err="1" smtClean="0"/>
              <a:t>the</a:t>
            </a:r>
            <a:r>
              <a:rPr lang="nb-NO" dirty="0" smtClean="0"/>
              <a:t> latent variables</a:t>
            </a:r>
          </a:p>
          <a:p>
            <a:pPr lvl="1"/>
            <a:r>
              <a:rPr lang="nb-NO" dirty="0" smtClean="0"/>
              <a:t>ADMB/TMB</a:t>
            </a:r>
          </a:p>
          <a:p>
            <a:pPr lvl="1"/>
            <a:r>
              <a:rPr lang="nb-NO" dirty="0" smtClean="0"/>
              <a:t>Filter </a:t>
            </a:r>
            <a:r>
              <a:rPr lang="nb-NO" dirty="0" err="1" smtClean="0"/>
              <a:t>methods</a:t>
            </a:r>
            <a:endParaRPr lang="nb-NO" dirty="0" smtClean="0"/>
          </a:p>
          <a:p>
            <a:pPr lvl="1"/>
            <a:r>
              <a:rPr lang="nb-NO" dirty="0" smtClean="0"/>
              <a:t>INLA?</a:t>
            </a:r>
          </a:p>
          <a:p>
            <a:r>
              <a:rPr lang="nb-NO" dirty="0" err="1" smtClean="0"/>
              <a:t>Other</a:t>
            </a:r>
            <a:r>
              <a:rPr lang="nb-NO" dirty="0" smtClean="0"/>
              <a:t> </a:t>
            </a:r>
            <a:r>
              <a:rPr lang="nb-NO" dirty="0" err="1" smtClean="0"/>
              <a:t>methods</a:t>
            </a:r>
            <a:r>
              <a:rPr lang="nb-NO" dirty="0" smtClean="0"/>
              <a:t>?</a:t>
            </a:r>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32</a:t>
            </a:fld>
            <a:endParaRPr lang="en-GB" noProof="0" dirty="0"/>
          </a:p>
        </p:txBody>
      </p:sp>
    </p:spTree>
    <p:extLst>
      <p:ext uri="{BB962C8B-B14F-4D97-AF65-F5344CB8AC3E}">
        <p14:creationId xmlns:p14="http://schemas.microsoft.com/office/powerpoint/2010/main" val="2524015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Fitting </a:t>
            </a:r>
            <a:r>
              <a:rPr lang="nb-NO" dirty="0" err="1" smtClean="0"/>
              <a:t>the</a:t>
            </a:r>
            <a:r>
              <a:rPr lang="nb-NO" dirty="0" smtClean="0"/>
              <a:t> </a:t>
            </a:r>
            <a:r>
              <a:rPr lang="nb-NO" dirty="0" err="1" smtClean="0"/>
              <a:t>model</a:t>
            </a:r>
            <a:r>
              <a:rPr lang="nb-NO" dirty="0" smtClean="0"/>
              <a:t> to data </a:t>
            </a:r>
            <a:r>
              <a:rPr lang="nb-NO" dirty="0" err="1" smtClean="0"/>
              <a:t>using</a:t>
            </a:r>
            <a:r>
              <a:rPr lang="nb-NO" dirty="0" smtClean="0"/>
              <a:t> TMB</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nb-NO" sz="2400" dirty="0" smtClean="0"/>
                  <a:t>Maximum </a:t>
                </a:r>
                <a:r>
                  <a:rPr lang="nb-NO" sz="2400" dirty="0" err="1" smtClean="0"/>
                  <a:t>Likelihood</a:t>
                </a:r>
                <a:r>
                  <a:rPr lang="nb-NO" sz="2400" dirty="0" smtClean="0"/>
                  <a:t>: </a:t>
                </a:r>
              </a:p>
              <a:p>
                <a:pPr marL="0" indent="0">
                  <a:buNone/>
                </a:pPr>
                <a:r>
                  <a:rPr lang="en-US" sz="2400" dirty="0" smtClean="0"/>
                  <a:t>inference </a:t>
                </a:r>
                <a:r>
                  <a:rPr lang="en-US" sz="2400" dirty="0"/>
                  <a:t>is based on the marginal likelihood for the observations, i.e. the random effects are integrated out of the </a:t>
                </a:r>
                <a:r>
                  <a:rPr lang="en-US" sz="2400" dirty="0" smtClean="0"/>
                  <a:t>likelihood</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a:rPr lang="en-US" sz="2400" i="1">
                              <a:latin typeface="Cambria Math"/>
                            </a:rPr>
                            <m:t>𝑙</m:t>
                          </m:r>
                        </m:e>
                        <m:sub>
                          <m:r>
                            <a:rPr lang="en-US" sz="2400" i="1">
                              <a:latin typeface="Cambria Math"/>
                            </a:rPr>
                            <m:t>𝑀</m:t>
                          </m:r>
                        </m:sub>
                      </m:sSub>
                      <m:r>
                        <a:rPr lang="en-US" sz="2400" i="1">
                          <a:latin typeface="Cambria Math"/>
                        </a:rPr>
                        <m:t>=−</m:t>
                      </m:r>
                      <m:r>
                        <a:rPr lang="en-US" sz="2400" i="1">
                          <a:latin typeface="Cambria Math"/>
                        </a:rPr>
                        <m:t>𝑙𝑜𝑔</m:t>
                      </m:r>
                      <m:d>
                        <m:dPr>
                          <m:begChr m:val="["/>
                          <m:endChr m:val="]"/>
                          <m:ctrlPr>
                            <a:rPr lang="en-US" sz="2400" i="1">
                              <a:latin typeface="Cambria Math"/>
                            </a:rPr>
                          </m:ctrlPr>
                        </m:dPr>
                        <m:e>
                          <m:r>
                            <a:rPr lang="en-US" sz="2400" i="1">
                              <a:latin typeface="Cambria Math"/>
                            </a:rPr>
                            <m:t>𝑓</m:t>
                          </m:r>
                          <m:r>
                            <a:rPr lang="en-US" sz="2400" i="1">
                              <a:latin typeface="Cambria Math"/>
                            </a:rPr>
                            <m:t>(</m:t>
                          </m:r>
                          <m:r>
                            <a:rPr lang="en-US" sz="2400" i="1">
                              <a:latin typeface="Cambria Math"/>
                            </a:rPr>
                            <m:t>𝜃</m:t>
                          </m:r>
                          <m:r>
                            <a:rPr lang="en-US" sz="2400" i="1">
                              <a:latin typeface="Cambria Math"/>
                            </a:rPr>
                            <m:t>,</m:t>
                          </m:r>
                          <m:r>
                            <a:rPr lang="en-US" sz="2400" i="1">
                              <a:latin typeface="Cambria Math"/>
                            </a:rPr>
                            <m:t>𝑥</m:t>
                          </m:r>
                          <m:r>
                            <a:rPr lang="en-US" sz="2400" i="1">
                              <a:latin typeface="Cambria Math"/>
                            </a:rPr>
                            <m:t>)</m:t>
                          </m:r>
                        </m:e>
                      </m:d>
                      <m:r>
                        <a:rPr lang="en-US" sz="2400" i="1">
                          <a:latin typeface="Cambria Math"/>
                        </a:rPr>
                        <m:t>=−</m:t>
                      </m:r>
                      <m:r>
                        <a:rPr lang="en-US" sz="2400" i="1">
                          <a:latin typeface="Cambria Math"/>
                        </a:rPr>
                        <m:t>𝑙𝑜𝑔</m:t>
                      </m:r>
                      <m:d>
                        <m:dPr>
                          <m:begChr m:val="["/>
                          <m:endChr m:val="]"/>
                          <m:ctrlPr>
                            <a:rPr lang="en-US" sz="2400" i="1">
                              <a:latin typeface="Cambria Math"/>
                            </a:rPr>
                          </m:ctrlPr>
                        </m:dPr>
                        <m:e>
                          <m:nary>
                            <m:naryPr>
                              <m:limLoc m:val="undOvr"/>
                              <m:subHide m:val="on"/>
                              <m:supHide m:val="on"/>
                              <m:ctrlPr>
                                <a:rPr lang="en-US" sz="2400" i="1">
                                  <a:latin typeface="Cambria Math"/>
                                </a:rPr>
                              </m:ctrlPr>
                            </m:naryPr>
                            <m:sub/>
                            <m:sup/>
                            <m:e>
                              <m:r>
                                <a:rPr lang="en-US" sz="2400" i="1">
                                  <a:latin typeface="Cambria Math"/>
                                </a:rPr>
                                <m:t>𝑓</m:t>
                              </m:r>
                              <m:r>
                                <a:rPr lang="en-US" sz="2400" i="1">
                                  <a:latin typeface="Cambria Math"/>
                                </a:rPr>
                                <m:t>(</m:t>
                              </m:r>
                              <m:r>
                                <a:rPr lang="en-US" sz="2400" i="1">
                                  <a:latin typeface="Cambria Math"/>
                                </a:rPr>
                                <m:t>𝜃</m:t>
                              </m:r>
                              <m:r>
                                <a:rPr lang="en-US" sz="2400" i="1">
                                  <a:latin typeface="Cambria Math"/>
                                </a:rPr>
                                <m:t>,</m:t>
                              </m:r>
                              <m:r>
                                <a:rPr lang="en-US" sz="2400" i="1">
                                  <a:latin typeface="Cambria Math"/>
                                </a:rPr>
                                <m:t>𝑦</m:t>
                              </m:r>
                              <m:r>
                                <a:rPr lang="en-US" sz="2400" i="1">
                                  <a:latin typeface="Cambria Math"/>
                                </a:rPr>
                                <m:t>,</m:t>
                              </m:r>
                              <m:r>
                                <a:rPr lang="en-US" sz="2400" i="1">
                                  <a:latin typeface="Cambria Math"/>
                                </a:rPr>
                                <m:t>𝑥</m:t>
                              </m:r>
                              <m:r>
                                <a:rPr lang="en-US" sz="2400" i="1">
                                  <a:latin typeface="Cambria Math"/>
                                </a:rPr>
                                <m:t>)</m:t>
                              </m:r>
                              <m:r>
                                <a:rPr lang="en-US" sz="2400" i="1">
                                  <a:latin typeface="Cambria Math"/>
                                </a:rPr>
                                <m:t>𝑑𝑦</m:t>
                              </m:r>
                            </m:e>
                          </m:nary>
                        </m:e>
                      </m:d>
                    </m:oMath>
                  </m:oMathPara>
                </a14:m>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a:stretch>
              </a:blipFill>
            </p:spPr>
            <p:txBody>
              <a:bodyPr/>
              <a:lstStyle/>
              <a:p>
                <a:r>
                  <a:rPr lang="nb-NO">
                    <a:noFill/>
                  </a:rPr>
                  <a:t> </a:t>
                </a:r>
              </a:p>
            </p:txBody>
          </p:sp>
        </mc:Fallback>
      </mc:AlternateContent>
      <p:sp>
        <p:nvSpPr>
          <p:cNvPr id="4" name="TextBox 3"/>
          <p:cNvSpPr txBox="1"/>
          <p:nvPr/>
        </p:nvSpPr>
        <p:spPr>
          <a:xfrm>
            <a:off x="1403648" y="4374396"/>
            <a:ext cx="1799595" cy="369332"/>
          </a:xfrm>
          <a:prstGeom prst="rect">
            <a:avLst/>
          </a:prstGeom>
          <a:noFill/>
        </p:spPr>
        <p:txBody>
          <a:bodyPr wrap="none" rtlCol="0">
            <a:spAutoFit/>
          </a:bodyPr>
          <a:lstStyle/>
          <a:p>
            <a:r>
              <a:rPr lang="nb-NO" dirty="0" err="1" smtClean="0"/>
              <a:t>Fixed</a:t>
            </a:r>
            <a:r>
              <a:rPr lang="nb-NO" dirty="0" smtClean="0"/>
              <a:t> parameters</a:t>
            </a:r>
            <a:endParaRPr lang="en-US" dirty="0"/>
          </a:p>
        </p:txBody>
      </p:sp>
      <p:sp>
        <p:nvSpPr>
          <p:cNvPr id="5" name="TextBox 4"/>
          <p:cNvSpPr txBox="1"/>
          <p:nvPr/>
        </p:nvSpPr>
        <p:spPr>
          <a:xfrm>
            <a:off x="5874966" y="4302388"/>
            <a:ext cx="1649362" cy="369332"/>
          </a:xfrm>
          <a:prstGeom prst="rect">
            <a:avLst/>
          </a:prstGeom>
          <a:noFill/>
        </p:spPr>
        <p:txBody>
          <a:bodyPr wrap="none" rtlCol="0">
            <a:spAutoFit/>
          </a:bodyPr>
          <a:lstStyle/>
          <a:p>
            <a:r>
              <a:rPr lang="nb-NO" dirty="0" smtClean="0"/>
              <a:t>Random </a:t>
            </a:r>
            <a:r>
              <a:rPr lang="nb-NO" dirty="0" err="1" smtClean="0"/>
              <a:t>effects</a:t>
            </a:r>
            <a:endParaRPr lang="en-US" dirty="0"/>
          </a:p>
        </p:txBody>
      </p:sp>
      <p:sp>
        <p:nvSpPr>
          <p:cNvPr id="6" name="TextBox 5"/>
          <p:cNvSpPr txBox="1"/>
          <p:nvPr/>
        </p:nvSpPr>
        <p:spPr>
          <a:xfrm>
            <a:off x="3563888" y="4365104"/>
            <a:ext cx="620554" cy="369332"/>
          </a:xfrm>
          <a:prstGeom prst="rect">
            <a:avLst/>
          </a:prstGeom>
          <a:noFill/>
        </p:spPr>
        <p:txBody>
          <a:bodyPr wrap="none" rtlCol="0">
            <a:spAutoFit/>
          </a:bodyPr>
          <a:lstStyle/>
          <a:p>
            <a:r>
              <a:rPr lang="nb-NO" dirty="0" smtClean="0"/>
              <a:t>Data</a:t>
            </a:r>
            <a:endParaRPr lang="en-US" dirty="0"/>
          </a:p>
        </p:txBody>
      </p:sp>
      <p:cxnSp>
        <p:nvCxnSpPr>
          <p:cNvPr id="8" name="Straight Arrow Connector 7"/>
          <p:cNvCxnSpPr>
            <a:stCxn id="4" idx="0"/>
          </p:cNvCxnSpPr>
          <p:nvPr/>
        </p:nvCxnSpPr>
        <p:spPr>
          <a:xfrm flipV="1">
            <a:off x="2303446" y="3951640"/>
            <a:ext cx="1260442"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p:cNvCxnSpPr>
          <p:nvPr/>
        </p:nvCxnSpPr>
        <p:spPr>
          <a:xfrm flipV="1">
            <a:off x="3874165" y="3933056"/>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p:cNvCxnSpPr>
          <p:nvPr/>
        </p:nvCxnSpPr>
        <p:spPr>
          <a:xfrm flipH="1" flipV="1">
            <a:off x="6372200" y="3951640"/>
            <a:ext cx="327447" cy="35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9552" y="4869160"/>
            <a:ext cx="7920880" cy="1569660"/>
          </a:xfrm>
          <a:prstGeom prst="rect">
            <a:avLst/>
          </a:prstGeom>
        </p:spPr>
        <p:txBody>
          <a:bodyPr wrap="square">
            <a:spAutoFit/>
          </a:bodyPr>
          <a:lstStyle/>
          <a:p>
            <a:r>
              <a:rPr lang="en-US" sz="2400" dirty="0" smtClean="0"/>
              <a:t>Achieved by TMB </a:t>
            </a:r>
            <a:r>
              <a:rPr lang="en-US" sz="2400" dirty="0"/>
              <a:t>(Template Model Builder, </a:t>
            </a:r>
            <a:r>
              <a:rPr lang="en-US" sz="2400" dirty="0" err="1"/>
              <a:t>Kristensen</a:t>
            </a:r>
            <a:r>
              <a:rPr lang="en-US" sz="2400" dirty="0"/>
              <a:t> 2014, </a:t>
            </a:r>
            <a:r>
              <a:rPr lang="en-US" sz="2400" u="sng" dirty="0">
                <a:hlinkClick r:id="rId3"/>
              </a:rPr>
              <a:t>https://github.com/kaskr/adcomp/wiki</a:t>
            </a:r>
            <a:r>
              <a:rPr lang="en-US" sz="2400" dirty="0" smtClean="0"/>
              <a:t>), which approximates the integral by </a:t>
            </a:r>
            <a:r>
              <a:rPr lang="en-US" sz="2400" dirty="0" err="1" smtClean="0"/>
              <a:t>LaPlace</a:t>
            </a:r>
            <a:r>
              <a:rPr lang="en-US" sz="2400" dirty="0" smtClean="0"/>
              <a:t> approximation such that the marginal likelihood can be maximized</a:t>
            </a:r>
            <a:endParaRPr lang="en-US" sz="2400" dirty="0"/>
          </a:p>
        </p:txBody>
      </p:sp>
    </p:spTree>
    <p:extLst>
      <p:ext uri="{BB962C8B-B14F-4D97-AF65-F5344CB8AC3E}">
        <p14:creationId xmlns:p14="http://schemas.microsoft.com/office/powerpoint/2010/main" val="1442152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The </a:t>
            </a:r>
            <a:r>
              <a:rPr lang="nb-NO" dirty="0" err="1" smtClean="0"/>
              <a:t>likelihood</a:t>
            </a:r>
            <a:endParaRPr lang="nb-NO" dirty="0"/>
          </a:p>
        </p:txBody>
      </p:sp>
      <p:sp>
        <p:nvSpPr>
          <p:cNvPr id="3" name="Content Placeholder 2"/>
          <p:cNvSpPr>
            <a:spLocks noGrp="1"/>
          </p:cNvSpPr>
          <p:nvPr>
            <p:ph idx="1"/>
          </p:nvPr>
        </p:nvSpPr>
        <p:spPr/>
        <p:txBody>
          <a:bodyPr/>
          <a:lstStyle/>
          <a:p>
            <a:r>
              <a:rPr lang="nb-NO" dirty="0" smtClean="0"/>
              <a:t>See </a:t>
            </a:r>
            <a:r>
              <a:rPr lang="nb-NO" dirty="0" err="1" smtClean="0"/>
              <a:t>documentation</a:t>
            </a:r>
            <a:r>
              <a:rPr lang="nb-NO" dirty="0" smtClean="0"/>
              <a:t> for </a:t>
            </a:r>
            <a:r>
              <a:rPr lang="nb-NO" dirty="0" err="1" smtClean="0"/>
              <a:t>details</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34</a:t>
            </a:fld>
            <a:endParaRPr lang="en-GB" noProof="0" dirty="0"/>
          </a:p>
        </p:txBody>
      </p:sp>
    </p:spTree>
    <p:extLst>
      <p:ext uri="{BB962C8B-B14F-4D97-AF65-F5344CB8AC3E}">
        <p14:creationId xmlns:p14="http://schemas.microsoft.com/office/powerpoint/2010/main" val="2903729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Evaluation </a:t>
            </a:r>
            <a:r>
              <a:rPr lang="nb-NO" dirty="0" err="1" smtClean="0"/>
              <a:t>of</a:t>
            </a:r>
            <a:r>
              <a:rPr lang="nb-NO" dirty="0" smtClean="0"/>
              <a:t> </a:t>
            </a:r>
            <a:r>
              <a:rPr lang="nb-NO" dirty="0" err="1" smtClean="0"/>
              <a:t>model</a:t>
            </a:r>
            <a:endParaRPr lang="en-US" dirty="0"/>
          </a:p>
        </p:txBody>
      </p:sp>
      <p:sp>
        <p:nvSpPr>
          <p:cNvPr id="3" name="Content Placeholder 2"/>
          <p:cNvSpPr>
            <a:spLocks noGrp="1"/>
          </p:cNvSpPr>
          <p:nvPr>
            <p:ph idx="1"/>
          </p:nvPr>
        </p:nvSpPr>
        <p:spPr/>
        <p:txBody>
          <a:bodyPr>
            <a:normAutofit fontScale="62500" lnSpcReduction="20000"/>
          </a:bodyPr>
          <a:lstStyle/>
          <a:p>
            <a:r>
              <a:rPr lang="nb-NO" dirty="0" smtClean="0"/>
              <a:t>Evaluation by ‘standard’ </a:t>
            </a:r>
            <a:r>
              <a:rPr lang="nb-NO" dirty="0" err="1" smtClean="0"/>
              <a:t>diagnostics</a:t>
            </a:r>
            <a:r>
              <a:rPr lang="nb-NO" dirty="0" smtClean="0"/>
              <a:t> (</a:t>
            </a:r>
            <a:r>
              <a:rPr lang="nb-NO" dirty="0" err="1" smtClean="0"/>
              <a:t>residuals</a:t>
            </a:r>
            <a:r>
              <a:rPr lang="nb-NO" dirty="0" smtClean="0"/>
              <a:t>, </a:t>
            </a:r>
            <a:r>
              <a:rPr lang="nb-NO" dirty="0" err="1" smtClean="0"/>
              <a:t>likelihood</a:t>
            </a:r>
            <a:r>
              <a:rPr lang="nb-NO" dirty="0" smtClean="0"/>
              <a:t> </a:t>
            </a:r>
            <a:r>
              <a:rPr lang="nb-NO" dirty="0" err="1" smtClean="0"/>
              <a:t>componenets</a:t>
            </a:r>
            <a:r>
              <a:rPr lang="nb-NO" dirty="0" smtClean="0"/>
              <a:t> and </a:t>
            </a:r>
            <a:r>
              <a:rPr lang="nb-NO" dirty="0" err="1" smtClean="0"/>
              <a:t>profiles</a:t>
            </a:r>
            <a:r>
              <a:rPr lang="nb-NO" dirty="0" smtClean="0"/>
              <a:t>, </a:t>
            </a:r>
            <a:r>
              <a:rPr lang="nb-NO" dirty="0" err="1" smtClean="0"/>
              <a:t>etc</a:t>
            </a:r>
            <a:r>
              <a:rPr lang="nb-NO" dirty="0" smtClean="0"/>
              <a:t>)</a:t>
            </a:r>
          </a:p>
          <a:p>
            <a:r>
              <a:rPr lang="nb-NO" dirty="0" smtClean="0"/>
              <a:t>Evaluation by </a:t>
            </a:r>
            <a:r>
              <a:rPr lang="nb-NO" dirty="0" err="1" smtClean="0"/>
              <a:t>simulation</a:t>
            </a:r>
            <a:endParaRPr lang="nb-NO" dirty="0" smtClean="0"/>
          </a:p>
          <a:p>
            <a:pPr lvl="1"/>
            <a:r>
              <a:rPr lang="nb-NO" dirty="0" err="1" smtClean="0"/>
              <a:t>Simulate</a:t>
            </a:r>
            <a:r>
              <a:rPr lang="nb-NO" dirty="0" smtClean="0"/>
              <a:t> </a:t>
            </a:r>
            <a:r>
              <a:rPr lang="nb-NO" dirty="0" err="1" smtClean="0"/>
              <a:t>process</a:t>
            </a:r>
            <a:endParaRPr lang="nb-NO" dirty="0" smtClean="0"/>
          </a:p>
          <a:p>
            <a:pPr lvl="1"/>
            <a:r>
              <a:rPr lang="nb-NO" dirty="0" err="1" smtClean="0"/>
              <a:t>Simulate</a:t>
            </a:r>
            <a:r>
              <a:rPr lang="nb-NO" dirty="0" smtClean="0"/>
              <a:t> data</a:t>
            </a:r>
          </a:p>
          <a:p>
            <a:pPr lvl="1"/>
            <a:r>
              <a:rPr lang="nb-NO" dirty="0" err="1" smtClean="0"/>
              <a:t>Check</a:t>
            </a:r>
            <a:r>
              <a:rPr lang="nb-NO" dirty="0" smtClean="0"/>
              <a:t> </a:t>
            </a:r>
            <a:r>
              <a:rPr lang="nb-NO" dirty="0" err="1" smtClean="0"/>
              <a:t>performance</a:t>
            </a:r>
            <a:endParaRPr lang="nb-NO" dirty="0" smtClean="0"/>
          </a:p>
          <a:p>
            <a:pPr marL="457200" lvl="1" indent="0">
              <a:buNone/>
            </a:pPr>
            <a:endParaRPr lang="nb-NO" dirty="0" smtClean="0"/>
          </a:p>
          <a:p>
            <a:pPr marL="457200" lvl="1" indent="0">
              <a:buNone/>
            </a:pPr>
            <a:r>
              <a:rPr lang="nb-NO" dirty="0" err="1" smtClean="0"/>
              <a:t>Some</a:t>
            </a:r>
            <a:r>
              <a:rPr lang="nb-NO" dirty="0" smtClean="0"/>
              <a:t> </a:t>
            </a:r>
            <a:r>
              <a:rPr lang="nb-NO" dirty="0" err="1" smtClean="0"/>
              <a:t>conclusions</a:t>
            </a:r>
            <a:r>
              <a:rPr lang="nb-NO" dirty="0" smtClean="0"/>
              <a:t>:</a:t>
            </a:r>
            <a:endParaRPr lang="nb-NO" dirty="0"/>
          </a:p>
          <a:p>
            <a:pPr>
              <a:buFont typeface="Wingdings" pitchFamily="2" charset="2"/>
              <a:buChar char="à"/>
            </a:pPr>
            <a:r>
              <a:rPr lang="nb-NO" dirty="0" err="1" smtClean="0"/>
              <a:t>Difficult</a:t>
            </a:r>
            <a:r>
              <a:rPr lang="nb-NO" dirty="0" smtClean="0"/>
              <a:t> to </a:t>
            </a:r>
            <a:r>
              <a:rPr lang="nb-NO" dirty="0" err="1" smtClean="0"/>
              <a:t>estimate</a:t>
            </a:r>
            <a:r>
              <a:rPr lang="nb-NO" dirty="0" smtClean="0"/>
              <a:t> </a:t>
            </a:r>
            <a:r>
              <a:rPr lang="nb-NO" dirty="0" err="1" smtClean="0"/>
              <a:t>structure</a:t>
            </a:r>
            <a:r>
              <a:rPr lang="nb-NO" dirty="0" smtClean="0"/>
              <a:t> </a:t>
            </a:r>
            <a:r>
              <a:rPr lang="nb-NO" dirty="0" err="1" smtClean="0"/>
              <a:t>of</a:t>
            </a:r>
            <a:r>
              <a:rPr lang="nb-NO" dirty="0" smtClean="0"/>
              <a:t> </a:t>
            </a:r>
            <a:r>
              <a:rPr lang="nb-NO" dirty="0" err="1" smtClean="0"/>
              <a:t>observation</a:t>
            </a:r>
            <a:r>
              <a:rPr lang="nb-NO" dirty="0" smtClean="0"/>
              <a:t> </a:t>
            </a:r>
            <a:r>
              <a:rPr lang="nb-NO" dirty="0" err="1" smtClean="0"/>
              <a:t>error</a:t>
            </a:r>
            <a:r>
              <a:rPr lang="nb-NO" dirty="0" smtClean="0"/>
              <a:t>, </a:t>
            </a:r>
            <a:r>
              <a:rPr lang="nb-NO" dirty="0" err="1" smtClean="0"/>
              <a:t>variance</a:t>
            </a:r>
            <a:r>
              <a:rPr lang="nb-NO" dirty="0" smtClean="0"/>
              <a:t> </a:t>
            </a:r>
            <a:r>
              <a:rPr lang="nb-NO" dirty="0" err="1" smtClean="0"/>
              <a:t>components</a:t>
            </a:r>
            <a:r>
              <a:rPr lang="nb-NO" dirty="0" smtClean="0"/>
              <a:t> </a:t>
            </a:r>
            <a:r>
              <a:rPr lang="nb-NO" dirty="0" err="1" smtClean="0"/>
              <a:t>are</a:t>
            </a:r>
            <a:r>
              <a:rPr lang="nb-NO" dirty="0" smtClean="0"/>
              <a:t> </a:t>
            </a:r>
            <a:r>
              <a:rPr lang="nb-NO" dirty="0" err="1" smtClean="0"/>
              <a:t>confounded</a:t>
            </a:r>
            <a:endParaRPr lang="nb-NO" dirty="0" smtClean="0"/>
          </a:p>
          <a:p>
            <a:pPr>
              <a:buFont typeface="Wingdings" pitchFamily="2" charset="2"/>
              <a:buChar char="à"/>
            </a:pPr>
            <a:r>
              <a:rPr lang="nb-NO" dirty="0" err="1" smtClean="0"/>
              <a:t>Utilizing</a:t>
            </a:r>
            <a:r>
              <a:rPr lang="nb-NO" dirty="0" smtClean="0"/>
              <a:t> prior </a:t>
            </a:r>
            <a:r>
              <a:rPr lang="nb-NO" dirty="0" err="1" smtClean="0"/>
              <a:t>information</a:t>
            </a:r>
            <a:r>
              <a:rPr lang="nb-NO" dirty="0" smtClean="0"/>
              <a:t> </a:t>
            </a:r>
            <a:r>
              <a:rPr lang="nb-NO" dirty="0" err="1" smtClean="0"/>
              <a:t>on</a:t>
            </a:r>
            <a:r>
              <a:rPr lang="nb-NO" dirty="0" smtClean="0"/>
              <a:t> </a:t>
            </a:r>
            <a:r>
              <a:rPr lang="nb-NO" dirty="0" err="1" smtClean="0"/>
              <a:t>errors</a:t>
            </a:r>
            <a:r>
              <a:rPr lang="nb-NO" dirty="0" smtClean="0"/>
              <a:t> </a:t>
            </a:r>
            <a:r>
              <a:rPr lang="nb-NO" dirty="0" err="1" smtClean="0"/>
              <a:t>improves</a:t>
            </a:r>
            <a:r>
              <a:rPr lang="nb-NO" dirty="0" smtClean="0"/>
              <a:t> </a:t>
            </a:r>
            <a:r>
              <a:rPr lang="nb-NO" dirty="0" err="1" smtClean="0"/>
              <a:t>inference</a:t>
            </a:r>
            <a:endParaRPr lang="nb-NO" dirty="0" smtClean="0"/>
          </a:p>
          <a:p>
            <a:pPr lvl="1">
              <a:buFont typeface="Arial" panose="020B0604020202020204" pitchFamily="34" charset="0"/>
              <a:buChar char="•"/>
            </a:pPr>
            <a:r>
              <a:rPr lang="nb-NO" dirty="0" smtClean="0"/>
              <a:t>Not sensitive to </a:t>
            </a:r>
            <a:r>
              <a:rPr lang="nb-NO" dirty="0" err="1" smtClean="0"/>
              <a:t>small</a:t>
            </a:r>
            <a:r>
              <a:rPr lang="nb-NO" dirty="0" smtClean="0"/>
              <a:t> </a:t>
            </a:r>
            <a:r>
              <a:rPr lang="nb-NO" dirty="0" err="1" smtClean="0"/>
              <a:t>errors</a:t>
            </a:r>
            <a:r>
              <a:rPr lang="nb-NO" dirty="0" smtClean="0"/>
              <a:t> in </a:t>
            </a:r>
            <a:r>
              <a:rPr lang="nb-NO" dirty="0" err="1" smtClean="0"/>
              <a:t>covariances</a:t>
            </a:r>
            <a:r>
              <a:rPr lang="nb-NO" dirty="0" smtClean="0"/>
              <a:t> (due to </a:t>
            </a:r>
            <a:r>
              <a:rPr lang="nb-NO" dirty="0" err="1" smtClean="0"/>
              <a:t>estimation</a:t>
            </a:r>
            <a:r>
              <a:rPr lang="nb-NO" dirty="0" smtClean="0"/>
              <a:t>)</a:t>
            </a:r>
            <a:endParaRPr lang="en-US" dirty="0" smtClean="0"/>
          </a:p>
          <a:p>
            <a:pPr>
              <a:buFont typeface="Wingdings" pitchFamily="2" charset="2"/>
              <a:buChar char="à"/>
            </a:pPr>
            <a:r>
              <a:rPr lang="nb-NO" dirty="0" smtClean="0"/>
              <a:t>Level </a:t>
            </a:r>
            <a:r>
              <a:rPr lang="nb-NO" dirty="0" err="1" smtClean="0"/>
              <a:t>of</a:t>
            </a:r>
            <a:r>
              <a:rPr lang="nb-NO" dirty="0" smtClean="0"/>
              <a:t> </a:t>
            </a:r>
            <a:r>
              <a:rPr lang="nb-NO" dirty="0" err="1" smtClean="0"/>
              <a:t>uncertainty</a:t>
            </a:r>
            <a:r>
              <a:rPr lang="nb-NO" dirty="0" smtClean="0"/>
              <a:t> in data is </a:t>
            </a:r>
            <a:r>
              <a:rPr lang="nb-NO" dirty="0" err="1" smtClean="0"/>
              <a:t>closely</a:t>
            </a:r>
            <a:r>
              <a:rPr lang="nb-NO" dirty="0" smtClean="0"/>
              <a:t> </a:t>
            </a:r>
            <a:r>
              <a:rPr lang="nb-NO" dirty="0" err="1" smtClean="0"/>
              <a:t>linked</a:t>
            </a:r>
            <a:r>
              <a:rPr lang="nb-NO" dirty="0" smtClean="0"/>
              <a:t> to </a:t>
            </a:r>
            <a:r>
              <a:rPr lang="nb-NO" dirty="0" err="1" smtClean="0"/>
              <a:t>level</a:t>
            </a:r>
            <a:r>
              <a:rPr lang="nb-NO" dirty="0" smtClean="0"/>
              <a:t> </a:t>
            </a:r>
            <a:r>
              <a:rPr lang="nb-NO" dirty="0" err="1" smtClean="0"/>
              <a:t>of</a:t>
            </a:r>
            <a:r>
              <a:rPr lang="nb-NO" dirty="0" smtClean="0"/>
              <a:t> </a:t>
            </a:r>
            <a:r>
              <a:rPr lang="nb-NO" dirty="0" err="1" smtClean="0"/>
              <a:t>uncertainty</a:t>
            </a:r>
            <a:r>
              <a:rPr lang="nb-NO" dirty="0" smtClean="0"/>
              <a:t> </a:t>
            </a:r>
            <a:r>
              <a:rPr lang="nb-NO" dirty="0" err="1" smtClean="0"/>
              <a:t>of</a:t>
            </a:r>
            <a:r>
              <a:rPr lang="nb-NO" dirty="0" smtClean="0"/>
              <a:t> parameters</a:t>
            </a:r>
          </a:p>
          <a:p>
            <a:pPr>
              <a:buFont typeface="Wingdings" pitchFamily="2" charset="2"/>
              <a:buChar char="à"/>
            </a:pPr>
            <a:endParaRPr lang="nb-NO" dirty="0" smtClean="0"/>
          </a:p>
          <a:p>
            <a:pPr marL="0" indent="0">
              <a:buNone/>
            </a:pPr>
            <a:r>
              <a:rPr lang="nb-NO" dirty="0" err="1" smtClean="0"/>
              <a:t>Explains</a:t>
            </a:r>
            <a:r>
              <a:rPr lang="nb-NO" dirty="0" smtClean="0"/>
              <a:t> </a:t>
            </a:r>
            <a:r>
              <a:rPr lang="nb-NO" dirty="0" err="1" smtClean="0"/>
              <a:t>why</a:t>
            </a:r>
            <a:r>
              <a:rPr lang="nb-NO" dirty="0" smtClean="0"/>
              <a:t> </a:t>
            </a:r>
            <a:r>
              <a:rPr lang="nb-NO" dirty="0" err="1"/>
              <a:t>we</a:t>
            </a:r>
            <a:r>
              <a:rPr lang="nb-NO" dirty="0"/>
              <a:t> </a:t>
            </a:r>
            <a:r>
              <a:rPr lang="nb-NO" dirty="0" err="1"/>
              <a:t>propose</a:t>
            </a:r>
            <a:r>
              <a:rPr lang="nb-NO" dirty="0"/>
              <a:t> to </a:t>
            </a:r>
            <a:r>
              <a:rPr lang="nb-NO" dirty="0" err="1" smtClean="0"/>
              <a:t>predetermine</a:t>
            </a:r>
            <a:r>
              <a:rPr lang="nb-NO" dirty="0" smtClean="0"/>
              <a:t> </a:t>
            </a:r>
            <a:r>
              <a:rPr lang="nb-NO" dirty="0"/>
              <a:t>parts </a:t>
            </a:r>
            <a:r>
              <a:rPr lang="nb-NO" dirty="0" err="1"/>
              <a:t>of</a:t>
            </a:r>
            <a:r>
              <a:rPr lang="nb-NO" dirty="0"/>
              <a:t> </a:t>
            </a:r>
            <a:r>
              <a:rPr lang="nb-NO" dirty="0" err="1"/>
              <a:t>the</a:t>
            </a:r>
            <a:r>
              <a:rPr lang="nb-NO" dirty="0"/>
              <a:t> </a:t>
            </a:r>
            <a:r>
              <a:rPr lang="nb-NO" dirty="0" err="1"/>
              <a:t>covariance</a:t>
            </a:r>
            <a:r>
              <a:rPr lang="nb-NO" dirty="0"/>
              <a:t> </a:t>
            </a:r>
            <a:r>
              <a:rPr lang="nb-NO" dirty="0" err="1" smtClean="0"/>
              <a:t>structure</a:t>
            </a:r>
            <a:r>
              <a:rPr lang="nb-NO" dirty="0" smtClean="0"/>
              <a:t> </a:t>
            </a:r>
            <a:r>
              <a:rPr lang="nb-NO" sz="1600" dirty="0" smtClean="0"/>
              <a:t>(</a:t>
            </a:r>
            <a:r>
              <a:rPr lang="nb-NO" sz="1600" dirty="0" err="1" smtClean="0"/>
              <a:t>see</a:t>
            </a:r>
            <a:r>
              <a:rPr lang="nb-NO" sz="1600" dirty="0" smtClean="0"/>
              <a:t> </a:t>
            </a:r>
            <a:r>
              <a:rPr lang="nb-NO" sz="1600" dirty="0" err="1" smtClean="0"/>
              <a:t>also</a:t>
            </a:r>
            <a:r>
              <a:rPr lang="nb-NO" sz="1600" dirty="0" smtClean="0"/>
              <a:t> </a:t>
            </a:r>
            <a:r>
              <a:rPr lang="nb-NO" sz="1600" dirty="0" err="1" smtClean="0"/>
              <a:t>comments</a:t>
            </a:r>
            <a:r>
              <a:rPr lang="nb-NO" sz="1600" dirty="0" smtClean="0"/>
              <a:t> in Gudmundsson 1994 </a:t>
            </a:r>
            <a:r>
              <a:rPr lang="nb-NO" sz="1600" dirty="0" err="1" smtClean="0"/>
              <a:t>concerning</a:t>
            </a:r>
            <a:r>
              <a:rPr lang="nb-NO" sz="1600" dirty="0" smtClean="0"/>
              <a:t> </a:t>
            </a:r>
            <a:r>
              <a:rPr lang="nb-NO" sz="1600" dirty="0" err="1" smtClean="0"/>
              <a:t>predetermining</a:t>
            </a:r>
            <a:r>
              <a:rPr lang="nb-NO" sz="1600" dirty="0" smtClean="0"/>
              <a:t> parameter </a:t>
            </a:r>
            <a:r>
              <a:rPr lang="nb-NO" sz="1600" dirty="0" err="1" smtClean="0"/>
              <a:t>values</a:t>
            </a:r>
            <a:r>
              <a:rPr lang="nb-NO" sz="1600" dirty="0" smtClean="0"/>
              <a:t>)</a:t>
            </a:r>
            <a:r>
              <a:rPr lang="nb-NO" dirty="0" smtClean="0"/>
              <a:t>!</a:t>
            </a:r>
            <a:endParaRPr lang="nb-NO" dirty="0"/>
          </a:p>
        </p:txBody>
      </p:sp>
    </p:spTree>
    <p:extLst>
      <p:ext uri="{BB962C8B-B14F-4D97-AF65-F5344CB8AC3E}">
        <p14:creationId xmlns:p14="http://schemas.microsoft.com/office/powerpoint/2010/main" val="212214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Note</a:t>
            </a:r>
            <a:endParaRPr lang="nb-NO" dirty="0"/>
          </a:p>
        </p:txBody>
      </p:sp>
      <p:sp>
        <p:nvSpPr>
          <p:cNvPr id="3" name="Content Placeholder 2"/>
          <p:cNvSpPr>
            <a:spLocks noGrp="1"/>
          </p:cNvSpPr>
          <p:nvPr>
            <p:ph idx="1"/>
          </p:nvPr>
        </p:nvSpPr>
        <p:spPr/>
        <p:txBody>
          <a:bodyPr/>
          <a:lstStyle/>
          <a:p>
            <a:pPr marL="0" indent="0">
              <a:buNone/>
            </a:pPr>
            <a:r>
              <a:rPr lang="nb-NO" dirty="0" smtClean="0"/>
              <a:t>The </a:t>
            </a:r>
            <a:r>
              <a:rPr lang="nb-NO" dirty="0" err="1" smtClean="0"/>
              <a:t>idea</a:t>
            </a:r>
            <a:r>
              <a:rPr lang="nb-NO" dirty="0" smtClean="0"/>
              <a:t> </a:t>
            </a:r>
            <a:r>
              <a:rPr lang="nb-NO" dirty="0" err="1" smtClean="0"/>
              <a:t>of</a:t>
            </a:r>
            <a:r>
              <a:rPr lang="nb-NO" dirty="0" smtClean="0"/>
              <a:t> </a:t>
            </a:r>
            <a:r>
              <a:rPr lang="nb-NO" dirty="0" err="1" smtClean="0"/>
              <a:t>informing</a:t>
            </a:r>
            <a:r>
              <a:rPr lang="nb-NO" dirty="0" smtClean="0"/>
              <a:t> </a:t>
            </a:r>
            <a:r>
              <a:rPr lang="nb-NO" dirty="0" err="1" smtClean="0"/>
              <a:t>error</a:t>
            </a:r>
            <a:r>
              <a:rPr lang="nb-NO" dirty="0" smtClean="0"/>
              <a:t> </a:t>
            </a:r>
            <a:r>
              <a:rPr lang="nb-NO" dirty="0" err="1" smtClean="0"/>
              <a:t>structures</a:t>
            </a:r>
            <a:r>
              <a:rPr lang="nb-NO" dirty="0" smtClean="0"/>
              <a:t> </a:t>
            </a:r>
            <a:r>
              <a:rPr lang="nb-NO" dirty="0" err="1" smtClean="0"/>
              <a:t>based</a:t>
            </a:r>
            <a:r>
              <a:rPr lang="nb-NO" dirty="0" smtClean="0"/>
              <a:t> </a:t>
            </a:r>
            <a:r>
              <a:rPr lang="nb-NO" dirty="0" err="1" smtClean="0"/>
              <a:t>on</a:t>
            </a:r>
            <a:r>
              <a:rPr lang="nb-NO" dirty="0" smtClean="0"/>
              <a:t> sampling </a:t>
            </a:r>
            <a:r>
              <a:rPr lang="nb-NO" dirty="0" err="1" smtClean="0"/>
              <a:t>errors</a:t>
            </a:r>
            <a:r>
              <a:rPr lang="nb-NO" dirty="0" smtClean="0"/>
              <a:t> is not </a:t>
            </a:r>
            <a:r>
              <a:rPr lang="nb-NO" dirty="0" err="1" smtClean="0"/>
              <a:t>new</a:t>
            </a:r>
            <a:r>
              <a:rPr lang="nb-NO" dirty="0" smtClean="0"/>
              <a:t> </a:t>
            </a:r>
          </a:p>
          <a:p>
            <a:pPr marL="0" indent="0">
              <a:buNone/>
            </a:pPr>
            <a:r>
              <a:rPr lang="nb-NO" dirty="0" smtClean="0"/>
              <a:t>For </a:t>
            </a:r>
            <a:r>
              <a:rPr lang="nb-NO" dirty="0" err="1" smtClean="0"/>
              <a:t>example</a:t>
            </a:r>
            <a:r>
              <a:rPr lang="nb-NO" dirty="0" smtClean="0"/>
              <a:t>:</a:t>
            </a:r>
          </a:p>
          <a:p>
            <a:r>
              <a:rPr lang="nb-NO" dirty="0" smtClean="0"/>
              <a:t>ADAPT: </a:t>
            </a:r>
            <a:r>
              <a:rPr lang="nb-NO" dirty="0" err="1" smtClean="0"/>
              <a:t>propose</a:t>
            </a:r>
            <a:r>
              <a:rPr lang="nb-NO" dirty="0" smtClean="0"/>
              <a:t> to </a:t>
            </a:r>
            <a:r>
              <a:rPr lang="nb-NO" dirty="0" err="1" smtClean="0"/>
              <a:t>use</a:t>
            </a:r>
            <a:r>
              <a:rPr lang="nb-NO" dirty="0" smtClean="0"/>
              <a:t> sampling </a:t>
            </a:r>
            <a:r>
              <a:rPr lang="nb-NO" dirty="0" err="1" smtClean="0"/>
              <a:t>errors</a:t>
            </a:r>
            <a:r>
              <a:rPr lang="nb-NO" dirty="0" smtClean="0"/>
              <a:t> to </a:t>
            </a:r>
            <a:r>
              <a:rPr lang="nb-NO" dirty="0" err="1" smtClean="0"/>
              <a:t>objectively</a:t>
            </a:r>
            <a:r>
              <a:rPr lang="nb-NO" dirty="0" smtClean="0"/>
              <a:t> </a:t>
            </a:r>
            <a:r>
              <a:rPr lang="nb-NO" dirty="0" err="1" smtClean="0"/>
              <a:t>provide</a:t>
            </a:r>
            <a:r>
              <a:rPr lang="nb-NO" dirty="0" smtClean="0"/>
              <a:t> </a:t>
            </a:r>
            <a:r>
              <a:rPr lang="nb-NO" dirty="0" err="1" smtClean="0"/>
              <a:t>weight</a:t>
            </a:r>
            <a:r>
              <a:rPr lang="nb-NO" dirty="0" smtClean="0"/>
              <a:t> to data</a:t>
            </a:r>
          </a:p>
          <a:p>
            <a:r>
              <a:rPr lang="nb-NO" dirty="0" smtClean="0"/>
              <a:t>Stock </a:t>
            </a:r>
            <a:r>
              <a:rPr lang="nb-NO" dirty="0" err="1" smtClean="0"/>
              <a:t>synthesis</a:t>
            </a:r>
            <a:r>
              <a:rPr lang="nb-NO" dirty="0" smtClean="0"/>
              <a:t>: </a:t>
            </a:r>
            <a:r>
              <a:rPr lang="nb-NO" dirty="0" err="1" smtClean="0"/>
              <a:t>Operates</a:t>
            </a:r>
            <a:r>
              <a:rPr lang="nb-NO" dirty="0" smtClean="0"/>
              <a:t> </a:t>
            </a:r>
            <a:r>
              <a:rPr lang="nb-NO" dirty="0" err="1" smtClean="0"/>
              <a:t>with</a:t>
            </a:r>
            <a:r>
              <a:rPr lang="nb-NO" dirty="0" smtClean="0"/>
              <a:t> </a:t>
            </a:r>
            <a:r>
              <a:rPr lang="nb-NO" dirty="0" err="1" smtClean="0"/>
              <a:t>effective</a:t>
            </a:r>
            <a:r>
              <a:rPr lang="nb-NO" dirty="0" smtClean="0"/>
              <a:t> sample </a:t>
            </a:r>
            <a:r>
              <a:rPr lang="nb-NO" dirty="0" err="1" smtClean="0"/>
              <a:t>sizes</a:t>
            </a:r>
            <a:r>
              <a:rPr lang="nb-NO" dirty="0" smtClean="0"/>
              <a:t> to </a:t>
            </a:r>
            <a:r>
              <a:rPr lang="nb-NO" dirty="0" err="1" smtClean="0"/>
              <a:t>control</a:t>
            </a:r>
            <a:r>
              <a:rPr lang="nb-NO" dirty="0" smtClean="0"/>
              <a:t> </a:t>
            </a:r>
            <a:r>
              <a:rPr lang="nb-NO" dirty="0" err="1" smtClean="0"/>
              <a:t>weighting</a:t>
            </a:r>
            <a:r>
              <a:rPr lang="nb-NO" dirty="0" smtClean="0"/>
              <a:t> and </a:t>
            </a:r>
            <a:r>
              <a:rPr lang="nb-NO" dirty="0" err="1" smtClean="0"/>
              <a:t>variability</a:t>
            </a:r>
            <a:endParaRPr lang="nb-NO" dirty="0" smtClean="0"/>
          </a:p>
          <a:p>
            <a:r>
              <a:rPr lang="nb-NO" dirty="0" err="1" smtClean="0"/>
              <a:t>Discussed</a:t>
            </a:r>
            <a:r>
              <a:rPr lang="nb-NO" dirty="0" smtClean="0"/>
              <a:t> in Newman et al. 2014</a:t>
            </a:r>
          </a:p>
          <a:p>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36</a:t>
            </a:fld>
            <a:endParaRPr lang="en-GB" noProof="0" dirty="0"/>
          </a:p>
        </p:txBody>
      </p:sp>
    </p:spTree>
    <p:extLst>
      <p:ext uri="{BB962C8B-B14F-4D97-AF65-F5344CB8AC3E}">
        <p14:creationId xmlns:p14="http://schemas.microsoft.com/office/powerpoint/2010/main" val="44898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Being</a:t>
            </a:r>
            <a:r>
              <a:rPr lang="nb-NO" dirty="0"/>
              <a:t> </a:t>
            </a:r>
            <a:r>
              <a:rPr lang="nb-NO" dirty="0" err="1"/>
              <a:t>critical</a:t>
            </a:r>
            <a:r>
              <a:rPr lang="nb-NO" dirty="0"/>
              <a:t> </a:t>
            </a:r>
            <a:r>
              <a:rPr lang="nb-NO" dirty="0" smtClean="0"/>
              <a:t>: </a:t>
            </a:r>
            <a:r>
              <a:rPr lang="nb-NO" dirty="0" err="1" smtClean="0"/>
              <a:t>food</a:t>
            </a:r>
            <a:r>
              <a:rPr lang="nb-NO" dirty="0" smtClean="0"/>
              <a:t> for </a:t>
            </a:r>
            <a:r>
              <a:rPr lang="nb-NO" dirty="0" err="1" smtClean="0"/>
              <a:t>thought</a:t>
            </a:r>
            <a:endParaRPr lang="nb-NO" dirty="0"/>
          </a:p>
        </p:txBody>
      </p:sp>
      <p:sp>
        <p:nvSpPr>
          <p:cNvPr id="3" name="Content Placeholder 2"/>
          <p:cNvSpPr>
            <a:spLocks noGrp="1"/>
          </p:cNvSpPr>
          <p:nvPr>
            <p:ph idx="1"/>
          </p:nvPr>
        </p:nvSpPr>
        <p:spPr/>
        <p:txBody>
          <a:bodyPr/>
          <a:lstStyle/>
          <a:p>
            <a:r>
              <a:rPr lang="nb-NO" sz="1600" dirty="0" smtClean="0"/>
              <a:t>The </a:t>
            </a:r>
            <a:r>
              <a:rPr lang="nb-NO" sz="1600" dirty="0" err="1" smtClean="0"/>
              <a:t>implemenation</a:t>
            </a:r>
            <a:r>
              <a:rPr lang="nb-NO" sz="1600" dirty="0" smtClean="0"/>
              <a:t> </a:t>
            </a:r>
            <a:r>
              <a:rPr lang="nb-NO" sz="1600" dirty="0" err="1" smtClean="0"/>
              <a:t>of</a:t>
            </a:r>
            <a:r>
              <a:rPr lang="nb-NO" sz="1600" dirty="0" smtClean="0"/>
              <a:t> a HCR </a:t>
            </a:r>
            <a:r>
              <a:rPr lang="nb-NO" sz="1600" dirty="0" err="1" smtClean="0"/>
              <a:t>may</a:t>
            </a:r>
            <a:r>
              <a:rPr lang="nb-NO" sz="1600" dirty="0" smtClean="0"/>
              <a:t> </a:t>
            </a:r>
            <a:r>
              <a:rPr lang="nb-NO" sz="1600" dirty="0" err="1" smtClean="0"/>
              <a:t>justify</a:t>
            </a:r>
            <a:r>
              <a:rPr lang="nb-NO" sz="1600" dirty="0" smtClean="0"/>
              <a:t> a time series </a:t>
            </a:r>
            <a:r>
              <a:rPr lang="nb-NO" sz="1600" dirty="0" err="1" smtClean="0"/>
              <a:t>model</a:t>
            </a:r>
            <a:r>
              <a:rPr lang="nb-NO" sz="1600" dirty="0" smtClean="0"/>
              <a:t> for F. </a:t>
            </a:r>
            <a:r>
              <a:rPr lang="nb-NO" sz="1600" dirty="0" err="1" smtClean="0"/>
              <a:t>What</a:t>
            </a:r>
            <a:r>
              <a:rPr lang="nb-NO" sz="1600" dirty="0" smtClean="0"/>
              <a:t> </a:t>
            </a:r>
            <a:r>
              <a:rPr lang="nb-NO" sz="1600" dirty="0" err="1" smtClean="0"/>
              <a:t>if</a:t>
            </a:r>
            <a:r>
              <a:rPr lang="nb-NO" sz="1600" dirty="0" smtClean="0"/>
              <a:t> </a:t>
            </a:r>
            <a:r>
              <a:rPr lang="nb-NO" sz="1600" dirty="0" err="1" smtClean="0"/>
              <a:t>the</a:t>
            </a:r>
            <a:r>
              <a:rPr lang="nb-NO" sz="1600" dirty="0" smtClean="0"/>
              <a:t> HCR (or </a:t>
            </a:r>
            <a:r>
              <a:rPr lang="nb-NO" sz="1600" dirty="0" err="1" smtClean="0"/>
              <a:t>the</a:t>
            </a:r>
            <a:r>
              <a:rPr lang="nb-NO" sz="1600" dirty="0" smtClean="0"/>
              <a:t> </a:t>
            </a:r>
            <a:r>
              <a:rPr lang="nb-NO" sz="1600" dirty="0" err="1" smtClean="0"/>
              <a:t>implementation</a:t>
            </a:r>
            <a:r>
              <a:rPr lang="nb-NO" sz="1600" dirty="0" smtClean="0"/>
              <a:t>) </a:t>
            </a:r>
            <a:r>
              <a:rPr lang="nb-NO" sz="1600" dirty="0" err="1" smtClean="0"/>
              <a:t>changes</a:t>
            </a:r>
            <a:r>
              <a:rPr lang="nb-NO" sz="1600" dirty="0" smtClean="0"/>
              <a:t>?</a:t>
            </a:r>
          </a:p>
          <a:p>
            <a:r>
              <a:rPr lang="nb-NO" sz="1600" dirty="0" err="1" smtClean="0"/>
              <a:t>Flexible</a:t>
            </a:r>
            <a:r>
              <a:rPr lang="nb-NO" sz="1600" dirty="0" smtClean="0"/>
              <a:t> </a:t>
            </a:r>
            <a:r>
              <a:rPr lang="nb-NO" sz="1600" dirty="0" err="1" smtClean="0"/>
              <a:t>model</a:t>
            </a:r>
            <a:r>
              <a:rPr lang="nb-NO" sz="1600" dirty="0" smtClean="0"/>
              <a:t> for C (</a:t>
            </a:r>
            <a:r>
              <a:rPr lang="nb-NO" sz="1600" dirty="0" err="1" smtClean="0"/>
              <a:t>through</a:t>
            </a:r>
            <a:r>
              <a:rPr lang="nb-NO" sz="1600" dirty="0" smtClean="0"/>
              <a:t> F)</a:t>
            </a:r>
          </a:p>
          <a:p>
            <a:r>
              <a:rPr lang="nb-NO" sz="1600" dirty="0" smtClean="0"/>
              <a:t>Not so </a:t>
            </a:r>
            <a:r>
              <a:rPr lang="nb-NO" sz="1600" dirty="0" err="1" smtClean="0"/>
              <a:t>flexible</a:t>
            </a:r>
            <a:r>
              <a:rPr lang="nb-NO" sz="1600" dirty="0" smtClean="0"/>
              <a:t> </a:t>
            </a:r>
            <a:r>
              <a:rPr lang="nb-NO" sz="1600" dirty="0" err="1" smtClean="0"/>
              <a:t>model</a:t>
            </a:r>
            <a:r>
              <a:rPr lang="nb-NO" sz="1600" dirty="0" smtClean="0"/>
              <a:t> for I</a:t>
            </a:r>
          </a:p>
          <a:p>
            <a:r>
              <a:rPr lang="nb-NO" sz="1600" dirty="0" err="1" smtClean="0"/>
              <a:t>Consequences</a:t>
            </a:r>
            <a:endParaRPr lang="nb-NO" sz="1600" dirty="0" smtClean="0"/>
          </a:p>
          <a:p>
            <a:pPr lvl="1"/>
            <a:r>
              <a:rPr lang="nb-NO" sz="1600" dirty="0" smtClean="0"/>
              <a:t>Is </a:t>
            </a:r>
            <a:r>
              <a:rPr lang="nb-NO" sz="1600" dirty="0" err="1" smtClean="0"/>
              <a:t>the</a:t>
            </a:r>
            <a:r>
              <a:rPr lang="nb-NO" sz="1600" dirty="0" smtClean="0"/>
              <a:t> </a:t>
            </a:r>
            <a:r>
              <a:rPr lang="nb-NO" sz="1600" dirty="0" err="1" smtClean="0"/>
              <a:t>model</a:t>
            </a:r>
            <a:r>
              <a:rPr lang="nb-NO" sz="1600" dirty="0" smtClean="0"/>
              <a:t> </a:t>
            </a:r>
            <a:r>
              <a:rPr lang="nb-NO" sz="1600" dirty="0" err="1" smtClean="0"/>
              <a:t>too</a:t>
            </a:r>
            <a:r>
              <a:rPr lang="nb-NO" sz="1600" dirty="0" smtClean="0"/>
              <a:t> </a:t>
            </a:r>
            <a:r>
              <a:rPr lang="nb-NO" sz="1600" dirty="0" err="1" smtClean="0"/>
              <a:t>flexible</a:t>
            </a:r>
            <a:r>
              <a:rPr lang="nb-NO" sz="1600" dirty="0" smtClean="0"/>
              <a:t>?</a:t>
            </a:r>
          </a:p>
          <a:p>
            <a:pPr lvl="1"/>
            <a:r>
              <a:rPr lang="nb-NO" sz="1600" dirty="0" err="1" smtClean="0"/>
              <a:t>Parsimonious</a:t>
            </a:r>
            <a:r>
              <a:rPr lang="nb-NO" sz="1600" dirty="0" smtClean="0"/>
              <a:t>?</a:t>
            </a:r>
          </a:p>
          <a:p>
            <a:pPr lvl="1"/>
            <a:r>
              <a:rPr lang="nb-NO" sz="1600" dirty="0" err="1" smtClean="0"/>
              <a:t>Overparameterised</a:t>
            </a:r>
            <a:r>
              <a:rPr lang="nb-NO" sz="1600" dirty="0" smtClean="0"/>
              <a:t>?</a:t>
            </a:r>
          </a:p>
          <a:p>
            <a:r>
              <a:rPr lang="nb-NO" sz="1600" dirty="0" err="1" smtClean="0"/>
              <a:t>What</a:t>
            </a:r>
            <a:r>
              <a:rPr lang="nb-NO" sz="1600" dirty="0" smtClean="0"/>
              <a:t> is </a:t>
            </a:r>
            <a:r>
              <a:rPr lang="nb-NO" sz="1600" dirty="0" err="1" smtClean="0"/>
              <a:t>really</a:t>
            </a:r>
            <a:r>
              <a:rPr lang="nb-NO" sz="1600" dirty="0" smtClean="0"/>
              <a:t> </a:t>
            </a:r>
            <a:r>
              <a:rPr lang="nb-NO" sz="1600" dirty="0" err="1" smtClean="0"/>
              <a:t>needed</a:t>
            </a:r>
            <a:r>
              <a:rPr lang="nb-NO" sz="1600" dirty="0" smtClean="0"/>
              <a:t> for </a:t>
            </a:r>
            <a:r>
              <a:rPr lang="nb-NO" sz="1600" dirty="0" err="1" smtClean="0"/>
              <a:t>good</a:t>
            </a:r>
            <a:r>
              <a:rPr lang="nb-NO" sz="1600" dirty="0" smtClean="0"/>
              <a:t> </a:t>
            </a:r>
            <a:r>
              <a:rPr lang="nb-NO" sz="1600" dirty="0" err="1" smtClean="0"/>
              <a:t>advice</a:t>
            </a:r>
            <a:r>
              <a:rPr lang="nb-NO" sz="1600" dirty="0" smtClean="0"/>
              <a:t>?</a:t>
            </a:r>
          </a:p>
          <a:p>
            <a:r>
              <a:rPr lang="nb-NO" sz="1600" dirty="0" err="1" smtClean="0"/>
              <a:t>We</a:t>
            </a:r>
            <a:r>
              <a:rPr lang="nb-NO" sz="1600" dirty="0" smtClean="0"/>
              <a:t> </a:t>
            </a:r>
            <a:r>
              <a:rPr lang="nb-NO" sz="1600" dirty="0" err="1" smtClean="0"/>
              <a:t>can</a:t>
            </a:r>
            <a:r>
              <a:rPr lang="nb-NO" sz="1600" dirty="0" smtClean="0"/>
              <a:t> </a:t>
            </a:r>
            <a:r>
              <a:rPr lang="nb-NO" sz="1600" dirty="0" err="1" smtClean="0"/>
              <a:t>estimate</a:t>
            </a:r>
            <a:r>
              <a:rPr lang="nb-NO" sz="1600" dirty="0" smtClean="0"/>
              <a:t> </a:t>
            </a:r>
            <a:r>
              <a:rPr lang="nb-NO" sz="1600" dirty="0" err="1" smtClean="0"/>
              <a:t>lots</a:t>
            </a:r>
            <a:r>
              <a:rPr lang="nb-NO" sz="1600" dirty="0" smtClean="0"/>
              <a:t> </a:t>
            </a:r>
            <a:r>
              <a:rPr lang="nb-NO" sz="1600" dirty="0" err="1" smtClean="0"/>
              <a:t>of</a:t>
            </a:r>
            <a:r>
              <a:rPr lang="nb-NO" sz="1600" dirty="0" smtClean="0"/>
              <a:t> parameters in </a:t>
            </a:r>
            <a:r>
              <a:rPr lang="nb-NO" sz="1600" dirty="0" err="1" smtClean="0"/>
              <a:t>complex</a:t>
            </a:r>
            <a:r>
              <a:rPr lang="nb-NO" sz="1600" dirty="0" smtClean="0"/>
              <a:t> </a:t>
            </a:r>
            <a:r>
              <a:rPr lang="nb-NO" sz="1600" dirty="0" err="1" smtClean="0"/>
              <a:t>models</a:t>
            </a:r>
            <a:r>
              <a:rPr lang="nb-NO" sz="1600" dirty="0" smtClean="0"/>
              <a:t> </a:t>
            </a:r>
            <a:r>
              <a:rPr lang="nb-NO" sz="1600" dirty="0" err="1" smtClean="0"/>
              <a:t>because</a:t>
            </a:r>
            <a:r>
              <a:rPr lang="nb-NO" sz="1600" dirty="0" smtClean="0"/>
              <a:t> </a:t>
            </a:r>
            <a:r>
              <a:rPr lang="nb-NO" sz="1600" dirty="0" err="1" smtClean="0"/>
              <a:t>of</a:t>
            </a:r>
            <a:r>
              <a:rPr lang="nb-NO" sz="1600" dirty="0" smtClean="0"/>
              <a:t> </a:t>
            </a:r>
            <a:r>
              <a:rPr lang="nb-NO" sz="1600" dirty="0" err="1" smtClean="0"/>
              <a:t>numercially</a:t>
            </a:r>
            <a:r>
              <a:rPr lang="nb-NO" sz="1600" dirty="0" smtClean="0"/>
              <a:t> </a:t>
            </a:r>
            <a:r>
              <a:rPr lang="nb-NO" sz="1600" dirty="0" err="1" smtClean="0"/>
              <a:t>efficient</a:t>
            </a:r>
            <a:r>
              <a:rPr lang="nb-NO" sz="1600" dirty="0" smtClean="0"/>
              <a:t> </a:t>
            </a:r>
            <a:r>
              <a:rPr lang="nb-NO" sz="1600" dirty="0" err="1" smtClean="0"/>
              <a:t>techniques</a:t>
            </a:r>
            <a:r>
              <a:rPr lang="nb-NO" sz="1600" dirty="0" smtClean="0"/>
              <a:t>. Are </a:t>
            </a:r>
            <a:r>
              <a:rPr lang="nb-NO" sz="1600" dirty="0" err="1" smtClean="0"/>
              <a:t>we</a:t>
            </a:r>
            <a:r>
              <a:rPr lang="nb-NO" sz="1600" dirty="0" smtClean="0"/>
              <a:t> </a:t>
            </a:r>
            <a:r>
              <a:rPr lang="nb-NO" sz="1600" u="sng" dirty="0" err="1" smtClean="0"/>
              <a:t>really</a:t>
            </a:r>
            <a:r>
              <a:rPr lang="nb-NO" sz="1600" dirty="0" smtClean="0"/>
              <a:t> </a:t>
            </a:r>
            <a:r>
              <a:rPr lang="nb-NO" sz="1600" dirty="0" err="1" smtClean="0"/>
              <a:t>estimating</a:t>
            </a:r>
            <a:r>
              <a:rPr lang="nb-NO" sz="1600" dirty="0" smtClean="0"/>
              <a:t> relevant parameters? </a:t>
            </a:r>
            <a:r>
              <a:rPr lang="nb-NO" sz="1600" dirty="0" err="1" smtClean="0"/>
              <a:t>Does</a:t>
            </a:r>
            <a:r>
              <a:rPr lang="nb-NO" sz="1600" dirty="0" smtClean="0"/>
              <a:t> </a:t>
            </a:r>
            <a:r>
              <a:rPr lang="nb-NO" sz="1600" dirty="0" err="1" smtClean="0"/>
              <a:t>that</a:t>
            </a:r>
            <a:r>
              <a:rPr lang="nb-NO" sz="1600" dirty="0" smtClean="0"/>
              <a:t> </a:t>
            </a:r>
            <a:r>
              <a:rPr lang="nb-NO" sz="1600" dirty="0" err="1" smtClean="0"/>
              <a:t>mean</a:t>
            </a:r>
            <a:r>
              <a:rPr lang="nb-NO" sz="1600" dirty="0" smtClean="0"/>
              <a:t> it </a:t>
            </a:r>
            <a:r>
              <a:rPr lang="nb-NO" sz="1600" dirty="0" err="1" smtClean="0"/>
              <a:t>should</a:t>
            </a:r>
            <a:r>
              <a:rPr lang="nb-NO" sz="1600" dirty="0" smtClean="0"/>
              <a:t> be done?</a:t>
            </a:r>
          </a:p>
          <a:p>
            <a:endParaRPr lang="nb-NO" sz="1600"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37</a:t>
            </a:fld>
            <a:endParaRPr lang="en-GB" noProof="0" dirty="0"/>
          </a:p>
        </p:txBody>
      </p:sp>
    </p:spTree>
    <p:extLst>
      <p:ext uri="{BB962C8B-B14F-4D97-AF65-F5344CB8AC3E}">
        <p14:creationId xmlns:p14="http://schemas.microsoft.com/office/powerpoint/2010/main" val="284473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XSAM</a:t>
            </a:r>
            <a:endParaRPr lang="nb-NO" dirty="0"/>
          </a:p>
        </p:txBody>
      </p:sp>
      <p:sp>
        <p:nvSpPr>
          <p:cNvPr id="3" name="Content Placeholder 2"/>
          <p:cNvSpPr>
            <a:spLocks noGrp="1"/>
          </p:cNvSpPr>
          <p:nvPr>
            <p:ph idx="1"/>
          </p:nvPr>
        </p:nvSpPr>
        <p:spPr/>
        <p:txBody>
          <a:bodyPr/>
          <a:lstStyle/>
          <a:p>
            <a:r>
              <a:rPr lang="nb-NO" dirty="0" smtClean="0"/>
              <a:t>The goal </a:t>
            </a:r>
            <a:r>
              <a:rPr lang="nb-NO" dirty="0" err="1" smtClean="0"/>
              <a:t>was</a:t>
            </a:r>
            <a:r>
              <a:rPr lang="nb-NO" dirty="0" smtClean="0"/>
              <a:t> to </a:t>
            </a:r>
            <a:r>
              <a:rPr lang="nb-NO" dirty="0" err="1" smtClean="0"/>
              <a:t>build</a:t>
            </a:r>
            <a:r>
              <a:rPr lang="nb-NO" dirty="0" smtClean="0"/>
              <a:t> a </a:t>
            </a:r>
            <a:r>
              <a:rPr lang="nb-NO" dirty="0" err="1" smtClean="0"/>
              <a:t>framework</a:t>
            </a:r>
            <a:r>
              <a:rPr lang="nb-NO" dirty="0" smtClean="0"/>
              <a:t> to </a:t>
            </a:r>
            <a:r>
              <a:rPr lang="nb-NO" dirty="0" err="1" smtClean="0"/>
              <a:t>improve</a:t>
            </a:r>
            <a:r>
              <a:rPr lang="nb-NO" dirty="0" smtClean="0"/>
              <a:t> </a:t>
            </a:r>
            <a:r>
              <a:rPr lang="nb-NO" dirty="0" err="1" smtClean="0"/>
              <a:t>the</a:t>
            </a:r>
            <a:r>
              <a:rPr lang="nb-NO" dirty="0" smtClean="0"/>
              <a:t> </a:t>
            </a:r>
            <a:r>
              <a:rPr lang="nb-NO" dirty="0" err="1" smtClean="0"/>
              <a:t>way</a:t>
            </a:r>
            <a:r>
              <a:rPr lang="nb-NO" dirty="0" smtClean="0"/>
              <a:t> </a:t>
            </a:r>
            <a:r>
              <a:rPr lang="nb-NO" dirty="0" err="1" smtClean="0"/>
              <a:t>errors</a:t>
            </a:r>
            <a:r>
              <a:rPr lang="nb-NO" dirty="0" smtClean="0"/>
              <a:t> </a:t>
            </a:r>
            <a:r>
              <a:rPr lang="nb-NO" dirty="0" err="1" smtClean="0"/>
              <a:t>are</a:t>
            </a:r>
            <a:r>
              <a:rPr lang="nb-NO" dirty="0" smtClean="0"/>
              <a:t> </a:t>
            </a:r>
            <a:r>
              <a:rPr lang="nb-NO" dirty="0" err="1" smtClean="0"/>
              <a:t>handled</a:t>
            </a:r>
            <a:endParaRPr lang="nb-NO" dirty="0" smtClean="0"/>
          </a:p>
          <a:p>
            <a:r>
              <a:rPr lang="nb-NO" dirty="0" smtClean="0"/>
              <a:t>Less </a:t>
            </a:r>
            <a:r>
              <a:rPr lang="nb-NO" dirty="0" err="1" smtClean="0"/>
              <a:t>focus</a:t>
            </a:r>
            <a:r>
              <a:rPr lang="nb-NO" dirty="0" smtClean="0"/>
              <a:t> </a:t>
            </a:r>
            <a:r>
              <a:rPr lang="nb-NO" dirty="0" err="1" smtClean="0"/>
              <a:t>on</a:t>
            </a:r>
            <a:r>
              <a:rPr lang="nb-NO" dirty="0" smtClean="0"/>
              <a:t> </a:t>
            </a:r>
            <a:r>
              <a:rPr lang="nb-NO" dirty="0" err="1" smtClean="0"/>
              <a:t>the</a:t>
            </a:r>
            <a:r>
              <a:rPr lang="nb-NO" dirty="0" smtClean="0"/>
              <a:t> </a:t>
            </a:r>
            <a:r>
              <a:rPr lang="nb-NO" dirty="0" err="1" smtClean="0"/>
              <a:t>dynamical</a:t>
            </a:r>
            <a:r>
              <a:rPr lang="nb-NO" dirty="0" smtClean="0"/>
              <a:t> </a:t>
            </a:r>
            <a:r>
              <a:rPr lang="nb-NO" dirty="0" err="1" smtClean="0"/>
              <a:t>model</a:t>
            </a:r>
            <a:r>
              <a:rPr lang="nb-NO" dirty="0" smtClean="0"/>
              <a:t>: </a:t>
            </a:r>
            <a:r>
              <a:rPr lang="nb-NO" dirty="0" err="1" smtClean="0"/>
              <a:t>Builds</a:t>
            </a:r>
            <a:r>
              <a:rPr lang="nb-NO" dirty="0" smtClean="0"/>
              <a:t> </a:t>
            </a:r>
            <a:r>
              <a:rPr lang="nb-NO" dirty="0" err="1" smtClean="0"/>
              <a:t>on</a:t>
            </a:r>
            <a:r>
              <a:rPr lang="nb-NO" dirty="0" smtClean="0"/>
              <a:t> </a:t>
            </a:r>
            <a:r>
              <a:rPr lang="nb-NO" dirty="0" err="1" smtClean="0"/>
              <a:t>the</a:t>
            </a:r>
            <a:r>
              <a:rPr lang="nb-NO" dirty="0" smtClean="0"/>
              <a:t> most </a:t>
            </a:r>
            <a:r>
              <a:rPr lang="nb-NO" dirty="0" err="1" smtClean="0"/>
              <a:t>complete</a:t>
            </a:r>
            <a:r>
              <a:rPr lang="nb-NO" dirty="0" smtClean="0"/>
              <a:t> </a:t>
            </a:r>
            <a:r>
              <a:rPr lang="nb-NO" dirty="0" err="1" smtClean="0"/>
              <a:t>model</a:t>
            </a:r>
            <a:r>
              <a:rPr lang="nb-NO" dirty="0" smtClean="0"/>
              <a:t> (?) </a:t>
            </a:r>
            <a:r>
              <a:rPr lang="nb-NO" dirty="0" err="1" smtClean="0"/>
              <a:t>within</a:t>
            </a:r>
            <a:r>
              <a:rPr lang="nb-NO" dirty="0" smtClean="0"/>
              <a:t> </a:t>
            </a:r>
            <a:r>
              <a:rPr lang="nb-NO" dirty="0" err="1" smtClean="0"/>
              <a:t>this</a:t>
            </a:r>
            <a:r>
              <a:rPr lang="nb-NO" dirty="0" smtClean="0"/>
              <a:t> </a:t>
            </a:r>
            <a:r>
              <a:rPr lang="nb-NO" dirty="0" err="1" smtClean="0"/>
              <a:t>class</a:t>
            </a:r>
            <a:r>
              <a:rPr lang="nb-NO" dirty="0" smtClean="0"/>
              <a:t> (Aanes, pers. </a:t>
            </a:r>
            <a:r>
              <a:rPr lang="nb-NO" dirty="0" err="1" smtClean="0"/>
              <a:t>com</a:t>
            </a:r>
            <a:r>
              <a:rPr lang="nb-NO" dirty="0" smtClean="0"/>
              <a:t>.): Gudmundsson 1994</a:t>
            </a:r>
          </a:p>
          <a:p>
            <a:pPr lvl="1"/>
            <a:r>
              <a:rPr lang="nb-NO" dirty="0" err="1" smtClean="0"/>
              <a:t>Mechanisticly</a:t>
            </a:r>
            <a:r>
              <a:rPr lang="nb-NO" dirty="0" smtClean="0"/>
              <a:t> </a:t>
            </a:r>
            <a:r>
              <a:rPr lang="nb-NO" dirty="0" err="1" smtClean="0"/>
              <a:t>built</a:t>
            </a:r>
            <a:r>
              <a:rPr lang="nb-NO" dirty="0" smtClean="0"/>
              <a:t> </a:t>
            </a:r>
            <a:r>
              <a:rPr lang="nb-NO" dirty="0" err="1" smtClean="0"/>
              <a:t>model</a:t>
            </a:r>
            <a:r>
              <a:rPr lang="nb-NO" dirty="0" smtClean="0"/>
              <a:t> </a:t>
            </a:r>
            <a:r>
              <a:rPr lang="nb-NO" dirty="0" err="1" smtClean="0"/>
              <a:t>where</a:t>
            </a:r>
            <a:r>
              <a:rPr lang="nb-NO" dirty="0" smtClean="0"/>
              <a:t> </a:t>
            </a:r>
            <a:r>
              <a:rPr lang="nb-NO" dirty="0" err="1" smtClean="0"/>
              <a:t>each</a:t>
            </a:r>
            <a:r>
              <a:rPr lang="nb-NO" dirty="0" smtClean="0"/>
              <a:t> part </a:t>
            </a:r>
            <a:r>
              <a:rPr lang="nb-NO" dirty="0" err="1" smtClean="0"/>
              <a:t>follows</a:t>
            </a:r>
            <a:r>
              <a:rPr lang="nb-NO" dirty="0" smtClean="0"/>
              <a:t> </a:t>
            </a:r>
            <a:r>
              <a:rPr lang="nb-NO" dirty="0" err="1" smtClean="0"/>
              <a:t>justified</a:t>
            </a:r>
            <a:r>
              <a:rPr lang="nb-NO" dirty="0" smtClean="0"/>
              <a:t> </a:t>
            </a:r>
            <a:r>
              <a:rPr lang="nb-NO" dirty="0" err="1" smtClean="0"/>
              <a:t>logic</a:t>
            </a:r>
            <a:endParaRPr lang="nb-NO" dirty="0" smtClean="0"/>
          </a:p>
          <a:p>
            <a:r>
              <a:rPr lang="nb-NO" dirty="0" smtClean="0"/>
              <a:t>More </a:t>
            </a:r>
            <a:r>
              <a:rPr lang="nb-NO" dirty="0" err="1" smtClean="0"/>
              <a:t>focus</a:t>
            </a:r>
            <a:r>
              <a:rPr lang="nb-NO" dirty="0" smtClean="0"/>
              <a:t> </a:t>
            </a:r>
            <a:r>
              <a:rPr lang="nb-NO" dirty="0" err="1" smtClean="0"/>
              <a:t>on</a:t>
            </a:r>
            <a:r>
              <a:rPr lang="nb-NO" dirty="0" smtClean="0"/>
              <a:t> </a:t>
            </a:r>
            <a:r>
              <a:rPr lang="nb-NO" dirty="0" err="1" smtClean="0"/>
              <a:t>the</a:t>
            </a:r>
            <a:r>
              <a:rPr lang="nb-NO" dirty="0" smtClean="0"/>
              <a:t> </a:t>
            </a:r>
            <a:r>
              <a:rPr lang="nb-NO" dirty="0" err="1" smtClean="0"/>
              <a:t>observation</a:t>
            </a:r>
            <a:r>
              <a:rPr lang="nb-NO" dirty="0" smtClean="0"/>
              <a:t> </a:t>
            </a:r>
            <a:r>
              <a:rPr lang="nb-NO" dirty="0" err="1" smtClean="0"/>
              <a:t>model</a:t>
            </a:r>
            <a:r>
              <a:rPr lang="nb-NO" dirty="0" smtClean="0"/>
              <a:t>: </a:t>
            </a:r>
            <a:r>
              <a:rPr lang="nb-NO" dirty="0" err="1" smtClean="0"/>
              <a:t>Determines</a:t>
            </a:r>
            <a:r>
              <a:rPr lang="nb-NO" dirty="0" smtClean="0"/>
              <a:t> </a:t>
            </a:r>
            <a:r>
              <a:rPr lang="nb-NO" dirty="0" err="1" smtClean="0"/>
              <a:t>how</a:t>
            </a:r>
            <a:r>
              <a:rPr lang="nb-NO" dirty="0" smtClean="0"/>
              <a:t> data is used (to </a:t>
            </a:r>
            <a:r>
              <a:rPr lang="nb-NO" dirty="0" err="1" smtClean="0"/>
              <a:t>inform</a:t>
            </a:r>
            <a:r>
              <a:rPr lang="nb-NO" dirty="0" smtClean="0"/>
              <a:t> </a:t>
            </a:r>
            <a:r>
              <a:rPr lang="nb-NO" dirty="0" err="1" smtClean="0"/>
              <a:t>the</a:t>
            </a:r>
            <a:r>
              <a:rPr lang="nb-NO" dirty="0" smtClean="0"/>
              <a:t> underlying </a:t>
            </a:r>
            <a:r>
              <a:rPr lang="nb-NO" dirty="0" err="1" smtClean="0"/>
              <a:t>process</a:t>
            </a:r>
            <a:r>
              <a:rPr lang="nb-NO" dirty="0" smtClean="0"/>
              <a:t>)</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4</a:t>
            </a:fld>
            <a:endParaRPr lang="en-GB" noProof="0" dirty="0"/>
          </a:p>
        </p:txBody>
      </p:sp>
      <p:sp>
        <p:nvSpPr>
          <p:cNvPr id="5" name="Rectangle 4"/>
          <p:cNvSpPr/>
          <p:nvPr/>
        </p:nvSpPr>
        <p:spPr>
          <a:xfrm>
            <a:off x="323528" y="5345921"/>
            <a:ext cx="8568952" cy="707886"/>
          </a:xfrm>
          <a:prstGeom prst="rect">
            <a:avLst/>
          </a:prstGeom>
        </p:spPr>
        <p:txBody>
          <a:bodyPr wrap="square">
            <a:spAutoFit/>
          </a:bodyPr>
          <a:lstStyle/>
          <a:p>
            <a:endParaRPr lang="nb-NO" sz="1000" dirty="0" smtClean="0"/>
          </a:p>
          <a:p>
            <a:r>
              <a:rPr lang="en-US" sz="1000" dirty="0" err="1"/>
              <a:t>Gudmundsson</a:t>
            </a:r>
            <a:r>
              <a:rPr lang="en-US" sz="1000" dirty="0"/>
              <a:t>, G., 1994. Time series analysis of catch-at-age observations. Jour-</a:t>
            </a:r>
            <a:r>
              <a:rPr lang="en-US" sz="1000" dirty="0" err="1"/>
              <a:t>nal</a:t>
            </a:r>
            <a:r>
              <a:rPr lang="en-US" sz="1000" dirty="0"/>
              <a:t> of the Royal Statistical Society: Series C (Applied Statistics) 43, 117–126.</a:t>
            </a:r>
          </a:p>
          <a:p>
            <a:endParaRPr lang="en-US" sz="1000" dirty="0"/>
          </a:p>
        </p:txBody>
      </p:sp>
    </p:spTree>
    <p:extLst>
      <p:ext uri="{BB962C8B-B14F-4D97-AF65-F5344CB8AC3E}">
        <p14:creationId xmlns:p14="http://schemas.microsoft.com/office/powerpoint/2010/main" val="3975179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E97971C-2FE7-4FD3-B01F-4B5E83D933F8}" type="slidenum">
              <a:rPr lang="en-GB" noProof="0" smtClean="0"/>
              <a:pPr/>
              <a:t>5</a:t>
            </a:fld>
            <a:endParaRPr lang="en-GB" noProof="0" dirty="0"/>
          </a:p>
        </p:txBody>
      </p:sp>
      <mc:AlternateContent xmlns:mc="http://schemas.openxmlformats.org/markup-compatibility/2006" xmlns:a14="http://schemas.microsoft.com/office/drawing/2010/main">
        <mc:Choice Requires="a14">
          <p:sp>
            <p:nvSpPr>
              <p:cNvPr id="5" name="Rectangle 4"/>
              <p:cNvSpPr/>
              <p:nvPr/>
            </p:nvSpPr>
            <p:spPr>
              <a:xfrm>
                <a:off x="251520" y="1484784"/>
                <a:ext cx="8640960" cy="3886064"/>
              </a:xfrm>
              <a:prstGeom prst="rect">
                <a:avLst/>
              </a:prstGeom>
            </p:spPr>
            <p:txBody>
              <a:bodyPr wrap="square">
                <a:spAutoFit/>
              </a:bodyPr>
              <a:lstStyle/>
              <a:p>
                <a:r>
                  <a:rPr lang="en-US" dirty="0"/>
                  <a:t>The population size at age </a:t>
                </a:r>
                <a14:m>
                  <m:oMath xmlns:m="http://schemas.openxmlformats.org/officeDocument/2006/math">
                    <m:r>
                      <a:rPr lang="nb-NO" i="1">
                        <a:latin typeface="Cambria Math"/>
                      </a:rPr>
                      <m:t>𝑎</m:t>
                    </m:r>
                  </m:oMath>
                </a14:m>
                <a:r>
                  <a:rPr lang="en-US" dirty="0"/>
                  <a:t> at the beginning of year </a:t>
                </a:r>
                <a14:m>
                  <m:oMath xmlns:m="http://schemas.openxmlformats.org/officeDocument/2006/math">
                    <m:r>
                      <a:rPr lang="en-US" i="1">
                        <a:latin typeface="Cambria Math"/>
                      </a:rPr>
                      <m:t>𝑡</m:t>
                    </m:r>
                  </m:oMath>
                </a14:m>
                <a:r>
                  <a:rPr lang="en-US" dirty="0"/>
                  <a:t> </a:t>
                </a:r>
                <a14:m>
                  <m:oMath xmlns:m="http://schemas.openxmlformats.org/officeDocument/2006/math">
                    <m:sSub>
                      <m:sSubPr>
                        <m:ctrlPr>
                          <a:rPr lang="nb-NO" i="1">
                            <a:latin typeface="Cambria Math"/>
                          </a:rPr>
                        </m:ctrlPr>
                      </m:sSubPr>
                      <m:e>
                        <m:r>
                          <a:rPr lang="nb-NO" i="1">
                            <a:latin typeface="Cambria Math"/>
                          </a:rPr>
                          <m:t>𝑁</m:t>
                        </m:r>
                      </m:e>
                      <m:sub>
                        <m:r>
                          <a:rPr lang="nb-NO" i="1">
                            <a:latin typeface="Cambria Math"/>
                          </a:rPr>
                          <m:t>𝑎</m:t>
                        </m:r>
                        <m:r>
                          <a:rPr lang="nb-NO" i="1">
                            <a:latin typeface="Cambria Math"/>
                          </a:rPr>
                          <m:t>,</m:t>
                        </m:r>
                        <m:r>
                          <a:rPr lang="nb-NO" i="1">
                            <a:latin typeface="Cambria Math"/>
                          </a:rPr>
                          <m:t>𝑡</m:t>
                        </m:r>
                      </m:sub>
                    </m:sSub>
                  </m:oMath>
                </a14:m>
                <a:r>
                  <a:rPr lang="en-US" dirty="0" smtClean="0"/>
                  <a:t> </a:t>
                </a:r>
                <a:r>
                  <a:rPr lang="en-US" dirty="0"/>
                  <a:t>is connected to the population size of the same cohort the next year through</a:t>
                </a:r>
                <a:endParaRPr lang="nb-NO" dirty="0"/>
              </a:p>
              <a:p>
                <a:endParaRPr lang="nb-NO" i="1" dirty="0" smtClean="0"/>
              </a:p>
              <a:p>
                <a14:m>
                  <m:oMath xmlns:m="http://schemas.openxmlformats.org/officeDocument/2006/math">
                    <m:sSub>
                      <m:sSubPr>
                        <m:ctrlPr>
                          <a:rPr lang="nb-NO" i="1">
                            <a:latin typeface="Cambria Math"/>
                          </a:rPr>
                        </m:ctrlPr>
                      </m:sSubPr>
                      <m:e>
                        <m:r>
                          <a:rPr lang="nb-NO" i="1">
                            <a:latin typeface="Cambria Math"/>
                          </a:rPr>
                          <m:t>𝑁</m:t>
                        </m:r>
                      </m:e>
                      <m:sub>
                        <m:r>
                          <a:rPr lang="nb-NO" i="1">
                            <a:latin typeface="Cambria Math"/>
                          </a:rPr>
                          <m:t>𝑎</m:t>
                        </m:r>
                        <m:r>
                          <a:rPr lang="nb-NO" i="1">
                            <a:latin typeface="Cambria Math"/>
                          </a:rPr>
                          <m:t>+1,</m:t>
                        </m:r>
                        <m:r>
                          <a:rPr lang="nb-NO" i="1">
                            <a:latin typeface="Cambria Math"/>
                          </a:rPr>
                          <m:t>𝑡</m:t>
                        </m:r>
                        <m:r>
                          <a:rPr lang="nb-NO" i="1">
                            <a:latin typeface="Cambria Math"/>
                          </a:rPr>
                          <m:t>+1</m:t>
                        </m:r>
                      </m:sub>
                    </m:sSub>
                    <m:r>
                      <a:rPr lang="nb-NO" i="1">
                        <a:latin typeface="Cambria Math"/>
                      </a:rPr>
                      <m:t>=</m:t>
                    </m:r>
                    <m:sSub>
                      <m:sSubPr>
                        <m:ctrlPr>
                          <a:rPr lang="nb-NO" i="1">
                            <a:latin typeface="Cambria Math"/>
                          </a:rPr>
                        </m:ctrlPr>
                      </m:sSubPr>
                      <m:e>
                        <m:r>
                          <a:rPr lang="nb-NO" i="1">
                            <a:latin typeface="Cambria Math"/>
                          </a:rPr>
                          <m:t>𝑁</m:t>
                        </m:r>
                      </m:e>
                      <m:sub>
                        <m:r>
                          <a:rPr lang="nb-NO" i="1">
                            <a:latin typeface="Cambria Math"/>
                          </a:rPr>
                          <m:t>𝑎</m:t>
                        </m:r>
                        <m:r>
                          <a:rPr lang="nb-NO" i="1">
                            <a:latin typeface="Cambria Math"/>
                          </a:rPr>
                          <m:t>,</m:t>
                        </m:r>
                        <m:r>
                          <a:rPr lang="nb-NO" i="1">
                            <a:latin typeface="Cambria Math"/>
                          </a:rPr>
                          <m:t>𝑡</m:t>
                        </m:r>
                      </m:sub>
                    </m:sSub>
                    <m:r>
                      <m:rPr>
                        <m:sty m:val="p"/>
                      </m:rPr>
                      <a:rPr lang="nb-NO">
                        <a:latin typeface="Cambria Math"/>
                      </a:rPr>
                      <m:t>exp</m:t>
                    </m:r>
                    <m:d>
                      <m:dPr>
                        <m:ctrlPr>
                          <a:rPr lang="nb-NO" i="1">
                            <a:latin typeface="Cambria Math"/>
                          </a:rPr>
                        </m:ctrlPr>
                      </m:dPr>
                      <m:e>
                        <m:r>
                          <a:rPr lang="nb-NO" i="1">
                            <a:latin typeface="Cambria Math"/>
                          </a:rPr>
                          <m:t>−</m:t>
                        </m:r>
                        <m:sSub>
                          <m:sSubPr>
                            <m:ctrlPr>
                              <a:rPr lang="nb-NO" i="1">
                                <a:latin typeface="Cambria Math"/>
                              </a:rPr>
                            </m:ctrlPr>
                          </m:sSubPr>
                          <m:e>
                            <m:r>
                              <a:rPr lang="nb-NO" i="1">
                                <a:latin typeface="Cambria Math"/>
                              </a:rPr>
                              <m:t>𝐹</m:t>
                            </m:r>
                          </m:e>
                          <m:sub>
                            <m:r>
                              <a:rPr lang="nb-NO" i="1">
                                <a:latin typeface="Cambria Math"/>
                              </a:rPr>
                              <m:t>𝑎</m:t>
                            </m:r>
                            <m:r>
                              <a:rPr lang="nb-NO" i="1">
                                <a:latin typeface="Cambria Math"/>
                              </a:rPr>
                              <m:t>,</m:t>
                            </m:r>
                            <m:r>
                              <a:rPr lang="nb-NO" i="1">
                                <a:latin typeface="Cambria Math"/>
                              </a:rPr>
                              <m:t>𝑡</m:t>
                            </m:r>
                          </m:sub>
                        </m:sSub>
                        <m:r>
                          <a:rPr lang="nb-NO" i="1">
                            <a:latin typeface="Cambria Math"/>
                          </a:rPr>
                          <m:t>−</m:t>
                        </m:r>
                        <m:sSub>
                          <m:sSubPr>
                            <m:ctrlPr>
                              <a:rPr lang="nb-NO" i="1">
                                <a:latin typeface="Cambria Math"/>
                              </a:rPr>
                            </m:ctrlPr>
                          </m:sSubPr>
                          <m:e>
                            <m:r>
                              <a:rPr lang="nb-NO" i="1">
                                <a:latin typeface="Cambria Math"/>
                              </a:rPr>
                              <m:t>𝑀</m:t>
                            </m:r>
                          </m:e>
                          <m:sub>
                            <m:r>
                              <a:rPr lang="nb-NO" i="1">
                                <a:latin typeface="Cambria Math"/>
                              </a:rPr>
                              <m:t>𝑎</m:t>
                            </m:r>
                            <m:r>
                              <a:rPr lang="nb-NO" i="1">
                                <a:latin typeface="Cambria Math"/>
                              </a:rPr>
                              <m:t>,</m:t>
                            </m:r>
                            <m:r>
                              <a:rPr lang="nb-NO" i="1">
                                <a:latin typeface="Cambria Math"/>
                              </a:rPr>
                              <m:t>𝑡</m:t>
                            </m:r>
                          </m:sub>
                        </m:sSub>
                      </m:e>
                    </m:d>
                  </m:oMath>
                </a14:m>
                <a:r>
                  <a:rPr lang="nb-NO" dirty="0"/>
                  <a:t>, for </a:t>
                </a:r>
                <a14:m>
                  <m:oMath xmlns:m="http://schemas.openxmlformats.org/officeDocument/2006/math">
                    <m:sSub>
                      <m:sSubPr>
                        <m:ctrlPr>
                          <a:rPr lang="nb-NO" i="1">
                            <a:latin typeface="Cambria Math"/>
                          </a:rPr>
                        </m:ctrlPr>
                      </m:sSubPr>
                      <m:e>
                        <m:r>
                          <a:rPr lang="en-US" i="1">
                            <a:latin typeface="Cambria Math"/>
                          </a:rPr>
                          <m:t>𝑎</m:t>
                        </m:r>
                      </m:e>
                      <m:sub>
                        <m:r>
                          <a:rPr lang="en-US" i="1">
                            <a:latin typeface="Cambria Math"/>
                          </a:rPr>
                          <m:t>𝑚𝑖𝑛</m:t>
                        </m:r>
                      </m:sub>
                    </m:sSub>
                    <m:r>
                      <a:rPr lang="nb-NO" i="1">
                        <a:latin typeface="Cambria Math"/>
                      </a:rPr>
                      <m:t>≤</m:t>
                    </m:r>
                    <m:r>
                      <a:rPr lang="nb-NO" i="1">
                        <a:latin typeface="Cambria Math"/>
                      </a:rPr>
                      <m:t>𝑎</m:t>
                    </m:r>
                    <m:r>
                      <a:rPr lang="nb-NO" i="1">
                        <a:latin typeface="Cambria Math"/>
                      </a:rPr>
                      <m:t>≤</m:t>
                    </m:r>
                    <m:r>
                      <a:rPr lang="nb-NO" i="1">
                        <a:latin typeface="Cambria Math"/>
                      </a:rPr>
                      <m:t>𝐴</m:t>
                    </m:r>
                    <m:r>
                      <a:rPr lang="nb-NO" i="1">
                        <a:latin typeface="Cambria Math"/>
                      </a:rPr>
                      <m:t>, 1≤</m:t>
                    </m:r>
                    <m:r>
                      <a:rPr lang="nb-NO" i="1">
                        <a:latin typeface="Cambria Math"/>
                      </a:rPr>
                      <m:t>𝑡</m:t>
                    </m:r>
                    <m:r>
                      <a:rPr lang="nb-NO" i="1">
                        <a:latin typeface="Cambria Math"/>
                      </a:rPr>
                      <m:t>≤</m:t>
                    </m:r>
                    <m:r>
                      <a:rPr lang="nb-NO" i="1">
                        <a:latin typeface="Cambria Math"/>
                      </a:rPr>
                      <m:t>𝑇</m:t>
                    </m:r>
                  </m:oMath>
                </a14:m>
                <a:endParaRPr lang="nb-NO" dirty="0"/>
              </a:p>
              <a:p>
                <a:endParaRPr lang="en-US" dirty="0" smtClean="0"/>
              </a:p>
              <a:p>
                <a:r>
                  <a:rPr lang="en-US" dirty="0" smtClean="0"/>
                  <a:t>The </a:t>
                </a:r>
                <a:r>
                  <a:rPr lang="en-US" dirty="0"/>
                  <a:t>minimum and maximum ages considered are </a:t>
                </a:r>
                <a14:m>
                  <m:oMath xmlns:m="http://schemas.openxmlformats.org/officeDocument/2006/math">
                    <m:sSub>
                      <m:sSubPr>
                        <m:ctrlPr>
                          <a:rPr lang="nb-NO" i="1">
                            <a:latin typeface="Cambria Math"/>
                          </a:rPr>
                        </m:ctrlPr>
                      </m:sSubPr>
                      <m:e>
                        <m:r>
                          <a:rPr lang="en-US" i="1">
                            <a:latin typeface="Cambria Math"/>
                          </a:rPr>
                          <m:t>𝑎</m:t>
                        </m:r>
                      </m:e>
                      <m:sub>
                        <m:r>
                          <a:rPr lang="en-US" i="1">
                            <a:latin typeface="Cambria Math"/>
                          </a:rPr>
                          <m:t>𝑚𝑖𝑛</m:t>
                        </m:r>
                      </m:sub>
                    </m:sSub>
                  </m:oMath>
                </a14:m>
                <a:r>
                  <a:rPr lang="en-US" dirty="0"/>
                  <a:t> and </a:t>
                </a:r>
                <a14:m>
                  <m:oMath xmlns:m="http://schemas.openxmlformats.org/officeDocument/2006/math">
                    <m:r>
                      <a:rPr lang="nb-NO" i="1">
                        <a:latin typeface="Cambria Math"/>
                      </a:rPr>
                      <m:t>𝐴</m:t>
                    </m:r>
                  </m:oMath>
                </a14:m>
                <a:r>
                  <a:rPr lang="en-US" dirty="0"/>
                  <a:t>, respectively, and the time (years) is indexed from 1 to </a:t>
                </a:r>
                <a14:m>
                  <m:oMath xmlns:m="http://schemas.openxmlformats.org/officeDocument/2006/math">
                    <m:r>
                      <a:rPr lang="nb-NO" i="1">
                        <a:latin typeface="Cambria Math"/>
                      </a:rPr>
                      <m:t>𝑇</m:t>
                    </m:r>
                  </m:oMath>
                </a14:m>
                <a:r>
                  <a:rPr lang="en-US" dirty="0"/>
                  <a:t>. </a:t>
                </a:r>
                <a:endParaRPr lang="en-US" dirty="0" smtClean="0"/>
              </a:p>
              <a:p>
                <a:endParaRPr lang="en-US" dirty="0"/>
              </a:p>
              <a:p>
                <a:r>
                  <a:rPr lang="en-US" dirty="0" smtClean="0"/>
                  <a:t>Since </a:t>
                </a:r>
                <a:r>
                  <a:rPr lang="en-US" dirty="0"/>
                  <a:t>data for ages above a threshold level </a:t>
                </a:r>
                <a14:m>
                  <m:oMath xmlns:m="http://schemas.openxmlformats.org/officeDocument/2006/math">
                    <m:r>
                      <a:rPr lang="nb-NO" i="1">
                        <a:latin typeface="Cambria Math"/>
                      </a:rPr>
                      <m:t>𝐴</m:t>
                    </m:r>
                  </m:oMath>
                </a14:m>
                <a:r>
                  <a:rPr lang="nb-NO" dirty="0"/>
                  <a:t> </a:t>
                </a:r>
                <a:r>
                  <a:rPr lang="en-US" dirty="0"/>
                  <a:t>is aggregated into a plus-group, we consider modeling the aggregate as a </a:t>
                </a:r>
                <a:r>
                  <a:rPr lang="en-US" b="1" i="1" dirty="0"/>
                  <a:t>dynamical pool</a:t>
                </a:r>
                <a:r>
                  <a:rPr lang="en-US" dirty="0"/>
                  <a:t>:</a:t>
                </a:r>
                <a:endParaRPr lang="nb-NO" dirty="0"/>
              </a:p>
              <a:p>
                <a:endParaRPr lang="nb-NO"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nb-NO" i="1">
                              <a:latin typeface="Cambria Math"/>
                            </a:rPr>
                          </m:ctrlPr>
                        </m:sSubPr>
                        <m:e>
                          <m:r>
                            <a:rPr lang="nb-NO" i="1">
                              <a:latin typeface="Cambria Math"/>
                            </a:rPr>
                            <m:t>𝑁</m:t>
                          </m:r>
                        </m:e>
                        <m:sub>
                          <m:sSup>
                            <m:sSupPr>
                              <m:ctrlPr>
                                <a:rPr lang="nb-NO" i="1">
                                  <a:latin typeface="Cambria Math"/>
                                </a:rPr>
                              </m:ctrlPr>
                            </m:sSupPr>
                            <m:e>
                              <m:r>
                                <a:rPr lang="nb-NO" i="1">
                                  <a:latin typeface="Cambria Math"/>
                                </a:rPr>
                                <m:t>𝐴</m:t>
                              </m:r>
                            </m:e>
                            <m:sup>
                              <m:r>
                                <a:rPr lang="nb-NO" i="1">
                                  <a:latin typeface="Cambria Math"/>
                                </a:rPr>
                                <m:t>+</m:t>
                              </m:r>
                            </m:sup>
                          </m:sSup>
                          <m:r>
                            <a:rPr lang="nb-NO" i="1">
                              <a:latin typeface="Cambria Math"/>
                            </a:rPr>
                            <m:t>,</m:t>
                          </m:r>
                          <m:r>
                            <a:rPr lang="nb-NO" i="1">
                              <a:latin typeface="Cambria Math"/>
                            </a:rPr>
                            <m:t>𝑡</m:t>
                          </m:r>
                          <m:r>
                            <a:rPr lang="nb-NO" i="1">
                              <a:latin typeface="Cambria Math"/>
                            </a:rPr>
                            <m:t>+1</m:t>
                          </m:r>
                        </m:sub>
                      </m:sSub>
                      <m:r>
                        <a:rPr lang="nb-NO" i="1">
                          <a:latin typeface="Cambria Math"/>
                        </a:rPr>
                        <m:t>=</m:t>
                      </m:r>
                      <m:sSub>
                        <m:sSubPr>
                          <m:ctrlPr>
                            <a:rPr lang="nb-NO" i="1">
                              <a:latin typeface="Cambria Math"/>
                            </a:rPr>
                          </m:ctrlPr>
                        </m:sSubPr>
                        <m:e>
                          <m:r>
                            <a:rPr lang="nb-NO" i="1">
                              <a:latin typeface="Cambria Math"/>
                            </a:rPr>
                            <m:t>𝑁</m:t>
                          </m:r>
                        </m:e>
                        <m:sub>
                          <m:r>
                            <a:rPr lang="nb-NO" i="1">
                              <a:latin typeface="Cambria Math"/>
                            </a:rPr>
                            <m:t>𝐴</m:t>
                          </m:r>
                          <m:r>
                            <a:rPr lang="nb-NO" i="1">
                              <a:latin typeface="Cambria Math"/>
                            </a:rPr>
                            <m:t>−1,</m:t>
                          </m:r>
                          <m:r>
                            <a:rPr lang="nb-NO" i="1">
                              <a:latin typeface="Cambria Math"/>
                            </a:rPr>
                            <m:t>𝑡</m:t>
                          </m:r>
                        </m:sub>
                      </m:sSub>
                      <m:r>
                        <m:rPr>
                          <m:sty m:val="p"/>
                        </m:rPr>
                        <a:rPr lang="nb-NO">
                          <a:latin typeface="Cambria Math"/>
                        </a:rPr>
                        <m:t>exp</m:t>
                      </m:r>
                      <m:d>
                        <m:dPr>
                          <m:ctrlPr>
                            <a:rPr lang="nb-NO" i="1">
                              <a:latin typeface="Cambria Math"/>
                            </a:rPr>
                          </m:ctrlPr>
                        </m:dPr>
                        <m:e>
                          <m:r>
                            <a:rPr lang="nb-NO" i="1">
                              <a:latin typeface="Cambria Math"/>
                            </a:rPr>
                            <m:t>−</m:t>
                          </m:r>
                          <m:sSub>
                            <m:sSubPr>
                              <m:ctrlPr>
                                <a:rPr lang="nb-NO" i="1">
                                  <a:latin typeface="Cambria Math"/>
                                </a:rPr>
                              </m:ctrlPr>
                            </m:sSubPr>
                            <m:e>
                              <m:r>
                                <a:rPr lang="nb-NO" i="1">
                                  <a:latin typeface="Cambria Math"/>
                                </a:rPr>
                                <m:t>𝐹</m:t>
                              </m:r>
                            </m:e>
                            <m:sub>
                              <m:r>
                                <a:rPr lang="nb-NO" i="1">
                                  <a:latin typeface="Cambria Math"/>
                                </a:rPr>
                                <m:t>𝐴</m:t>
                              </m:r>
                              <m:r>
                                <a:rPr lang="nb-NO" i="1">
                                  <a:latin typeface="Cambria Math"/>
                                </a:rPr>
                                <m:t>−1,</m:t>
                              </m:r>
                              <m:r>
                                <a:rPr lang="nb-NO" i="1">
                                  <a:latin typeface="Cambria Math"/>
                                </a:rPr>
                                <m:t>𝑡</m:t>
                              </m:r>
                            </m:sub>
                          </m:sSub>
                          <m:r>
                            <a:rPr lang="nb-NO" i="1">
                              <a:latin typeface="Cambria Math"/>
                            </a:rPr>
                            <m:t>−</m:t>
                          </m:r>
                          <m:sSub>
                            <m:sSubPr>
                              <m:ctrlPr>
                                <a:rPr lang="nb-NO" i="1">
                                  <a:latin typeface="Cambria Math"/>
                                </a:rPr>
                              </m:ctrlPr>
                            </m:sSubPr>
                            <m:e>
                              <m:r>
                                <a:rPr lang="nb-NO" i="1">
                                  <a:latin typeface="Cambria Math"/>
                                </a:rPr>
                                <m:t>𝑀</m:t>
                              </m:r>
                            </m:e>
                            <m:sub>
                              <m:r>
                                <a:rPr lang="nb-NO" i="1">
                                  <a:latin typeface="Cambria Math"/>
                                </a:rPr>
                                <m:t>𝐴</m:t>
                              </m:r>
                              <m:r>
                                <a:rPr lang="nb-NO" i="1">
                                  <a:latin typeface="Cambria Math"/>
                                </a:rPr>
                                <m:t>−1,</m:t>
                              </m:r>
                              <m:r>
                                <a:rPr lang="nb-NO" i="1">
                                  <a:latin typeface="Cambria Math"/>
                                </a:rPr>
                                <m:t>𝑡</m:t>
                              </m:r>
                            </m:sub>
                          </m:sSub>
                        </m:e>
                      </m:d>
                      <m:r>
                        <a:rPr lang="nb-NO" i="1">
                          <a:latin typeface="Cambria Math"/>
                        </a:rPr>
                        <m:t>+</m:t>
                      </m:r>
                      <m:sSub>
                        <m:sSubPr>
                          <m:ctrlPr>
                            <a:rPr lang="nb-NO" i="1">
                              <a:latin typeface="Cambria Math"/>
                            </a:rPr>
                          </m:ctrlPr>
                        </m:sSubPr>
                        <m:e>
                          <m:r>
                            <a:rPr lang="nb-NO" i="1">
                              <a:latin typeface="Cambria Math"/>
                            </a:rPr>
                            <m:t>𝑁</m:t>
                          </m:r>
                        </m:e>
                        <m:sub>
                          <m:sSup>
                            <m:sSupPr>
                              <m:ctrlPr>
                                <a:rPr lang="nb-NO" i="1">
                                  <a:latin typeface="Cambria Math"/>
                                </a:rPr>
                              </m:ctrlPr>
                            </m:sSupPr>
                            <m:e>
                              <m:r>
                                <a:rPr lang="nb-NO" i="1">
                                  <a:latin typeface="Cambria Math"/>
                                </a:rPr>
                                <m:t>𝐴</m:t>
                              </m:r>
                            </m:e>
                            <m:sup>
                              <m:r>
                                <a:rPr lang="nb-NO" i="1">
                                  <a:latin typeface="Cambria Math"/>
                                </a:rPr>
                                <m:t>+</m:t>
                              </m:r>
                            </m:sup>
                          </m:sSup>
                          <m:r>
                            <a:rPr lang="nb-NO" i="1">
                              <a:latin typeface="Cambria Math"/>
                            </a:rPr>
                            <m:t>,</m:t>
                          </m:r>
                          <m:r>
                            <a:rPr lang="nb-NO" i="1">
                              <a:latin typeface="Cambria Math"/>
                            </a:rPr>
                            <m:t>𝑡</m:t>
                          </m:r>
                        </m:sub>
                      </m:sSub>
                      <m:r>
                        <m:rPr>
                          <m:sty m:val="p"/>
                        </m:rPr>
                        <a:rPr lang="nb-NO">
                          <a:latin typeface="Cambria Math"/>
                        </a:rPr>
                        <m:t>exp</m:t>
                      </m:r>
                      <m:d>
                        <m:dPr>
                          <m:ctrlPr>
                            <a:rPr lang="nb-NO" i="1">
                              <a:latin typeface="Cambria Math"/>
                            </a:rPr>
                          </m:ctrlPr>
                        </m:dPr>
                        <m:e>
                          <m:r>
                            <a:rPr lang="nb-NO" i="1">
                              <a:latin typeface="Cambria Math"/>
                            </a:rPr>
                            <m:t>−</m:t>
                          </m:r>
                          <m:sSub>
                            <m:sSubPr>
                              <m:ctrlPr>
                                <a:rPr lang="nb-NO" i="1">
                                  <a:latin typeface="Cambria Math"/>
                                </a:rPr>
                              </m:ctrlPr>
                            </m:sSubPr>
                            <m:e>
                              <m:r>
                                <a:rPr lang="nb-NO" i="1">
                                  <a:latin typeface="Cambria Math"/>
                                </a:rPr>
                                <m:t>𝐹</m:t>
                              </m:r>
                            </m:e>
                            <m:sub>
                              <m:sSup>
                                <m:sSupPr>
                                  <m:ctrlPr>
                                    <a:rPr lang="nb-NO" i="1">
                                      <a:latin typeface="Cambria Math"/>
                                    </a:rPr>
                                  </m:ctrlPr>
                                </m:sSupPr>
                                <m:e>
                                  <m:r>
                                    <a:rPr lang="nb-NO" i="1">
                                      <a:latin typeface="Cambria Math"/>
                                    </a:rPr>
                                    <m:t>𝐴</m:t>
                                  </m:r>
                                </m:e>
                                <m:sup>
                                  <m:r>
                                    <a:rPr lang="nb-NO" i="1">
                                      <a:latin typeface="Cambria Math"/>
                                    </a:rPr>
                                    <m:t>+</m:t>
                                  </m:r>
                                </m:sup>
                              </m:sSup>
                              <m:r>
                                <a:rPr lang="nb-NO" i="1">
                                  <a:latin typeface="Cambria Math"/>
                                </a:rPr>
                                <m:t>,</m:t>
                              </m:r>
                              <m:r>
                                <a:rPr lang="nb-NO" i="1">
                                  <a:latin typeface="Cambria Math"/>
                                </a:rPr>
                                <m:t>𝑡</m:t>
                              </m:r>
                            </m:sub>
                          </m:sSub>
                          <m:r>
                            <a:rPr lang="nb-NO" i="1">
                              <a:latin typeface="Cambria Math"/>
                            </a:rPr>
                            <m:t>−</m:t>
                          </m:r>
                          <m:sSub>
                            <m:sSubPr>
                              <m:ctrlPr>
                                <a:rPr lang="nb-NO" i="1">
                                  <a:latin typeface="Cambria Math"/>
                                </a:rPr>
                              </m:ctrlPr>
                            </m:sSubPr>
                            <m:e>
                              <m:r>
                                <a:rPr lang="nb-NO" i="1">
                                  <a:latin typeface="Cambria Math"/>
                                </a:rPr>
                                <m:t>𝑀</m:t>
                              </m:r>
                            </m:e>
                            <m:sub>
                              <m:sSup>
                                <m:sSupPr>
                                  <m:ctrlPr>
                                    <a:rPr lang="nb-NO" i="1">
                                      <a:latin typeface="Cambria Math"/>
                                    </a:rPr>
                                  </m:ctrlPr>
                                </m:sSupPr>
                                <m:e>
                                  <m:r>
                                    <a:rPr lang="nb-NO" i="1">
                                      <a:latin typeface="Cambria Math"/>
                                    </a:rPr>
                                    <m:t>𝐴</m:t>
                                  </m:r>
                                </m:e>
                                <m:sup>
                                  <m:r>
                                    <a:rPr lang="nb-NO" i="1">
                                      <a:latin typeface="Cambria Math"/>
                                    </a:rPr>
                                    <m:t>+</m:t>
                                  </m:r>
                                </m:sup>
                              </m:sSup>
                              <m:r>
                                <a:rPr lang="nb-NO" i="1">
                                  <a:latin typeface="Cambria Math"/>
                                </a:rPr>
                                <m:t>,</m:t>
                              </m:r>
                              <m:r>
                                <a:rPr lang="nb-NO" i="1">
                                  <a:latin typeface="Cambria Math"/>
                                </a:rPr>
                                <m:t>𝑡</m:t>
                              </m:r>
                            </m:sub>
                          </m:sSub>
                        </m:e>
                      </m:d>
                    </m:oMath>
                  </m:oMathPara>
                </a14:m>
                <a:endParaRPr lang="nb-NO" dirty="0"/>
              </a:p>
            </p:txBody>
          </p:sp>
        </mc:Choice>
        <mc:Fallback xmlns="">
          <p:sp>
            <p:nvSpPr>
              <p:cNvPr id="5" name="Rectangle 4"/>
              <p:cNvSpPr>
                <a:spLocks noRot="1" noChangeAspect="1" noMove="1" noResize="1" noEditPoints="1" noAdjustHandles="1" noChangeArrowheads="1" noChangeShapeType="1" noTextEdit="1"/>
              </p:cNvSpPr>
              <p:nvPr/>
            </p:nvSpPr>
            <p:spPr>
              <a:xfrm>
                <a:off x="251520" y="1484784"/>
                <a:ext cx="8640960" cy="3886064"/>
              </a:xfrm>
              <a:prstGeom prst="rect">
                <a:avLst/>
              </a:prstGeom>
              <a:blipFill rotWithShape="1">
                <a:blip r:embed="rId2"/>
                <a:stretch>
                  <a:fillRect l="-705" t="-785" r="-1058"/>
                </a:stretch>
              </a:blipFill>
            </p:spPr>
            <p:txBody>
              <a:bodyPr/>
              <a:lstStyle/>
              <a:p>
                <a:r>
                  <a:rPr lang="nb-NO">
                    <a:noFill/>
                  </a:rPr>
                  <a:t> </a:t>
                </a:r>
              </a:p>
            </p:txBody>
          </p:sp>
        </mc:Fallback>
      </mc:AlternateContent>
      <p:sp>
        <p:nvSpPr>
          <p:cNvPr id="6" name="Title 1"/>
          <p:cNvSpPr>
            <a:spLocks noGrp="1"/>
          </p:cNvSpPr>
          <p:nvPr>
            <p:ph type="title"/>
          </p:nvPr>
        </p:nvSpPr>
        <p:spPr/>
        <p:txBody>
          <a:bodyPr/>
          <a:lstStyle/>
          <a:p>
            <a:r>
              <a:rPr lang="nb-NO" dirty="0" err="1" smtClean="0"/>
              <a:t>Dynamical</a:t>
            </a:r>
            <a:r>
              <a:rPr lang="nb-NO" dirty="0" smtClean="0"/>
              <a:t> </a:t>
            </a:r>
            <a:r>
              <a:rPr lang="nb-NO" dirty="0" err="1" smtClean="0"/>
              <a:t>model</a:t>
            </a:r>
            <a:r>
              <a:rPr lang="nb-NO" dirty="0" smtClean="0"/>
              <a:t> – </a:t>
            </a:r>
            <a:r>
              <a:rPr lang="nb-NO" dirty="0" err="1" smtClean="0"/>
              <a:t>cohorts</a:t>
            </a:r>
            <a:endParaRPr lang="nb-NO" dirty="0"/>
          </a:p>
        </p:txBody>
      </p:sp>
    </p:spTree>
    <p:extLst>
      <p:ext uri="{BB962C8B-B14F-4D97-AF65-F5344CB8AC3E}">
        <p14:creationId xmlns:p14="http://schemas.microsoft.com/office/powerpoint/2010/main" val="3383929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Dynamical</a:t>
            </a:r>
            <a:r>
              <a:rPr lang="nb-NO" dirty="0" smtClean="0"/>
              <a:t> </a:t>
            </a:r>
            <a:r>
              <a:rPr lang="nb-NO" dirty="0" err="1" smtClean="0"/>
              <a:t>model</a:t>
            </a:r>
            <a:r>
              <a:rPr lang="nb-NO" dirty="0" smtClean="0"/>
              <a:t> – </a:t>
            </a:r>
            <a:r>
              <a:rPr lang="nb-NO" dirty="0" err="1" smtClean="0"/>
              <a:t>natural</a:t>
            </a:r>
            <a:r>
              <a:rPr lang="nb-NO" dirty="0" smtClean="0"/>
              <a:t> </a:t>
            </a:r>
            <a:r>
              <a:rPr lang="nb-NO" dirty="0" err="1" smtClean="0"/>
              <a:t>mortality</a:t>
            </a:r>
            <a:r>
              <a:rPr lang="nb-NO" dirty="0" smtClean="0"/>
              <a:t> </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b-NO" dirty="0" smtClean="0"/>
                  <a:t>It is </a:t>
                </a:r>
                <a:r>
                  <a:rPr lang="nb-NO" dirty="0" err="1" smtClean="0"/>
                  <a:t>usually</a:t>
                </a:r>
                <a:r>
                  <a:rPr lang="nb-NO" dirty="0" smtClean="0"/>
                  <a:t> </a:t>
                </a:r>
                <a:r>
                  <a:rPr lang="nb-NO" dirty="0" err="1" smtClean="0"/>
                  <a:t>concluded</a:t>
                </a:r>
                <a:r>
                  <a:rPr lang="nb-NO" dirty="0" smtClean="0"/>
                  <a:t> </a:t>
                </a:r>
                <a:r>
                  <a:rPr lang="nb-NO" dirty="0" err="1"/>
                  <a:t>that</a:t>
                </a:r>
                <a:r>
                  <a:rPr lang="nb-NO" dirty="0"/>
                  <a:t> </a:t>
                </a:r>
                <a:r>
                  <a:rPr lang="nb-NO" dirty="0" err="1" smtClean="0"/>
                  <a:t>catch</a:t>
                </a:r>
                <a:r>
                  <a:rPr lang="nb-NO" dirty="0" smtClean="0"/>
                  <a:t> at age and survey </a:t>
                </a:r>
                <a:r>
                  <a:rPr lang="nb-NO" dirty="0" err="1" smtClean="0"/>
                  <a:t>indices</a:t>
                </a:r>
                <a:r>
                  <a:rPr lang="nb-NO" dirty="0" smtClean="0"/>
                  <a:t> at age </a:t>
                </a:r>
                <a:r>
                  <a:rPr lang="nb-NO" dirty="0"/>
                  <a:t>is </a:t>
                </a:r>
                <a:r>
                  <a:rPr lang="nb-NO" dirty="0" err="1"/>
                  <a:t>insufficient</a:t>
                </a:r>
                <a:r>
                  <a:rPr lang="nb-NO" dirty="0"/>
                  <a:t> </a:t>
                </a:r>
                <a:r>
                  <a:rPr lang="nb-NO" dirty="0" smtClean="0"/>
                  <a:t>to </a:t>
                </a:r>
                <a:r>
                  <a:rPr lang="nb-NO" dirty="0" err="1"/>
                  <a:t>estimate</a:t>
                </a:r>
                <a:r>
                  <a:rPr lang="nb-NO" dirty="0"/>
                  <a:t> </a:t>
                </a:r>
                <a14:m>
                  <m:oMath xmlns:m="http://schemas.openxmlformats.org/officeDocument/2006/math">
                    <m:r>
                      <a:rPr lang="nb-NO" i="1">
                        <a:latin typeface="Cambria Math"/>
                      </a:rPr>
                      <m:t>𝑀</m:t>
                    </m:r>
                  </m:oMath>
                </a14:m>
                <a:r>
                  <a:rPr lang="nb-NO" dirty="0" smtClean="0"/>
                  <a:t> </a:t>
                </a:r>
                <a:r>
                  <a:rPr lang="nb-NO" dirty="0" err="1" smtClean="0"/>
                  <a:t>since</a:t>
                </a:r>
                <a:r>
                  <a:rPr lang="nb-NO" dirty="0" smtClean="0"/>
                  <a:t> </a:t>
                </a:r>
                <a14:m>
                  <m:oMath xmlns:m="http://schemas.openxmlformats.org/officeDocument/2006/math">
                    <m:r>
                      <a:rPr lang="nb-NO" i="1">
                        <a:latin typeface="Cambria Math"/>
                      </a:rPr>
                      <m:t>𝑀</m:t>
                    </m:r>
                  </m:oMath>
                </a14:m>
                <a:r>
                  <a:rPr lang="nb-NO" dirty="0" smtClean="0"/>
                  <a:t>, </a:t>
                </a:r>
                <a14:m>
                  <m:oMath xmlns:m="http://schemas.openxmlformats.org/officeDocument/2006/math">
                    <m:r>
                      <a:rPr lang="nb-NO" b="0" i="1" smtClean="0">
                        <a:latin typeface="Cambria Math"/>
                      </a:rPr>
                      <m:t>𝑞</m:t>
                    </m:r>
                  </m:oMath>
                </a14:m>
                <a:r>
                  <a:rPr lang="nb-NO" dirty="0" smtClean="0"/>
                  <a:t> and </a:t>
                </a:r>
                <a14:m>
                  <m:oMath xmlns:m="http://schemas.openxmlformats.org/officeDocument/2006/math">
                    <m:r>
                      <a:rPr lang="nb-NO" b="0" i="1" smtClean="0">
                        <a:latin typeface="Cambria Math"/>
                      </a:rPr>
                      <m:t>𝐹</m:t>
                    </m:r>
                  </m:oMath>
                </a14:m>
                <a:r>
                  <a:rPr lang="nb-NO" dirty="0" smtClean="0"/>
                  <a:t> </a:t>
                </a:r>
                <a:r>
                  <a:rPr lang="nb-NO" dirty="0" err="1" smtClean="0"/>
                  <a:t>will</a:t>
                </a:r>
                <a:r>
                  <a:rPr lang="nb-NO" dirty="0" smtClean="0"/>
                  <a:t> be </a:t>
                </a:r>
                <a:r>
                  <a:rPr lang="nb-NO" dirty="0" err="1" smtClean="0"/>
                  <a:t>difficult</a:t>
                </a:r>
                <a:r>
                  <a:rPr lang="nb-NO" dirty="0" smtClean="0"/>
                  <a:t> to separate</a:t>
                </a:r>
              </a:p>
              <a:p>
                <a:r>
                  <a:rPr lang="nb-NO" dirty="0" err="1" smtClean="0"/>
                  <a:t>But</a:t>
                </a:r>
                <a:r>
                  <a:rPr lang="nb-NO" dirty="0" smtClean="0"/>
                  <a:t> </a:t>
                </a:r>
                <a:r>
                  <a:rPr lang="nb-NO" dirty="0" err="1" smtClean="0"/>
                  <a:t>see</a:t>
                </a:r>
                <a:r>
                  <a:rPr lang="nb-NO" dirty="0" smtClean="0"/>
                  <a:t> Aanes </a:t>
                </a:r>
                <a:r>
                  <a:rPr lang="nb-NO" dirty="0"/>
                  <a:t>et al </a:t>
                </a:r>
                <a:r>
                  <a:rPr lang="nb-NO" dirty="0" smtClean="0"/>
                  <a:t>2007, </a:t>
                </a:r>
                <a:r>
                  <a:rPr lang="nb-NO" dirty="0" err="1"/>
                  <a:t>Bjørkvoll</a:t>
                </a:r>
                <a:r>
                  <a:rPr lang="nb-NO" dirty="0"/>
                  <a:t> et al </a:t>
                </a:r>
                <a:r>
                  <a:rPr lang="nb-NO" dirty="0" smtClean="0"/>
                  <a:t>2012 </a:t>
                </a:r>
                <a:r>
                  <a:rPr lang="nb-NO" dirty="0" err="1" smtClean="0"/>
                  <a:t>where</a:t>
                </a:r>
                <a:r>
                  <a:rPr lang="nb-NO" dirty="0" smtClean="0"/>
                  <a:t> </a:t>
                </a:r>
                <a14:m>
                  <m:oMath xmlns:m="http://schemas.openxmlformats.org/officeDocument/2006/math">
                    <m:r>
                      <a:rPr lang="nb-NO" i="1">
                        <a:latin typeface="Cambria Math"/>
                      </a:rPr>
                      <m:t>𝑀</m:t>
                    </m:r>
                  </m:oMath>
                </a14:m>
                <a:r>
                  <a:rPr lang="nb-NO" dirty="0" smtClean="0"/>
                  <a:t> is </a:t>
                </a:r>
                <a:r>
                  <a:rPr lang="nb-NO" dirty="0" err="1" smtClean="0"/>
                  <a:t>modelled</a:t>
                </a:r>
                <a:r>
                  <a:rPr lang="nb-NO" dirty="0" smtClean="0"/>
                  <a:t> as a </a:t>
                </a:r>
                <a:r>
                  <a:rPr lang="nb-NO" dirty="0" err="1" smtClean="0"/>
                  <a:t>stochastic</a:t>
                </a:r>
                <a:r>
                  <a:rPr lang="nb-NO" dirty="0" smtClean="0"/>
                  <a:t> </a:t>
                </a:r>
                <a:r>
                  <a:rPr lang="nb-NO" dirty="0" err="1" smtClean="0"/>
                  <a:t>process</a:t>
                </a:r>
                <a:r>
                  <a:rPr lang="nb-NO" dirty="0" smtClean="0"/>
                  <a:t>.</a:t>
                </a:r>
                <a:endParaRPr lang="nb-NO" dirty="0"/>
              </a:p>
              <a:p>
                <a:r>
                  <a:rPr lang="nb-NO" dirty="0" smtClean="0"/>
                  <a:t>Here: </a:t>
                </a:r>
                <a:r>
                  <a:rPr lang="nb-NO" dirty="0" err="1" smtClean="0"/>
                  <a:t>We</a:t>
                </a:r>
                <a:r>
                  <a:rPr lang="nb-NO" dirty="0" smtClean="0"/>
                  <a:t> </a:t>
                </a:r>
                <a:r>
                  <a:rPr lang="nb-NO" dirty="0" err="1" smtClean="0"/>
                  <a:t>follow</a:t>
                </a:r>
                <a:r>
                  <a:rPr lang="nb-NO" dirty="0" smtClean="0"/>
                  <a:t> </a:t>
                </a:r>
                <a:r>
                  <a:rPr lang="nb-NO" dirty="0" err="1" smtClean="0"/>
                  <a:t>the</a:t>
                </a:r>
                <a:r>
                  <a:rPr lang="nb-NO" dirty="0" smtClean="0"/>
                  <a:t> </a:t>
                </a:r>
                <a:r>
                  <a:rPr lang="nb-NO" dirty="0" err="1" smtClean="0"/>
                  <a:t>usual</a:t>
                </a:r>
                <a:r>
                  <a:rPr lang="nb-NO" dirty="0" smtClean="0"/>
                  <a:t> </a:t>
                </a:r>
                <a:r>
                  <a:rPr lang="nb-NO" dirty="0" err="1" smtClean="0"/>
                  <a:t>assumption</a:t>
                </a:r>
                <a:r>
                  <a:rPr lang="nb-NO" dirty="0" smtClean="0"/>
                  <a:t>: </a:t>
                </a:r>
                <a14:m>
                  <m:oMath xmlns:m="http://schemas.openxmlformats.org/officeDocument/2006/math">
                    <m:sSub>
                      <m:sSubPr>
                        <m:ctrlPr>
                          <a:rPr lang="nb-NO" i="1">
                            <a:latin typeface="Cambria Math"/>
                          </a:rPr>
                        </m:ctrlPr>
                      </m:sSubPr>
                      <m:e>
                        <m:r>
                          <a:rPr lang="nb-NO" i="1">
                            <a:latin typeface="Cambria Math"/>
                          </a:rPr>
                          <m:t>𝑀</m:t>
                        </m:r>
                      </m:e>
                      <m:sub>
                        <m:r>
                          <a:rPr lang="nb-NO" i="1">
                            <a:latin typeface="Cambria Math"/>
                          </a:rPr>
                          <m:t>𝑎</m:t>
                        </m:r>
                        <m:r>
                          <a:rPr lang="nb-NO" i="1">
                            <a:latin typeface="Cambria Math"/>
                          </a:rPr>
                          <m:t>,</m:t>
                        </m:r>
                        <m:r>
                          <a:rPr lang="nb-NO" i="1">
                            <a:latin typeface="Cambria Math"/>
                          </a:rPr>
                          <m:t>𝑡</m:t>
                        </m:r>
                      </m:sub>
                    </m:sSub>
                  </m:oMath>
                </a14:m>
                <a:r>
                  <a:rPr lang="nb-NO" dirty="0"/>
                  <a:t> is </a:t>
                </a:r>
                <a:r>
                  <a:rPr lang="nb-NO" dirty="0" err="1" smtClean="0"/>
                  <a:t>known</a:t>
                </a:r>
                <a:r>
                  <a:rPr lang="nb-NO" dirty="0" smtClean="0"/>
                  <a:t> </a:t>
                </a:r>
                <a:r>
                  <a:rPr lang="nb-NO" dirty="0"/>
                  <a:t>and </a:t>
                </a:r>
                <a:r>
                  <a:rPr lang="nb-NO" dirty="0" err="1" smtClean="0"/>
                  <a:t>constant</a:t>
                </a:r>
                <a:r>
                  <a:rPr lang="nb-NO" dirty="0" smtClean="0"/>
                  <a:t>. </a:t>
                </a:r>
                <a:endParaRPr lang="nb-NO" dirty="0"/>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94" t="-1037" r="-917"/>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6</a:t>
            </a:fld>
            <a:endParaRPr lang="en-GB" noProof="0" dirty="0"/>
          </a:p>
        </p:txBody>
      </p:sp>
      <p:sp>
        <p:nvSpPr>
          <p:cNvPr id="6" name="Rectangle 5"/>
          <p:cNvSpPr/>
          <p:nvPr/>
        </p:nvSpPr>
        <p:spPr>
          <a:xfrm>
            <a:off x="827584" y="5005625"/>
            <a:ext cx="7776864" cy="1015663"/>
          </a:xfrm>
          <a:prstGeom prst="rect">
            <a:avLst/>
          </a:prstGeom>
        </p:spPr>
        <p:txBody>
          <a:bodyPr wrap="square">
            <a:spAutoFit/>
          </a:bodyPr>
          <a:lstStyle/>
          <a:p>
            <a:r>
              <a:rPr lang="en-US" sz="1000" dirty="0"/>
              <a:t>Aanes, S., Engen, S, </a:t>
            </a:r>
            <a:r>
              <a:rPr lang="en-US" sz="1000" dirty="0" err="1"/>
              <a:t>Sæther</a:t>
            </a:r>
            <a:r>
              <a:rPr lang="en-US" sz="1000" dirty="0"/>
              <a:t>, B.-E. and Aanes, R. 2007. Estimation of fish stock dynamical parameters from catch-at-age data and indices of abundance: can natural and fishing mortality be separated? Canadian journal of fisheries and aquatic sciences, 64: 1130-1142. </a:t>
            </a:r>
          </a:p>
          <a:p>
            <a:endParaRPr lang="nb-NO" sz="1000" dirty="0"/>
          </a:p>
          <a:p>
            <a:r>
              <a:rPr lang="nb-NO" sz="1000" dirty="0" err="1"/>
              <a:t>Bjørkvoll</a:t>
            </a:r>
            <a:r>
              <a:rPr lang="nb-NO" sz="1000" dirty="0"/>
              <a:t>, E., Grøtan, V., Aanes S., Sæther, B.-E., Engen, S. and Aanes, R. 2012. </a:t>
            </a:r>
            <a:r>
              <a:rPr lang="en-US" sz="1000" dirty="0"/>
              <a:t>Stochastic Population Dynamics and Life-History Variation in Marine Fish Species. The American Naturalist, Vol. 180, No. 3 (September 2012): 372-387.</a:t>
            </a:r>
          </a:p>
        </p:txBody>
      </p:sp>
    </p:spTree>
    <p:extLst>
      <p:ext uri="{BB962C8B-B14F-4D97-AF65-F5344CB8AC3E}">
        <p14:creationId xmlns:p14="http://schemas.microsoft.com/office/powerpoint/2010/main" val="545119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252520" cy="1143000"/>
          </a:xfrm>
        </p:spPr>
        <p:txBody>
          <a:bodyPr>
            <a:normAutofit/>
          </a:bodyPr>
          <a:lstStyle/>
          <a:p>
            <a:r>
              <a:rPr lang="nb-NO" sz="2800" dirty="0" err="1"/>
              <a:t>Dynamical</a:t>
            </a:r>
            <a:r>
              <a:rPr lang="nb-NO" sz="2800" dirty="0"/>
              <a:t> </a:t>
            </a:r>
            <a:r>
              <a:rPr lang="nb-NO" sz="2800" dirty="0" err="1"/>
              <a:t>model</a:t>
            </a:r>
            <a:r>
              <a:rPr lang="nb-NO" sz="2800" dirty="0"/>
              <a:t> for F: </a:t>
            </a:r>
            <a:r>
              <a:rPr lang="nb-NO" sz="2800" dirty="0" smtClean="0"/>
              <a:t/>
            </a:r>
            <a:br>
              <a:rPr lang="nb-NO" sz="2800" dirty="0" smtClean="0"/>
            </a:br>
            <a:r>
              <a:rPr lang="nb-NO" sz="2800" dirty="0" smtClean="0"/>
              <a:t>F is </a:t>
            </a:r>
            <a:r>
              <a:rPr lang="nb-NO" sz="2800" dirty="0" err="1" smtClean="0"/>
              <a:t>modelled</a:t>
            </a:r>
            <a:r>
              <a:rPr lang="nb-NO" sz="2800" dirty="0" smtClean="0"/>
              <a:t> as a </a:t>
            </a:r>
            <a:r>
              <a:rPr lang="nb-NO" sz="2800" dirty="0" err="1" smtClean="0"/>
              <a:t>structural</a:t>
            </a:r>
            <a:r>
              <a:rPr lang="nb-NO" sz="2800" dirty="0" smtClean="0"/>
              <a:t> time series </a:t>
            </a:r>
            <a:r>
              <a:rPr lang="nb-NO" sz="2800" dirty="0" err="1" smtClean="0"/>
              <a:t>model</a:t>
            </a:r>
            <a:endParaRPr lang="en-US" sz="2800" dirty="0"/>
          </a:p>
        </p:txBody>
      </p:sp>
      <mc:AlternateContent xmlns:mc="http://schemas.openxmlformats.org/markup-compatibility/2006" xmlns:a14="http://schemas.microsoft.com/office/drawing/2010/main">
        <mc:Choice Requires="a14">
          <p:sp>
            <p:nvSpPr>
              <p:cNvPr id="4" name="Rectangle 3"/>
              <p:cNvSpPr/>
              <p:nvPr/>
            </p:nvSpPr>
            <p:spPr>
              <a:xfrm>
                <a:off x="72008" y="1628800"/>
                <a:ext cx="9036496" cy="4885440"/>
              </a:xfrm>
              <a:prstGeom prst="rect">
                <a:avLst/>
              </a:prstGeom>
            </p:spPr>
            <p:txBody>
              <a:bodyPr wrap="square">
                <a:spAutoFit/>
              </a:bodyPr>
              <a:lstStyle/>
              <a:p>
                <a:r>
                  <a:rPr lang="en-US" dirty="0" smtClean="0"/>
                  <a:t>The fishing mortality as </a:t>
                </a:r>
                <a:r>
                  <a:rPr lang="en-US" dirty="0"/>
                  <a:t>a hierarchical latent process</a:t>
                </a:r>
              </a:p>
              <a:p>
                <a:pPr/>
                <a14:m>
                  <m:oMathPara xmlns:m="http://schemas.openxmlformats.org/officeDocument/2006/math">
                    <m:oMathParaPr>
                      <m:jc m:val="centerGroup"/>
                    </m:oMathParaPr>
                    <m:oMath xmlns:m="http://schemas.openxmlformats.org/officeDocument/2006/math">
                      <m:r>
                        <m:rPr>
                          <m:sty m:val="p"/>
                        </m:rPr>
                        <a:rPr lang="nb-NO">
                          <a:latin typeface="Cambria Math"/>
                        </a:rPr>
                        <m:t>log</m:t>
                      </m:r>
                      <m:d>
                        <m:dPr>
                          <m:ctrlPr>
                            <a:rPr lang="en-US" i="1">
                              <a:latin typeface="Cambria Math"/>
                            </a:rPr>
                          </m:ctrlPr>
                        </m:dPr>
                        <m:e>
                          <m:sSub>
                            <m:sSubPr>
                              <m:ctrlPr>
                                <a:rPr lang="en-US" i="1">
                                  <a:latin typeface="Cambria Math"/>
                                </a:rPr>
                              </m:ctrlPr>
                            </m:sSubPr>
                            <m:e>
                              <m:r>
                                <a:rPr lang="nb-NO" i="1">
                                  <a:latin typeface="Cambria Math"/>
                                </a:rPr>
                                <m:t>𝐹</m:t>
                              </m:r>
                            </m:e>
                            <m:sub>
                              <m:r>
                                <a:rPr lang="nb-NO" i="1">
                                  <a:latin typeface="Cambria Math"/>
                                </a:rPr>
                                <m:t>𝑎</m:t>
                              </m:r>
                              <m:r>
                                <a:rPr lang="nb-NO" i="1">
                                  <a:latin typeface="Cambria Math"/>
                                </a:rPr>
                                <m:t>,</m:t>
                              </m:r>
                              <m:r>
                                <a:rPr lang="nb-NO" i="1">
                                  <a:latin typeface="Cambria Math"/>
                                </a:rPr>
                                <m:t>𝑡</m:t>
                              </m:r>
                            </m:sub>
                          </m:sSub>
                        </m:e>
                      </m:d>
                      <m:r>
                        <a:rPr lang="nb-NO" i="1">
                          <a:latin typeface="Cambria Math"/>
                        </a:rPr>
                        <m:t>=</m:t>
                      </m:r>
                      <m:sSubSup>
                        <m:sSubSupPr>
                          <m:ctrlPr>
                            <a:rPr lang="en-US" i="1">
                              <a:latin typeface="Cambria Math"/>
                            </a:rPr>
                          </m:ctrlPr>
                        </m:sSubSupPr>
                        <m:e>
                          <m:r>
                            <a:rPr lang="nb-NO" i="1">
                              <a:latin typeface="Cambria Math"/>
                            </a:rPr>
                            <m:t>𝜇</m:t>
                          </m:r>
                        </m:e>
                        <m:sub>
                          <m:r>
                            <a:rPr lang="nb-NO" i="1">
                              <a:latin typeface="Cambria Math"/>
                            </a:rPr>
                            <m:t>𝑎</m:t>
                          </m:r>
                          <m:r>
                            <a:rPr lang="nb-NO" i="1">
                              <a:latin typeface="Cambria Math"/>
                            </a:rPr>
                            <m:t>,</m:t>
                          </m:r>
                          <m:r>
                            <a:rPr lang="nb-NO" i="1">
                              <a:latin typeface="Cambria Math"/>
                            </a:rPr>
                            <m:t>𝑡</m:t>
                          </m:r>
                        </m:sub>
                        <m:sup>
                          <m:r>
                            <a:rPr lang="nb-NO" i="1">
                              <a:latin typeface="Cambria Math"/>
                            </a:rPr>
                            <m:t>𝐹</m:t>
                          </m:r>
                        </m:sup>
                      </m:sSubSup>
                      <m:r>
                        <a:rPr lang="nb-NO" i="1">
                          <a:latin typeface="Cambria Math"/>
                        </a:rPr>
                        <m:t>+</m:t>
                      </m:r>
                      <m:sSubSup>
                        <m:sSubSupPr>
                          <m:ctrlPr>
                            <a:rPr lang="en-US" i="1">
                              <a:latin typeface="Cambria Math"/>
                            </a:rPr>
                          </m:ctrlPr>
                        </m:sSubSupPr>
                        <m:e>
                          <m:r>
                            <a:rPr lang="nb-NO" i="1">
                              <a:latin typeface="Cambria Math"/>
                            </a:rPr>
                            <m:t>𝛿</m:t>
                          </m:r>
                        </m:e>
                        <m:sub>
                          <m:r>
                            <a:rPr lang="nb-NO" i="1">
                              <a:latin typeface="Cambria Math"/>
                            </a:rPr>
                            <m:t>𝑎</m:t>
                          </m:r>
                          <m:r>
                            <a:rPr lang="nb-NO" i="1">
                              <a:latin typeface="Cambria Math"/>
                            </a:rPr>
                            <m:t>,</m:t>
                          </m:r>
                          <m:r>
                            <a:rPr lang="nb-NO" i="1">
                              <a:latin typeface="Cambria Math"/>
                            </a:rPr>
                            <m:t>𝑡</m:t>
                          </m:r>
                        </m:sub>
                        <m:sup>
                          <m:r>
                            <a:rPr lang="nb-NO" i="1">
                              <a:latin typeface="Cambria Math"/>
                            </a:rPr>
                            <m:t>(1)</m:t>
                          </m:r>
                        </m:sup>
                      </m:sSubSup>
                      <m:r>
                        <a:rPr lang="nb-NO" i="1">
                          <a:latin typeface="Cambria Math"/>
                        </a:rPr>
                        <m:t>=</m:t>
                      </m:r>
                      <m:sSub>
                        <m:sSubPr>
                          <m:ctrlPr>
                            <a:rPr lang="en-US" i="1">
                              <a:latin typeface="Cambria Math"/>
                            </a:rPr>
                          </m:ctrlPr>
                        </m:sSubPr>
                        <m:e>
                          <m:r>
                            <a:rPr lang="nb-NO" i="1">
                              <a:latin typeface="Cambria Math"/>
                            </a:rPr>
                            <m:t>𝑈</m:t>
                          </m:r>
                        </m:e>
                        <m:sub>
                          <m:r>
                            <a:rPr lang="nb-NO" i="1">
                              <a:latin typeface="Cambria Math"/>
                            </a:rPr>
                            <m:t>𝑎</m:t>
                          </m:r>
                          <m:r>
                            <a:rPr lang="nb-NO" i="1">
                              <a:latin typeface="Cambria Math"/>
                            </a:rPr>
                            <m:t>,</m:t>
                          </m:r>
                          <m:r>
                            <a:rPr lang="nb-NO" i="1">
                              <a:latin typeface="Cambria Math"/>
                            </a:rPr>
                            <m:t>𝑡</m:t>
                          </m:r>
                        </m:sub>
                      </m:sSub>
                      <m:r>
                        <a:rPr lang="nb-NO" i="1">
                          <a:latin typeface="Cambria Math"/>
                        </a:rPr>
                        <m:t>+</m:t>
                      </m:r>
                      <m:sSub>
                        <m:sSubPr>
                          <m:ctrlPr>
                            <a:rPr lang="en-US" i="1">
                              <a:latin typeface="Cambria Math"/>
                            </a:rPr>
                          </m:ctrlPr>
                        </m:sSubPr>
                        <m:e>
                          <m:r>
                            <a:rPr lang="nb-NO" i="1">
                              <a:latin typeface="Cambria Math"/>
                            </a:rPr>
                            <m:t>𝑉</m:t>
                          </m:r>
                        </m:e>
                        <m:sub>
                          <m:r>
                            <a:rPr lang="nb-NO" i="1">
                              <a:latin typeface="Cambria Math"/>
                            </a:rPr>
                            <m:t>𝑡</m:t>
                          </m:r>
                        </m:sub>
                      </m:sSub>
                      <m:r>
                        <a:rPr lang="nb-NO" i="1">
                          <a:latin typeface="Cambria Math"/>
                        </a:rPr>
                        <m:t>+</m:t>
                      </m:r>
                      <m:sSubSup>
                        <m:sSubSupPr>
                          <m:ctrlPr>
                            <a:rPr lang="en-US" i="1">
                              <a:latin typeface="Cambria Math"/>
                            </a:rPr>
                          </m:ctrlPr>
                        </m:sSubSupPr>
                        <m:e>
                          <m:r>
                            <a:rPr lang="nb-NO" i="1">
                              <a:latin typeface="Cambria Math"/>
                            </a:rPr>
                            <m:t>𝛿</m:t>
                          </m:r>
                        </m:e>
                        <m:sub>
                          <m:r>
                            <a:rPr lang="nb-NO" i="1">
                              <a:latin typeface="Cambria Math"/>
                            </a:rPr>
                            <m:t>𝑎</m:t>
                          </m:r>
                          <m:r>
                            <a:rPr lang="nb-NO" i="1">
                              <a:latin typeface="Cambria Math"/>
                            </a:rPr>
                            <m:t>,</m:t>
                          </m:r>
                          <m:r>
                            <a:rPr lang="nb-NO" i="1">
                              <a:latin typeface="Cambria Math"/>
                            </a:rPr>
                            <m:t>𝑡</m:t>
                          </m:r>
                        </m:sub>
                        <m:sup>
                          <m:r>
                            <a:rPr lang="nb-NO" i="1">
                              <a:latin typeface="Cambria Math"/>
                            </a:rPr>
                            <m:t>(1)</m:t>
                          </m:r>
                        </m:sup>
                      </m:sSubSup>
                    </m:oMath>
                  </m:oMathPara>
                </a14:m>
                <a:endParaRPr lang="en-US" dirty="0"/>
              </a:p>
              <a:p>
                <a:endParaRPr lang="en-US" dirty="0" smtClean="0"/>
              </a:p>
              <a:p>
                <a:r>
                  <a:rPr lang="en-US" dirty="0" smtClean="0"/>
                  <a:t>mean </a:t>
                </a:r>
                <a14:m>
                  <m:oMath xmlns:m="http://schemas.openxmlformats.org/officeDocument/2006/math">
                    <m:sSubSup>
                      <m:sSubSupPr>
                        <m:ctrlPr>
                          <a:rPr lang="en-US" i="1">
                            <a:latin typeface="Cambria Math"/>
                          </a:rPr>
                        </m:ctrlPr>
                      </m:sSubSupPr>
                      <m:e>
                        <m:r>
                          <a:rPr lang="nb-NO" i="1">
                            <a:latin typeface="Cambria Math"/>
                          </a:rPr>
                          <m:t>𝜇</m:t>
                        </m:r>
                      </m:e>
                      <m:sub>
                        <m:r>
                          <a:rPr lang="nb-NO" i="1">
                            <a:latin typeface="Cambria Math"/>
                          </a:rPr>
                          <m:t>𝑎</m:t>
                        </m:r>
                        <m:r>
                          <a:rPr lang="en-US" i="1">
                            <a:latin typeface="Cambria Math"/>
                          </a:rPr>
                          <m:t>,</m:t>
                        </m:r>
                        <m:r>
                          <a:rPr lang="nb-NO" i="1">
                            <a:latin typeface="Cambria Math"/>
                          </a:rPr>
                          <m:t>𝑡</m:t>
                        </m:r>
                      </m:sub>
                      <m:sup>
                        <m:r>
                          <a:rPr lang="nb-NO" i="1">
                            <a:latin typeface="Cambria Math"/>
                          </a:rPr>
                          <m:t>𝐹</m:t>
                        </m:r>
                      </m:sup>
                    </m:sSubSup>
                  </m:oMath>
                </a14:m>
                <a:r>
                  <a:rPr lang="en-US" dirty="0"/>
                  <a:t> is a separable model with selectivity </a:t>
                </a:r>
                <a14:m>
                  <m:oMath xmlns:m="http://schemas.openxmlformats.org/officeDocument/2006/math">
                    <m:sSub>
                      <m:sSubPr>
                        <m:ctrlPr>
                          <a:rPr lang="en-US" i="1">
                            <a:latin typeface="Cambria Math"/>
                          </a:rPr>
                        </m:ctrlPr>
                      </m:sSubPr>
                      <m:e>
                        <m:r>
                          <a:rPr lang="nb-NO" i="1">
                            <a:latin typeface="Cambria Math"/>
                          </a:rPr>
                          <m:t>𝑈</m:t>
                        </m:r>
                      </m:e>
                      <m:sub>
                        <m:r>
                          <a:rPr lang="nb-NO" i="1">
                            <a:latin typeface="Cambria Math"/>
                          </a:rPr>
                          <m:t>𝑎</m:t>
                        </m:r>
                        <m:r>
                          <a:rPr lang="en-US" i="1">
                            <a:latin typeface="Cambria Math"/>
                          </a:rPr>
                          <m:t>,</m:t>
                        </m:r>
                        <m:r>
                          <a:rPr lang="nb-NO" i="1">
                            <a:latin typeface="Cambria Math"/>
                          </a:rPr>
                          <m:t>𝑡</m:t>
                        </m:r>
                      </m:sub>
                    </m:sSub>
                  </m:oMath>
                </a14:m>
                <a:r>
                  <a:rPr lang="en-US" dirty="0"/>
                  <a:t>, and effort </a:t>
                </a:r>
                <a14:m>
                  <m:oMath xmlns:m="http://schemas.openxmlformats.org/officeDocument/2006/math">
                    <m:sSub>
                      <m:sSubPr>
                        <m:ctrlPr>
                          <a:rPr lang="en-US" i="1">
                            <a:latin typeface="Cambria Math"/>
                          </a:rPr>
                        </m:ctrlPr>
                      </m:sSubPr>
                      <m:e>
                        <m:r>
                          <a:rPr lang="nb-NO" i="1">
                            <a:latin typeface="Cambria Math"/>
                          </a:rPr>
                          <m:t>𝑉</m:t>
                        </m:r>
                      </m:e>
                      <m:sub>
                        <m:r>
                          <a:rPr lang="nb-NO" i="1">
                            <a:latin typeface="Cambria Math"/>
                          </a:rPr>
                          <m:t>𝑡</m:t>
                        </m:r>
                      </m:sub>
                    </m:sSub>
                  </m:oMath>
                </a14:m>
                <a:r>
                  <a:rPr lang="en-US" dirty="0"/>
                  <a:t>. </a:t>
                </a:r>
                <a:endParaRPr lang="en-US" dirty="0" smtClean="0"/>
              </a:p>
              <a:p>
                <a:endParaRPr lang="en-US" dirty="0"/>
              </a:p>
              <a:p>
                <a:r>
                  <a:rPr lang="en-US" dirty="0" smtClean="0"/>
                  <a:t>Deviations </a:t>
                </a:r>
                <a:r>
                  <a:rPr lang="en-US" dirty="0"/>
                  <a:t>from the separable model are allowed by adding random disturbances </a:t>
                </a:r>
                <a14:m>
                  <m:oMath xmlns:m="http://schemas.openxmlformats.org/officeDocument/2006/math">
                    <m:sSub>
                      <m:sSubPr>
                        <m:ctrlPr>
                          <a:rPr lang="en-US" i="1">
                            <a:latin typeface="Cambria Math"/>
                          </a:rPr>
                        </m:ctrlPr>
                      </m:sSubPr>
                      <m:e>
                        <m:d>
                          <m:dPr>
                            <m:begChr m:val="{"/>
                            <m:endChr m:val="}"/>
                            <m:ctrlPr>
                              <a:rPr lang="en-US" i="1">
                                <a:latin typeface="Cambria Math"/>
                              </a:rPr>
                            </m:ctrlPr>
                          </m:dPr>
                          <m:e>
                            <m:sSubSup>
                              <m:sSubSupPr>
                                <m:ctrlPr>
                                  <a:rPr lang="en-US" i="1">
                                    <a:latin typeface="Cambria Math"/>
                                  </a:rPr>
                                </m:ctrlPr>
                              </m:sSubSupPr>
                              <m:e>
                                <m:r>
                                  <a:rPr lang="nb-NO" i="1">
                                    <a:latin typeface="Cambria Math"/>
                                  </a:rPr>
                                  <m:t>𝛿</m:t>
                                </m:r>
                              </m:e>
                              <m:sub>
                                <m:r>
                                  <a:rPr lang="nb-NO" i="1">
                                    <a:latin typeface="Cambria Math"/>
                                  </a:rPr>
                                  <m:t>𝑎</m:t>
                                </m:r>
                                <m:r>
                                  <a:rPr lang="en-US" i="1">
                                    <a:latin typeface="Cambria Math"/>
                                  </a:rPr>
                                  <m:t>,</m:t>
                                </m:r>
                                <m:r>
                                  <a:rPr lang="nb-NO" i="1">
                                    <a:latin typeface="Cambria Math"/>
                                  </a:rPr>
                                  <m:t>𝑡</m:t>
                                </m:r>
                              </m:sub>
                              <m:sup>
                                <m:r>
                                  <a:rPr lang="en-US" i="1">
                                    <a:latin typeface="Cambria Math"/>
                                  </a:rPr>
                                  <m:t>(1)</m:t>
                                </m:r>
                              </m:sup>
                            </m:sSubSup>
                          </m:e>
                        </m:d>
                      </m:e>
                      <m:sub>
                        <m:r>
                          <a:rPr lang="nb-NO" i="1">
                            <a:latin typeface="Cambria Math"/>
                          </a:rPr>
                          <m:t>𝑎</m:t>
                        </m:r>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𝑚𝑖𝑛</m:t>
                            </m:r>
                          </m:sub>
                        </m:sSub>
                        <m:r>
                          <a:rPr lang="en-US" i="1">
                            <a:latin typeface="Cambria Math"/>
                          </a:rPr>
                          <m:t>,…,</m:t>
                        </m:r>
                        <m:r>
                          <a:rPr lang="en-US" i="1">
                            <a:latin typeface="Cambria Math"/>
                          </a:rPr>
                          <m:t>𝐴</m:t>
                        </m:r>
                      </m:sub>
                    </m:sSub>
                  </m:oMath>
                </a14:m>
                <a:r>
                  <a:rPr lang="nb-NO" dirty="0"/>
                  <a:t> </a:t>
                </a:r>
                <a:r>
                  <a:rPr lang="en-US" dirty="0"/>
                  <a:t>to the mean. </a:t>
                </a:r>
                <a14:m>
                  <m:oMath xmlns:m="http://schemas.openxmlformats.org/officeDocument/2006/math">
                    <m:sSub>
                      <m:sSubPr>
                        <m:ctrlPr>
                          <a:rPr lang="en-US" i="1">
                            <a:latin typeface="Cambria Math"/>
                          </a:rPr>
                        </m:ctrlPr>
                      </m:sSubPr>
                      <m:e>
                        <m:d>
                          <m:dPr>
                            <m:begChr m:val="{"/>
                            <m:endChr m:val="}"/>
                            <m:ctrlPr>
                              <a:rPr lang="en-US" i="1">
                                <a:latin typeface="Cambria Math"/>
                              </a:rPr>
                            </m:ctrlPr>
                          </m:dPr>
                          <m:e>
                            <m:sSubSup>
                              <m:sSubSupPr>
                                <m:ctrlPr>
                                  <a:rPr lang="en-US" i="1">
                                    <a:latin typeface="Cambria Math"/>
                                  </a:rPr>
                                </m:ctrlPr>
                              </m:sSubSupPr>
                              <m:e>
                                <m:r>
                                  <a:rPr lang="nb-NO" i="1">
                                    <a:latin typeface="Cambria Math"/>
                                  </a:rPr>
                                  <m:t>𝛿</m:t>
                                </m:r>
                              </m:e>
                              <m:sub>
                                <m:r>
                                  <a:rPr lang="nb-NO" i="1">
                                    <a:latin typeface="Cambria Math"/>
                                  </a:rPr>
                                  <m:t>𝑎</m:t>
                                </m:r>
                                <m:r>
                                  <a:rPr lang="en-US" i="1">
                                    <a:latin typeface="Cambria Math"/>
                                  </a:rPr>
                                  <m:t>,</m:t>
                                </m:r>
                                <m:r>
                                  <a:rPr lang="nb-NO" i="1">
                                    <a:latin typeface="Cambria Math"/>
                                  </a:rPr>
                                  <m:t>𝑡</m:t>
                                </m:r>
                              </m:sub>
                              <m:sup>
                                <m:r>
                                  <a:rPr lang="en-US" i="1">
                                    <a:latin typeface="Cambria Math"/>
                                  </a:rPr>
                                  <m:t>(1)</m:t>
                                </m:r>
                              </m:sup>
                            </m:sSubSup>
                          </m:e>
                        </m:d>
                      </m:e>
                      <m:sub>
                        <m:r>
                          <a:rPr lang="nb-NO" i="1">
                            <a:latin typeface="Cambria Math"/>
                          </a:rPr>
                          <m:t>𝑎</m:t>
                        </m:r>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𝑚𝑖𝑛</m:t>
                            </m:r>
                          </m:sub>
                        </m:sSub>
                        <m:r>
                          <a:rPr lang="en-US" i="1">
                            <a:latin typeface="Cambria Math"/>
                          </a:rPr>
                          <m:t>,…,</m:t>
                        </m:r>
                        <m:r>
                          <a:rPr lang="en-US" i="1">
                            <a:latin typeface="Cambria Math"/>
                          </a:rPr>
                          <m:t>𝐴</m:t>
                        </m:r>
                      </m:sub>
                    </m:sSub>
                    <m:r>
                      <a:rPr lang="en-US">
                        <a:latin typeface="Cambria Math"/>
                      </a:rPr>
                      <m:t>~</m:t>
                    </m:r>
                    <m:r>
                      <m:rPr>
                        <m:sty m:val="p"/>
                      </m:rPr>
                      <a:rPr lang="en-US">
                        <a:latin typeface="Cambria Math"/>
                      </a:rPr>
                      <m:t>MVN</m:t>
                    </m:r>
                    <m:d>
                      <m:dPr>
                        <m:ctrlPr>
                          <a:rPr lang="en-US" i="1">
                            <a:latin typeface="Cambria Math"/>
                          </a:rPr>
                        </m:ctrlPr>
                      </m:dPr>
                      <m:e>
                        <m:r>
                          <a:rPr lang="en-US" b="1" i="1">
                            <a:latin typeface="Cambria Math"/>
                          </a:rPr>
                          <m:t>𝟎</m:t>
                        </m:r>
                        <m:r>
                          <a:rPr lang="en-US" i="1">
                            <a:latin typeface="Cambria Math"/>
                          </a:rPr>
                          <m:t>,</m:t>
                        </m:r>
                        <m:sSup>
                          <m:sSupPr>
                            <m:ctrlPr>
                              <a:rPr lang="en-US" i="1">
                                <a:latin typeface="Cambria Math"/>
                              </a:rPr>
                            </m:ctrlPr>
                          </m:sSupPr>
                          <m:e>
                            <m:r>
                              <a:rPr lang="en-US" b="1" i="1">
                                <a:latin typeface="Cambria Math"/>
                              </a:rPr>
                              <m:t>𝚺</m:t>
                            </m:r>
                          </m:e>
                          <m:sup>
                            <m:r>
                              <a:rPr lang="en-US" i="1">
                                <a:latin typeface="Cambria Math"/>
                              </a:rPr>
                              <m:t>(1)</m:t>
                            </m:r>
                          </m:sup>
                        </m:sSup>
                      </m:e>
                    </m:d>
                  </m:oMath>
                </a14:m>
                <a:endParaRPr lang="en-US" dirty="0"/>
              </a:p>
              <a:p>
                <a:endParaRPr lang="en-US" dirty="0" smtClean="0"/>
              </a:p>
              <a:p>
                <a:r>
                  <a:rPr lang="en-US" dirty="0" smtClean="0"/>
                  <a:t>Diagonal </a:t>
                </a:r>
                <a:r>
                  <a:rPr lang="en-US" dirty="0"/>
                  <a:t>entries of the covariance </a:t>
                </a:r>
                <a:r>
                  <a:rPr lang="en-US" dirty="0" smtClean="0"/>
                  <a:t>matrix </a:t>
                </a:r>
                <a14:m>
                  <m:oMath xmlns:m="http://schemas.openxmlformats.org/officeDocument/2006/math">
                    <m:sSup>
                      <m:sSupPr>
                        <m:ctrlPr>
                          <a:rPr lang="en-US" i="1">
                            <a:latin typeface="Cambria Math"/>
                          </a:rPr>
                        </m:ctrlPr>
                      </m:sSupPr>
                      <m:e>
                        <m:r>
                          <a:rPr lang="en-US" b="1" i="1">
                            <a:latin typeface="Cambria Math"/>
                          </a:rPr>
                          <m:t>𝚺</m:t>
                        </m:r>
                      </m:e>
                      <m:sup>
                        <m:r>
                          <a:rPr lang="en-US" i="1">
                            <a:latin typeface="Cambria Math"/>
                          </a:rPr>
                          <m:t>(1)</m:t>
                        </m:r>
                      </m:sup>
                    </m:sSup>
                  </m:oMath>
                </a14:m>
                <a:r>
                  <a:rPr lang="en-US" dirty="0" smtClean="0"/>
                  <a:t> </a:t>
                </a:r>
                <a14:m>
                  <m:oMath xmlns:m="http://schemas.openxmlformats.org/officeDocument/2006/math">
                    <m:sSubSup>
                      <m:sSubSupPr>
                        <m:ctrlPr>
                          <a:rPr lang="en-US" i="1">
                            <a:latin typeface="Cambria Math"/>
                          </a:rPr>
                        </m:ctrlPr>
                      </m:sSubSupPr>
                      <m:e>
                        <m:r>
                          <a:rPr lang="nb-NO" i="1">
                            <a:latin typeface="Cambria Math"/>
                          </a:rPr>
                          <m:t>𝜎</m:t>
                        </m:r>
                      </m:e>
                      <m:sub>
                        <m:r>
                          <a:rPr lang="nb-NO" i="1">
                            <a:latin typeface="Cambria Math"/>
                          </a:rPr>
                          <m:t>𝑎</m:t>
                        </m:r>
                        <m:r>
                          <a:rPr lang="en-US" i="1">
                            <a:latin typeface="Cambria Math"/>
                          </a:rPr>
                          <m:t>,</m:t>
                        </m:r>
                        <m:r>
                          <a:rPr lang="nb-NO" i="1">
                            <a:latin typeface="Cambria Math"/>
                          </a:rPr>
                          <m:t>𝑡</m:t>
                        </m:r>
                      </m:sub>
                      <m:sup>
                        <m:r>
                          <a:rPr lang="en-US" i="1">
                            <a:latin typeface="Cambria Math"/>
                          </a:rPr>
                          <m:t>(1)2</m:t>
                        </m:r>
                      </m:sup>
                    </m:sSubSup>
                  </m:oMath>
                </a14:m>
                <a:r>
                  <a:rPr lang="en-US" dirty="0"/>
                  <a:t>. </a:t>
                </a:r>
                <a:endParaRPr lang="en-US" dirty="0" smtClean="0"/>
              </a:p>
              <a:p>
                <a:endParaRPr lang="en-US" dirty="0"/>
              </a:p>
              <a:p>
                <a:r>
                  <a:rPr lang="en-US" dirty="0" smtClean="0"/>
                  <a:t>XSAM restrict </a:t>
                </a:r>
                <a:r>
                  <a:rPr lang="en-US" dirty="0"/>
                  <a:t>analysis to </a:t>
                </a:r>
                <a14:m>
                  <m:oMath xmlns:m="http://schemas.openxmlformats.org/officeDocument/2006/math">
                    <m:sSup>
                      <m:sSupPr>
                        <m:ctrlPr>
                          <a:rPr lang="en-US" i="1">
                            <a:latin typeface="Cambria Math"/>
                          </a:rPr>
                        </m:ctrlPr>
                      </m:sSupPr>
                      <m:e>
                        <m:r>
                          <a:rPr lang="en-US" b="1" i="1">
                            <a:latin typeface="Cambria Math"/>
                          </a:rPr>
                          <m:t>𝚺</m:t>
                        </m:r>
                      </m:e>
                      <m:sup>
                        <m:r>
                          <a:rPr lang="en-US" i="1">
                            <a:latin typeface="Cambria Math"/>
                          </a:rPr>
                          <m:t>(1)</m:t>
                        </m:r>
                      </m:sup>
                    </m:sSup>
                    <m:r>
                      <a:rPr lang="en-US">
                        <a:latin typeface="Cambria Math"/>
                      </a:rPr>
                      <m:t>=</m:t>
                    </m:r>
                    <m:sSubSup>
                      <m:sSubSupPr>
                        <m:ctrlPr>
                          <a:rPr lang="en-US" i="1">
                            <a:latin typeface="Cambria Math"/>
                          </a:rPr>
                        </m:ctrlPr>
                      </m:sSubSupPr>
                      <m:e>
                        <m:r>
                          <a:rPr lang="nb-NO" i="1">
                            <a:latin typeface="Cambria Math"/>
                          </a:rPr>
                          <m:t>𝜎</m:t>
                        </m:r>
                      </m:e>
                      <m:sub/>
                      <m:sup>
                        <m:r>
                          <a:rPr lang="en-US" i="1">
                            <a:latin typeface="Cambria Math"/>
                          </a:rPr>
                          <m:t>(1)2</m:t>
                        </m:r>
                      </m:sup>
                    </m:sSubSup>
                    <m:r>
                      <a:rPr lang="en-US" b="1" i="1">
                        <a:latin typeface="Cambria Math"/>
                      </a:rPr>
                      <m:t>𝐈</m:t>
                    </m:r>
                  </m:oMath>
                </a14:m>
                <a:r>
                  <a:rPr lang="en-US" b="1" dirty="0" smtClean="0"/>
                  <a:t>.</a:t>
                </a:r>
              </a:p>
              <a:p>
                <a:endParaRPr lang="en-US" b="1" dirty="0"/>
              </a:p>
              <a:p>
                <a:r>
                  <a:rPr lang="en-US" dirty="0" smtClean="0"/>
                  <a:t>Note: the ‘</a:t>
                </a:r>
                <a:r>
                  <a:rPr lang="en-US" dirty="0" err="1" smtClean="0"/>
                  <a:t>separability</a:t>
                </a:r>
                <a:r>
                  <a:rPr lang="en-US" dirty="0" smtClean="0"/>
                  <a:t>’ introduces correlations in</a:t>
                </a:r>
                <a:r>
                  <a:rPr lang="en-US" b="1" dirty="0" smtClean="0"/>
                  <a:t> </a:t>
                </a:r>
                <a14:m>
                  <m:oMath xmlns:m="http://schemas.openxmlformats.org/officeDocument/2006/math">
                    <m:sSub>
                      <m:sSubPr>
                        <m:ctrlPr>
                          <a:rPr lang="en-US" i="1">
                            <a:latin typeface="Cambria Math"/>
                          </a:rPr>
                        </m:ctrlPr>
                      </m:sSubPr>
                      <m:e>
                        <m:r>
                          <a:rPr lang="nb-NO" i="1">
                            <a:latin typeface="Cambria Math"/>
                          </a:rPr>
                          <m:t>𝐹</m:t>
                        </m:r>
                      </m:e>
                      <m:sub>
                        <m:r>
                          <a:rPr lang="nb-NO" i="1">
                            <a:latin typeface="Cambria Math"/>
                            <a:ea typeface="Cambria Math"/>
                          </a:rPr>
                          <m:t>∙</m:t>
                        </m:r>
                        <m:r>
                          <a:rPr lang="nb-NO" i="1">
                            <a:latin typeface="Cambria Math"/>
                          </a:rPr>
                          <m:t>,</m:t>
                        </m:r>
                        <m:r>
                          <a:rPr lang="nb-NO" i="1">
                            <a:latin typeface="Cambria Math"/>
                          </a:rPr>
                          <m:t>𝑡</m:t>
                        </m:r>
                      </m:sub>
                    </m:sSub>
                  </m:oMath>
                </a14:m>
                <a:endParaRPr lang="en-US" dirty="0"/>
              </a:p>
              <a:p>
                <a:endParaRPr lang="en-US"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72008" y="1628800"/>
                <a:ext cx="9036496" cy="4885440"/>
              </a:xfrm>
              <a:prstGeom prst="rect">
                <a:avLst/>
              </a:prstGeom>
              <a:blipFill rotWithShape="1">
                <a:blip r:embed="rId2"/>
                <a:stretch>
                  <a:fillRect l="-742" t="-499"/>
                </a:stretch>
              </a:blipFill>
            </p:spPr>
            <p:txBody>
              <a:bodyPr/>
              <a:lstStyle/>
              <a:p>
                <a:r>
                  <a:rPr lang="nb-NO">
                    <a:noFill/>
                  </a:rPr>
                  <a:t> </a:t>
                </a:r>
              </a:p>
            </p:txBody>
          </p:sp>
        </mc:Fallback>
      </mc:AlternateContent>
    </p:spTree>
    <p:extLst>
      <p:ext uri="{BB962C8B-B14F-4D97-AF65-F5344CB8AC3E}">
        <p14:creationId xmlns:p14="http://schemas.microsoft.com/office/powerpoint/2010/main" val="948064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2800" dirty="0" err="1" smtClean="0"/>
              <a:t>Dynamical</a:t>
            </a:r>
            <a:r>
              <a:rPr lang="nb-NO" sz="2800" dirty="0" smtClean="0"/>
              <a:t> </a:t>
            </a:r>
            <a:r>
              <a:rPr lang="nb-NO" sz="2800" dirty="0" err="1" smtClean="0"/>
              <a:t>model</a:t>
            </a:r>
            <a:r>
              <a:rPr lang="nb-NO" sz="2800" dirty="0" smtClean="0"/>
              <a:t> for F:</a:t>
            </a:r>
            <a:br>
              <a:rPr lang="nb-NO" sz="2800" dirty="0" smtClean="0"/>
            </a:br>
            <a:r>
              <a:rPr lang="nb-NO" sz="2800" dirty="0" smtClean="0"/>
              <a:t>Time </a:t>
            </a:r>
            <a:r>
              <a:rPr lang="nb-NO" sz="2800" dirty="0" err="1" smtClean="0"/>
              <a:t>varying</a:t>
            </a:r>
            <a:r>
              <a:rPr lang="nb-NO" sz="2800" dirty="0" smtClean="0"/>
              <a:t> </a:t>
            </a:r>
            <a:r>
              <a:rPr lang="nb-NO" sz="2800" dirty="0" err="1" smtClean="0"/>
              <a:t>selectivity</a:t>
            </a:r>
            <a:endParaRPr lang="nb-NO" sz="2800"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8</a:t>
            </a:fld>
            <a:endParaRPr lang="en-GB" noProof="0" dirty="0"/>
          </a:p>
        </p:txBody>
      </p:sp>
      <mc:AlternateContent xmlns:mc="http://schemas.openxmlformats.org/markup-compatibility/2006" xmlns:a14="http://schemas.microsoft.com/office/drawing/2010/main">
        <mc:Choice Requires="a14">
          <p:sp>
            <p:nvSpPr>
              <p:cNvPr id="5" name="Rectangle 4"/>
              <p:cNvSpPr/>
              <p:nvPr/>
            </p:nvSpPr>
            <p:spPr>
              <a:xfrm>
                <a:off x="107504" y="1340768"/>
                <a:ext cx="8928992" cy="3298275"/>
              </a:xfrm>
              <a:prstGeom prst="rect">
                <a:avLst/>
              </a:prstGeom>
            </p:spPr>
            <p:txBody>
              <a:bodyPr wrap="square">
                <a:spAutoFit/>
              </a:bodyPr>
              <a:lstStyle/>
              <a:p>
                <a:r>
                  <a:rPr lang="en-US" dirty="0" smtClean="0"/>
                  <a:t>A </a:t>
                </a:r>
                <a:r>
                  <a:rPr lang="en-US" dirty="0"/>
                  <a:t>separable may impose too strict structure on the fishing </a:t>
                </a:r>
                <a:r>
                  <a:rPr lang="en-US" dirty="0" smtClean="0"/>
                  <a:t>mortality</a:t>
                </a:r>
              </a:p>
              <a:p>
                <a:endParaRPr lang="en-US" dirty="0"/>
              </a:p>
              <a:p>
                <a:r>
                  <a:rPr lang="en-US" dirty="0" smtClean="0"/>
                  <a:t>Selectivity as a </a:t>
                </a:r>
                <a:r>
                  <a:rPr lang="en-US" dirty="0"/>
                  <a:t>multivariate 1. order autoregressive process:</a:t>
                </a:r>
              </a:p>
              <a:p>
                <a:pPr algn="ctr"/>
                <a14:m>
                  <m:oMath xmlns:m="http://schemas.openxmlformats.org/officeDocument/2006/math">
                    <m:sSub>
                      <m:sSubPr>
                        <m:ctrlPr>
                          <a:rPr lang="en-US" i="1">
                            <a:latin typeface="Cambria Math"/>
                          </a:rPr>
                        </m:ctrlPr>
                      </m:sSubPr>
                      <m:e>
                        <m:r>
                          <a:rPr lang="nb-NO" i="1">
                            <a:latin typeface="Cambria Math"/>
                          </a:rPr>
                          <m:t>𝑈</m:t>
                        </m:r>
                      </m:e>
                      <m:sub>
                        <m:r>
                          <a:rPr lang="nb-NO" i="1">
                            <a:latin typeface="Cambria Math"/>
                          </a:rPr>
                          <m:t>𝑎</m:t>
                        </m:r>
                        <m:r>
                          <a:rPr lang="en-US" i="1">
                            <a:latin typeface="Cambria Math"/>
                          </a:rPr>
                          <m:t>,</m:t>
                        </m:r>
                        <m:r>
                          <a:rPr lang="nb-NO" i="1">
                            <a:latin typeface="Cambria Math"/>
                          </a:rPr>
                          <m:t>𝑡</m:t>
                        </m:r>
                      </m:sub>
                    </m:sSub>
                    <m:r>
                      <a:rPr lang="en-US" i="1">
                        <a:latin typeface="Cambria Math"/>
                      </a:rPr>
                      <m:t>=</m:t>
                    </m:r>
                    <m:sSub>
                      <m:sSubPr>
                        <m:ctrlPr>
                          <a:rPr lang="en-US" i="1">
                            <a:latin typeface="Cambria Math"/>
                          </a:rPr>
                        </m:ctrlPr>
                      </m:sSubPr>
                      <m:e>
                        <m:r>
                          <a:rPr lang="nb-NO" i="1">
                            <a:latin typeface="Cambria Math"/>
                          </a:rPr>
                          <m:t>𝛼</m:t>
                        </m:r>
                      </m:e>
                      <m:sub>
                        <m:r>
                          <a:rPr lang="nb-NO" i="1">
                            <a:latin typeface="Cambria Math"/>
                          </a:rPr>
                          <m:t>𝑎𝑈</m:t>
                        </m:r>
                      </m:sub>
                    </m:sSub>
                    <m:r>
                      <a:rPr lang="en-US" i="1">
                        <a:latin typeface="Cambria Math"/>
                      </a:rPr>
                      <m:t>+</m:t>
                    </m:r>
                    <m:sSub>
                      <m:sSubPr>
                        <m:ctrlPr>
                          <a:rPr lang="en-US" i="1">
                            <a:latin typeface="Cambria Math"/>
                          </a:rPr>
                        </m:ctrlPr>
                      </m:sSubPr>
                      <m:e>
                        <m:r>
                          <a:rPr lang="nb-NO" i="1">
                            <a:latin typeface="Cambria Math"/>
                          </a:rPr>
                          <m:t>𝛽</m:t>
                        </m:r>
                      </m:e>
                      <m:sub>
                        <m:r>
                          <a:rPr lang="nb-NO" i="1">
                            <a:latin typeface="Cambria Math"/>
                          </a:rPr>
                          <m:t>𝑈</m:t>
                        </m:r>
                      </m:sub>
                    </m:sSub>
                    <m:sSub>
                      <m:sSubPr>
                        <m:ctrlPr>
                          <a:rPr lang="en-US" i="1">
                            <a:latin typeface="Cambria Math"/>
                          </a:rPr>
                        </m:ctrlPr>
                      </m:sSubPr>
                      <m:e>
                        <m:r>
                          <a:rPr lang="nb-NO" i="1">
                            <a:latin typeface="Cambria Math"/>
                          </a:rPr>
                          <m:t>𝑈</m:t>
                        </m:r>
                      </m:e>
                      <m:sub>
                        <m:r>
                          <a:rPr lang="nb-NO" i="1">
                            <a:latin typeface="Cambria Math"/>
                          </a:rPr>
                          <m:t>𝑎</m:t>
                        </m:r>
                        <m:r>
                          <a:rPr lang="en-US" i="1">
                            <a:latin typeface="Cambria Math"/>
                          </a:rPr>
                          <m:t>,</m:t>
                        </m:r>
                        <m:r>
                          <a:rPr lang="nb-NO" i="1">
                            <a:latin typeface="Cambria Math"/>
                          </a:rPr>
                          <m:t>𝑡</m:t>
                        </m:r>
                        <m:r>
                          <a:rPr lang="en-US" i="1">
                            <a:latin typeface="Cambria Math"/>
                          </a:rPr>
                          <m:t>−1</m:t>
                        </m:r>
                      </m:sub>
                    </m:sSub>
                    <m:r>
                      <a:rPr lang="en-US" i="1">
                        <a:latin typeface="Cambria Math"/>
                      </a:rPr>
                      <m:t>+</m:t>
                    </m:r>
                    <m:sSubSup>
                      <m:sSubSupPr>
                        <m:ctrlPr>
                          <a:rPr lang="en-US" i="1">
                            <a:latin typeface="Cambria Math"/>
                          </a:rPr>
                        </m:ctrlPr>
                      </m:sSubSupPr>
                      <m:e>
                        <m:r>
                          <a:rPr lang="nb-NO" i="1">
                            <a:latin typeface="Cambria Math"/>
                          </a:rPr>
                          <m:t>𝛿</m:t>
                        </m:r>
                      </m:e>
                      <m:sub>
                        <m:r>
                          <a:rPr lang="nb-NO" i="1">
                            <a:latin typeface="Cambria Math"/>
                          </a:rPr>
                          <m:t>𝑎</m:t>
                        </m:r>
                        <m:r>
                          <a:rPr lang="en-US" i="1">
                            <a:latin typeface="Cambria Math"/>
                          </a:rPr>
                          <m:t>,</m:t>
                        </m:r>
                        <m:r>
                          <a:rPr lang="nb-NO" i="1">
                            <a:latin typeface="Cambria Math"/>
                          </a:rPr>
                          <m:t>𝑡</m:t>
                        </m:r>
                      </m:sub>
                      <m:sup>
                        <m:r>
                          <a:rPr lang="en-US" i="1">
                            <a:latin typeface="Cambria Math"/>
                          </a:rPr>
                          <m:t>(2)</m:t>
                        </m:r>
                      </m:sup>
                    </m:sSubSup>
                  </m:oMath>
                </a14:m>
                <a:r>
                  <a:rPr lang="en-US" dirty="0"/>
                  <a:t>, 	</a:t>
                </a:r>
                <a14:m>
                  <m:oMath xmlns:m="http://schemas.openxmlformats.org/officeDocument/2006/math">
                    <m:sSub>
                      <m:sSubPr>
                        <m:ctrlPr>
                          <a:rPr lang="en-US" i="1">
                            <a:latin typeface="Cambria Math"/>
                          </a:rPr>
                        </m:ctrlPr>
                      </m:sSubPr>
                      <m:e>
                        <m:r>
                          <a:rPr lang="nb-NO" i="1">
                            <a:latin typeface="Cambria Math"/>
                          </a:rPr>
                          <m:t>𝑎</m:t>
                        </m:r>
                      </m:e>
                      <m:sub>
                        <m:r>
                          <a:rPr lang="nb-NO" i="1">
                            <a:latin typeface="Cambria Math"/>
                          </a:rPr>
                          <m:t>𝑚𝑖𝑛</m:t>
                        </m:r>
                      </m:sub>
                    </m:sSub>
                    <m:r>
                      <a:rPr lang="en-US" i="1">
                        <a:latin typeface="Cambria Math"/>
                      </a:rPr>
                      <m:t>≤</m:t>
                    </m:r>
                    <m:r>
                      <a:rPr lang="nb-NO" i="1">
                        <a:latin typeface="Cambria Math"/>
                      </a:rPr>
                      <m:t>𝑎</m:t>
                    </m:r>
                    <m:r>
                      <a:rPr lang="en-US" i="1">
                        <a:latin typeface="Cambria Math"/>
                      </a:rPr>
                      <m:t>≤</m:t>
                    </m:r>
                    <m:sSub>
                      <m:sSubPr>
                        <m:ctrlPr>
                          <a:rPr lang="en-US" i="1">
                            <a:latin typeface="Cambria Math"/>
                          </a:rPr>
                        </m:ctrlPr>
                      </m:sSubPr>
                      <m:e>
                        <m:r>
                          <a:rPr lang="nb-NO" i="1">
                            <a:latin typeface="Cambria Math"/>
                          </a:rPr>
                          <m:t>𝑎</m:t>
                        </m:r>
                      </m:e>
                      <m:sub>
                        <m:r>
                          <a:rPr lang="nb-NO" i="1">
                            <a:latin typeface="Cambria Math"/>
                          </a:rPr>
                          <m:t>𝑚</m:t>
                        </m:r>
                      </m:sub>
                    </m:sSub>
                  </m:oMath>
                </a14:m>
                <a:endParaRPr lang="en-US" dirty="0"/>
              </a:p>
              <a:p>
                <a:r>
                  <a:rPr lang="en-US" dirty="0"/>
                  <a:t>and is set constant for ages older than </a:t>
                </a:r>
                <a14:m>
                  <m:oMath xmlns:m="http://schemas.openxmlformats.org/officeDocument/2006/math">
                    <m:sSub>
                      <m:sSubPr>
                        <m:ctrlPr>
                          <a:rPr lang="en-US" i="1">
                            <a:latin typeface="Cambria Math"/>
                          </a:rPr>
                        </m:ctrlPr>
                      </m:sSubPr>
                      <m:e>
                        <m:r>
                          <a:rPr lang="nb-NO" i="1">
                            <a:latin typeface="Cambria Math"/>
                          </a:rPr>
                          <m:t>𝑎</m:t>
                        </m:r>
                      </m:e>
                      <m:sub>
                        <m:r>
                          <a:rPr lang="nb-NO" i="1">
                            <a:latin typeface="Cambria Math"/>
                          </a:rPr>
                          <m:t>𝑚</m:t>
                        </m:r>
                      </m:sub>
                    </m:sSub>
                  </m:oMath>
                </a14:m>
                <a:r>
                  <a:rPr lang="en-US" dirty="0"/>
                  <a:t>. </a:t>
                </a:r>
                <a:endParaRPr lang="en-US" dirty="0" smtClean="0"/>
              </a:p>
              <a:p>
                <a:endParaRPr lang="en-US" dirty="0"/>
              </a:p>
              <a:p>
                <a:pPr algn="ctr"/>
                <a14:m>
                  <m:oMath xmlns:m="http://schemas.openxmlformats.org/officeDocument/2006/math">
                    <m:sSub>
                      <m:sSubPr>
                        <m:ctrlPr>
                          <a:rPr lang="en-US" i="1">
                            <a:latin typeface="Cambria Math"/>
                          </a:rPr>
                        </m:ctrlPr>
                      </m:sSubPr>
                      <m:e>
                        <m:r>
                          <a:rPr lang="nb-NO" i="1">
                            <a:latin typeface="Cambria Math"/>
                          </a:rPr>
                          <m:t>𝑈</m:t>
                        </m:r>
                      </m:e>
                      <m:sub>
                        <m:r>
                          <a:rPr lang="nb-NO" i="1">
                            <a:latin typeface="Cambria Math"/>
                          </a:rPr>
                          <m:t>𝑎</m:t>
                        </m:r>
                        <m:r>
                          <a:rPr lang="en-US" i="1">
                            <a:latin typeface="Cambria Math"/>
                          </a:rPr>
                          <m:t>,</m:t>
                        </m:r>
                        <m:r>
                          <a:rPr lang="nb-NO" i="1">
                            <a:latin typeface="Cambria Math"/>
                          </a:rPr>
                          <m:t>𝑡</m:t>
                        </m:r>
                      </m:sub>
                    </m:sSub>
                    <m:r>
                      <a:rPr lang="en-US" i="1">
                        <a:latin typeface="Cambria Math"/>
                      </a:rPr>
                      <m:t>=</m:t>
                    </m:r>
                    <m:sSub>
                      <m:sSubPr>
                        <m:ctrlPr>
                          <a:rPr lang="en-US" i="1">
                            <a:latin typeface="Cambria Math"/>
                          </a:rPr>
                        </m:ctrlPr>
                      </m:sSubPr>
                      <m:e>
                        <m:r>
                          <a:rPr lang="nb-NO" i="1">
                            <a:latin typeface="Cambria Math"/>
                          </a:rPr>
                          <m:t>𝑈</m:t>
                        </m:r>
                      </m:e>
                      <m:sub>
                        <m:sSub>
                          <m:sSubPr>
                            <m:ctrlPr>
                              <a:rPr lang="en-US" i="1">
                                <a:latin typeface="Cambria Math"/>
                              </a:rPr>
                            </m:ctrlPr>
                          </m:sSubPr>
                          <m:e>
                            <m:r>
                              <a:rPr lang="nb-NO" i="1">
                                <a:latin typeface="Cambria Math"/>
                              </a:rPr>
                              <m:t>𝑎</m:t>
                            </m:r>
                          </m:e>
                          <m:sub>
                            <m:r>
                              <a:rPr lang="nb-NO" i="1">
                                <a:latin typeface="Cambria Math"/>
                              </a:rPr>
                              <m:t>𝑚</m:t>
                            </m:r>
                          </m:sub>
                        </m:sSub>
                        <m:r>
                          <a:rPr lang="en-US" i="1">
                            <a:latin typeface="Cambria Math"/>
                          </a:rPr>
                          <m:t>,</m:t>
                        </m:r>
                        <m:r>
                          <a:rPr lang="nb-NO" i="1">
                            <a:latin typeface="Cambria Math"/>
                          </a:rPr>
                          <m:t>𝑡</m:t>
                        </m:r>
                      </m:sub>
                    </m:sSub>
                  </m:oMath>
                </a14:m>
                <a:r>
                  <a:rPr lang="en-US" dirty="0"/>
                  <a:t>, 	</a:t>
                </a:r>
                <a14:m>
                  <m:oMath xmlns:m="http://schemas.openxmlformats.org/officeDocument/2006/math">
                    <m:r>
                      <a:rPr lang="nb-NO" i="1">
                        <a:latin typeface="Cambria Math"/>
                      </a:rPr>
                      <m:t>𝑎</m:t>
                    </m:r>
                    <m:r>
                      <a:rPr lang="en-US" i="1">
                        <a:latin typeface="Cambria Math"/>
                      </a:rPr>
                      <m:t>≥</m:t>
                    </m:r>
                    <m:sSub>
                      <m:sSubPr>
                        <m:ctrlPr>
                          <a:rPr lang="en-US" i="1">
                            <a:latin typeface="Cambria Math"/>
                          </a:rPr>
                        </m:ctrlPr>
                      </m:sSubPr>
                      <m:e>
                        <m:r>
                          <a:rPr lang="nb-NO" i="1">
                            <a:latin typeface="Cambria Math"/>
                          </a:rPr>
                          <m:t>𝑎</m:t>
                        </m:r>
                      </m:e>
                      <m:sub>
                        <m:r>
                          <a:rPr lang="nb-NO" i="1">
                            <a:latin typeface="Cambria Math"/>
                          </a:rPr>
                          <m:t>𝑚</m:t>
                        </m:r>
                      </m:sub>
                    </m:sSub>
                  </m:oMath>
                </a14:m>
                <a:endParaRPr lang="nb-NO" dirty="0" smtClean="0"/>
              </a:p>
              <a:p>
                <a:endParaRPr lang="en-US" dirty="0" smtClean="0"/>
              </a:p>
              <a:p>
                <a:r>
                  <a:rPr lang="en-US" dirty="0" smtClean="0"/>
                  <a:t>Note </a:t>
                </a:r>
                <a:r>
                  <a:rPr lang="en-US" dirty="0"/>
                  <a:t>that </a:t>
                </a:r>
                <a14:m>
                  <m:oMath xmlns:m="http://schemas.openxmlformats.org/officeDocument/2006/math">
                    <m:sSub>
                      <m:sSubPr>
                        <m:ctrlPr>
                          <a:rPr lang="en-US" i="1">
                            <a:latin typeface="Cambria Math"/>
                          </a:rPr>
                        </m:ctrlPr>
                      </m:sSubPr>
                      <m:e>
                        <m:r>
                          <a:rPr lang="nb-NO" i="1">
                            <a:latin typeface="Cambria Math"/>
                          </a:rPr>
                          <m:t>𝛼</m:t>
                        </m:r>
                      </m:e>
                      <m:sub>
                        <m:r>
                          <a:rPr lang="nb-NO" i="1">
                            <a:latin typeface="Cambria Math"/>
                          </a:rPr>
                          <m:t>𝑎𝑈</m:t>
                        </m:r>
                      </m:sub>
                    </m:sSub>
                  </m:oMath>
                </a14:m>
                <a:r>
                  <a:rPr lang="en-US" dirty="0"/>
                  <a:t> is age specific but </a:t>
                </a:r>
                <a14:m>
                  <m:oMath xmlns:m="http://schemas.openxmlformats.org/officeDocument/2006/math">
                    <m:sSub>
                      <m:sSubPr>
                        <m:ctrlPr>
                          <a:rPr lang="en-US" i="1">
                            <a:latin typeface="Cambria Math"/>
                          </a:rPr>
                        </m:ctrlPr>
                      </m:sSubPr>
                      <m:e>
                        <m:r>
                          <a:rPr lang="nb-NO" i="1">
                            <a:latin typeface="Cambria Math"/>
                          </a:rPr>
                          <m:t>𝛽</m:t>
                        </m:r>
                      </m:e>
                      <m:sub>
                        <m:r>
                          <a:rPr lang="nb-NO" i="1">
                            <a:latin typeface="Cambria Math"/>
                          </a:rPr>
                          <m:t>𝑈</m:t>
                        </m:r>
                      </m:sub>
                    </m:sSub>
                  </m:oMath>
                </a14:m>
                <a:r>
                  <a:rPr lang="en-US" dirty="0"/>
                  <a:t> is constant across ages.</a:t>
                </a:r>
              </a:p>
              <a:p>
                <a:pPr algn="ct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7504" y="1340768"/>
                <a:ext cx="8928992" cy="3298275"/>
              </a:xfrm>
              <a:prstGeom prst="rect">
                <a:avLst/>
              </a:prstGeom>
              <a:blipFill rotWithShape="1">
                <a:blip r:embed="rId2"/>
                <a:stretch>
                  <a:fillRect l="-751" t="-739"/>
                </a:stretch>
              </a:blipFill>
            </p:spPr>
            <p:txBody>
              <a:bodyPr/>
              <a:lstStyle/>
              <a:p>
                <a:r>
                  <a:rPr lang="nb-NO">
                    <a:noFill/>
                  </a:rPr>
                  <a:t> </a:t>
                </a:r>
              </a:p>
            </p:txBody>
          </p:sp>
        </mc:Fallback>
      </mc:AlternateContent>
    </p:spTree>
    <p:extLst>
      <p:ext uri="{BB962C8B-B14F-4D97-AF65-F5344CB8AC3E}">
        <p14:creationId xmlns:p14="http://schemas.microsoft.com/office/powerpoint/2010/main" val="2421466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E97971C-2FE7-4FD3-B01F-4B5E83D933F8}" type="slidenum">
              <a:rPr lang="en-GB" noProof="0" smtClean="0"/>
              <a:pPr/>
              <a:t>9</a:t>
            </a:fld>
            <a:endParaRPr lang="en-GB" noProof="0" dirty="0"/>
          </a:p>
        </p:txBody>
      </p:sp>
      <mc:AlternateContent xmlns:mc="http://schemas.openxmlformats.org/markup-compatibility/2006" xmlns:a14="http://schemas.microsoft.com/office/drawing/2010/main">
        <mc:Choice Requires="a14">
          <p:sp>
            <p:nvSpPr>
              <p:cNvPr id="5" name="Rectangle 4"/>
              <p:cNvSpPr/>
              <p:nvPr/>
            </p:nvSpPr>
            <p:spPr>
              <a:xfrm>
                <a:off x="107504" y="1412776"/>
                <a:ext cx="8928992" cy="5168274"/>
              </a:xfrm>
              <a:prstGeom prst="rect">
                <a:avLst/>
              </a:prstGeom>
            </p:spPr>
            <p:txBody>
              <a:bodyPr wrap="square">
                <a:spAutoFit/>
              </a:bodyPr>
              <a:lstStyle/>
              <a:p>
                <a:r>
                  <a:rPr lang="nb-NO" dirty="0"/>
                  <a:t>Constraint for </a:t>
                </a:r>
                <a:r>
                  <a:rPr lang="nb-NO" dirty="0" err="1"/>
                  <a:t>identifyability</a:t>
                </a:r>
                <a:r>
                  <a:rPr lang="nb-NO" dirty="0"/>
                  <a:t>:</a:t>
                </a:r>
                <a:endParaRPr lang="en-US" dirty="0"/>
              </a:p>
              <a:p>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a:rPr>
                          </m:ctrlPr>
                        </m:naryPr>
                        <m:sub>
                          <m:r>
                            <a:rPr lang="nb-NO" i="1">
                              <a:latin typeface="Cambria Math"/>
                            </a:rPr>
                            <m:t>𝑎</m:t>
                          </m:r>
                          <m:r>
                            <a:rPr lang="nb-NO" i="1">
                              <a:latin typeface="Cambria Math"/>
                            </a:rPr>
                            <m:t>=1</m:t>
                          </m:r>
                        </m:sub>
                        <m:sup>
                          <m:sSub>
                            <m:sSubPr>
                              <m:ctrlPr>
                                <a:rPr lang="en-US" i="1">
                                  <a:latin typeface="Cambria Math"/>
                                </a:rPr>
                              </m:ctrlPr>
                            </m:sSubPr>
                            <m:e>
                              <m:r>
                                <a:rPr lang="nb-NO" i="1">
                                  <a:latin typeface="Cambria Math"/>
                                </a:rPr>
                                <m:t>𝑎</m:t>
                              </m:r>
                            </m:e>
                            <m:sub>
                              <m:r>
                                <a:rPr lang="nb-NO" i="1">
                                  <a:latin typeface="Cambria Math"/>
                                </a:rPr>
                                <m:t>𝑚</m:t>
                              </m:r>
                            </m:sub>
                          </m:sSub>
                        </m:sup>
                        <m:e>
                          <m:sSub>
                            <m:sSubPr>
                              <m:ctrlPr>
                                <a:rPr lang="en-US" i="1">
                                  <a:latin typeface="Cambria Math"/>
                                </a:rPr>
                              </m:ctrlPr>
                            </m:sSubPr>
                            <m:e>
                              <m:r>
                                <a:rPr lang="nb-NO" i="1">
                                  <a:latin typeface="Cambria Math"/>
                                </a:rPr>
                                <m:t>𝑈</m:t>
                              </m:r>
                            </m:e>
                            <m:sub>
                              <m:r>
                                <a:rPr lang="nb-NO" i="1">
                                  <a:latin typeface="Cambria Math"/>
                                </a:rPr>
                                <m:t>𝑎</m:t>
                              </m:r>
                              <m:r>
                                <a:rPr lang="nb-NO" i="1">
                                  <a:latin typeface="Cambria Math"/>
                                </a:rPr>
                                <m:t>,</m:t>
                              </m:r>
                              <m:r>
                                <a:rPr lang="nb-NO" i="1">
                                  <a:latin typeface="Cambria Math"/>
                                </a:rPr>
                                <m:t>𝑡</m:t>
                              </m:r>
                            </m:sub>
                          </m:sSub>
                        </m:e>
                      </m:nary>
                      <m:r>
                        <a:rPr lang="nb-NO" i="1">
                          <a:latin typeface="Cambria Math"/>
                        </a:rPr>
                        <m:t>=0</m:t>
                      </m:r>
                    </m:oMath>
                  </m:oMathPara>
                </a14:m>
                <a:endParaRPr lang="en-US" dirty="0"/>
              </a:p>
              <a:p>
                <a:endParaRPr lang="en-US" dirty="0" smtClean="0"/>
              </a:p>
              <a:p>
                <a:r>
                  <a:rPr lang="en-US" dirty="0" smtClean="0"/>
                  <a:t>where </a:t>
                </a:r>
                <a:r>
                  <a:rPr lang="en-US" dirty="0"/>
                  <a:t>the residual vector of the selectivity </a:t>
                </a:r>
                <a14:m>
                  <m:oMath xmlns:m="http://schemas.openxmlformats.org/officeDocument/2006/math">
                    <m:sSub>
                      <m:sSubPr>
                        <m:ctrlPr>
                          <a:rPr lang="en-US" i="1">
                            <a:latin typeface="Cambria Math"/>
                          </a:rPr>
                        </m:ctrlPr>
                      </m:sSubPr>
                      <m:e>
                        <m:d>
                          <m:dPr>
                            <m:begChr m:val="{"/>
                            <m:endChr m:val="}"/>
                            <m:ctrlPr>
                              <a:rPr lang="en-US" i="1">
                                <a:latin typeface="Cambria Math"/>
                              </a:rPr>
                            </m:ctrlPr>
                          </m:dPr>
                          <m:e>
                            <m:sSubSup>
                              <m:sSubSupPr>
                                <m:ctrlPr>
                                  <a:rPr lang="en-US" i="1">
                                    <a:latin typeface="Cambria Math"/>
                                  </a:rPr>
                                </m:ctrlPr>
                              </m:sSubSupPr>
                              <m:e>
                                <m:r>
                                  <a:rPr lang="nb-NO" i="1">
                                    <a:latin typeface="Cambria Math"/>
                                  </a:rPr>
                                  <m:t>𝛿</m:t>
                                </m:r>
                              </m:e>
                              <m:sub>
                                <m:r>
                                  <a:rPr lang="nb-NO" i="1">
                                    <a:latin typeface="Cambria Math"/>
                                  </a:rPr>
                                  <m:t>𝑎</m:t>
                                </m:r>
                                <m:r>
                                  <a:rPr lang="en-US" i="1">
                                    <a:latin typeface="Cambria Math"/>
                                  </a:rPr>
                                  <m:t>,</m:t>
                                </m:r>
                                <m:r>
                                  <a:rPr lang="nb-NO" i="1">
                                    <a:latin typeface="Cambria Math"/>
                                  </a:rPr>
                                  <m:t>𝑡</m:t>
                                </m:r>
                              </m:sub>
                              <m:sup>
                                <m:r>
                                  <a:rPr lang="en-US" i="1">
                                    <a:latin typeface="Cambria Math"/>
                                  </a:rPr>
                                  <m:t>(2)</m:t>
                                </m:r>
                              </m:sup>
                            </m:sSubSup>
                          </m:e>
                        </m:d>
                      </m:e>
                      <m:sub>
                        <m:r>
                          <a:rPr lang="nb-NO" i="1">
                            <a:latin typeface="Cambria Math"/>
                          </a:rPr>
                          <m:t>𝑎</m:t>
                        </m:r>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𝑚𝑖𝑛</m:t>
                            </m:r>
                          </m:sub>
                        </m:sSub>
                        <m:r>
                          <a:rPr lang="en-US" i="1">
                            <a:latin typeface="Cambria Math"/>
                          </a:rPr>
                          <m:t>,…,</m:t>
                        </m:r>
                        <m:sSub>
                          <m:sSubPr>
                            <m:ctrlPr>
                              <a:rPr lang="en-US" i="1">
                                <a:latin typeface="Cambria Math"/>
                              </a:rPr>
                            </m:ctrlPr>
                          </m:sSubPr>
                          <m:e>
                            <m:r>
                              <a:rPr lang="nb-NO" i="1">
                                <a:latin typeface="Cambria Math"/>
                              </a:rPr>
                              <m:t>𝑎</m:t>
                            </m:r>
                          </m:e>
                          <m:sub>
                            <m:r>
                              <a:rPr lang="nb-NO" i="1">
                                <a:latin typeface="Cambria Math"/>
                              </a:rPr>
                              <m:t>𝑚</m:t>
                            </m:r>
                          </m:sub>
                        </m:sSub>
                        <m:r>
                          <a:rPr lang="en-US" i="1">
                            <a:latin typeface="Cambria Math"/>
                          </a:rPr>
                          <m:t>−1</m:t>
                        </m:r>
                      </m:sub>
                    </m:sSub>
                  </m:oMath>
                </a14:m>
                <a:r>
                  <a:rPr lang="en-US" dirty="0"/>
                  <a:t> is multivariate normal distributed  </a:t>
                </a:r>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d>
                            <m:dPr>
                              <m:begChr m:val="{"/>
                              <m:endChr m:val="}"/>
                              <m:ctrlPr>
                                <a:rPr lang="en-US" i="1">
                                  <a:latin typeface="Cambria Math"/>
                                </a:rPr>
                              </m:ctrlPr>
                            </m:dPr>
                            <m:e>
                              <m:sSubSup>
                                <m:sSubSupPr>
                                  <m:ctrlPr>
                                    <a:rPr lang="en-US" i="1">
                                      <a:latin typeface="Cambria Math"/>
                                    </a:rPr>
                                  </m:ctrlPr>
                                </m:sSubSupPr>
                                <m:e>
                                  <m:r>
                                    <a:rPr lang="nb-NO" i="1">
                                      <a:latin typeface="Cambria Math"/>
                                    </a:rPr>
                                    <m:t>𝛿</m:t>
                                  </m:r>
                                </m:e>
                                <m:sub>
                                  <m:r>
                                    <a:rPr lang="nb-NO" i="1">
                                      <a:latin typeface="Cambria Math"/>
                                    </a:rPr>
                                    <m:t>𝑎</m:t>
                                  </m:r>
                                  <m:r>
                                    <a:rPr lang="en-US" i="1">
                                      <a:latin typeface="Cambria Math"/>
                                    </a:rPr>
                                    <m:t>,</m:t>
                                  </m:r>
                                  <m:r>
                                    <a:rPr lang="nb-NO" i="1">
                                      <a:latin typeface="Cambria Math"/>
                                    </a:rPr>
                                    <m:t>𝑡</m:t>
                                  </m:r>
                                </m:sub>
                                <m:sup>
                                  <m:r>
                                    <a:rPr lang="en-US" i="1">
                                      <a:latin typeface="Cambria Math"/>
                                    </a:rPr>
                                    <m:t>(2)</m:t>
                                  </m:r>
                                </m:sup>
                              </m:sSubSup>
                            </m:e>
                          </m:d>
                        </m:e>
                        <m:sub>
                          <m:r>
                            <a:rPr lang="nb-NO" i="1">
                              <a:latin typeface="Cambria Math"/>
                            </a:rPr>
                            <m:t>𝑎</m:t>
                          </m:r>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𝑚𝑖𝑛</m:t>
                              </m:r>
                            </m:sub>
                          </m:sSub>
                          <m:r>
                            <a:rPr lang="en-US" i="1">
                              <a:latin typeface="Cambria Math"/>
                            </a:rPr>
                            <m:t>,…,</m:t>
                          </m:r>
                          <m:sSub>
                            <m:sSubPr>
                              <m:ctrlPr>
                                <a:rPr lang="en-US" i="1">
                                  <a:latin typeface="Cambria Math"/>
                                </a:rPr>
                              </m:ctrlPr>
                            </m:sSubPr>
                            <m:e>
                              <m:r>
                                <a:rPr lang="nb-NO" i="1">
                                  <a:latin typeface="Cambria Math"/>
                                </a:rPr>
                                <m:t>𝑎</m:t>
                              </m:r>
                            </m:e>
                            <m:sub>
                              <m:r>
                                <a:rPr lang="nb-NO" i="1">
                                  <a:latin typeface="Cambria Math"/>
                                </a:rPr>
                                <m:t>𝑚</m:t>
                              </m:r>
                            </m:sub>
                          </m:sSub>
                          <m:r>
                            <a:rPr lang="en-US" i="1">
                              <a:latin typeface="Cambria Math"/>
                            </a:rPr>
                            <m:t>−1</m:t>
                          </m:r>
                        </m:sub>
                      </m:sSub>
                      <m:r>
                        <a:rPr lang="en-US">
                          <a:latin typeface="Cambria Math"/>
                        </a:rPr>
                        <m:t>~</m:t>
                      </m:r>
                      <m:r>
                        <m:rPr>
                          <m:sty m:val="p"/>
                        </m:rPr>
                        <a:rPr lang="en-US">
                          <a:latin typeface="Cambria Math"/>
                        </a:rPr>
                        <m:t>MVN</m:t>
                      </m:r>
                      <m:d>
                        <m:dPr>
                          <m:ctrlPr>
                            <a:rPr lang="en-US" i="1">
                              <a:latin typeface="Cambria Math"/>
                            </a:rPr>
                          </m:ctrlPr>
                        </m:dPr>
                        <m:e>
                          <m:r>
                            <a:rPr lang="en-US" b="1" i="1">
                              <a:latin typeface="Cambria Math"/>
                            </a:rPr>
                            <m:t>𝟎</m:t>
                          </m:r>
                          <m:r>
                            <a:rPr lang="en-US" i="1">
                              <a:latin typeface="Cambria Math"/>
                            </a:rPr>
                            <m:t>,</m:t>
                          </m:r>
                          <m:sSup>
                            <m:sSupPr>
                              <m:ctrlPr>
                                <a:rPr lang="en-US" i="1">
                                  <a:latin typeface="Cambria Math"/>
                                </a:rPr>
                              </m:ctrlPr>
                            </m:sSupPr>
                            <m:e>
                              <m:r>
                                <a:rPr lang="en-US" b="1" i="1">
                                  <a:latin typeface="Cambria Math"/>
                                </a:rPr>
                                <m:t>𝚺</m:t>
                              </m:r>
                            </m:e>
                            <m:sup>
                              <m:r>
                                <a:rPr lang="en-US" i="1">
                                  <a:latin typeface="Cambria Math"/>
                                </a:rPr>
                                <m:t>(2)</m:t>
                              </m:r>
                            </m:sup>
                          </m:sSup>
                        </m:e>
                      </m:d>
                    </m:oMath>
                  </m:oMathPara>
                </a14:m>
                <a:endParaRPr lang="en-US" dirty="0"/>
              </a:p>
              <a:p>
                <a:r>
                  <a:rPr lang="en-US" dirty="0"/>
                  <a:t>with diagonal entries of the covariance matrix </a:t>
                </a:r>
                <a14:m>
                  <m:oMath xmlns:m="http://schemas.openxmlformats.org/officeDocument/2006/math">
                    <m:sSubSup>
                      <m:sSubSupPr>
                        <m:ctrlPr>
                          <a:rPr lang="en-US" i="1">
                            <a:latin typeface="Cambria Math"/>
                          </a:rPr>
                        </m:ctrlPr>
                      </m:sSubSupPr>
                      <m:e>
                        <m:r>
                          <a:rPr lang="nb-NO" i="1">
                            <a:latin typeface="Cambria Math"/>
                          </a:rPr>
                          <m:t>𝜎</m:t>
                        </m:r>
                      </m:e>
                      <m:sub>
                        <m:r>
                          <a:rPr lang="nb-NO" i="1">
                            <a:latin typeface="Cambria Math"/>
                          </a:rPr>
                          <m:t>𝑎</m:t>
                        </m:r>
                      </m:sub>
                      <m:sup>
                        <m:r>
                          <a:rPr lang="en-US" i="1">
                            <a:latin typeface="Cambria Math"/>
                          </a:rPr>
                          <m:t>(2)2</m:t>
                        </m:r>
                      </m:sup>
                    </m:sSubSup>
                  </m:oMath>
                </a14:m>
                <a:r>
                  <a:rPr lang="en-US" dirty="0"/>
                  <a:t>. </a:t>
                </a:r>
                <a:endParaRPr lang="en-US" dirty="0" smtClean="0"/>
              </a:p>
              <a:p>
                <a:endParaRPr lang="en-US" dirty="0"/>
              </a:p>
              <a:p>
                <a:r>
                  <a:rPr lang="en-US" dirty="0" smtClean="0"/>
                  <a:t>As </a:t>
                </a:r>
                <a:r>
                  <a:rPr lang="en-US" dirty="0"/>
                  <a:t>for </a:t>
                </a:r>
                <a14:m>
                  <m:oMath xmlns:m="http://schemas.openxmlformats.org/officeDocument/2006/math">
                    <m:sSup>
                      <m:sSupPr>
                        <m:ctrlPr>
                          <a:rPr lang="en-US" i="1">
                            <a:latin typeface="Cambria Math"/>
                          </a:rPr>
                        </m:ctrlPr>
                      </m:sSupPr>
                      <m:e>
                        <m:r>
                          <a:rPr lang="en-US" b="1" i="1">
                            <a:latin typeface="Cambria Math"/>
                          </a:rPr>
                          <m:t>𝚺</m:t>
                        </m:r>
                      </m:e>
                      <m:sup>
                        <m:r>
                          <a:rPr lang="en-US" i="1">
                            <a:latin typeface="Cambria Math"/>
                          </a:rPr>
                          <m:t>(1)</m:t>
                        </m:r>
                      </m:sup>
                    </m:sSup>
                  </m:oMath>
                </a14:m>
                <a:r>
                  <a:rPr lang="en-US" dirty="0"/>
                  <a:t> we will in this document restrict analysis to </a:t>
                </a:r>
                <a14:m>
                  <m:oMath xmlns:m="http://schemas.openxmlformats.org/officeDocument/2006/math">
                    <m:sSup>
                      <m:sSupPr>
                        <m:ctrlPr>
                          <a:rPr lang="en-US" i="1">
                            <a:latin typeface="Cambria Math"/>
                          </a:rPr>
                        </m:ctrlPr>
                      </m:sSupPr>
                      <m:e>
                        <m:r>
                          <a:rPr lang="en-US" b="1" i="1">
                            <a:latin typeface="Cambria Math"/>
                          </a:rPr>
                          <m:t>𝚺</m:t>
                        </m:r>
                      </m:e>
                      <m:sup>
                        <m:r>
                          <a:rPr lang="en-US" i="1">
                            <a:latin typeface="Cambria Math"/>
                          </a:rPr>
                          <m:t>(2)</m:t>
                        </m:r>
                      </m:sup>
                    </m:sSup>
                    <m:r>
                      <a:rPr lang="en-US">
                        <a:latin typeface="Cambria Math"/>
                      </a:rPr>
                      <m:t>=</m:t>
                    </m:r>
                    <m:sSubSup>
                      <m:sSubSupPr>
                        <m:ctrlPr>
                          <a:rPr lang="en-US" i="1">
                            <a:latin typeface="Cambria Math"/>
                          </a:rPr>
                        </m:ctrlPr>
                      </m:sSubSupPr>
                      <m:e>
                        <m:r>
                          <a:rPr lang="nb-NO" i="1">
                            <a:latin typeface="Cambria Math"/>
                          </a:rPr>
                          <m:t>𝜎</m:t>
                        </m:r>
                      </m:e>
                      <m:sub/>
                      <m:sup>
                        <m:r>
                          <a:rPr lang="en-US" i="1">
                            <a:latin typeface="Cambria Math"/>
                          </a:rPr>
                          <m:t>(2)2</m:t>
                        </m:r>
                      </m:sup>
                    </m:sSubSup>
                    <m:r>
                      <a:rPr lang="en-US" b="1" i="1">
                        <a:latin typeface="Cambria Math"/>
                      </a:rPr>
                      <m:t>𝐈</m:t>
                    </m:r>
                  </m:oMath>
                </a14:m>
                <a:r>
                  <a:rPr lang="en-US" dirty="0"/>
                  <a:t>.</a:t>
                </a:r>
              </a:p>
              <a:p>
                <a:endParaRPr lang="en-US" dirty="0" smtClean="0"/>
              </a:p>
              <a:p>
                <a:r>
                  <a:rPr lang="en-US" dirty="0" smtClean="0"/>
                  <a:t>Note </a:t>
                </a:r>
                <a:r>
                  <a:rPr lang="en-US" dirty="0"/>
                  <a:t>that if </a:t>
                </a:r>
                <a14:m>
                  <m:oMath xmlns:m="http://schemas.openxmlformats.org/officeDocument/2006/math">
                    <m:sSub>
                      <m:sSubPr>
                        <m:ctrlPr>
                          <a:rPr lang="en-US" i="1">
                            <a:latin typeface="Cambria Math"/>
                          </a:rPr>
                        </m:ctrlPr>
                      </m:sSubPr>
                      <m:e>
                        <m:r>
                          <a:rPr lang="nb-NO" i="1">
                            <a:latin typeface="Cambria Math"/>
                          </a:rPr>
                          <m:t>𝛼</m:t>
                        </m:r>
                      </m:e>
                      <m:sub>
                        <m:r>
                          <a:rPr lang="nb-NO" i="1">
                            <a:latin typeface="Cambria Math"/>
                          </a:rPr>
                          <m:t>𝑎𝑈</m:t>
                        </m:r>
                      </m:sub>
                    </m:sSub>
                    <m:r>
                      <a:rPr lang="en-US" i="1">
                        <a:latin typeface="Cambria Math"/>
                      </a:rPr>
                      <m:t>=0</m:t>
                    </m:r>
                  </m:oMath>
                </a14:m>
                <a:r>
                  <a:rPr lang="en-US" dirty="0"/>
                  <a:t> </a:t>
                </a:r>
                <a14:m>
                  <m:oMath xmlns:m="http://schemas.openxmlformats.org/officeDocument/2006/math">
                    <m:r>
                      <a:rPr lang="en-US" i="1">
                        <a:latin typeface="Cambria Math"/>
                      </a:rPr>
                      <m:t>∀</m:t>
                    </m:r>
                    <m:r>
                      <a:rPr lang="nb-NO" i="1">
                        <a:latin typeface="Cambria Math"/>
                      </a:rPr>
                      <m:t>𝑎</m:t>
                    </m:r>
                  </m:oMath>
                </a14:m>
                <a:r>
                  <a:rPr lang="nb-NO" dirty="0"/>
                  <a:t> </a:t>
                </a:r>
                <a:r>
                  <a:rPr lang="en-US" dirty="0"/>
                  <a:t> and </a:t>
                </a:r>
                <a14:m>
                  <m:oMath xmlns:m="http://schemas.openxmlformats.org/officeDocument/2006/math">
                    <m:sSub>
                      <m:sSubPr>
                        <m:ctrlPr>
                          <a:rPr lang="en-US" i="1">
                            <a:latin typeface="Cambria Math"/>
                          </a:rPr>
                        </m:ctrlPr>
                      </m:sSubPr>
                      <m:e>
                        <m:r>
                          <a:rPr lang="nb-NO" i="1">
                            <a:latin typeface="Cambria Math"/>
                          </a:rPr>
                          <m:t>𝛽</m:t>
                        </m:r>
                      </m:e>
                      <m:sub>
                        <m:r>
                          <a:rPr lang="nb-NO" i="1">
                            <a:latin typeface="Cambria Math"/>
                          </a:rPr>
                          <m:t>𝑈</m:t>
                        </m:r>
                      </m:sub>
                    </m:sSub>
                    <m:r>
                      <a:rPr lang="en-US" i="1">
                        <a:latin typeface="Cambria Math"/>
                      </a:rPr>
                      <m:t>=1</m:t>
                    </m:r>
                  </m:oMath>
                </a14:m>
                <a:r>
                  <a:rPr lang="en-US" dirty="0"/>
                  <a:t> then this time series model is a random walk and is equivalent to the original formulation of selectivity in </a:t>
                </a:r>
                <a:r>
                  <a:rPr lang="en-US" dirty="0" err="1"/>
                  <a:t>Gudmundsson</a:t>
                </a:r>
                <a:r>
                  <a:rPr lang="en-US" dirty="0"/>
                  <a:t> (1994). </a:t>
                </a:r>
              </a:p>
            </p:txBody>
          </p:sp>
        </mc:Choice>
        <mc:Fallback xmlns="">
          <p:sp>
            <p:nvSpPr>
              <p:cNvPr id="5" name="Rectangle 4"/>
              <p:cNvSpPr>
                <a:spLocks noRot="1" noChangeAspect="1" noMove="1" noResize="1" noEditPoints="1" noAdjustHandles="1" noChangeArrowheads="1" noChangeShapeType="1" noTextEdit="1"/>
              </p:cNvSpPr>
              <p:nvPr/>
            </p:nvSpPr>
            <p:spPr>
              <a:xfrm>
                <a:off x="107504" y="1412776"/>
                <a:ext cx="8928992" cy="5168274"/>
              </a:xfrm>
              <a:prstGeom prst="rect">
                <a:avLst/>
              </a:prstGeom>
              <a:blipFill rotWithShape="1">
                <a:blip r:embed="rId2"/>
                <a:stretch>
                  <a:fillRect l="-751" t="-472" b="-1179"/>
                </a:stretch>
              </a:blipFill>
            </p:spPr>
            <p:txBody>
              <a:bodyPr/>
              <a:lstStyle/>
              <a:p>
                <a:r>
                  <a:rPr lang="nb-NO">
                    <a:noFill/>
                  </a:rPr>
                  <a:t> </a:t>
                </a:r>
              </a:p>
            </p:txBody>
          </p:sp>
        </mc:Fallback>
      </mc:AlternateContent>
      <p:sp>
        <p:nvSpPr>
          <p:cNvPr id="6" name="Title 1"/>
          <p:cNvSpPr>
            <a:spLocks noGrp="1"/>
          </p:cNvSpPr>
          <p:nvPr>
            <p:ph type="title"/>
          </p:nvPr>
        </p:nvSpPr>
        <p:spPr>
          <a:xfrm>
            <a:off x="251520" y="260648"/>
            <a:ext cx="8640960" cy="1008064"/>
          </a:xfrm>
        </p:spPr>
        <p:txBody>
          <a:bodyPr/>
          <a:lstStyle/>
          <a:p>
            <a:r>
              <a:rPr lang="nb-NO" sz="2800" dirty="0" err="1" smtClean="0"/>
              <a:t>Dynamical</a:t>
            </a:r>
            <a:r>
              <a:rPr lang="nb-NO" sz="2800" dirty="0" smtClean="0"/>
              <a:t> </a:t>
            </a:r>
            <a:r>
              <a:rPr lang="nb-NO" sz="2800" dirty="0" err="1" smtClean="0"/>
              <a:t>model</a:t>
            </a:r>
            <a:r>
              <a:rPr lang="nb-NO" sz="2800" dirty="0" smtClean="0"/>
              <a:t> for F:</a:t>
            </a:r>
            <a:br>
              <a:rPr lang="nb-NO" sz="2800" dirty="0" smtClean="0"/>
            </a:br>
            <a:r>
              <a:rPr lang="nb-NO" sz="2800" dirty="0" smtClean="0"/>
              <a:t>Time </a:t>
            </a:r>
            <a:r>
              <a:rPr lang="nb-NO" sz="2800" dirty="0" err="1" smtClean="0"/>
              <a:t>varying</a:t>
            </a:r>
            <a:r>
              <a:rPr lang="nb-NO" sz="2800" dirty="0" smtClean="0"/>
              <a:t> </a:t>
            </a:r>
            <a:r>
              <a:rPr lang="nb-NO" sz="2800" dirty="0" err="1" smtClean="0"/>
              <a:t>selectivity</a:t>
            </a:r>
            <a:endParaRPr lang="nb-NO" sz="2800" dirty="0"/>
          </a:p>
        </p:txBody>
      </p:sp>
    </p:spTree>
    <p:extLst>
      <p:ext uri="{BB962C8B-B14F-4D97-AF65-F5344CB8AC3E}">
        <p14:creationId xmlns:p14="http://schemas.microsoft.com/office/powerpoint/2010/main" val="397931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nr-foiler-ny">
  <a:themeElements>
    <a:clrScheme name="Custom 1">
      <a:dk1>
        <a:srgbClr val="000000"/>
      </a:dk1>
      <a:lt1>
        <a:srgbClr val="000000"/>
      </a:lt1>
      <a:dk2>
        <a:srgbClr val="FFFFFF"/>
      </a:dk2>
      <a:lt2>
        <a:srgbClr val="FFFFFF"/>
      </a:lt2>
      <a:accent1>
        <a:srgbClr val="8396CC"/>
      </a:accent1>
      <a:accent2>
        <a:srgbClr val="4662B3"/>
      </a:accent2>
      <a:accent3>
        <a:srgbClr val="4662B3"/>
      </a:accent3>
      <a:accent4>
        <a:srgbClr val="000000"/>
      </a:accent4>
      <a:accent5>
        <a:srgbClr val="C1C9E2"/>
      </a:accent5>
      <a:accent6>
        <a:srgbClr val="3F58A2"/>
      </a:accent6>
      <a:hlink>
        <a:srgbClr val="082E9A"/>
      </a:hlink>
      <a:folHlink>
        <a:srgbClr val="C1CBE6"/>
      </a:folHlink>
    </a:clrScheme>
    <a:fontScheme name="NR-slides-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nb-NO"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nb-NO" sz="2000" b="0" i="0" u="none" strike="noStrike" cap="none" normalizeH="0" baseline="0" smtClean="0">
            <a:ln>
              <a:noFill/>
            </a:ln>
            <a:solidFill>
              <a:schemeClr val="tx1"/>
            </a:solidFill>
            <a:effectLst/>
            <a:latin typeface="Arial" charset="0"/>
          </a:defRPr>
        </a:defPPr>
      </a:lstStyle>
    </a:lnDef>
    <a:txDef>
      <a:spPr bwMode="white">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a:defRPr sz="2800" baseline="0" dirty="0" smtClean="0"/>
        </a:defPPr>
      </a:lstStyle>
    </a:txDef>
  </a:objectDefaults>
  <a:extraClrSchemeLst>
    <a:extraClrScheme>
      <a:clrScheme name="NR-slides-white 1">
        <a:dk1>
          <a:srgbClr val="000000"/>
        </a:dk1>
        <a:lt1>
          <a:srgbClr val="C0C0C0"/>
        </a:lt1>
        <a:dk2>
          <a:srgbClr val="FFFFFF"/>
        </a:dk2>
        <a:lt2>
          <a:srgbClr val="808080"/>
        </a:lt2>
        <a:accent1>
          <a:srgbClr val="8396CC"/>
        </a:accent1>
        <a:accent2>
          <a:srgbClr val="4662B3"/>
        </a:accent2>
        <a:accent3>
          <a:srgbClr val="DCDCDC"/>
        </a:accent3>
        <a:accent4>
          <a:srgbClr val="000000"/>
        </a:accent4>
        <a:accent5>
          <a:srgbClr val="C1C9E2"/>
        </a:accent5>
        <a:accent6>
          <a:srgbClr val="3F58A2"/>
        </a:accent6>
        <a:hlink>
          <a:srgbClr val="082E9A"/>
        </a:hlink>
        <a:folHlink>
          <a:srgbClr val="C1CBE6"/>
        </a:folHlink>
      </a:clrScheme>
      <a:clrMap bg1="lt1" tx1="dk1" bg2="lt2" tx2="dk2" accent1="accent1" accent2="accent2" accent3="accent3" accent4="accent4" accent5="accent5" accent6="accent6" hlink="hlink" folHlink="folHlink"/>
    </a:extraClrScheme>
    <a:extraClrScheme>
      <a:clrScheme name="NR-slides-white 2">
        <a:dk1>
          <a:srgbClr val="000000"/>
        </a:dk1>
        <a:lt1>
          <a:srgbClr val="C0C0C0"/>
        </a:lt1>
        <a:dk2>
          <a:srgbClr val="FFFFFF"/>
        </a:dk2>
        <a:lt2>
          <a:srgbClr val="808080"/>
        </a:lt2>
        <a:accent1>
          <a:srgbClr val="1ECDFF"/>
        </a:accent1>
        <a:accent2>
          <a:srgbClr val="A0A0A0"/>
        </a:accent2>
        <a:accent3>
          <a:srgbClr val="DCDCDC"/>
        </a:accent3>
        <a:accent4>
          <a:srgbClr val="000000"/>
        </a:accent4>
        <a:accent5>
          <a:srgbClr val="ABE3FF"/>
        </a:accent5>
        <a:accent6>
          <a:srgbClr val="919191"/>
        </a:accent6>
        <a:hlink>
          <a:srgbClr val="C2F1F6"/>
        </a:hlink>
        <a:folHlink>
          <a:srgbClr val="D4D4D4"/>
        </a:folHlink>
      </a:clrScheme>
      <a:clrMap bg1="lt1" tx1="dk1" bg2="lt2" tx2="dk2" accent1="accent1" accent2="accent2" accent3="accent3" accent4="accent4" accent5="accent5" accent6="accent6" hlink="hlink" folHlink="folHlink"/>
    </a:extraClrScheme>
    <a:extraClrScheme>
      <a:clrScheme name="NR-slides-white 3">
        <a:dk1>
          <a:srgbClr val="000000"/>
        </a:dk1>
        <a:lt1>
          <a:srgbClr val="C0C0C0"/>
        </a:lt1>
        <a:dk2>
          <a:srgbClr val="FFFFFF"/>
        </a:dk2>
        <a:lt2>
          <a:srgbClr val="808080"/>
        </a:lt2>
        <a:accent1>
          <a:srgbClr val="F0B400"/>
        </a:accent1>
        <a:accent2>
          <a:srgbClr val="A0A0A0"/>
        </a:accent2>
        <a:accent3>
          <a:srgbClr val="DCDCDC"/>
        </a:accent3>
        <a:accent4>
          <a:srgbClr val="000000"/>
        </a:accent4>
        <a:accent5>
          <a:srgbClr val="F6D6AA"/>
        </a:accent5>
        <a:accent6>
          <a:srgbClr val="919191"/>
        </a:accent6>
        <a:hlink>
          <a:srgbClr val="FFE69F"/>
        </a:hlink>
        <a:folHlink>
          <a:srgbClr val="D4D4D4"/>
        </a:folHlink>
      </a:clrScheme>
      <a:clrMap bg1="lt1" tx1="dk1" bg2="lt2" tx2="dk2" accent1="accent1" accent2="accent2" accent3="accent3" accent4="accent4" accent5="accent5" accent6="accent6" hlink="hlink" folHlink="folHlink"/>
    </a:extraClrScheme>
    <a:extraClrScheme>
      <a:clrScheme name="NR-slides-white 4">
        <a:dk1>
          <a:srgbClr val="000000"/>
        </a:dk1>
        <a:lt1>
          <a:srgbClr val="C0C0C0"/>
        </a:lt1>
        <a:dk2>
          <a:srgbClr val="FFFFFF"/>
        </a:dk2>
        <a:lt2>
          <a:srgbClr val="808080"/>
        </a:lt2>
        <a:accent1>
          <a:srgbClr val="00C832"/>
        </a:accent1>
        <a:accent2>
          <a:srgbClr val="A0A0A0"/>
        </a:accent2>
        <a:accent3>
          <a:srgbClr val="DCDCDC"/>
        </a:accent3>
        <a:accent4>
          <a:srgbClr val="000000"/>
        </a:accent4>
        <a:accent5>
          <a:srgbClr val="AAE0AD"/>
        </a:accent5>
        <a:accent6>
          <a:srgbClr val="919191"/>
        </a:accent6>
        <a:hlink>
          <a:srgbClr val="9BFFB3"/>
        </a:hlink>
        <a:folHlink>
          <a:srgbClr val="D4D4D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nr-foiler-ny</Template>
  <TotalTime>4186</TotalTime>
  <Words>3540</Words>
  <Application>Microsoft Office PowerPoint</Application>
  <PresentationFormat>On-screen Show (4:3)</PresentationFormat>
  <Paragraphs>308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nr-foiler-ny</vt:lpstr>
      <vt:lpstr>XSAM course</vt:lpstr>
      <vt:lpstr>Status</vt:lpstr>
      <vt:lpstr>XSAM</vt:lpstr>
      <vt:lpstr>XSAM</vt:lpstr>
      <vt:lpstr>Dynamical model – cohorts</vt:lpstr>
      <vt:lpstr>Dynamical model – natural mortality </vt:lpstr>
      <vt:lpstr>Dynamical model for F:  F is modelled as a structural time series model</vt:lpstr>
      <vt:lpstr>Dynamical model for F: Time varying selectivity</vt:lpstr>
      <vt:lpstr>Dynamical model for F: Time varying selectivity</vt:lpstr>
      <vt:lpstr>Dynamical model for F: Time varying selectivity</vt:lpstr>
      <vt:lpstr>Summary Dynamical model for F</vt:lpstr>
      <vt:lpstr>Dynamical model – special cases</vt:lpstr>
      <vt:lpstr>Dynamical model – special cases</vt:lpstr>
      <vt:lpstr>Recruits</vt:lpstr>
      <vt:lpstr>Recruits</vt:lpstr>
      <vt:lpstr>Observation model – overview </vt:lpstr>
      <vt:lpstr>Observation models</vt:lpstr>
      <vt:lpstr>Alternative formulations beyond the scope now</vt:lpstr>
      <vt:lpstr>Observation model – interpretation </vt:lpstr>
      <vt:lpstr>Observation error </vt:lpstr>
      <vt:lpstr>Observation error</vt:lpstr>
      <vt:lpstr>Observation model – Cases </vt:lpstr>
      <vt:lpstr>Observation model</vt:lpstr>
      <vt:lpstr>Relation to data weights</vt:lpstr>
      <vt:lpstr>Specifying covariance matrices</vt:lpstr>
      <vt:lpstr>Specifying covariance matrices</vt:lpstr>
      <vt:lpstr>Specifying covariance matrices</vt:lpstr>
      <vt:lpstr>Summary model</vt:lpstr>
      <vt:lpstr>Summary parameters</vt:lpstr>
      <vt:lpstr>Summary parameters</vt:lpstr>
      <vt:lpstr>NOTE</vt:lpstr>
      <vt:lpstr>Fitting the model to data</vt:lpstr>
      <vt:lpstr>Fitting the model to data using TMB</vt:lpstr>
      <vt:lpstr>The likelihood</vt:lpstr>
      <vt:lpstr>Evaluation of model</vt:lpstr>
      <vt:lpstr>Note</vt:lpstr>
      <vt:lpstr>Being critical : food for thought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XSAM course</dc:title>
  <dc:creator>Sondre Aanes</dc:creator>
  <cp:lastModifiedBy>Sondre Aanes</cp:lastModifiedBy>
  <cp:revision>76</cp:revision>
  <cp:lastPrinted>2011-03-21T10:03:50Z</cp:lastPrinted>
  <dcterms:created xsi:type="dcterms:W3CDTF">2018-01-03T14:44:45Z</dcterms:created>
  <dcterms:modified xsi:type="dcterms:W3CDTF">2018-01-14T11:16:11Z</dcterms:modified>
</cp:coreProperties>
</file>