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83400" cy="9906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082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59" d="100"/>
          <a:sy n="59" d="100"/>
        </p:scale>
        <p:origin x="-10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fld id="{DCBD22C0-2821-4EDC-9675-67372AD7718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787" y="4705350"/>
            <a:ext cx="504782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fld id="{AEA76827-FC0C-42F6-AC0F-8E03D8C8032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4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3490647" cy="4869160"/>
          </a:xfrm>
          <a:prstGeom prst="rect">
            <a:avLst/>
          </a:prstGeom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white">
          <a:xfrm>
            <a:off x="6754688" y="285618"/>
            <a:ext cx="2209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nb-NO" sz="1400" b="1" dirty="0">
                <a:solidFill>
                  <a:schemeClr val="tx2"/>
                </a:solidFill>
              </a:rPr>
              <a:t>www.nr.no</a:t>
            </a:r>
            <a:endParaRPr lang="nb-NO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508787"/>
            <a:ext cx="5904656" cy="1344149"/>
          </a:xfrm>
          <a:noFill/>
        </p:spPr>
        <p:txBody>
          <a:bodyPr anchor="t"/>
          <a:lstStyle>
            <a:lvl1pPr>
              <a:defRPr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</a:defRPr>
            </a:lvl1pPr>
          </a:lstStyle>
          <a:p>
            <a:pPr lvl="0"/>
            <a:r>
              <a:rPr lang="nb-NO" noProof="0" dirty="0" smtClean="0"/>
              <a:t>Klikk for å redigere tittelen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51520" y="3044957"/>
            <a:ext cx="5688632" cy="960107"/>
          </a:xfrm>
        </p:spPr>
        <p:txBody>
          <a:bodyPr/>
          <a:lstStyle>
            <a:lvl1pPr marL="0" indent="0">
              <a:buFont typeface="Times New Roman" pitchFamily="18" charset="0"/>
              <a:buNone/>
              <a:defRPr sz="22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nb-NO" noProof="0" dirty="0" smtClean="0"/>
              <a:t>Klikk for å redigere undertittel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97086"/>
            <a:ext cx="5616624" cy="76808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</a:lstStyle>
          <a:p>
            <a:r>
              <a:rPr lang="en-GB" sz="2800" baseline="0" noProof="0" dirty="0" smtClean="0"/>
              <a:t>[</a:t>
            </a:r>
            <a:r>
              <a:rPr lang="en-GB" sz="2800" baseline="0" noProof="0" dirty="0" err="1" smtClean="0"/>
              <a:t>Forfattere</a:t>
            </a:r>
            <a:r>
              <a:rPr lang="en-GB" sz="2800" baseline="0" noProof="0" dirty="0" smtClean="0"/>
              <a:t>]</a:t>
            </a:r>
            <a:endParaRPr lang="en-GB" sz="2800" noProof="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253203"/>
            <a:ext cx="5616624" cy="576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GB" sz="2200" noProof="0" dirty="0" smtClean="0"/>
              <a:t>[</a:t>
            </a:r>
            <a:r>
              <a:rPr lang="en-GB" sz="2200" noProof="0" dirty="0" err="1" smtClean="0"/>
              <a:t>Lokasjon</a:t>
            </a:r>
            <a:r>
              <a:rPr lang="en-GB" sz="2200" noProof="0" dirty="0" smtClean="0"/>
              <a:t>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6021289"/>
            <a:ext cx="5616624" cy="62079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/>
            </a:pPr>
            <a:r>
              <a:rPr lang="en-GB" sz="2200" noProof="0" dirty="0" smtClean="0"/>
              <a:t>[</a:t>
            </a:r>
            <a:r>
              <a:rPr lang="en-GB" sz="2200" noProof="0" dirty="0" err="1" smtClean="0"/>
              <a:t>Dato</a:t>
            </a:r>
            <a:r>
              <a:rPr lang="en-GB" sz="2200" noProof="0" dirty="0" smtClean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419873" cy="67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Klikk for å editere Master tittel stil</a:t>
            </a:r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7971C-2FE7-4FD3-B01F-4B5E83D933F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819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F689-C7C1-4E27-8890-76F63A669A8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442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33800" cy="411480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6E72B-8DDA-4312-9150-1363B5FB6C1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6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4D6A6-41BD-49BB-84F3-C9210A972E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88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4" y="273051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dirty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DDD13-8D6F-4F24-AAFE-488D04EDC9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387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1600" y="620688"/>
            <a:ext cx="7200800" cy="41148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noProof="0" dirty="0" smtClean="0"/>
              <a:t>Klikk for å legge til et bilde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5061182"/>
            <a:ext cx="7200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7D3A0-5D3C-4DC3-9F57-3B372D08EE5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16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520" y="260648"/>
            <a:ext cx="8640960" cy="10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524000"/>
            <a:ext cx="864096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8904" y="6309320"/>
            <a:ext cx="3935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D89F689-C7C1-4E27-8890-76F63A669A8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691680" y="5987753"/>
            <a:ext cx="6552728" cy="5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43537"/>
            <a:ext cx="960120" cy="391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50000"/>
        </a:spcBef>
        <a:spcAft>
          <a:spcPct val="0"/>
        </a:spcAft>
        <a:buSzPct val="80000"/>
        <a:buFont typeface="Times New Roman" pitchFamily="18" charset="0"/>
        <a:buChar char="►"/>
        <a:defRPr sz="2400" baseline="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419100" algn="l" rtl="0" eaLnBrk="1" fontAlgn="base" hangingPunct="1">
        <a:spcBef>
          <a:spcPct val="20000"/>
        </a:spcBef>
        <a:spcAft>
          <a:spcPct val="0"/>
        </a:spcAft>
        <a:buChar char="▪"/>
        <a:defRPr sz="2200">
          <a:solidFill>
            <a:schemeClr val="tx1"/>
          </a:solidFill>
          <a:latin typeface="+mn-lt"/>
        </a:defRPr>
      </a:lvl2pPr>
      <a:lvl3pPr marL="1230313" indent="-381000" algn="l" rtl="0" eaLnBrk="1" fontAlgn="base" hangingPunct="1">
        <a:spcBef>
          <a:spcPct val="20000"/>
        </a:spcBef>
        <a:spcAft>
          <a:spcPct val="0"/>
        </a:spcAft>
        <a:buChar char="◦"/>
        <a:defRPr sz="2000">
          <a:solidFill>
            <a:schemeClr val="tx1"/>
          </a:solidFill>
          <a:latin typeface="+mn-lt"/>
        </a:defRPr>
      </a:lvl3pPr>
      <a:lvl4pPr marL="1622425" indent="-381000" algn="l" rtl="0" eaLnBrk="1" fontAlgn="base" hangingPunct="1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20066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5pPr>
      <a:lvl6pPr marL="24638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6pPr>
      <a:lvl7pPr marL="29210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7pPr>
      <a:lvl8pPr marL="33782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8pPr>
      <a:lvl9pPr marL="38354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XSAM </a:t>
            </a:r>
            <a:r>
              <a:rPr lang="nb-NO" dirty="0" err="1" smtClean="0"/>
              <a:t>course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Forecasting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Sondre Aanes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IMR, Bergen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15 - 17/1-2017</a:t>
            </a:r>
            <a:endParaRPr lang="nb-NO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624"/>
            <a:ext cx="34956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640960" cy="1008064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least</a:t>
            </a:r>
            <a:r>
              <a:rPr lang="nb-NO" dirty="0" smtClean="0"/>
              <a:t> </a:t>
            </a:r>
            <a:r>
              <a:rPr lang="nb-NO" dirty="0" err="1" smtClean="0"/>
              <a:t>developed</a:t>
            </a:r>
            <a:r>
              <a:rPr lang="nb-NO" dirty="0" smtClean="0"/>
              <a:t> </a:t>
            </a:r>
            <a:r>
              <a:rPr lang="nb-NO" dirty="0" err="1" smtClean="0"/>
              <a:t>piece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55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Forecasting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XSAM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b-NO" dirty="0" smtClean="0"/>
                  <a:t>XSAM is a ‘forward </a:t>
                </a:r>
                <a:r>
                  <a:rPr lang="nb-NO" dirty="0" err="1" smtClean="0"/>
                  <a:t>model</a:t>
                </a:r>
                <a:r>
                  <a:rPr lang="nb-NO" dirty="0" smtClean="0"/>
                  <a:t>’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+1,</m:t>
                          </m:r>
                          <m:r>
                            <a:rPr lang="nb-NO" i="1">
                              <a:latin typeface="Cambria Math"/>
                            </a:rPr>
                            <m:t>𝑦</m:t>
                          </m:r>
                          <m:r>
                            <a:rPr lang="nb-NO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b-NO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b-NO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nb-NO" dirty="0" smtClean="0"/>
                  <a:t>And for </a:t>
                </a:r>
                <a:r>
                  <a:rPr lang="nb-NO" dirty="0" err="1" smtClean="0"/>
                  <a:t>example</a:t>
                </a:r>
                <a:endParaRPr lang="nb-N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nb-NO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nb-NO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nb-NO" i="1">
                              <a:latin typeface="Cambria Math"/>
                            </a:rPr>
                            <m:t>𝐹</m:t>
                          </m:r>
                        </m:sup>
                      </m:sSubSup>
                      <m:r>
                        <a:rPr lang="nb-NO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nb-NO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nb-NO" i="1">
                              <a:latin typeface="Cambria Math"/>
                            </a:rPr>
                            <m:t>(1)</m:t>
                          </m:r>
                        </m:sup>
                      </m:sSubSup>
                      <m:r>
                        <a:rPr lang="nb-NO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nb-NO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nb-NO" i="1">
                              <a:latin typeface="Cambria Math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𝑎𝑈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𝑈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nb-NO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  <m:r>
                            <a:rPr lang="nb-NO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nb-NO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nb-N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nb-NO" i="1">
                              <a:latin typeface="Cambria Math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→Forecasting is in principle straight forward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Recruitment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b-NO" dirty="0" smtClean="0"/>
                  <a:t>The </a:t>
                </a:r>
                <a:r>
                  <a:rPr lang="nb-NO" dirty="0" err="1" smtClean="0"/>
                  <a:t>currently</a:t>
                </a:r>
                <a:r>
                  <a:rPr lang="nb-NO" dirty="0" smtClean="0"/>
                  <a:t> used </a:t>
                </a:r>
                <a:r>
                  <a:rPr lang="nb-NO" dirty="0" err="1" smtClean="0"/>
                  <a:t>recruitment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model</a:t>
                </a:r>
                <a:r>
                  <a:rPr lang="nb-NO" dirty="0" smtClean="0"/>
                  <a:t> in XSAM for </a:t>
                </a:r>
                <a:r>
                  <a:rPr lang="nb-NO" dirty="0" err="1" smtClean="0"/>
                  <a:t>herring</a:t>
                </a:r>
                <a:r>
                  <a:rPr lang="nb-NO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nb-NO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nb-NO" i="1">
                          <a:latin typeface="Cambria Math"/>
                        </a:rPr>
                        <m:t>=</m:t>
                      </m:r>
                      <m:r>
                        <a:rPr lang="nb-NO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nb-NO" i="1">
                          <a:latin typeface="Cambria Math"/>
                        </a:rPr>
                        <m:t>~</m:t>
                      </m:r>
                      <m:r>
                        <a:rPr lang="nb-NO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nb-NO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nb-NO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nb-NO" dirty="0" err="1" smtClean="0"/>
                  <a:t>Estimates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recruitment</a:t>
                </a:r>
                <a:r>
                  <a:rPr lang="nb-NO" dirty="0" smtClean="0"/>
                  <a:t> ok </a:t>
                </a:r>
                <a:r>
                  <a:rPr lang="nb-NO" dirty="0" err="1" smtClean="0"/>
                  <a:t>when</a:t>
                </a:r>
                <a:r>
                  <a:rPr lang="nb-NO" dirty="0" smtClean="0"/>
                  <a:t> data is </a:t>
                </a:r>
                <a:r>
                  <a:rPr lang="nb-NO" dirty="0" err="1" smtClean="0"/>
                  <a:t>availaible</a:t>
                </a:r>
                <a:endParaRPr lang="nb-NO" dirty="0" smtClean="0"/>
              </a:p>
              <a:p>
                <a:r>
                  <a:rPr lang="nb-NO" dirty="0" err="1" smtClean="0"/>
                  <a:t>Bound</a:t>
                </a:r>
                <a:r>
                  <a:rPr lang="nb-NO" dirty="0" smtClean="0"/>
                  <a:t> to </a:t>
                </a:r>
                <a:r>
                  <a:rPr lang="nb-NO" dirty="0" err="1" smtClean="0"/>
                  <a:t>produce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imprecise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recruitment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predictions</a:t>
                </a:r>
                <a:r>
                  <a:rPr lang="nb-NO" dirty="0" smtClean="0"/>
                  <a:t>!</a:t>
                </a:r>
              </a:p>
              <a:p>
                <a:endParaRPr lang="nb-NO" dirty="0" smtClean="0"/>
              </a:p>
              <a:p>
                <a:pPr marL="0" indent="0">
                  <a:buNone/>
                </a:pPr>
                <a:r>
                  <a:rPr lang="nb-NO" dirty="0" err="1" smtClean="0"/>
                  <a:t>Necessary</a:t>
                </a:r>
                <a:r>
                  <a:rPr lang="nb-NO" dirty="0" smtClean="0"/>
                  <a:t> to </a:t>
                </a:r>
                <a:r>
                  <a:rPr lang="nb-NO" dirty="0" err="1" smtClean="0"/>
                  <a:t>improve</a:t>
                </a:r>
                <a:r>
                  <a:rPr lang="nb-NO" dirty="0" smtClean="0"/>
                  <a:t> for </a:t>
                </a:r>
                <a:r>
                  <a:rPr lang="nb-NO" dirty="0" err="1" smtClean="0"/>
                  <a:t>predictions</a:t>
                </a:r>
                <a:r>
                  <a:rPr lang="nb-NO" dirty="0"/>
                  <a:t>?</a:t>
                </a:r>
                <a:r>
                  <a:rPr lang="nb-NO" dirty="0" smtClean="0"/>
                  <a:t> Is it </a:t>
                </a:r>
                <a:r>
                  <a:rPr lang="nb-NO" dirty="0" err="1" smtClean="0"/>
                  <a:t>possible</a:t>
                </a:r>
                <a:r>
                  <a:rPr lang="nb-NO" dirty="0" smtClean="0"/>
                  <a:t>?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 err="1" smtClean="0"/>
                  <a:t>Foresee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that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predictions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of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stock</a:t>
                </a:r>
                <a:r>
                  <a:rPr lang="nb-NO" dirty="0" smtClean="0"/>
                  <a:t> parameters (e.g. SSB) </a:t>
                </a:r>
                <a:r>
                  <a:rPr lang="nb-NO" dirty="0" err="1" smtClean="0"/>
                  <a:t>will</a:t>
                </a:r>
                <a:r>
                  <a:rPr lang="nb-NO" dirty="0" smtClean="0"/>
                  <a:t> be </a:t>
                </a:r>
                <a:r>
                  <a:rPr lang="nb-NO" dirty="0" err="1" smtClean="0"/>
                  <a:t>effected</a:t>
                </a:r>
                <a:r>
                  <a:rPr lang="nb-NO" dirty="0" smtClean="0"/>
                  <a:t> by </a:t>
                </a:r>
                <a:r>
                  <a:rPr lang="nb-NO" dirty="0" err="1" smtClean="0"/>
                  <a:t>this</a:t>
                </a:r>
                <a:r>
                  <a:rPr lang="nb-NO" dirty="0"/>
                  <a:t> </a:t>
                </a:r>
                <a:r>
                  <a:rPr lang="nb-NO" dirty="0" smtClean="0"/>
                  <a:t>(e.g. </a:t>
                </a:r>
                <a:r>
                  <a:rPr lang="nb-NO" dirty="0" err="1" smtClean="0"/>
                  <a:t>depending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on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when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recruits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enter</a:t>
                </a:r>
                <a:r>
                  <a:rPr lang="nb-NO" dirty="0" smtClean="0"/>
                  <a:t> SSB)! </a:t>
                </a: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037" r="-2045" b="-13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Uncertainty</a:t>
            </a:r>
            <a:r>
              <a:rPr lang="nb-NO" dirty="0" smtClean="0"/>
              <a:t> in </a:t>
            </a:r>
            <a:r>
              <a:rPr lang="nb-NO" dirty="0" err="1" smtClean="0"/>
              <a:t>forecasts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Variability</a:t>
            </a:r>
            <a:r>
              <a:rPr lang="nb-NO" dirty="0" smtClean="0"/>
              <a:t> is </a:t>
            </a:r>
            <a:r>
              <a:rPr lang="nb-NO" dirty="0" err="1" smtClean="0"/>
              <a:t>caused</a:t>
            </a:r>
            <a:r>
              <a:rPr lang="nb-NO" dirty="0" smtClean="0"/>
              <a:t> by</a:t>
            </a:r>
          </a:p>
          <a:p>
            <a:pPr lvl="1"/>
            <a:r>
              <a:rPr lang="nb-NO" dirty="0" err="1" smtClean="0"/>
              <a:t>Variability</a:t>
            </a:r>
            <a:r>
              <a:rPr lang="nb-NO" dirty="0" smtClean="0"/>
              <a:t> in </a:t>
            </a:r>
            <a:r>
              <a:rPr lang="nb-NO" dirty="0" err="1" smtClean="0"/>
              <a:t>stochastic</a:t>
            </a:r>
            <a:r>
              <a:rPr lang="nb-NO" dirty="0" smtClean="0"/>
              <a:t> </a:t>
            </a:r>
            <a:r>
              <a:rPr lang="nb-NO" dirty="0" err="1" smtClean="0"/>
              <a:t>processes</a:t>
            </a:r>
            <a:endParaRPr lang="nb-NO" dirty="0" smtClean="0"/>
          </a:p>
          <a:p>
            <a:pPr lvl="1"/>
            <a:r>
              <a:rPr lang="nb-NO" dirty="0" err="1" smtClean="0"/>
              <a:t>Uncertainty</a:t>
            </a:r>
            <a:r>
              <a:rPr lang="nb-NO" dirty="0" smtClean="0"/>
              <a:t> in parameters and initial </a:t>
            </a:r>
            <a:r>
              <a:rPr lang="nb-NO" dirty="0" err="1" smtClean="0"/>
              <a:t>values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err="1" smtClean="0"/>
              <a:t>Variability</a:t>
            </a:r>
            <a:r>
              <a:rPr lang="nb-NO" dirty="0" smtClean="0"/>
              <a:t> in </a:t>
            </a:r>
            <a:r>
              <a:rPr lang="nb-NO" dirty="0" err="1" smtClean="0"/>
              <a:t>predictions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found</a:t>
            </a:r>
            <a:r>
              <a:rPr lang="nb-NO" dirty="0" smtClean="0"/>
              <a:t> by </a:t>
            </a:r>
            <a:r>
              <a:rPr lang="nb-NO" dirty="0" err="1" smtClean="0"/>
              <a:t>simulations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Simulate</a:t>
            </a:r>
            <a:r>
              <a:rPr lang="nb-NO" dirty="0" smtClean="0"/>
              <a:t> parameters (joint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avilable</a:t>
            </a:r>
            <a:r>
              <a:rPr lang="nb-NO" dirty="0" smtClean="0"/>
              <a:t> from TMB)</a:t>
            </a:r>
          </a:p>
          <a:p>
            <a:pPr lvl="2"/>
            <a:r>
              <a:rPr lang="nb-NO" dirty="0" err="1" smtClean="0"/>
              <a:t>Simulate</a:t>
            </a:r>
            <a:r>
              <a:rPr lang="nb-NO" dirty="0" smtClean="0"/>
              <a:t> </a:t>
            </a:r>
            <a:r>
              <a:rPr lang="nb-NO" dirty="0" err="1" smtClean="0"/>
              <a:t>processes</a:t>
            </a:r>
            <a:r>
              <a:rPr lang="nb-NO" dirty="0" smtClean="0"/>
              <a:t> (</a:t>
            </a:r>
            <a:r>
              <a:rPr lang="nb-NO" dirty="0" err="1" smtClean="0"/>
              <a:t>defined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)</a:t>
            </a:r>
          </a:p>
          <a:p>
            <a:pPr marL="474663" lvl="1" indent="0">
              <a:buNone/>
            </a:pPr>
            <a:r>
              <a:rPr lang="nb-NO" dirty="0" err="1" smtClean="0"/>
              <a:t>Repeating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a </a:t>
            </a:r>
            <a:r>
              <a:rPr lang="nb-NO" dirty="0" err="1" smtClean="0"/>
              <a:t>large</a:t>
            </a:r>
            <a:r>
              <a:rPr lang="nb-NO" dirty="0" smtClean="0"/>
              <a:t>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times (n&gt;1000) </a:t>
            </a:r>
            <a:r>
              <a:rPr lang="nb-NO" dirty="0" err="1" smtClean="0"/>
              <a:t>provides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sample </a:t>
            </a:r>
            <a:r>
              <a:rPr lang="nb-NO" dirty="0" err="1" smtClean="0"/>
              <a:t>distribution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predictions</a:t>
            </a:r>
            <a:r>
              <a:rPr lang="nb-NO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Two</a:t>
            </a:r>
            <a:r>
              <a:rPr lang="nb-NO" dirty="0" smtClean="0"/>
              <a:t> cases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implemented</a:t>
            </a:r>
            <a:r>
              <a:rPr lang="nb-NO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to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catches</a:t>
            </a:r>
            <a:r>
              <a:rPr lang="nb-NO" dirty="0" smtClean="0"/>
              <a:t> (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catches</a:t>
            </a:r>
            <a:r>
              <a:rPr lang="nb-NO" dirty="0" smtClean="0"/>
              <a:t> is used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dynamics</a:t>
            </a:r>
            <a:r>
              <a:rPr lang="nb-NO" dirty="0" smtClean="0"/>
              <a:t> </a:t>
            </a:r>
            <a:r>
              <a:rPr lang="nb-NO" dirty="0" err="1" smtClean="0"/>
              <a:t>captured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nb-NO" dirty="0" err="1" smtClean="0"/>
              <a:t>Constraining</a:t>
            </a:r>
            <a:r>
              <a:rPr lang="nb-NO" dirty="0" smtClean="0"/>
              <a:t> F </a:t>
            </a:r>
            <a:r>
              <a:rPr lang="nb-NO" dirty="0" err="1" smtClean="0"/>
              <a:t>according</a:t>
            </a:r>
            <a:r>
              <a:rPr lang="nb-NO" dirty="0" smtClean="0"/>
              <a:t> to TAC (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selection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 from 1.,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adjust</a:t>
            </a:r>
            <a:r>
              <a:rPr lang="nb-NO" dirty="0" smtClean="0"/>
              <a:t> to TAC) given by </a:t>
            </a:r>
            <a:r>
              <a:rPr lang="nb-NO" dirty="0" err="1" smtClean="0"/>
              <a:t>managementplan</a:t>
            </a:r>
            <a:r>
              <a:rPr lang="nb-NO" dirty="0" smtClean="0"/>
              <a:t> for NSS </a:t>
            </a:r>
            <a:r>
              <a:rPr lang="nb-NO" dirty="0" err="1" smtClean="0"/>
              <a:t>herring</a:t>
            </a:r>
            <a:r>
              <a:rPr lang="nb-NO" dirty="0" smtClean="0"/>
              <a:t>.</a:t>
            </a:r>
          </a:p>
          <a:p>
            <a:pPr>
              <a:buFont typeface="+mj-lt"/>
              <a:buAutoNum type="arabicPeriod"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mangement</a:t>
            </a:r>
            <a:r>
              <a:rPr lang="nb-NO" dirty="0" smtClean="0"/>
              <a:t> plan to </a:t>
            </a:r>
            <a:r>
              <a:rPr lang="nb-NO" dirty="0" err="1" smtClean="0"/>
              <a:t>set</a:t>
            </a:r>
            <a:r>
              <a:rPr lang="nb-NO" dirty="0" smtClean="0"/>
              <a:t> TAC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  <a:r>
              <a:rPr lang="nb-NO" dirty="0" err="1" smtClean="0"/>
              <a:t>estimates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SSB as input and F </a:t>
            </a:r>
            <a:r>
              <a:rPr lang="nb-NO" dirty="0" err="1" smtClean="0"/>
              <a:t>averaged</a:t>
            </a:r>
            <a:r>
              <a:rPr lang="nb-NO" dirty="0" smtClean="0"/>
              <a:t> over ages 5-10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Implemented</a:t>
            </a:r>
            <a:r>
              <a:rPr lang="nb-NO" dirty="0" smtClean="0"/>
              <a:t> HCR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20" y="1700808"/>
                <a:ext cx="8712968" cy="3306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 an example, the agreed management plan for NSS herring is implemented. The management plan is described in ICES (2014) and can be mathematically formulated as</a:t>
                </a:r>
                <a:endParaRPr lang="nb-N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nb-NO" i="1">
                                        <a:latin typeface="Cambria Math"/>
                                      </a:rPr>
                                      <m:t>𝑚𝑝</m:t>
                                    </m:r>
                                  </m:sub>
                                </m:sSub>
                                <m:r>
                                  <a:rPr lang="nb-NO" i="1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nb-NO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nb-NO" i="1"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nb-NO" i="1">
                                        <a:latin typeface="Cambria Math"/>
                                      </a:rPr>
                                      <m:t>𝑚𝑝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𝑙𝑖𝑚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nb-NO" i="1">
                                        <a:latin typeface="Cambria Math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nb-NO" i="1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𝑙𝑖𝑚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b-NO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is the average fishing mortality in the quota year over a specified age range,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the SSB in the quota year,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𝑙𝑖𝑚</m:t>
                        </m:r>
                      </m:sub>
                    </m:sSub>
                  </m:oMath>
                </a14:m>
                <a:r>
                  <a:rPr lang="en-US" dirty="0"/>
                  <a:t> reference points decided by ICES and the slope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nb-NO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nb-NO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𝑙𝑖𝑚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nb-NO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𝑙𝑖𝑚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𝑚𝑝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nb-NO" i="1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nb-NO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8712968" cy="3306483"/>
              </a:xfrm>
              <a:prstGeom prst="rect">
                <a:avLst/>
              </a:prstGeom>
              <a:blipFill rotWithShape="1">
                <a:blip r:embed="rId2"/>
                <a:stretch>
                  <a:fillRect l="-699" t="-738" b="-2804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NSS </a:t>
            </a:r>
            <a:r>
              <a:rPr lang="nb-NO" dirty="0" err="1" smtClean="0"/>
              <a:t>Herring</a:t>
            </a:r>
            <a:r>
              <a:rPr lang="nb-NO" dirty="0" smtClean="0"/>
              <a:t> Mangementplan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484784"/>
            <a:ext cx="3456384" cy="4154016"/>
          </a:xfrm>
        </p:spPr>
        <p:txBody>
          <a:bodyPr/>
          <a:lstStyle/>
          <a:p>
            <a:r>
              <a:rPr lang="nb-NO" dirty="0" err="1" smtClean="0"/>
              <a:t>F</a:t>
            </a:r>
            <a:r>
              <a:rPr lang="nb-NO" baseline="-25000" dirty="0" err="1" smtClean="0"/>
              <a:t>mp</a:t>
            </a:r>
            <a:r>
              <a:rPr lang="nb-NO" dirty="0" smtClean="0"/>
              <a:t>=0.125</a:t>
            </a:r>
          </a:p>
          <a:p>
            <a:r>
              <a:rPr lang="nb-NO" dirty="0" err="1" smtClean="0"/>
              <a:t>F</a:t>
            </a:r>
            <a:r>
              <a:rPr lang="nb-NO" baseline="-25000" dirty="0" err="1" smtClean="0"/>
              <a:t>min</a:t>
            </a:r>
            <a:r>
              <a:rPr lang="nb-NO" dirty="0" smtClean="0"/>
              <a:t>=0.05</a:t>
            </a:r>
            <a:endParaRPr lang="nb-NO" dirty="0"/>
          </a:p>
          <a:p>
            <a:r>
              <a:rPr lang="nb-NO" dirty="0" err="1" smtClean="0"/>
              <a:t>B</a:t>
            </a:r>
            <a:r>
              <a:rPr lang="nb-NO" baseline="-25000" dirty="0" err="1" smtClean="0"/>
              <a:t>mp</a:t>
            </a:r>
            <a:r>
              <a:rPr lang="nb-NO" dirty="0" smtClean="0"/>
              <a:t>=5000</a:t>
            </a:r>
            <a:endParaRPr lang="nb-NO" dirty="0"/>
          </a:p>
          <a:p>
            <a:r>
              <a:rPr lang="nb-NO" dirty="0" err="1" smtClean="0"/>
              <a:t>B</a:t>
            </a:r>
            <a:r>
              <a:rPr lang="nb-NO" baseline="-25000" dirty="0" err="1" smtClean="0"/>
              <a:t>lim</a:t>
            </a:r>
            <a:r>
              <a:rPr lang="nb-NO" dirty="0" smtClean="0"/>
              <a:t>=2500</a:t>
            </a:r>
            <a:endParaRPr lang="nb-NO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556760" cy="454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Follow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‘</a:t>
            </a:r>
            <a:r>
              <a:rPr lang="nb-NO" dirty="0" err="1" smtClean="0"/>
              <a:t>XSAM_herring_forecast.R</a:t>
            </a:r>
            <a:r>
              <a:rPr lang="nb-NO" dirty="0" smtClean="0"/>
              <a:t>’</a:t>
            </a:r>
          </a:p>
          <a:p>
            <a:endParaRPr lang="nb-NO" dirty="0"/>
          </a:p>
          <a:p>
            <a:r>
              <a:rPr lang="nb-NO" dirty="0" smtClean="0"/>
              <a:t>Key R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‘</a:t>
            </a:r>
            <a:r>
              <a:rPr lang="nb-NO" dirty="0" err="1" smtClean="0"/>
              <a:t>ProjectPoP</a:t>
            </a:r>
            <a:r>
              <a:rPr lang="nb-NO" dirty="0" smtClean="0"/>
              <a:t>’</a:t>
            </a:r>
          </a:p>
          <a:p>
            <a:pPr lvl="1"/>
            <a:r>
              <a:rPr lang="nb-NO" dirty="0" smtClean="0"/>
              <a:t>‘</a:t>
            </a:r>
            <a:r>
              <a:rPr lang="nb-NO" dirty="0" err="1" smtClean="0"/>
              <a:t>DoXSAMForecast</a:t>
            </a:r>
            <a:r>
              <a:rPr lang="nb-NO" smtClean="0"/>
              <a:t>’: </a:t>
            </a:r>
            <a:r>
              <a:rPr lang="nb-NO" dirty="0" smtClean="0"/>
              <a:t>a </a:t>
            </a:r>
            <a:r>
              <a:rPr lang="nb-NO" dirty="0" err="1" smtClean="0"/>
              <a:t>wrapper</a:t>
            </a:r>
            <a:r>
              <a:rPr lang="nb-NO" dirty="0" smtClean="0"/>
              <a:t> for </a:t>
            </a:r>
            <a:r>
              <a:rPr lang="nb-NO" dirty="0" err="1" smtClean="0"/>
              <a:t>ProjectPoP</a:t>
            </a:r>
            <a:r>
              <a:rPr lang="nb-NO" dirty="0" smtClean="0"/>
              <a:t> </a:t>
            </a:r>
            <a:r>
              <a:rPr lang="nb-NO" dirty="0" err="1" smtClean="0"/>
              <a:t>adapted</a:t>
            </a:r>
            <a:r>
              <a:rPr lang="nb-NO" dirty="0" smtClean="0"/>
              <a:t> to </a:t>
            </a:r>
            <a:r>
              <a:rPr lang="nb-NO" dirty="0" err="1" smtClean="0"/>
              <a:t>herring</a:t>
            </a:r>
            <a:r>
              <a:rPr lang="nb-NO" dirty="0" smtClean="0"/>
              <a:t> type HCR</a:t>
            </a: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4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-foiler-ny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8396CC"/>
      </a:accent1>
      <a:accent2>
        <a:srgbClr val="4662B3"/>
      </a:accent2>
      <a:accent3>
        <a:srgbClr val="4662B3"/>
      </a:accent3>
      <a:accent4>
        <a:srgbClr val="000000"/>
      </a:accent4>
      <a:accent5>
        <a:srgbClr val="C1C9E2"/>
      </a:accent5>
      <a:accent6>
        <a:srgbClr val="3F58A2"/>
      </a:accent6>
      <a:hlink>
        <a:srgbClr val="082E9A"/>
      </a:hlink>
      <a:folHlink>
        <a:srgbClr val="C1CBE6"/>
      </a:folHlink>
    </a:clrScheme>
    <a:fontScheme name="NR-slides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2800" baseline="0" dirty="0" smtClean="0"/>
        </a:defPPr>
      </a:lstStyle>
    </a:txDef>
  </a:objectDefaults>
  <a:extraClrSchemeLst>
    <a:extraClrScheme>
      <a:clrScheme name="NR-slides-white 1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8396CC"/>
        </a:accent1>
        <a:accent2>
          <a:srgbClr val="4662B3"/>
        </a:accent2>
        <a:accent3>
          <a:srgbClr val="DCDCDC"/>
        </a:accent3>
        <a:accent4>
          <a:srgbClr val="000000"/>
        </a:accent4>
        <a:accent5>
          <a:srgbClr val="C1C9E2"/>
        </a:accent5>
        <a:accent6>
          <a:srgbClr val="3F58A2"/>
        </a:accent6>
        <a:hlink>
          <a:srgbClr val="082E9A"/>
        </a:hlink>
        <a:folHlink>
          <a:srgbClr val="C1CB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2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1ECDFF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BE3FF"/>
        </a:accent5>
        <a:accent6>
          <a:srgbClr val="919191"/>
        </a:accent6>
        <a:hlink>
          <a:srgbClr val="C2F1F6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3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F0B400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F6D6AA"/>
        </a:accent5>
        <a:accent6>
          <a:srgbClr val="919191"/>
        </a:accent6>
        <a:hlink>
          <a:srgbClr val="FFE69F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4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00C832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AE0AD"/>
        </a:accent5>
        <a:accent6>
          <a:srgbClr val="919191"/>
        </a:accent6>
        <a:hlink>
          <a:srgbClr val="9BFFB3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nr-foiler-ny</Template>
  <TotalTime>127</TotalTime>
  <Words>614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nr-foiler-ny</vt:lpstr>
      <vt:lpstr>XSAM course</vt:lpstr>
      <vt:lpstr>The least developed piece…</vt:lpstr>
      <vt:lpstr>Forecasting using XSAM</vt:lpstr>
      <vt:lpstr>Recruitment</vt:lpstr>
      <vt:lpstr>Uncertainty in forecasts</vt:lpstr>
      <vt:lpstr>Forecasting</vt:lpstr>
      <vt:lpstr>Implemented HCR</vt:lpstr>
      <vt:lpstr>NSS Herring Mangementplan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XSAM course</dc:title>
  <dc:creator>Sondre Aanes</dc:creator>
  <cp:lastModifiedBy>Sondre Aanes</cp:lastModifiedBy>
  <cp:revision>9</cp:revision>
  <cp:lastPrinted>2011-03-21T10:03:50Z</cp:lastPrinted>
  <dcterms:created xsi:type="dcterms:W3CDTF">2018-01-03T14:44:45Z</dcterms:created>
  <dcterms:modified xsi:type="dcterms:W3CDTF">2018-01-15T17:15:21Z</dcterms:modified>
</cp:coreProperties>
</file>