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5143500" cx="9144000"/>
  <p:notesSz cx="6858000" cy="9144000"/>
  <p:embeddedFontLst>
    <p:embeddedFont>
      <p:font typeface="Roboto Slab"/>
      <p:regular r:id="rId69"/>
      <p:bold r:id="rId70"/>
    </p:embeddedFont>
    <p:embeddedFont>
      <p:font typeface="Roboto"/>
      <p:regular r:id="rId71"/>
      <p:bold r:id="rId72"/>
      <p:italic r:id="rId73"/>
      <p:boldItalic r:id="rId74"/>
    </p:embeddedFont>
    <p:embeddedFont>
      <p:font typeface="Economica"/>
      <p:regular r:id="rId75"/>
      <p:bold r:id="rId76"/>
      <p:italic r:id="rId77"/>
      <p:boldItalic r:id="rId78"/>
    </p:embeddedFont>
    <p:embeddedFont>
      <p:font typeface="Open Sans Light"/>
      <p:regular r:id="rId79"/>
      <p:bold r:id="rId80"/>
      <p:italic r:id="rId81"/>
      <p:boldItalic r:id="rId82"/>
    </p:embeddedFont>
    <p:embeddedFont>
      <p:font typeface="Open Sans"/>
      <p:regular r:id="rId83"/>
      <p:bold r:id="rId84"/>
      <p:italic r:id="rId85"/>
      <p:boldItalic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OpenSans-bold.fntdata"/><Relationship Id="rId83" Type="http://schemas.openxmlformats.org/officeDocument/2006/relationships/font" Target="fonts/OpenSans-regular.fntdata"/><Relationship Id="rId42" Type="http://schemas.openxmlformats.org/officeDocument/2006/relationships/slide" Target="slides/slide37.xml"/><Relationship Id="rId86" Type="http://schemas.openxmlformats.org/officeDocument/2006/relationships/font" Target="fonts/OpenSans-boldItalic.fntdata"/><Relationship Id="rId41" Type="http://schemas.openxmlformats.org/officeDocument/2006/relationships/slide" Target="slides/slide36.xml"/><Relationship Id="rId85" Type="http://schemas.openxmlformats.org/officeDocument/2006/relationships/font" Target="fonts/OpenSans-italic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OpenSansLight-bold.fntdata"/><Relationship Id="rId82" Type="http://schemas.openxmlformats.org/officeDocument/2006/relationships/font" Target="fonts/OpenSansLight-boldItalic.fntdata"/><Relationship Id="rId81" Type="http://schemas.openxmlformats.org/officeDocument/2006/relationships/font" Target="fonts/OpenSans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-italic.fntdata"/><Relationship Id="rId72" Type="http://schemas.openxmlformats.org/officeDocument/2006/relationships/font" Target="fonts/Roboto-bold.fntdata"/><Relationship Id="rId31" Type="http://schemas.openxmlformats.org/officeDocument/2006/relationships/slide" Target="slides/slide26.xml"/><Relationship Id="rId75" Type="http://schemas.openxmlformats.org/officeDocument/2006/relationships/font" Target="fonts/Economica-regular.fntdata"/><Relationship Id="rId30" Type="http://schemas.openxmlformats.org/officeDocument/2006/relationships/slide" Target="slides/slide25.xml"/><Relationship Id="rId74" Type="http://schemas.openxmlformats.org/officeDocument/2006/relationships/font" Target="fonts/Roboto-boldItalic.fntdata"/><Relationship Id="rId33" Type="http://schemas.openxmlformats.org/officeDocument/2006/relationships/slide" Target="slides/slide28.xml"/><Relationship Id="rId77" Type="http://schemas.openxmlformats.org/officeDocument/2006/relationships/font" Target="fonts/Economica-italic.fntdata"/><Relationship Id="rId32" Type="http://schemas.openxmlformats.org/officeDocument/2006/relationships/slide" Target="slides/slide27.xml"/><Relationship Id="rId76" Type="http://schemas.openxmlformats.org/officeDocument/2006/relationships/font" Target="fonts/Economica-bold.fntdata"/><Relationship Id="rId35" Type="http://schemas.openxmlformats.org/officeDocument/2006/relationships/slide" Target="slides/slide30.xml"/><Relationship Id="rId79" Type="http://schemas.openxmlformats.org/officeDocument/2006/relationships/font" Target="fonts/OpenSansLight-regular.fntdata"/><Relationship Id="rId34" Type="http://schemas.openxmlformats.org/officeDocument/2006/relationships/slide" Target="slides/slide29.xml"/><Relationship Id="rId78" Type="http://schemas.openxmlformats.org/officeDocument/2006/relationships/font" Target="fonts/Economica-boldItalic.fntdata"/><Relationship Id="rId71" Type="http://schemas.openxmlformats.org/officeDocument/2006/relationships/font" Target="fonts/Roboto-regular.fntdata"/><Relationship Id="rId70" Type="http://schemas.openxmlformats.org/officeDocument/2006/relationships/font" Target="fonts/RobotoSlab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Slab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b58c3453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b58c3453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Słowo Lista ma dla progamisty specjalne znaczenie. Jesli kontener przechowujący listę kont klienta nie jest lista, bedzie prowdziło to do fałszywych wniosków.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b58c3453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b58c3453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Czasami nie można użyć tej samej nazwy w przestrzeni nazw. Często więc ulegamy pokusie zmiany jednej nazwy w dowolny sposób (dostawienie literki lub cyferki). Np. definition jako zmienna def ;-)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b58c3453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b58c3453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Pisząc kod pozwalający jedynie spełnić oczekiwania kompilatora, sami tworzymy sobie problemy. </a:t>
            </a:r>
            <a:r>
              <a:rPr lang="pl"/>
              <a:t>Czasami nie można użyć tej samej nazwy w przestrzeni nazw. Często więc ulegamy pokusie zmiany jednej nazwy w dowolny sposób (dostawienie literki lub cyferki). Np. definition jako zmienna def ;-)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db58c3453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db58c3453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Czasami nie można użyć tej samej nazwy w przestrzeni nazw. Często więc ulegamy pokusie zmiany jednej nazwy w dowolny sposób (dostawienie literki lub cyferki). Np. definition jako zmienna def ;-)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b58c3453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b58c3453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Słowa variable nigdy nie powinno wystąpić w nazwie zmiennej. Słowo table nigdy nie powinno pojawić się w nazwie tabeli.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b58c345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b58c345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Słowa variable nigdy nie powinno wystąpić w nazwie zmiennej. Słowo table nigdy nie powinno pojawić się w nazwie tabeli.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b58c3453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b58c3453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Ludzie radzą sobie ze słowami i znaczna część naszego mózgu jest stworzone do interpretacji słów. Słowa z definicji dają się wymówić, więc marnotractwem jest tworzenie nazw, których nie można.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db58c3453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db58c3453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Ludzie radzą sobie ze słowami i znaczna część naszego mózgu jest stworzone do interpretacji słów. Słowa z definicji dają się wymówić, więc marnotractwem jest tworzenie nazw, których nie można.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db58c3453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db58c3453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Ludzie radzą sobie ze słowami i znaczna część naszego mózgu jest stworzone do interpretacji słów. Słowa z definicji dają się wymówić, więc marnotractwem jest tworzenie nazw, których nie można.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b58c3453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b58c3453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Ludzie radzą sobie ze słowami i znaczna część naszego mózgu jest stworzone do interpretacji słów. Słowa z definicji dają się wymówić, więc marnotractwem jest tworzenie nazw, których nie można.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db58c34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db58c34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db58c3453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db58c3453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Ludzie radzą sobie ze słowami i znaczna część naszego mózgu jest stworzone do interpretacji słów. Słowa z definicji dają się wymówić, więc marnotractwem jest tworzenie nazw, których nie można.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db58c3453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db58c3453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Ludzie radzą sobie ze słowami i znaczna część naszego mózgu jest stworzone do interpretacji słów. Słowa z definicji dają się wymówić, więc marnotractwem jest tworzenie nazw, których nie można.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db58c3453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db58c3453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Ludzie radzą sobie ze słowami i znaczna część naszego mózgu jest stworzone do interpretacji słów. Słowa z definicji dają się wymówić, więc marnotractwem jest tworzenie nazw, których nie można.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db58c3453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db58c3453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Ludzie radzą sobie ze słowami i znaczna część naszego mózgu jest stworzone do interpretacji słów. Słowa z definicji dają się wymówić, więc marnotractwem jest tworzenie nazw, których nie można.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db58c3453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db58c3453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db58c3453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db58c3453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to znacy małe? 3-4 wiersze długości.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db58c3453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db58c3453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to znacy małe? 3-4 wiersze długości.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db58c3453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db58c3453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to znacy małe? 3-4 wiersze długości.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db58c3453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db58c3453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to znacy małe? 3-4 wiersze długości.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db58c3453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db58c3453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Argumenty są kłopotliwe. Wymagają użycia dużej ilości energii koncepcyjnej.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db58c34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db58c34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chemeClr val="dk1"/>
                </a:solidFill>
              </a:rPr>
              <a:t>Nazwy pełnią fundamentalną rolę w programowaniu. Nazywamy nasze zmienne, funkcje, argumenty, klasy i pakiety. Nazywamy też pliki źródłowe i katalogi, w których są umieszczone. Ponieważ robimy to tak często, powinniśmy robić to dobrze.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db58c3453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db58c3453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Argumenty są kłopotliwe. Wymagają użycia dużej ilości energii koncepcyjnej.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dbb5415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dbb5415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Argumenty są kłopotliwe. Wymagają użycia dużej ilości energii koncepcyjnej.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dbb5415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dbb5415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Argumenty są kłopotliwe. Wymagają użycia dużej ilości energii koncepcyjnej.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dbb5415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dbb5415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Argumenty są kłopotliwe. Wymagają użycia dużej ilości energii koncepcyjnej.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dbb5415d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dbb5415d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bb5415d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dbb5415d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dbb5415d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dbb5415d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eede4fe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eede4fe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Niewiele jest rzeczy tak pomocnych jak dobrze umieszczony komentarz. Jednoczesnie nic tak nie zaciemnia modułu jak kilka zbyt dogmatycznych komentarzy. Nic nie jest tak szkodliwe jak stary komentarz szerzący kłamstwa i dezinformacje.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eede4fe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eede4fe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eede4fe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eede4fe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b58c34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b58c34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Wybór odpowiedniej nazwy to inwestycja - zajmuje trochę czasu, ale pozwala oszczędzić go znacznie więcej. Dlatego warto przyglądać się używanym nazwom i zmieniać je, gdy znajdziemy lepsze.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eede4fe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eede4fe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eede4fed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eede4fe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eede4fed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eede4fed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eede4fed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eede4fed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eede4fed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eede4fed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eede4fed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eede4fed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eede4fed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eede4fed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eefb80e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eefb80e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eefb80e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eefb80e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dc6a974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dc6a974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b58c3453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b58c3453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Problemem nie jest prostota kodu, ale jego niejawność - kontekst kodu nie jest jasny na podstawie analizy samego kodu. 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dc6a974f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dc6a974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f075061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f075061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f075061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f075061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f075061d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f075061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f075061d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f075061d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Niewiele jest rzeczy tak pomocnych jak dobrze umieszczony komentarz. Jednoczesnie nic tak nie zaciemnia modułu jak kilka zbyt dogmatycznych komentarzy. Nic nie jest tak szkodliwe jak stary komentarz szerzący kłamstwa i dezinformacje. 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f075061d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f075061d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f075061d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f075061d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f075061d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f075061d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f075061d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f075061d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f4d1b9f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f4d1b9f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b58c3453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b58c3453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f4d1b9f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f4d1b9f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f0a116a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f0a116a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f0a116a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f0a116a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f0a116a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f0a116a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b58c3453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b58c3453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b58c3453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b58c3453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Słowo Lista ma dla progamisty specjalne znaczenie. Jesli kontener przechowujący listę kont klienta nie jest lista, bedzie prowdziło to do fałszywych wniosków.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b58c3453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b58c3453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Słowo Lista ma dla progamisty specjalne znaczenie. Jesli kontener przechowujący listę kont klienta nie jest lista, bedzie prowdziło to do fałszywych wniosków.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3C78D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Open Sans Light"/>
              <a:buNone/>
              <a:defRPr sz="4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Open Sans Light"/>
              <a:buNone/>
              <a:defRPr sz="2400">
                <a:solidFill>
                  <a:srgbClr val="3C78D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Roboto Slab"/>
              <a:buNone/>
              <a:defRPr sz="2400">
                <a:solidFill>
                  <a:srgbClr val="3C78D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Roboto Slab"/>
              <a:buNone/>
              <a:defRPr sz="2400">
                <a:solidFill>
                  <a:srgbClr val="3C78D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Roboto Slab"/>
              <a:buNone/>
              <a:defRPr sz="2400">
                <a:solidFill>
                  <a:srgbClr val="3C78D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Roboto Slab"/>
              <a:buNone/>
              <a:defRPr sz="2400">
                <a:solidFill>
                  <a:srgbClr val="3C78D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Roboto Slab"/>
              <a:buNone/>
              <a:defRPr sz="2400">
                <a:solidFill>
                  <a:srgbClr val="3C78D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Roboto Slab"/>
              <a:buNone/>
              <a:defRPr sz="2400">
                <a:solidFill>
                  <a:srgbClr val="3C78D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Roboto Slab"/>
              <a:buNone/>
              <a:defRPr sz="2400">
                <a:solidFill>
                  <a:srgbClr val="3C78D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Roboto Slab"/>
              <a:buNone/>
              <a:defRPr sz="2400">
                <a:solidFill>
                  <a:srgbClr val="3C78D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Open Sans Light"/>
              <a:buChar char="○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Open Sans Light"/>
              <a:buChar char="■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Open Sans Light"/>
              <a:buChar char="○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Open Sans Light"/>
              <a:buChar char="■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Open Sans Light"/>
              <a:buChar char="○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Open Sans Light"/>
              <a:buChar char="■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Open Sans Light"/>
              <a:buChar char="○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Open Sans Light"/>
              <a:buChar char="■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Open Sans Light"/>
              <a:buChar char="●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Open Sans Light"/>
              <a:buChar char="○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Open Sans Light"/>
              <a:buChar char="■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Open Sans Light"/>
              <a:buChar char="●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Open Sans Light"/>
              <a:buChar char="○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Open Sans Light"/>
              <a:buChar char="■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Open Sans Light"/>
              <a:buChar char="○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Open Sans Light"/>
              <a:buChar char="■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Open Sans Light"/>
              <a:buChar char="●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Open Sans Light"/>
              <a:buChar char="○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Open Sans Light"/>
              <a:buChar char="■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Open Sans Light"/>
              <a:buChar char="●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Open Sans Light"/>
              <a:buChar char="○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Open Sans Light"/>
              <a:buChar char="■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Light"/>
              <a:buNone/>
              <a:defRPr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Light"/>
              <a:buNone/>
              <a:defRPr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Light"/>
              <a:buNone/>
              <a:defRPr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Light"/>
              <a:buNone/>
              <a:defRPr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Light"/>
              <a:buNone/>
              <a:defRPr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Light"/>
              <a:buNone/>
              <a:defRPr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Light"/>
              <a:buNone/>
              <a:defRPr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Light"/>
              <a:buNone/>
              <a:defRPr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Light"/>
              <a:buNone/>
              <a:defRPr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○"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■"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○"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■"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○"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 Light"/>
              <a:buChar char="■"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Czysty kod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3693900" y="2955925"/>
            <a:ext cx="1756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Open Sans Light"/>
                <a:ea typeface="Open Sans Light"/>
                <a:cs typeface="Open Sans Light"/>
                <a:sym typeface="Open Sans Light"/>
              </a:rPr>
              <a:t>Robert C. Martin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Unikanie dezinformacji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Niezwykle dezinformującym działaniem jest używanie małej litery L oraz wielkich liter O i I, szczególnie w połączeniach. Problem polega na tym, że litery te wyglądają niemal jak cyfry jeden i zero.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Ile różnych zmiennych jest w liście arguments? </a:t>
            </a:r>
            <a:br>
              <a:rPr lang="pl"/>
            </a:br>
            <a:r>
              <a:rPr lang="pl"/>
              <a:t>arguments = [</a:t>
            </a:r>
            <a:r>
              <a:rPr lang="pl">
                <a:latin typeface="Economica"/>
                <a:ea typeface="Economica"/>
                <a:cs typeface="Economica"/>
                <a:sym typeface="Economica"/>
              </a:rPr>
              <a:t>Ol, OI, O1, 01, 0l, 0I</a:t>
            </a:r>
            <a:r>
              <a:rPr lang="pl"/>
              <a:t>]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Tworzenie wyraźnych różnic	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 Nazwy korzystające z kolejnych numerów (client1, client2, client3) są przeciwieństwem nazw znaczących - nie niosą ze sobą żadnej informacji o intencjach autora.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Tworzenie wyraźnych różnic	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Nazwy korzystające z kolejnych numerów (client1, client2, client3) są przeciwieństwem nazw znaczących - nie niosą ze sobą żadnej informacji o intencjach autora.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def copyChars(word1, word2):</a:t>
            </a:r>
            <a:br>
              <a:rPr lang="pl"/>
            </a:br>
            <a:r>
              <a:rPr lang="pl"/>
              <a:t>	for i in range(len(word1)-1):</a:t>
            </a:r>
            <a:br>
              <a:rPr lang="pl"/>
            </a:br>
            <a:r>
              <a:rPr lang="pl"/>
              <a:t>		word2[i]=word1[i]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Tworzenie wyraźnych różnic	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Dodatkowe słowa są kolejnym sposobem rozróżniania nazw, który nie niesie żadnego znaczenia.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class Product </a:t>
            </a:r>
            <a:r>
              <a:rPr b="1" lang="pl">
                <a:latin typeface="Open Sans"/>
                <a:ea typeface="Open Sans"/>
                <a:cs typeface="Open Sans"/>
                <a:sym typeface="Open Sans"/>
              </a:rPr>
              <a:t>vs.</a:t>
            </a:r>
            <a:r>
              <a:rPr lang="pl"/>
              <a:t> class ProductData </a:t>
            </a:r>
            <a:r>
              <a:rPr b="1" lang="pl">
                <a:latin typeface="Open Sans"/>
                <a:ea typeface="Open Sans"/>
                <a:cs typeface="Open Sans"/>
                <a:sym typeface="Open Sans"/>
              </a:rPr>
              <a:t>vs. </a:t>
            </a:r>
            <a:r>
              <a:rPr lang="pl"/>
              <a:t>class ProductInfo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Data i Info są nazwami mało znaczącymi.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Tworzenie wyraźnych różnic	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Należy unikać słów nadmiarowych.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nameString = “Jan Kowalski”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calculateDistanceFunction(startPoint, endPoint)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Tworzenie wyraźnych różnic	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getActiveAccount( )</a:t>
            </a:r>
            <a:br>
              <a:rPr lang="pl"/>
            </a:br>
            <a:r>
              <a:rPr lang="pl"/>
              <a:t>getActiveAccounts( )</a:t>
            </a:r>
            <a:br>
              <a:rPr lang="pl"/>
            </a:br>
            <a:r>
              <a:rPr lang="pl"/>
              <a:t>getActiveAccountInfo(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moneyAmount</a:t>
            </a:r>
            <a:br>
              <a:rPr lang="pl"/>
            </a:br>
            <a:r>
              <a:rPr lang="pl"/>
              <a:t>money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customerInfo</a:t>
            </a:r>
            <a:br>
              <a:rPr lang="pl"/>
            </a:br>
            <a:r>
              <a:rPr lang="pl"/>
              <a:t>customer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accountData</a:t>
            </a:r>
            <a:br>
              <a:rPr lang="pl"/>
            </a:br>
            <a:r>
              <a:rPr lang="pl"/>
              <a:t>account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przypadku braku specyficznych konwencji, wszystkie te zestawy zmiennych są nieodróżnialne.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Powinny być one tworzone w taki sposób, aby czytelnik wiedział, na czym polega różnica.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Tworzenie nazw, które można wymówić</a:t>
            </a:r>
            <a:r>
              <a:rPr lang="pl"/>
              <a:t>	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Jeśli nie można wymówić nazwy zmiennej, to nie będzie można swobodnie dyskutować o kodzie. Ma to znaczenie, bo programowanie jest aktywnością społeczną.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dpzpi =[...]  #dane pozyskane z przeglądarki internetowej</a:t>
            </a:r>
            <a:br>
              <a:rPr lang="pl"/>
            </a:br>
            <a:r>
              <a:rPr lang="pl"/>
              <a:t>dmyhms = ‘12/2/1998 16:52:53’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l"/>
              <a:t>“Zmienna ‘de pe zet pe i’ ma niewłaściwy format”</a:t>
            </a:r>
            <a:br>
              <a:rPr i="1" lang="pl"/>
            </a:br>
            <a:r>
              <a:rPr i="1" lang="pl"/>
              <a:t>“Nie aktualizuje ci się wartość zmiennej dymyhymys” 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Korzystanie z nazw łatwych do wyszukiwania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Długość nazwy powinna odpowiadać rozmiarowi zasięgu. Jeżeli zmienna lub stała może być użyta w wielu miejscach w kodzie, ważne jest nadanie jej takiej nazwy, którą można łatwo wyszukać.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workDaysPerWeek =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Łatwiej znaleźć workDaysPerWeek niż wszystkie miejsca, w których została użyta cyfra 5, i wśród nich te, które nas interesują.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Unikanie odwzorowania mentalnego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Czytelnik kodu nie powinien mentalnie przekształcać naszych nazw na inne, które zna. Jest to problem z jednoliterowymi nazwami zmiennych. W większości przypadków trzeba je mentalnie odwzorować na aktualną koncepcję. 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87900" y="2692025"/>
            <a:ext cx="4507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800"/>
              <a:t>def getAgeOfAdults( ):</a:t>
            </a:r>
            <a:br>
              <a:rPr i="1" lang="pl" sz="1800"/>
            </a:br>
            <a:r>
              <a:rPr i="1" lang="pl" sz="1800"/>
              <a:t>	agesOfAdultsList = [ ]</a:t>
            </a:r>
            <a:br>
              <a:rPr i="1" lang="pl" sz="1800"/>
            </a:br>
            <a:r>
              <a:rPr i="1" lang="pl" sz="1800"/>
              <a:t>	for </a:t>
            </a:r>
            <a:r>
              <a:rPr b="1" i="1" lang="pl"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i="1" lang="pl" sz="1800"/>
              <a:t>in citizensAgeList:</a:t>
            </a:r>
            <a:br>
              <a:rPr i="1" lang="pl" sz="1800"/>
            </a:br>
            <a:r>
              <a:rPr i="1" lang="pl" sz="1800"/>
              <a:t>		if </a:t>
            </a:r>
            <a:r>
              <a:rPr i="1" lang="pl"/>
              <a:t>i </a:t>
            </a:r>
            <a:r>
              <a:rPr i="1" lang="pl" sz="1800"/>
              <a:t>&gt;= 18:</a:t>
            </a:r>
            <a:br>
              <a:rPr i="1" lang="pl" sz="1800"/>
            </a:br>
            <a:r>
              <a:rPr i="1" lang="pl" sz="1800"/>
              <a:t>			agesOfAdultsList.append(</a:t>
            </a:r>
            <a:r>
              <a:rPr i="1" lang="pl"/>
              <a:t>i</a:t>
            </a:r>
            <a:r>
              <a:rPr i="1" lang="pl" sz="1800"/>
              <a:t>)</a:t>
            </a:r>
            <a:br>
              <a:rPr i="1" lang="pl" sz="1800"/>
            </a:br>
            <a:r>
              <a:rPr i="1" lang="pl" sz="1800"/>
              <a:t>	return agesOfAdultsList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4572000" y="2692025"/>
            <a:ext cx="4507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800"/>
              <a:t>def getAgeOfAdults( ):</a:t>
            </a:r>
            <a:br>
              <a:rPr i="1" lang="pl" sz="1800"/>
            </a:br>
            <a:r>
              <a:rPr i="1" lang="pl" sz="1800"/>
              <a:t>	agesOfAdultsList = [ ]</a:t>
            </a:r>
            <a:br>
              <a:rPr i="1" lang="pl" sz="1800"/>
            </a:br>
            <a:r>
              <a:rPr i="1" lang="pl" sz="1800"/>
              <a:t>	for </a:t>
            </a:r>
            <a:r>
              <a:rPr b="1" i="1" lang="pl" sz="1800">
                <a:latin typeface="Open Sans"/>
                <a:ea typeface="Open Sans"/>
                <a:cs typeface="Open Sans"/>
                <a:sym typeface="Open Sans"/>
              </a:rPr>
              <a:t>age </a:t>
            </a:r>
            <a:r>
              <a:rPr i="1" lang="pl" sz="1800"/>
              <a:t>in citizensAgeList:</a:t>
            </a:r>
            <a:br>
              <a:rPr i="1" lang="pl" sz="1800"/>
            </a:br>
            <a:r>
              <a:rPr i="1" lang="pl" sz="1800"/>
              <a:t>		if age &gt;= 18:</a:t>
            </a:r>
            <a:br>
              <a:rPr i="1" lang="pl" sz="1800"/>
            </a:br>
            <a:r>
              <a:rPr i="1" lang="pl" sz="1800"/>
              <a:t>			agesOfAdultsList.append(age)</a:t>
            </a:r>
            <a:br>
              <a:rPr i="1" lang="pl" sz="1800"/>
            </a:br>
            <a:r>
              <a:rPr i="1" lang="pl" sz="1800"/>
              <a:t>	return agesOfAdultsList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Nazwy klas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Klasy i obiekty powinny być rzeczownikami lub wyrażeniami rzeczownikowymi tj.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Customer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WikiPage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Account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AddressParser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Należy unikać w nazwach klas słów tj. Manager, Processor, Data, Info.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Literatura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579863"/>
            <a:ext cx="82296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Nazwy funkcji/metod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Funkcje należy opatrywać nazwami będącymi czasownikami lub wyrażeniami czasownikowymi tj.: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getPayment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deleteData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saveFile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Nie twórz kalamburów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Kalambur - ten sam termin dla dwóch różnych zagadnień.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Należy unikać używania tego samego słowa dla dwóch celów.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def add(mainExpression, attachedExpression):</a:t>
            </a:r>
            <a:br>
              <a:rPr lang="pl"/>
            </a:br>
            <a:r>
              <a:rPr lang="pl"/>
              <a:t>	return mainExpression+attachedExpression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def add(primaryDataSet, attachedData):</a:t>
            </a:r>
            <a:br>
              <a:rPr lang="pl"/>
            </a:br>
            <a:r>
              <a:rPr lang="pl"/>
              <a:t>	return primaryDataSet.insert(0, attachedData)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Korzystanie z nazw dziedziny rozwiązania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Należy założyć, że czytelnikami kodu będą inni programiści. Należy więc korzystać z terminów informatycznych, nazw algorytmów, nazw wzorców, terminów matematycznych itp.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def saveToCloud(finalRaport):</a:t>
            </a:r>
            <a:br>
              <a:rPr lang="pl"/>
            </a:br>
            <a:r>
              <a:rPr lang="pl"/>
              <a:t>	pass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Korzystanie z nazw dziedziny problemu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Tam, gdzie nie istnieją terminy programistyczne dla wykonywanych operacji, należy użyć nazw z dziedziny problemu. Pozwoli to osobom czytającym kod odwołać się do wiedzy eksperta.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def getActiveDebetCard():</a:t>
            </a:r>
            <a:br>
              <a:rPr lang="pl"/>
            </a:br>
            <a:r>
              <a:rPr lang="pl"/>
              <a:t>	pass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Małe funkcje!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Pierwsza zasada dotycząca tworzenia funkcji jest taka, że powinny być małe.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Druga zasada mówi, że powinny być mniejsze niż są. </a:t>
            </a:r>
            <a:endParaRPr/>
          </a:p>
        </p:txBody>
      </p:sp>
      <p:sp>
        <p:nvSpPr>
          <p:cNvPr id="211" name="Google Shape;211;p37"/>
          <p:cNvSpPr txBox="1"/>
          <p:nvPr/>
        </p:nvSpPr>
        <p:spPr>
          <a:xfrm>
            <a:off x="387900" y="2454025"/>
            <a:ext cx="605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pl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def getAgeOfAdults( ):</a:t>
            </a:r>
            <a:br>
              <a:rPr i="1" lang="pl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pl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agesOfAdultsList = [ ]</a:t>
            </a:r>
            <a:br>
              <a:rPr i="1" lang="pl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pl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for age in citizensAgeList: </a:t>
            </a:r>
            <a:br>
              <a:rPr i="1" lang="pl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pl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	if age &gt;= 18:</a:t>
            </a:r>
            <a:br>
              <a:rPr i="1" lang="pl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pl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		agesOfAdultsList.append(age)</a:t>
            </a:r>
            <a:br>
              <a:rPr i="1" lang="pl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pl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return agesOfAdultsList</a:t>
            </a:r>
            <a:endParaRPr/>
          </a:p>
        </p:txBody>
      </p:sp>
      <p:sp>
        <p:nvSpPr>
          <p:cNvPr id="212" name="Google Shape;212;p37"/>
          <p:cNvSpPr txBox="1"/>
          <p:nvPr/>
        </p:nvSpPr>
        <p:spPr>
          <a:xfrm>
            <a:off x="4766625" y="2454025"/>
            <a:ext cx="605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pl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def getAgeOfAdults( ):</a:t>
            </a:r>
            <a:br>
              <a:rPr i="1" lang="pl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pl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return [age for age in citizensAgeList</a:t>
            </a:r>
            <a:br>
              <a:rPr i="1" lang="pl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pl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		if age &gt;= 18]</a:t>
            </a:r>
            <a:endParaRPr i="1"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Bloki i wcięcia	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Funkcja nie może być na tyle duża, aby zawierała zagnieżdżone struktur. Poziom wcięć w funkcji nie powinien przekraczać trzech (przy założeniu, że ciało funkcji jest wcięciem). Dzięki temu funkcje są czytelniejsze i bardziej zrozumiałe.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Wykonują jedną czynność	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Funkcje powinny wykonywać jedną operację. Powinny robić to dobrze. Powinny robić tylko to.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Jeśli funkcja wykonuje operacje znajdujące się o jeden poziom niżej od zadeklarowanej nazwy, to wykonuje jedną operację.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9"/>
          <p:cNvSpPr txBox="1"/>
          <p:nvPr/>
        </p:nvSpPr>
        <p:spPr>
          <a:xfrm>
            <a:off x="527900" y="2571750"/>
            <a:ext cx="605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def getAgeOfAdults( ):</a:t>
            </a:r>
            <a:br>
              <a:rPr i="1" lang="pl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pl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return [age for age in citizensAgeList  if age &gt;= 18]</a:t>
            </a:r>
            <a:endParaRPr i="1"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Korzystanie z nazw opisowych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Długa opisowa nazwa jest lepsza niż krótka i enigmatyczna.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Długa opisowa nazwa jest lepsza niż długi opisowy komentarz.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Należy przyjąć konwencję nazewnictwa, która pozwoli na łatwe odczytanie wielu słów w nazwie funkcji.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Nazwy powinny być spójne. Podobna frazeologia w tych samych nazwach pozwala na utworzenie sekwencji opowiadającej historię.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inputLogin() &gt; inputPassword() &gt; checkPassword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Argumenty funkcji	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Idealną liczbą argumentow dla funkcji jest zero (funkcja bezargumentowa).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Następnie mamy jeden (jednoargumentowa) i dwa (dwuargumentowa).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Należy unikać konstruowania funkcji o trzech argumentach (trzyargumentowych).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Więcej niż trzy argumenty (wieloargumentowe) wymagają specjalnego uzasadnienia i nie powinny być stosowane.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Należy unikać argumentów znacznikowych typu boolean.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Nazwy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Argumenty funkcji	</a:t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87900" y="1489825"/>
            <a:ext cx="8368200" cy="3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Dwa i więcej argumentów jest w porządku, gdy są one uporządkowanymi składnikami jednej wartości. Np. współrzędne XYZ.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Czasami oczywiste funkcje dwuargumentowe są problematyczne. Przykład: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clientsIDs= [5, 6, 7]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clientsIDs.insert(1, 3)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Po wywołaniu lista clientsIDs będzie miała postać</a:t>
            </a:r>
            <a:endParaRPr/>
          </a:p>
          <a:p>
            <a:pPr indent="457200" lvl="0" marL="1828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[5, 6, 7, 1] czy [5, 3, 6 ,7] 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Argumenty funkcji	</a:t>
            </a:r>
            <a:endParaRPr/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527050"/>
            <a:ext cx="59150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00" y="3422525"/>
            <a:ext cx="59150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Czasowniki i słowa kluczowe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387900" y="1489825"/>
            <a:ext cx="8368200" cy="3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W przypadku funkcji jednoargumentowych funkcja i argument mogą tworzyć użyteczną parę czasownik-rzeczownik.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def write(name):</a:t>
            </a:r>
            <a:br>
              <a:rPr lang="pl"/>
            </a:br>
            <a:r>
              <a:rPr lang="pl"/>
              <a:t>	pass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Jest to przykład nazwy funkcji ze słowem kluczowym, gdzie kodujemy nazwy argumentów w nazwie funkcji.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Unikanie efektów ubocznych</a:t>
            </a:r>
            <a:endParaRPr/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Efekty uboczne działania funkcji to operacje, które realizowane są w sposób ukryty. Funkcja obiecuje, że wykonuje jedną operację, ale oprócz tego wykonuje jeszcze dodatkową operację lub wprowadza modyfikacje w innym miejscu kodu.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W języku Python szczególnie narażone są na to elementy typu lista i słownik. Jeśli są one argumentami funkcji, to należy pamiętać, że argument jest referencją do oryginalnego obiektu i wszystkie zmiany wykonane na atrybutach będą aplikowane do oryginalnych obiektów.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Unikanie efektów ubocznych</a:t>
            </a:r>
            <a:endParaRPr/>
          </a:p>
        </p:txBody>
      </p:sp>
      <p:pic>
        <p:nvPicPr>
          <p:cNvPr id="268" name="Google Shape;2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372725"/>
            <a:ext cx="6583062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Wyodrębnienie bloków try-catch</a:t>
            </a:r>
            <a:endParaRPr/>
          </a:p>
        </p:txBody>
      </p:sp>
      <p:sp>
        <p:nvSpPr>
          <p:cNvPr id="274" name="Google Shape;274;p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Bloki try-catch naruszają strukturę kodu i mieszają przetwarzanie błędów ze zwykłym przetwarzaniem. Z tego powodu warto wyodrębnić treść bloków try i catch do osobnych funkcji.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2571750"/>
            <a:ext cx="8258400" cy="16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 pisać takie funkcje?</a:t>
            </a:r>
            <a:endParaRPr/>
          </a:p>
        </p:txBody>
      </p:sp>
      <p:sp>
        <p:nvSpPr>
          <p:cNvPr id="281" name="Google Shape;281;p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Stwórz jej pierwszą działającą postać,  a następnie popracuj na kodem. Wydziel mniejsze funkcje, zmień nazwy, wyeliminuj powtórzenia, przeorganizuj. </a:t>
            </a:r>
            <a:br>
              <a:rPr lang="pl"/>
            </a:br>
            <a:r>
              <a:rPr lang="pl"/>
              <a:t>Na sam koniec powinien zostać zbiór funkcji spełniający wszystkie te wymagania.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Komentarze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Komentarze nie są szminką złego kodu</a:t>
            </a:r>
            <a:endParaRPr/>
          </a:p>
        </p:txBody>
      </p:sp>
      <p:sp>
        <p:nvSpPr>
          <p:cNvPr id="292" name="Google Shape;292;p5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Komentarze nie są jak “Lista Schindlera”. Nie są one czystym dobrem. W najlepszym przypadku są złem koniecznym.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Prawidłowe zastosowanie komentarzy jest kompensowaniem naszych błędów przy tworzeniu kodu. Musimy korzystać z nich, ponieważ nie zawsze wiemy, jak wyrazić nasze intencje bez ich użycia, ale ich obecność nie jest powodem do dumy.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Przed napisaniem komentarza należy pomyśleć, czy nie istnieje sposób, aby wyrazić to samo za pomocą kodu.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Komentarze nie są szminką złego kodu</a:t>
            </a:r>
            <a:endParaRPr/>
          </a:p>
        </p:txBody>
      </p:sp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Precyzyjny i czytelny kod z małą ilością komentarzy jest o wiele lepszy niż zabałaganiony, złożony i enigmatyczny kod z mnóstwem komentarzy.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Kod zmienia się i ewoluuje - jego fragmenty przenoszone są w różne miejsca, są rozdzielane, odtwarzane i ponownie łączone. Niestety, komentarze nie zawsze podążają za tymi zmianami. </a:t>
            </a:r>
            <a:r>
              <a:rPr lang="pl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Nazwy powinny przedstawiać intencje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Nazwy zmiennej, funkcji lub klasy powinna być odpowiedzią na wszystkie ważne pytania: w jakim celu istnieje, co robi i jak jest używana.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l"/>
              <a:t>d = 365 #Czas trwania w dniach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elapsedTimeInDays = 31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daysSinceCreation = 54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Czytelny kod nie wymaga komentarzy</a:t>
            </a:r>
            <a:endParaRPr/>
          </a:p>
        </p:txBody>
      </p:sp>
      <p:sp>
        <p:nvSpPr>
          <p:cNvPr id="304" name="Google Shape;304;p5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wielu przypadkach kod mógłby zupełnie obejść się bez komentarzy. Jest to wyłącznie kwestia utworzenia funkcji, która wyraża to samo co komentarz jaki chcemy napisać.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88" y="2722038"/>
            <a:ext cx="50577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Dobre komentarze</a:t>
            </a:r>
            <a:endParaRPr/>
          </a:p>
        </p:txBody>
      </p:sp>
      <p:sp>
        <p:nvSpPr>
          <p:cNvPr id="311" name="Google Shape;311;p5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Czasami jednak komentarze są niezbędne lub bardzo przydatne. Należy jednak pamiętać, że naprawdę dobry komentarz to taki, dla którego znaleźliśmy powód, aby go </a:t>
            </a:r>
            <a:r>
              <a:rPr b="1" lang="pl">
                <a:latin typeface="Open Sans"/>
                <a:ea typeface="Open Sans"/>
                <a:cs typeface="Open Sans"/>
                <a:sym typeface="Open Sans"/>
              </a:rPr>
              <a:t>nie</a:t>
            </a:r>
            <a:r>
              <a:rPr lang="pl"/>
              <a:t> pisać.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Dobre komentarze</a:t>
            </a:r>
            <a:endParaRPr/>
          </a:p>
        </p:txBody>
      </p:sp>
      <p:sp>
        <p:nvSpPr>
          <p:cNvPr id="317" name="Google Shape;317;p5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Komentarze prawne - informujące o prawach autorskich i ograniczeniach prawnych.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Nie powinny być one wielkości umów lub kodeksów. Tam gdzie to możliwe, wystarczy odwołać się do standardowych licencji lub zewnętrznych dokumentów.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Dobre komentarze</a:t>
            </a:r>
            <a:endParaRPr/>
          </a:p>
        </p:txBody>
      </p:sp>
      <p:sp>
        <p:nvSpPr>
          <p:cNvPr id="323" name="Google Shape;323;p5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Komentarze informacyjne - komentarze, które objaśniają cel implementacji fragmentu kodu lub uzasadniają podjęcie danej decyzji. Może to być na przykład komentarz informujący o dopasowaniu czasu i daty do wymaganego formatu.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#p</a:t>
            </a:r>
            <a:r>
              <a:rPr lang="pl"/>
              <a:t>lacing a premium product at the top of the list of sorted products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sortedProducts = productsSet.sort(key = price)</a:t>
            </a:r>
            <a:br>
              <a:rPr lang="pl"/>
            </a:br>
            <a:r>
              <a:rPr lang="pl"/>
              <a:t>sortedProducts.insert(0, premimumProduct)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Dobre komentarze</a:t>
            </a:r>
            <a:endParaRPr/>
          </a:p>
        </p:txBody>
      </p:sp>
      <p:sp>
        <p:nvSpPr>
          <p:cNvPr id="329" name="Google Shape;329;p5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Wyjaśnienie - wytłumaczenie niejasnych argumentów lub zwracanych wartości.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Czasami elementy kodu są częścią biblioteki standardowej lub kodu, którego nie możemy zmieniać. Wyjaśnienie w komentarzach mogą być użyteczne.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Ostrzeżenia o konsekwencjach - służą do przestrzegania innych programistów przed konsekwencjami uruchomienia fragmentu kodu.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l">
                <a:solidFill>
                  <a:schemeClr val="accent2"/>
                </a:solidFill>
              </a:rPr>
              <a:t>#</a:t>
            </a:r>
            <a:r>
              <a:rPr i="1" lang="pl">
                <a:solidFill>
                  <a:schemeClr val="accent2"/>
                </a:solidFill>
              </a:rPr>
              <a:t>do not compile if you cannot wait at least 3 hours</a:t>
            </a:r>
            <a:endParaRPr i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Dobre komentarze</a:t>
            </a:r>
            <a:endParaRPr/>
          </a:p>
        </p:txBody>
      </p:sp>
      <p:sp>
        <p:nvSpPr>
          <p:cNvPr id="335" name="Google Shape;335;p5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Komentarze TODO - oznaczają zadania, które według programisty powinny zostać wykonane, ale z pewnego powodu nie można tego zrobić od razu. Na przykład przypomnienie o konieczności usunięcia przestarzałej funkcji, zmianie nazwy.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Wzmocnienie - używane do wzmocnienia wagi operacji, która w przeciwnym wypadku może wydawać się bez znaczenia.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2"/>
                </a:solidFill>
              </a:rPr>
              <a:t>#Funkcje usuwa początkowe spacje, które mogą powodować błędną klasyfikację obiektu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Złe</a:t>
            </a:r>
            <a:r>
              <a:rPr lang="pl"/>
              <a:t> komentarze</a:t>
            </a:r>
            <a:endParaRPr/>
          </a:p>
        </p:txBody>
      </p:sp>
      <p:sp>
        <p:nvSpPr>
          <p:cNvPr id="341" name="Google Shape;341;p5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 tej kategorii należy większość komentarzy. Zwykle są to podpory złego kodu lub wymówki albo uzasadnienia niewystarczających decyzji.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Bełkot - komentarz, z którego nic nie wynika i który pozostawia więcej pytań niż odpowiedzi. Jeśli decydujemy się na napisanie komentarza, musimy poświęcić nieco czasu na upewnienie się, że jest to najlepszy komentarz jaki mogliśmy napisać.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Wszystkie komentarze, które wymuszają zaglądanie do innych modułów w celu ich zrozumienia, nie są warte bitów, które zajmują.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Złe komentarze</a:t>
            </a:r>
            <a:endParaRPr/>
          </a:p>
        </p:txBody>
      </p:sp>
      <p:sp>
        <p:nvSpPr>
          <p:cNvPr id="347" name="Google Shape;347;p5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try:</a:t>
            </a:r>
            <a:br>
              <a:rPr lang="pl"/>
            </a:br>
            <a:r>
              <a:rPr lang="pl"/>
              <a:t>	convertDateToCorrectFormat()</a:t>
            </a:r>
            <a:br>
              <a:rPr lang="pl"/>
            </a:br>
            <a:r>
              <a:rPr lang="pl"/>
              <a:t>expect TypeError:</a:t>
            </a:r>
            <a:br>
              <a:rPr lang="pl"/>
            </a:br>
            <a:r>
              <a:rPr lang="pl"/>
              <a:t>	#in case of failure, the date will be in the default format</a:t>
            </a:r>
            <a:br>
              <a:rPr lang="pl"/>
            </a:br>
            <a:r>
              <a:rPr lang="pl"/>
              <a:t>	print(“Something wrong. Default date format was loaded”). </a:t>
            </a:r>
            <a:br>
              <a:rPr lang="pl"/>
            </a:br>
            <a:r>
              <a:rPr lang="pl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Złe komentarze</a:t>
            </a:r>
            <a:endParaRPr/>
          </a:p>
        </p:txBody>
      </p:sp>
      <p:sp>
        <p:nvSpPr>
          <p:cNvPr id="353" name="Google Shape;353;p60"/>
          <p:cNvSpPr txBox="1"/>
          <p:nvPr>
            <p:ph idx="1" type="body"/>
          </p:nvPr>
        </p:nvSpPr>
        <p:spPr>
          <a:xfrm>
            <a:off x="387900" y="1528874"/>
            <a:ext cx="8368200" cy="307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Powtarzające się komentarze - komentarze, które powielają informację zawartą w kodzie.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2"/>
                </a:solidFill>
              </a:rPr>
              <a:t># </a:t>
            </a:r>
            <a:r>
              <a:rPr lang="pl">
                <a:solidFill>
                  <a:schemeClr val="accent2"/>
                </a:solidFill>
              </a:rPr>
              <a:t>Increasing citizen age by one</a:t>
            </a:r>
            <a:br>
              <a:rPr lang="pl">
                <a:solidFill>
                  <a:schemeClr val="accent2"/>
                </a:solidFill>
              </a:rPr>
            </a:br>
            <a:r>
              <a:rPr lang="pl"/>
              <a:t>citizenA</a:t>
            </a:r>
            <a:r>
              <a:rPr lang="pl"/>
              <a:t>ge +=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Złe komentarze</a:t>
            </a:r>
            <a:endParaRPr/>
          </a:p>
        </p:txBody>
      </p:sp>
      <p:sp>
        <p:nvSpPr>
          <p:cNvPr id="359" name="Google Shape;359;p61"/>
          <p:cNvSpPr txBox="1"/>
          <p:nvPr>
            <p:ph idx="1" type="body"/>
          </p:nvPr>
        </p:nvSpPr>
        <p:spPr>
          <a:xfrm>
            <a:off x="387900" y="1528874"/>
            <a:ext cx="8368200" cy="307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Mylące </a:t>
            </a:r>
            <a:r>
              <a:rPr lang="pl"/>
              <a:t>komentarze - komentarze, które wprowadzają w błąd np. z powodu braku precyzji.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88" y="2452000"/>
            <a:ext cx="530542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Nazwy powinny przedstawiać intencje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l" sz="1800"/>
              <a:t>def NewList():</a:t>
            </a:r>
            <a:br>
              <a:rPr i="1" lang="pl" sz="1800"/>
            </a:br>
            <a:r>
              <a:rPr i="1" lang="pl" sz="1800"/>
              <a:t>	list1 = []</a:t>
            </a:r>
            <a:br>
              <a:rPr i="1" lang="pl" sz="1800"/>
            </a:br>
            <a:r>
              <a:rPr i="1" lang="pl" sz="1800"/>
              <a:t>	for x in theList:</a:t>
            </a:r>
            <a:br>
              <a:rPr i="1" lang="pl" sz="1800"/>
            </a:br>
            <a:r>
              <a:rPr i="1" lang="pl" sz="1800"/>
              <a:t>		if x &gt;= 18:</a:t>
            </a:r>
            <a:br>
              <a:rPr i="1" lang="pl" sz="1800"/>
            </a:br>
            <a:r>
              <a:rPr i="1" lang="pl" sz="1800"/>
              <a:t>			list1.append(x)</a:t>
            </a:r>
            <a:br>
              <a:rPr i="1" lang="pl" sz="1800"/>
            </a:br>
            <a:r>
              <a:rPr i="1" lang="pl" sz="1800"/>
              <a:t>	return list1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Złe komentarze</a:t>
            </a:r>
            <a:endParaRPr/>
          </a:p>
        </p:txBody>
      </p:sp>
      <p:sp>
        <p:nvSpPr>
          <p:cNvPr id="366" name="Google Shape;366;p6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Komentarze wymagane - wymaganie aby każda funkcja posiadała dokumentację lub aby każda zmienna posiadała komentarz, jest głupie. Tego typu komentarze tylko zaciemniają kod i prowadzą do powszechnych pomyłek i dezorganizacji.</a:t>
            </a:r>
            <a:endParaRPr/>
          </a:p>
        </p:txBody>
      </p:sp>
      <p:pic>
        <p:nvPicPr>
          <p:cNvPr id="367" name="Google Shape;36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2654113"/>
            <a:ext cx="62674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Złe komentarze</a:t>
            </a:r>
            <a:endParaRPr/>
          </a:p>
        </p:txBody>
      </p:sp>
      <p:sp>
        <p:nvSpPr>
          <p:cNvPr id="373" name="Google Shape;373;p6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Komentarze dziennika - czasami na początku kodu można spotkać dziennik wszystkich wprowadzanych zmian zapisany w postaci listy komentarzy. Obecnie, w czasach systemów kontroli wersji, tego typu dzienniki nie mają racji bytu.</a:t>
            </a:r>
            <a:endParaRPr/>
          </a:p>
        </p:txBody>
      </p:sp>
      <p:pic>
        <p:nvPicPr>
          <p:cNvPr id="374" name="Google Shape;37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13" y="2690925"/>
            <a:ext cx="44862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Złe komentarze</a:t>
            </a:r>
            <a:endParaRPr/>
          </a:p>
        </p:txBody>
      </p:sp>
      <p:sp>
        <p:nvSpPr>
          <p:cNvPr id="380" name="Google Shape;380;p6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Komentarze wprowadzające szum informacyjny - komentarze, które przedstawiają oczywiste dane i nie dostarczają żadnych nowych informacji. </a:t>
            </a:r>
            <a:endParaRPr/>
          </a:p>
        </p:txBody>
      </p:sp>
      <p:pic>
        <p:nvPicPr>
          <p:cNvPr id="381" name="Google Shape;38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73" y="2571748"/>
            <a:ext cx="2728675" cy="10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Złe komentarze</a:t>
            </a:r>
            <a:endParaRPr/>
          </a:p>
        </p:txBody>
      </p:sp>
      <p:sp>
        <p:nvSpPr>
          <p:cNvPr id="387" name="Google Shape;387;p6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Zakomentowany kod - niewiele jest praktyk tak nieprofesjonalnych, jak zakomentowanie kodu. Inni programiści nie będą mieli odwagi go usunąć. Uznają, że jest tam z jakiegoś powodu i jest ważny. W ten sposób zakomentowany kod zaczyna się odkładać jak osad na dnie butelki zepsutego wina. </a:t>
            </a:r>
            <a:endParaRPr/>
          </a:p>
        </p:txBody>
      </p:sp>
      <p:pic>
        <p:nvPicPr>
          <p:cNvPr id="388" name="Google Shape;38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50" y="3225925"/>
            <a:ext cx="70675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Formatowanie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Przeznaczenie formatowania</a:t>
            </a:r>
            <a:endParaRPr/>
          </a:p>
        </p:txBody>
      </p:sp>
      <p:sp>
        <p:nvSpPr>
          <p:cNvPr id="399" name="Google Shape;399;p6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Należy wybrać zbiór prostych zasad, które rządzą formatowaniem kodu, a następnie w konsekwentny sposób je stosować. Jeżeli pracujemy w zespole, to wszyscy jego członkowie powinni przyjąć zbiór zasad formatowania i stosować się do nich.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Odpowiedni styl kodowania i czytelność kodu zapewniają łatwość utrzymania i rozszerzania kodu.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Formatowanie pionowe</a:t>
            </a:r>
            <a:endParaRPr/>
          </a:p>
        </p:txBody>
      </p:sp>
      <p:sp>
        <p:nvSpPr>
          <p:cNvPr id="405" name="Google Shape;405;p6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Małe pliki są zwykle łatwiejsze do zrozumienia niż duże. W związku z tym warto rozpatrzeć budowę systemu składającego się z powiązanych ze sobą, niewielkich plików, liczących sobie do 500 linijek kodu.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Pionowe odstępy między segmentami kodu</a:t>
            </a:r>
            <a:endParaRPr/>
          </a:p>
        </p:txBody>
      </p:sp>
      <p:sp>
        <p:nvSpPr>
          <p:cNvPr id="411" name="Google Shape;411;p6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Każdy wiersz reprezentuje wyrażenie lub klauzulę, a każda grupa wierszy reprezentuje kompletną myśl. Myśli te powinny być oddzielone od siebie pustymi wierszami.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Gęstość pionowa</a:t>
            </a:r>
            <a:endParaRPr/>
          </a:p>
        </p:txBody>
      </p:sp>
      <p:sp>
        <p:nvSpPr>
          <p:cNvPr id="417" name="Google Shape;417;p70"/>
          <p:cNvSpPr txBox="1"/>
          <p:nvPr>
            <p:ph idx="1" type="body"/>
          </p:nvPr>
        </p:nvSpPr>
        <p:spPr>
          <a:xfrm>
            <a:off x="387900" y="1489825"/>
            <a:ext cx="3741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Jeśli odstępy pozwalają na rozdzielenie koncepcji, to pionowe zagęszczenie pozwala wskazać związki. Dlatego mające ze sobą ścisłe związki fragmenty kodu powinny być zagęszczone w pionie.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050" y="1212100"/>
            <a:ext cx="4611176" cy="37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Odległość pionowa</a:t>
            </a:r>
            <a:endParaRPr/>
          </a:p>
        </p:txBody>
      </p:sp>
      <p:sp>
        <p:nvSpPr>
          <p:cNvPr id="424" name="Google Shape;424;p7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Koncepcje, które są ze sobą ściśle związane, powinny być jak najbliżej siebie.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Deklaracja zmiennych. Zmienne powinny być zadeklarowane tak blisko miejsca ich użycia, jak to tylko możliwe.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Funkcje zależne. J</a:t>
            </a:r>
            <a:r>
              <a:rPr lang="pl"/>
              <a:t>eżeli jedna funkcja wywołuje inną, powinny być one położone blisko siebie, a funkcja wywołująca powinna być umieszczona powyżej wywoływanej, o ile jest to możliwe.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Nazwy powinny przedstawiać intencje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800"/>
              <a:t>def NewList():</a:t>
            </a:r>
            <a:br>
              <a:rPr i="1" lang="pl" sz="1800"/>
            </a:br>
            <a:r>
              <a:rPr i="1" lang="pl" sz="1800"/>
              <a:t>	list1 = []</a:t>
            </a:r>
            <a:br>
              <a:rPr i="1" lang="pl" sz="1800"/>
            </a:br>
            <a:r>
              <a:rPr i="1" lang="pl" sz="1800"/>
              <a:t>	for x in theList:</a:t>
            </a:r>
            <a:br>
              <a:rPr i="1" lang="pl" sz="1800"/>
            </a:br>
            <a:r>
              <a:rPr i="1" lang="pl" sz="1800"/>
              <a:t>		if x &gt;= 18:</a:t>
            </a:r>
            <a:br>
              <a:rPr i="1" lang="pl" sz="1800"/>
            </a:br>
            <a:r>
              <a:rPr i="1" lang="pl" sz="1800"/>
              <a:t>			list1.append(x)</a:t>
            </a:r>
            <a:br>
              <a:rPr i="1" lang="pl" sz="1800"/>
            </a:br>
            <a:r>
              <a:rPr i="1" lang="pl" sz="1800"/>
              <a:t>	return list1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kodzie tym niejawnie zakładamy, że znamy odpowiedzi na takie pytania jak: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Jakiego rodzaju elementy znajdują się w theList?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Jakie jest znaczenie wartości 18?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Do czego można użyć zwracanej listy?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Poziome odstępy</a:t>
            </a:r>
            <a:r>
              <a:rPr lang="pl"/>
              <a:t> i gęstość</a:t>
            </a:r>
            <a:endParaRPr/>
          </a:p>
        </p:txBody>
      </p:sp>
      <p:sp>
        <p:nvSpPr>
          <p:cNvPr id="430" name="Google Shape;430;p7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Odstępy poziome służą do kojarzenia elementów ściśle powiązanych i rozłączania elementów, które są ze sobą luźniej związane.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Innym zastosowaniem odstępów jest zaznaczenie kolejności wykonywania operatorów (np.: 2*5 + 5*12 lub 2 + 5*6 + 2)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3333738"/>
            <a:ext cx="76866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Zasady zespołowe</a:t>
            </a:r>
            <a:endParaRPr/>
          </a:p>
        </p:txBody>
      </p:sp>
      <p:sp>
        <p:nvSpPr>
          <p:cNvPr id="437" name="Google Shape;437;p7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Zespół powinien ustalić jeden styl formatowania, a następnie każdy z członków powinien stosować ten styl.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Dobre oprogramowanie składa się ze zbioru dokumentów, które dobrze się czyta. Muszą mieć one spójny i gładki styl oraz budzić zaufanie czytelnika.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Powstawanie projektu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4 zasady prostego projektu wg Kenta Becka</a:t>
            </a:r>
            <a:endParaRPr/>
          </a:p>
        </p:txBody>
      </p:sp>
      <p:sp>
        <p:nvSpPr>
          <p:cNvPr id="448" name="Google Shape;448;p7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Przechodzi wszystkie testy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Nie zawiera powtórzeń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Wyraża intencje programisty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Minimalizuje liczbę klas i metod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Nazwy powinny przedstawiać intencje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5"/>
            <a:ext cx="4507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800"/>
              <a:t>def getAgeOfAdults( ):</a:t>
            </a:r>
            <a:br>
              <a:rPr i="1" lang="pl" sz="1800"/>
            </a:br>
            <a:r>
              <a:rPr i="1" lang="pl" sz="1800"/>
              <a:t>	</a:t>
            </a:r>
            <a:r>
              <a:rPr i="1" lang="pl" sz="1800"/>
              <a:t>agesOfAdultsList</a:t>
            </a:r>
            <a:r>
              <a:rPr i="1" lang="pl" sz="1800"/>
              <a:t> = [ ]</a:t>
            </a:r>
            <a:br>
              <a:rPr i="1" lang="pl" sz="1800"/>
            </a:br>
            <a:r>
              <a:rPr i="1" lang="pl" sz="1800"/>
              <a:t>	for age in citizensAgeList:</a:t>
            </a:r>
            <a:br>
              <a:rPr i="1" lang="pl" sz="1800"/>
            </a:br>
            <a:r>
              <a:rPr i="1" lang="pl" sz="1800"/>
              <a:t>		if age &gt;= 18:</a:t>
            </a:r>
            <a:br>
              <a:rPr i="1" lang="pl" sz="1800"/>
            </a:br>
            <a:r>
              <a:rPr i="1" lang="pl" sz="1800"/>
              <a:t>			ag</a:t>
            </a:r>
            <a:r>
              <a:rPr i="1" lang="pl" sz="1800"/>
              <a:t>esOfAdultsList</a:t>
            </a:r>
            <a:r>
              <a:rPr i="1" lang="pl" sz="1800"/>
              <a:t>.append(age)</a:t>
            </a:r>
            <a:br>
              <a:rPr i="1" lang="pl" sz="1800"/>
            </a:br>
            <a:r>
              <a:rPr i="1" lang="pl" sz="1800"/>
              <a:t>	return agesOfAdultsList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Unikanie dezinformacji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Należy wystrzegać się sugerowania fałszywych wskazówek zaburzających znaczenie kodu; unikać słów, które wprowadzają znaczenia różniące się od oczekiwanego.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if len(clientAccountsList) == 0:</a:t>
            </a:r>
            <a:br>
              <a:rPr lang="pl"/>
            </a:br>
            <a:r>
              <a:rPr lang="pl"/>
              <a:t>	print(“No accounts available”)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Unikanie dezinformacji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Należy unikać nazw, które nieznacznie się od siebie różnią.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deltasOfCameraCoordinatesOnLeftSide = (-10, -25, 0)</a:t>
            </a:r>
            <a:br>
              <a:rPr lang="pl"/>
            </a:br>
            <a:r>
              <a:rPr lang="pl"/>
              <a:t>deltasOfCameraCoordinatesOnRightSide = (10, -25, 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000000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