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EB Garamond"/>
      <p:regular r:id="rId31"/>
      <p:bold r:id="rId32"/>
      <p:italic r:id="rId33"/>
      <p:boldItalic r:id="rId34"/>
    </p:embeddedFont>
    <p:embeddedFont>
      <p:font typeface="Raleway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A83123-1D7E-4FA9-83BC-60B51DEF2410}">
  <a:tblStyle styleId="{A2A83123-1D7E-4FA9-83BC-60B51DEF241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EBGaramond-italic.fntdata"/><Relationship Id="rId10" Type="http://schemas.openxmlformats.org/officeDocument/2006/relationships/slide" Target="slides/slide4.xml"/><Relationship Id="rId32" Type="http://schemas.openxmlformats.org/officeDocument/2006/relationships/font" Target="fonts/EBGaramond-bold.fntdata"/><Relationship Id="rId13" Type="http://schemas.openxmlformats.org/officeDocument/2006/relationships/slide" Target="slides/slide7.xml"/><Relationship Id="rId35" Type="http://schemas.openxmlformats.org/officeDocument/2006/relationships/font" Target="fonts/RalewayMedium-regular.fntdata"/><Relationship Id="rId12" Type="http://schemas.openxmlformats.org/officeDocument/2006/relationships/slide" Target="slides/slide6.xml"/><Relationship Id="rId34" Type="http://schemas.openxmlformats.org/officeDocument/2006/relationships/font" Target="fonts/EBGaramond-boldItalic.fntdata"/><Relationship Id="rId15" Type="http://schemas.openxmlformats.org/officeDocument/2006/relationships/slide" Target="slides/slide9.xml"/><Relationship Id="rId37" Type="http://schemas.openxmlformats.org/officeDocument/2006/relationships/font" Target="fonts/RalewayMedium-italic.fntdata"/><Relationship Id="rId14" Type="http://schemas.openxmlformats.org/officeDocument/2006/relationships/slide" Target="slides/slide8.xml"/><Relationship Id="rId36" Type="http://schemas.openxmlformats.org/officeDocument/2006/relationships/font" Target="fonts/RalewayMedium-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aleway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3a5c4a4298_0_0:notes"/>
          <p:cNvSpPr txBox="1"/>
          <p:nvPr>
            <p:ph idx="1" type="body"/>
          </p:nvPr>
        </p:nvSpPr>
        <p:spPr>
          <a:xfrm>
            <a:off x="914400" y="3251200"/>
            <a:ext cx="7315200" cy="308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latin typeface="Raleway"/>
              <a:ea typeface="Raleway"/>
              <a:cs typeface="Raleway"/>
              <a:sym typeface="Raleway"/>
            </a:endParaRPr>
          </a:p>
        </p:txBody>
      </p:sp>
      <p:sp>
        <p:nvSpPr>
          <p:cNvPr id="55" name="Google Shape;55;g13a5c4a4298_0_0:notes"/>
          <p:cNvSpPr/>
          <p:nvPr>
            <p:ph idx="2"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a5c4a4298_0_4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13a5c4a4298_0_4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fr"/>
              <a:t>this figure shows us the complete test process.</a:t>
            </a:r>
            <a:endParaRPr/>
          </a:p>
          <a:p>
            <a:pPr indent="0" lvl="0" marL="0" rtl="0" algn="l">
              <a:lnSpc>
                <a:spcPct val="100000"/>
              </a:lnSpc>
              <a:spcBef>
                <a:spcPts val="0"/>
              </a:spcBef>
              <a:spcAft>
                <a:spcPts val="0"/>
              </a:spcAft>
              <a:buSzPts val="1100"/>
              <a:buNone/>
            </a:pPr>
            <a:r>
              <a:rPr lang="fr"/>
              <a:t>at first the jmeter master pod will detect all the existing slave pods  to trigger the test execution in each one of them.</a:t>
            </a:r>
            <a:endParaRPr/>
          </a:p>
          <a:p>
            <a:pPr indent="0" lvl="0" marL="0" rtl="0" algn="l">
              <a:lnSpc>
                <a:spcPct val="100000"/>
              </a:lnSpc>
              <a:spcBef>
                <a:spcPts val="0"/>
              </a:spcBef>
              <a:spcAft>
                <a:spcPts val="0"/>
              </a:spcAft>
              <a:buSzPts val="1100"/>
              <a:buNone/>
            </a:pPr>
            <a:r>
              <a:rPr lang="fr"/>
              <a:t>in order to run the </a:t>
            </a:r>
            <a:r>
              <a:rPr lang="fr"/>
              <a:t>selenium scripts the jmeter slave</a:t>
            </a:r>
            <a:r>
              <a:rPr lang="fr"/>
              <a:t> pods will send them to selenium hub pod.this pod will send the test commands to selenium nodes where they will be executed.</a:t>
            </a:r>
            <a:endParaRPr/>
          </a:p>
        </p:txBody>
      </p:sp>
      <p:sp>
        <p:nvSpPr>
          <p:cNvPr id="150" name="Google Shape;150;g13a5c4a4298_0_4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f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a5c4a4298_0_455:notes"/>
          <p:cNvSpPr txBox="1"/>
          <p:nvPr>
            <p:ph idx="1" type="body"/>
          </p:nvPr>
        </p:nvSpPr>
        <p:spPr>
          <a:xfrm>
            <a:off x="914400" y="3251200"/>
            <a:ext cx="7315200" cy="308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solidFill>
                  <a:schemeClr val="dk1"/>
                </a:solidFill>
              </a:rPr>
              <a:t>those my application home page and and the form used to add an employee</a:t>
            </a:r>
            <a:endParaRPr>
              <a:solidFill>
                <a:schemeClr val="dk1"/>
              </a:solidFill>
            </a:endParaRPr>
          </a:p>
          <a:p>
            <a:pPr indent="0" lvl="0" marL="0" rtl="0" algn="l">
              <a:lnSpc>
                <a:spcPct val="100000"/>
              </a:lnSpc>
              <a:spcBef>
                <a:spcPts val="0"/>
              </a:spcBef>
              <a:spcAft>
                <a:spcPts val="0"/>
              </a:spcAft>
              <a:buSzPts val="1100"/>
              <a:buNone/>
            </a:pPr>
            <a:r>
              <a:rPr lang="fr">
                <a:solidFill>
                  <a:schemeClr val="dk1"/>
                </a:solidFill>
              </a:rPr>
              <a:t>as </a:t>
            </a:r>
            <a:r>
              <a:rPr lang="fr">
                <a:solidFill>
                  <a:schemeClr val="dk1"/>
                </a:solidFill>
              </a:rPr>
              <a:t>stated</a:t>
            </a:r>
            <a:r>
              <a:rPr lang="fr">
                <a:solidFill>
                  <a:schemeClr val="dk1"/>
                </a:solidFill>
              </a:rPr>
              <a:t> before angular spring boot</a:t>
            </a:r>
            <a:endParaRPr>
              <a:solidFill>
                <a:schemeClr val="dk1"/>
              </a:solidFill>
            </a:endParaRPr>
          </a:p>
        </p:txBody>
      </p:sp>
      <p:sp>
        <p:nvSpPr>
          <p:cNvPr id="160" name="Google Shape;160;g13a5c4a4298_0_455:notes"/>
          <p:cNvSpPr/>
          <p:nvPr>
            <p:ph idx="2"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684754ad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684754a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684754ad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684754ad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a5c4a4298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a5c4a4298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can see in the screenshot that there are two jmeter slaves pods those are their ip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bafc825f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bafc825f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can use the jtl file that we had at the end of our test to generate performance reports using the jenkins performance plugin.</a:t>
            </a:r>
            <a:endParaRPr/>
          </a:p>
          <a:p>
            <a:pPr indent="0" lvl="0" marL="0" rtl="0" algn="l">
              <a:spcBef>
                <a:spcPts val="0"/>
              </a:spcBef>
              <a:spcAft>
                <a:spcPts val="0"/>
              </a:spcAft>
              <a:buNone/>
            </a:pPr>
            <a:r>
              <a:rPr lang="fr"/>
              <a:t>this table show the results that i got : </a:t>
            </a:r>
            <a:endParaRPr/>
          </a:p>
          <a:p>
            <a:pPr indent="0" lvl="0" marL="0" rtl="0" algn="l">
              <a:spcBef>
                <a:spcPts val="0"/>
              </a:spcBef>
              <a:spcAft>
                <a:spcPts val="0"/>
              </a:spcAft>
              <a:buNone/>
            </a:pPr>
            <a:r>
              <a:rPr lang="fr"/>
              <a:t>we can clearly see</a:t>
            </a:r>
            <a:r>
              <a:rPr lang="fr"/>
              <a:t> that the response times are much higher in the tests that integrate Selenium. This result is expected because integrating Selenium allows us to measure the response times from the end-user point of view.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a5c4a4298_0_517:notes"/>
          <p:cNvSpPr txBox="1"/>
          <p:nvPr>
            <p:ph idx="1" type="body"/>
          </p:nvPr>
        </p:nvSpPr>
        <p:spPr>
          <a:xfrm>
            <a:off x="914400" y="3251200"/>
            <a:ext cx="7315200" cy="30813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100"/>
              <a:buNone/>
            </a:pPr>
            <a:r>
              <a:t/>
            </a:r>
            <a:endParaRPr>
              <a:solidFill>
                <a:srgbClr val="262626"/>
              </a:solidFill>
              <a:latin typeface="Calibri"/>
              <a:ea typeface="Calibri"/>
              <a:cs typeface="Calibri"/>
              <a:sym typeface="Calibri"/>
            </a:endParaRPr>
          </a:p>
        </p:txBody>
      </p:sp>
      <p:sp>
        <p:nvSpPr>
          <p:cNvPr id="203" name="Google Shape;203;g13a5c4a4298_0_517:notes"/>
          <p:cNvSpPr/>
          <p:nvPr>
            <p:ph idx="2"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a5c4a4298_0_61:notes"/>
          <p:cNvSpPr txBox="1"/>
          <p:nvPr>
            <p:ph idx="1" type="body"/>
          </p:nvPr>
        </p:nvSpPr>
        <p:spPr>
          <a:xfrm>
            <a:off x="914400" y="3251200"/>
            <a:ext cx="7315200" cy="308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EB Garamond"/>
              <a:ea typeface="EB Garamond"/>
              <a:cs typeface="EB Garamond"/>
              <a:sym typeface="EB Garamond"/>
            </a:endParaRPr>
          </a:p>
        </p:txBody>
      </p:sp>
      <p:sp>
        <p:nvSpPr>
          <p:cNvPr id="65" name="Google Shape;65;g13a5c4a4298_0_61:notes"/>
          <p:cNvSpPr/>
          <p:nvPr>
            <p:ph idx="2"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bafc825ff_0_0:notes"/>
          <p:cNvSpPr txBox="1"/>
          <p:nvPr>
            <p:ph idx="1" type="body"/>
          </p:nvPr>
        </p:nvSpPr>
        <p:spPr>
          <a:xfrm>
            <a:off x="914400" y="3251200"/>
            <a:ext cx="7315200" cy="308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300">
                <a:solidFill>
                  <a:schemeClr val="dk1"/>
                </a:solidFill>
                <a:latin typeface="EB Garamond"/>
                <a:ea typeface="EB Garamond"/>
                <a:cs typeface="EB Garamond"/>
                <a:sym typeface="EB Garamond"/>
              </a:rPr>
              <a:t>There are </a:t>
            </a:r>
            <a:r>
              <a:rPr lang="fr" sz="1300">
                <a:solidFill>
                  <a:schemeClr val="dk1"/>
                </a:solidFill>
                <a:latin typeface="EB Garamond"/>
                <a:ea typeface="EB Garamond"/>
                <a:cs typeface="EB Garamond"/>
                <a:sym typeface="EB Garamond"/>
              </a:rPr>
              <a:t>mainly</a:t>
            </a:r>
            <a:r>
              <a:rPr lang="fr" sz="1300">
                <a:solidFill>
                  <a:schemeClr val="dk1"/>
                </a:solidFill>
                <a:latin typeface="EB Garamond"/>
                <a:ea typeface="EB Garamond"/>
                <a:cs typeface="EB Garamond"/>
                <a:sym typeface="EB Garamond"/>
              </a:rPr>
              <a:t> two types of software testing.</a:t>
            </a:r>
            <a:endParaRPr sz="1300">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Clr>
                <a:schemeClr val="dk1"/>
              </a:buClr>
              <a:buSzPts val="1100"/>
              <a:buFont typeface="Arial"/>
              <a:buNone/>
            </a:pPr>
            <a:r>
              <a:rPr lang="fr" sz="1300">
                <a:solidFill>
                  <a:schemeClr val="dk1"/>
                </a:solidFill>
                <a:latin typeface="EB Garamond"/>
                <a:ea typeface="EB Garamond"/>
                <a:cs typeface="EB Garamond"/>
                <a:sym typeface="EB Garamond"/>
              </a:rPr>
              <a:t>The goal of functional testing is to ensure your </a:t>
            </a:r>
            <a:r>
              <a:rPr lang="fr" sz="1300">
                <a:solidFill>
                  <a:schemeClr val="dk1"/>
                </a:solidFill>
                <a:latin typeface="EB Garamond"/>
                <a:ea typeface="EB Garamond"/>
                <a:cs typeface="EB Garamond"/>
                <a:sym typeface="EB Garamond"/>
              </a:rPr>
              <a:t>API</a:t>
            </a:r>
            <a:r>
              <a:rPr lang="fr" sz="1300">
                <a:solidFill>
                  <a:schemeClr val="dk1"/>
                </a:solidFill>
                <a:latin typeface="EB Garamond"/>
                <a:ea typeface="EB Garamond"/>
                <a:cs typeface="EB Garamond"/>
                <a:sym typeface="EB Garamond"/>
              </a:rPr>
              <a:t> does what it is supposed to do and returns the data it’s expected to return.</a:t>
            </a:r>
            <a:endParaRPr sz="1300">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Clr>
                <a:schemeClr val="dk1"/>
              </a:buClr>
              <a:buSzPts val="1100"/>
              <a:buFont typeface="Arial"/>
              <a:buNone/>
            </a:pPr>
            <a:r>
              <a:rPr lang="fr" sz="1300">
                <a:solidFill>
                  <a:schemeClr val="dk1"/>
                </a:solidFill>
                <a:latin typeface="EB Garamond"/>
                <a:ea typeface="EB Garamond"/>
                <a:cs typeface="EB Garamond"/>
                <a:sym typeface="EB Garamond"/>
              </a:rPr>
              <a:t>Performance testing witch is a non functional test is about creating production level load simulations within the software .</a:t>
            </a:r>
            <a:endParaRPr sz="1300">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Clr>
                <a:schemeClr val="dk1"/>
              </a:buClr>
              <a:buSzPts val="1100"/>
              <a:buFont typeface="Arial"/>
              <a:buNone/>
            </a:pPr>
            <a:r>
              <a:rPr lang="fr" sz="1300">
                <a:solidFill>
                  <a:schemeClr val="dk1"/>
                </a:solidFill>
                <a:latin typeface="EB Garamond"/>
                <a:ea typeface="EB Garamond"/>
                <a:cs typeface="EB Garamond"/>
                <a:sym typeface="EB Garamond"/>
              </a:rPr>
              <a:t>While these two forms of testing serve two distinct purposes in the software development lifecycle, they also feed into each other and can be used in together to ensure the software performance.</a:t>
            </a:r>
            <a:endParaRPr sz="1300">
              <a:solidFill>
                <a:schemeClr val="dk1"/>
              </a:solidFill>
              <a:latin typeface="EB Garamond"/>
              <a:ea typeface="EB Garamond"/>
              <a:cs typeface="EB Garamond"/>
              <a:sym typeface="EB Garamond"/>
            </a:endParaRPr>
          </a:p>
        </p:txBody>
      </p:sp>
      <p:sp>
        <p:nvSpPr>
          <p:cNvPr id="73" name="Google Shape;73;g13bafc825ff_0_0:notes"/>
          <p:cNvSpPr/>
          <p:nvPr>
            <p:ph idx="2"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a5c4a4298_0_180:notes"/>
          <p:cNvSpPr txBox="1"/>
          <p:nvPr>
            <p:ph idx="1" type="body"/>
          </p:nvPr>
        </p:nvSpPr>
        <p:spPr>
          <a:xfrm>
            <a:off x="914400" y="3251200"/>
            <a:ext cx="7315200" cy="308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300">
                <a:solidFill>
                  <a:schemeClr val="dk1"/>
                </a:solidFill>
                <a:latin typeface="EB Garamond"/>
                <a:ea typeface="EB Garamond"/>
                <a:cs typeface="EB Garamond"/>
                <a:sym typeface="EB Garamond"/>
              </a:rPr>
              <a:t>Jmeter is the load tool that I am required to use in my project. however JMeter is not a real browser, so the reported response times do not include page rendering.</a:t>
            </a:r>
            <a:endParaRPr sz="1300">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Clr>
                <a:schemeClr val="dk1"/>
              </a:buClr>
              <a:buSzPts val="1100"/>
              <a:buFont typeface="Arial"/>
              <a:buNone/>
            </a:pPr>
            <a:r>
              <a:rPr lang="fr" sz="1300">
                <a:solidFill>
                  <a:schemeClr val="dk1"/>
                </a:solidFill>
                <a:latin typeface="EB Garamond"/>
                <a:ea typeface="EB Garamond"/>
                <a:cs typeface="EB Garamond"/>
                <a:sym typeface="EB Garamond"/>
              </a:rPr>
              <a:t>Selenium functional tests can automate the collection of  the client-side </a:t>
            </a:r>
            <a:r>
              <a:rPr lang="fr" sz="1300">
                <a:solidFill>
                  <a:schemeClr val="dk1"/>
                </a:solidFill>
                <a:latin typeface="EB Garamond"/>
                <a:ea typeface="EB Garamond"/>
                <a:cs typeface="EB Garamond"/>
                <a:sym typeface="EB Garamond"/>
              </a:rPr>
              <a:t>performances.</a:t>
            </a:r>
            <a:endParaRPr sz="1300">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Clr>
                <a:schemeClr val="dk1"/>
              </a:buClr>
              <a:buSzPts val="1100"/>
              <a:buFont typeface="Arial"/>
              <a:buNone/>
            </a:pPr>
            <a:r>
              <a:rPr lang="fr" sz="1300">
                <a:solidFill>
                  <a:schemeClr val="dk1"/>
                </a:solidFill>
                <a:latin typeface="EB Garamond"/>
                <a:ea typeface="EB Garamond"/>
                <a:cs typeface="EB Garamond"/>
                <a:sym typeface="EB Garamond"/>
              </a:rPr>
              <a:t>Thus while the JMeter Load Test will put enough load on the system, the JMeter WebDriver plan will get the response times and other behavior from an end-user point of view.</a:t>
            </a:r>
            <a:endParaRPr sz="1300">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EB Garamond"/>
              <a:ea typeface="EB Garamond"/>
              <a:cs typeface="EB Garamond"/>
              <a:sym typeface="EB Garamond"/>
            </a:endParaRPr>
          </a:p>
        </p:txBody>
      </p:sp>
      <p:sp>
        <p:nvSpPr>
          <p:cNvPr id="83" name="Google Shape;83;g13a5c4a4298_0_180:notes"/>
          <p:cNvSpPr/>
          <p:nvPr>
            <p:ph idx="2"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a5c4a4298_0_241:notes"/>
          <p:cNvSpPr txBox="1"/>
          <p:nvPr>
            <p:ph idx="1" type="body"/>
          </p:nvPr>
        </p:nvSpPr>
        <p:spPr>
          <a:xfrm>
            <a:off x="914400" y="3251200"/>
            <a:ext cx="7315200" cy="308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EB Garamond"/>
              <a:ea typeface="EB Garamond"/>
              <a:cs typeface="EB Garamond"/>
              <a:sym typeface="EB Garamond"/>
            </a:endParaRPr>
          </a:p>
        </p:txBody>
      </p:sp>
      <p:sp>
        <p:nvSpPr>
          <p:cNvPr id="93" name="Google Shape;93;g13a5c4a4298_0_241:notes"/>
          <p:cNvSpPr/>
          <p:nvPr>
            <p:ph idx="2"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a5c4a4298_0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13a5c4a4298_0_3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04" name="Google Shape;104;g13a5c4a4298_0_3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f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a5c4a4298_0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13a5c4a4298_0_3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fr"/>
              <a:t>This figure details the CI/CD pipeline implemented to deploy the app</a:t>
            </a:r>
            <a:endParaRPr/>
          </a:p>
          <a:p>
            <a:pPr indent="0" lvl="0" marL="0" rtl="0" algn="l">
              <a:lnSpc>
                <a:spcPct val="100000"/>
              </a:lnSpc>
              <a:spcBef>
                <a:spcPts val="0"/>
              </a:spcBef>
              <a:spcAft>
                <a:spcPts val="0"/>
              </a:spcAft>
              <a:buClr>
                <a:schemeClr val="dk1"/>
              </a:buClr>
              <a:buSzPts val="1100"/>
              <a:buFont typeface="Arial"/>
              <a:buNone/>
            </a:pPr>
            <a:r>
              <a:rPr lang="fr"/>
              <a:t>The developer must first commit and push changes to the git </a:t>
            </a:r>
            <a:r>
              <a:rPr lang="fr"/>
              <a:t>repository</a:t>
            </a:r>
            <a:r>
              <a:rPr lang="fr"/>
              <a:t>.</a:t>
            </a:r>
            <a:endParaRPr/>
          </a:p>
          <a:p>
            <a:pPr indent="0" lvl="0" marL="0" rtl="0" algn="l">
              <a:lnSpc>
                <a:spcPct val="100000"/>
              </a:lnSpc>
              <a:spcBef>
                <a:spcPts val="0"/>
              </a:spcBef>
              <a:spcAft>
                <a:spcPts val="0"/>
              </a:spcAft>
              <a:buClr>
                <a:schemeClr val="dk1"/>
              </a:buClr>
              <a:buSzPts val="1100"/>
              <a:buFont typeface="Arial"/>
              <a:buNone/>
            </a:pPr>
            <a:r>
              <a:rPr lang="fr"/>
              <a:t>Jenkins then detects these changes through the webhooks, it launches the CI/CD pipeline</a:t>
            </a:r>
            <a:endParaRPr/>
          </a:p>
          <a:p>
            <a:pPr indent="0" lvl="0" marL="0" rtl="0" algn="l">
              <a:lnSpc>
                <a:spcPct val="100000"/>
              </a:lnSpc>
              <a:spcBef>
                <a:spcPts val="0"/>
              </a:spcBef>
              <a:spcAft>
                <a:spcPts val="0"/>
              </a:spcAft>
              <a:buClr>
                <a:schemeClr val="dk1"/>
              </a:buClr>
              <a:buSzPts val="1100"/>
              <a:buFont typeface="Arial"/>
              <a:buNone/>
            </a:pPr>
            <a:r>
              <a:rPr lang="fr"/>
              <a:t>1- the Build to generate the artifacts.</a:t>
            </a:r>
            <a:r>
              <a:rPr lang="fr">
                <a:solidFill>
                  <a:schemeClr val="dk1"/>
                </a:solidFill>
              </a:rPr>
              <a:t>(Frontend / Backend)</a:t>
            </a:r>
            <a:endParaRPr/>
          </a:p>
          <a:p>
            <a:pPr indent="0" lvl="0" marL="0" rtl="0" algn="l">
              <a:lnSpc>
                <a:spcPct val="100000"/>
              </a:lnSpc>
              <a:spcBef>
                <a:spcPts val="0"/>
              </a:spcBef>
              <a:spcAft>
                <a:spcPts val="0"/>
              </a:spcAft>
              <a:buSzPts val="1100"/>
              <a:buNone/>
            </a:pPr>
            <a:r>
              <a:rPr lang="fr"/>
              <a:t>2-Create the Docker images from the provided Dockerfile and then push them to Docker HUB</a:t>
            </a:r>
            <a:endParaRPr/>
          </a:p>
          <a:p>
            <a:pPr indent="0" lvl="0" marL="0" rtl="0" algn="l">
              <a:lnSpc>
                <a:spcPct val="100000"/>
              </a:lnSpc>
              <a:spcBef>
                <a:spcPts val="0"/>
              </a:spcBef>
              <a:spcAft>
                <a:spcPts val="0"/>
              </a:spcAft>
              <a:buClr>
                <a:schemeClr val="dk1"/>
              </a:buClr>
              <a:buSzPts val="1100"/>
              <a:buFont typeface="Arial"/>
              <a:buNone/>
            </a:pPr>
            <a:r>
              <a:rPr lang="fr"/>
              <a:t>3-Deploy the application on our Kubernetes cluster.</a:t>
            </a:r>
            <a:endParaRPr/>
          </a:p>
          <a:p>
            <a:pPr indent="0" lvl="0" marL="0" rtl="0" algn="l">
              <a:lnSpc>
                <a:spcPct val="100000"/>
              </a:lnSpc>
              <a:spcBef>
                <a:spcPts val="0"/>
              </a:spcBef>
              <a:spcAft>
                <a:spcPts val="0"/>
              </a:spcAft>
              <a:buClr>
                <a:schemeClr val="dk1"/>
              </a:buClr>
              <a:buSzPts val="1100"/>
              <a:buFont typeface="Arial"/>
              <a:buNone/>
            </a:pPr>
            <a:r>
              <a:rPr lang="fr"/>
              <a:t>In order to create and update instances of the application, Kubernetes needs to pull the apps docker images from docker Hub.</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15" name="Google Shape;115;g13a5c4a4298_0_3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f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a5c4a4298_0_4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13a5c4a4298_0_4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fr" sz="1200">
                <a:solidFill>
                  <a:srgbClr val="333333"/>
                </a:solidFill>
                <a:highlight>
                  <a:srgbClr val="FFFFFF"/>
                </a:highlight>
              </a:rPr>
              <a:t>Selenium Grid is a smart proxy server that makes it easy to run tests in parallel on multiple machines. This is done by routing commands to remote web browser instances.</a:t>
            </a:r>
            <a:endParaRPr sz="1200">
              <a:solidFill>
                <a:srgbClr val="333333"/>
              </a:solidFill>
              <a:highlight>
                <a:srgbClr val="FFFFFF"/>
              </a:highlight>
            </a:endParaRPr>
          </a:p>
          <a:p>
            <a:pPr indent="0" lvl="0" marL="0" rtl="0" algn="l">
              <a:lnSpc>
                <a:spcPct val="100000"/>
              </a:lnSpc>
              <a:spcBef>
                <a:spcPts val="0"/>
              </a:spcBef>
              <a:spcAft>
                <a:spcPts val="0"/>
              </a:spcAft>
              <a:buSzPts val="1100"/>
              <a:buNone/>
            </a:pPr>
            <a:r>
              <a:rPr lang="fr" sz="1200">
                <a:solidFill>
                  <a:srgbClr val="333333"/>
                </a:solidFill>
                <a:highlight>
                  <a:srgbClr val="FFFFFF"/>
                </a:highlight>
              </a:rPr>
              <a:t>The two major components of the Selenium Grid architecture are:</a:t>
            </a:r>
            <a:endParaRPr sz="1200">
              <a:solidFill>
                <a:srgbClr val="333333"/>
              </a:solidFill>
              <a:highlight>
                <a:srgbClr val="FFFFFF"/>
              </a:highlight>
            </a:endParaRPr>
          </a:p>
          <a:p>
            <a:pPr indent="0" lvl="0" marL="0" rtl="0" algn="l">
              <a:lnSpc>
                <a:spcPct val="100000"/>
              </a:lnSpc>
              <a:spcBef>
                <a:spcPts val="0"/>
              </a:spcBef>
              <a:spcAft>
                <a:spcPts val="0"/>
              </a:spcAft>
              <a:buSzPts val="1100"/>
              <a:buNone/>
            </a:pPr>
            <a:r>
              <a:rPr lang="fr" sz="1200">
                <a:solidFill>
                  <a:srgbClr val="333333"/>
                </a:solidFill>
                <a:highlight>
                  <a:srgbClr val="FFFFFF"/>
                </a:highlight>
              </a:rPr>
              <a:t>-Hub :takes instructions from the client and executes them remotely on the various nodes in parallel</a:t>
            </a:r>
            <a:endParaRPr sz="1200">
              <a:solidFill>
                <a:srgbClr val="333333"/>
              </a:solidFill>
              <a:highlight>
                <a:srgbClr val="FFFFFF"/>
              </a:highlight>
            </a:endParaRPr>
          </a:p>
          <a:p>
            <a:pPr indent="0" lvl="0" marL="0" rtl="0" algn="l">
              <a:lnSpc>
                <a:spcPct val="100000"/>
              </a:lnSpc>
              <a:spcBef>
                <a:spcPts val="0"/>
              </a:spcBef>
              <a:spcAft>
                <a:spcPts val="0"/>
              </a:spcAft>
              <a:buNone/>
            </a:pPr>
            <a:r>
              <a:rPr lang="fr" sz="1200">
                <a:solidFill>
                  <a:srgbClr val="333333"/>
                </a:solidFill>
                <a:highlight>
                  <a:srgbClr val="FFFFFF"/>
                </a:highlight>
              </a:rPr>
              <a:t>-Node It receives requests from the hub in the form of JSON test commands and executes them using WebDriver</a:t>
            </a:r>
            <a:endParaRPr sz="1200">
              <a:solidFill>
                <a:srgbClr val="333333"/>
              </a:solidFill>
              <a:highlight>
                <a:srgbClr val="FFFFFF"/>
              </a:highlight>
            </a:endParaRPr>
          </a:p>
          <a:p>
            <a:pPr indent="0" lvl="0" marL="0" rtl="0" algn="l">
              <a:lnSpc>
                <a:spcPct val="100000"/>
              </a:lnSpc>
              <a:spcBef>
                <a:spcPts val="0"/>
              </a:spcBef>
              <a:spcAft>
                <a:spcPts val="0"/>
              </a:spcAft>
              <a:buSzPts val="1100"/>
              <a:buNone/>
            </a:pPr>
            <a:r>
              <a:rPr lang="fr" sz="1200">
                <a:solidFill>
                  <a:srgbClr val="333333"/>
                </a:solidFill>
                <a:highlight>
                  <a:srgbClr val="FFFFFF"/>
                </a:highlight>
              </a:rPr>
              <a:t>I chose to deploy it on kubernetes to make the </a:t>
            </a:r>
            <a:r>
              <a:rPr lang="fr" sz="1200">
                <a:solidFill>
                  <a:srgbClr val="333333"/>
                </a:solidFill>
                <a:highlight>
                  <a:srgbClr val="FFFFFF"/>
                </a:highlight>
              </a:rPr>
              <a:t>selenium</a:t>
            </a:r>
            <a:r>
              <a:rPr lang="fr" sz="1200">
                <a:solidFill>
                  <a:srgbClr val="333333"/>
                </a:solidFill>
                <a:highlight>
                  <a:srgbClr val="FFFFFF"/>
                </a:highlight>
              </a:rPr>
              <a:t> nodes easily scalable.</a:t>
            </a:r>
            <a:endParaRPr sz="1200">
              <a:solidFill>
                <a:srgbClr val="333333"/>
              </a:solidFill>
              <a:highlight>
                <a:srgbClr val="FFFFFF"/>
              </a:highlight>
            </a:endParaRPr>
          </a:p>
        </p:txBody>
      </p:sp>
      <p:sp>
        <p:nvSpPr>
          <p:cNvPr id="126" name="Google Shape;126;g13a5c4a4298_0_4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f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a5c4a4298_0_4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13a5c4a4298_0_4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fr" sz="1200">
                <a:solidFill>
                  <a:schemeClr val="dk1"/>
                </a:solidFill>
                <a:highlight>
                  <a:srgbClr val="FFFFFF"/>
                </a:highlight>
                <a:latin typeface="Roboto"/>
                <a:ea typeface="Roboto"/>
                <a:cs typeface="Roboto"/>
                <a:sym typeface="Roboto"/>
              </a:rPr>
              <a:t>Distributed Testing in JMeter helps to scale-up the capacity of JMeter to generate the desired number of thread (users) to perform the Load Test. The distributed testing follows the master-slave architecture.</a:t>
            </a:r>
            <a:endParaRPr sz="1400">
              <a:solidFill>
                <a:schemeClr val="dk1"/>
              </a:solidFill>
            </a:endParaRPr>
          </a:p>
          <a:p>
            <a:pPr indent="0" lvl="0" marL="0" rtl="0" algn="l">
              <a:lnSpc>
                <a:spcPct val="100000"/>
              </a:lnSpc>
              <a:spcBef>
                <a:spcPts val="0"/>
              </a:spcBef>
              <a:spcAft>
                <a:spcPts val="0"/>
              </a:spcAft>
              <a:buSzPts val="1100"/>
              <a:buNone/>
            </a:pPr>
            <a:r>
              <a:rPr lang="fr" sz="1200">
                <a:solidFill>
                  <a:schemeClr val="dk1"/>
                </a:solidFill>
                <a:highlight>
                  <a:srgbClr val="FFFFFF"/>
                </a:highlight>
                <a:latin typeface="Roboto"/>
                <a:ea typeface="Roboto"/>
                <a:cs typeface="Roboto"/>
                <a:sym typeface="Roboto"/>
              </a:rPr>
              <a:t>-The jmeter master  controls the test execution</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fr" sz="1200">
                <a:solidFill>
                  <a:schemeClr val="dk1"/>
                </a:solidFill>
                <a:highlight>
                  <a:srgbClr val="FFFFFF"/>
                </a:highlight>
                <a:latin typeface="Roboto"/>
                <a:ea typeface="Roboto"/>
                <a:cs typeface="Roboto"/>
                <a:sym typeface="Roboto"/>
              </a:rPr>
              <a:t>-The slaves follow the instruction initiated by the master machine and sends the requests to the target server.</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fr" sz="1200">
                <a:solidFill>
                  <a:schemeClr val="dk1"/>
                </a:solidFill>
                <a:highlight>
                  <a:srgbClr val="FFFFFF"/>
                </a:highlight>
                <a:latin typeface="Roboto"/>
                <a:ea typeface="Roboto"/>
                <a:cs typeface="Roboto"/>
                <a:sym typeface="Roboto"/>
              </a:rPr>
              <a:t>this architecture is also deployed on the kubernetes cluster</a:t>
            </a:r>
            <a:endParaRPr sz="1200">
              <a:solidFill>
                <a:schemeClr val="dk1"/>
              </a:solidFill>
              <a:highlight>
                <a:srgbClr val="FFFFFF"/>
              </a:highlight>
              <a:latin typeface="Roboto"/>
              <a:ea typeface="Roboto"/>
              <a:cs typeface="Roboto"/>
              <a:sym typeface="Roboto"/>
            </a:endParaRPr>
          </a:p>
        </p:txBody>
      </p:sp>
      <p:sp>
        <p:nvSpPr>
          <p:cNvPr id="138" name="Google Shape;138;g13a5c4a4298_0_4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f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50" name="Shape 50"/>
        <p:cNvGrpSpPr/>
        <p:nvPr/>
      </p:nvGrpSpPr>
      <p:grpSpPr>
        <a:xfrm>
          <a:off x="0" y="0"/>
          <a:ext cx="0" cy="0"/>
          <a:chOff x="0" y="0"/>
          <a:chExt cx="0" cy="0"/>
        </a:xfrm>
      </p:grpSpPr>
      <p:sp>
        <p:nvSpPr>
          <p:cNvPr id="51" name="Google Shape;51;p13"/>
          <p:cNvSpPr/>
          <p:nvPr>
            <p:ph idx="2" type="pic"/>
          </p:nvPr>
        </p:nvSpPr>
        <p:spPr>
          <a:xfrm>
            <a:off x="1492352" y="0"/>
            <a:ext cx="6159300" cy="5143500"/>
          </a:xfrm>
          <a:prstGeom prst="rect">
            <a:avLst/>
          </a:prstGeom>
          <a:noFill/>
          <a:ln>
            <a:noFill/>
          </a:ln>
        </p:spPr>
      </p:sp>
      <p:sp>
        <p:nvSpPr>
          <p:cNvPr id="52" name="Google Shape;52;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nvSpPr>
        <p:spPr>
          <a:xfrm>
            <a:off x="3522828" y="3106068"/>
            <a:ext cx="17187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fr" sz="1400" u="none" cap="none" strike="noStrike">
                <a:solidFill>
                  <a:schemeClr val="dk1"/>
                </a:solidFill>
                <a:latin typeface="Raleway"/>
                <a:ea typeface="Raleway"/>
                <a:cs typeface="Raleway"/>
                <a:sym typeface="Raleway"/>
              </a:rPr>
              <a:t>Realised by</a:t>
            </a:r>
            <a:endParaRPr b="1" i="0" sz="1400" u="none" cap="none" strike="noStrike">
              <a:solidFill>
                <a:schemeClr val="dk1"/>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500"/>
              <a:buFont typeface="Arial"/>
              <a:buNone/>
            </a:pPr>
            <a:r>
              <a:rPr b="1" lang="fr">
                <a:solidFill>
                  <a:schemeClr val="dk1"/>
                </a:solidFill>
                <a:latin typeface="Raleway"/>
                <a:ea typeface="Raleway"/>
                <a:cs typeface="Raleway"/>
                <a:sym typeface="Raleway"/>
              </a:rPr>
              <a:t>Mariem Zouari</a:t>
            </a:r>
            <a:endParaRPr b="1" i="0" sz="1400" u="none" cap="none" strike="noStrike">
              <a:solidFill>
                <a:schemeClr val="dk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500"/>
              <a:buFont typeface="Arial"/>
              <a:buNone/>
            </a:pPr>
            <a:r>
              <a:t/>
            </a:r>
            <a:endParaRPr b="1" i="0" sz="1400" u="none" cap="none" strike="noStrike">
              <a:solidFill>
                <a:schemeClr val="dk1"/>
              </a:solidFill>
              <a:latin typeface="Raleway"/>
              <a:ea typeface="Raleway"/>
              <a:cs typeface="Raleway"/>
              <a:sym typeface="Raleway"/>
            </a:endParaRPr>
          </a:p>
        </p:txBody>
      </p:sp>
      <p:pic>
        <p:nvPicPr>
          <p:cNvPr id="58" name="Google Shape;58;p14"/>
          <p:cNvPicPr preferRelativeResize="0"/>
          <p:nvPr/>
        </p:nvPicPr>
        <p:blipFill rotWithShape="1">
          <a:blip r:embed="rId3">
            <a:alphaModFix/>
          </a:blip>
          <a:srcRect b="0" l="0" r="0" t="0"/>
          <a:stretch/>
        </p:blipFill>
        <p:spPr>
          <a:xfrm>
            <a:off x="3522830" y="4335334"/>
            <a:ext cx="1592614" cy="418132"/>
          </a:xfrm>
          <a:prstGeom prst="rect">
            <a:avLst/>
          </a:prstGeom>
          <a:noFill/>
          <a:ln>
            <a:noFill/>
          </a:ln>
        </p:spPr>
      </p:pic>
      <p:sp>
        <p:nvSpPr>
          <p:cNvPr id="59" name="Google Shape;59;p14"/>
          <p:cNvSpPr txBox="1"/>
          <p:nvPr/>
        </p:nvSpPr>
        <p:spPr>
          <a:xfrm>
            <a:off x="522374" y="1806925"/>
            <a:ext cx="77196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lang="fr" sz="1800">
                <a:solidFill>
                  <a:schemeClr val="dk1"/>
                </a:solidFill>
                <a:latin typeface="Raleway"/>
                <a:ea typeface="Raleway"/>
                <a:cs typeface="Raleway"/>
                <a:sym typeface="Raleway"/>
              </a:rPr>
              <a:t>Reuse functional Selenium tests for performance testing activities using K8s cluster as a performance testing platform</a:t>
            </a:r>
            <a:endParaRPr b="1" i="0" sz="1800" u="none" cap="none" strike="noStrike">
              <a:solidFill>
                <a:schemeClr val="dk1"/>
              </a:solidFill>
              <a:latin typeface="Raleway"/>
              <a:ea typeface="Raleway"/>
              <a:cs typeface="Raleway"/>
              <a:sym typeface="Raleway"/>
            </a:endParaRPr>
          </a:p>
        </p:txBody>
      </p:sp>
      <p:pic>
        <p:nvPicPr>
          <p:cNvPr id="60" name="Google Shape;60;p14"/>
          <p:cNvPicPr preferRelativeResize="0"/>
          <p:nvPr/>
        </p:nvPicPr>
        <p:blipFill>
          <a:blip r:embed="rId4">
            <a:alphaModFix/>
          </a:blip>
          <a:stretch>
            <a:fillRect/>
          </a:stretch>
        </p:blipFill>
        <p:spPr>
          <a:xfrm>
            <a:off x="1223513" y="459950"/>
            <a:ext cx="6191250" cy="581025"/>
          </a:xfrm>
          <a:prstGeom prst="rect">
            <a:avLst/>
          </a:prstGeom>
          <a:noFill/>
          <a:ln>
            <a:noFill/>
          </a:ln>
        </p:spPr>
      </p:pic>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sz="1300"/>
              <a:t>‹#›</a:t>
            </a:fld>
            <a:endParaRPr sz="1300"/>
          </a:p>
        </p:txBody>
      </p:sp>
      <p:sp>
        <p:nvSpPr>
          <p:cNvPr id="62" name="Google Shape;62;p14"/>
          <p:cNvSpPr/>
          <p:nvPr/>
        </p:nvSpPr>
        <p:spPr>
          <a:xfrm>
            <a:off x="471900" y="1511575"/>
            <a:ext cx="8200200" cy="12372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8887170" y="4845158"/>
            <a:ext cx="249600" cy="184800"/>
          </a:xfrm>
          <a:prstGeom prst="rect">
            <a:avLst/>
          </a:prstGeom>
          <a:noFill/>
          <a:ln>
            <a:noFill/>
          </a:ln>
        </p:spPr>
        <p:txBody>
          <a:bodyPr anchorCtr="0" anchor="t" bIns="0" lIns="0" spcFirstLastPara="1" rIns="0" wrap="square" tIns="0">
            <a:spAutoFit/>
          </a:bodyPr>
          <a:lstStyle/>
          <a:p>
            <a:pPr indent="0" lvl="0" marL="25400" marR="0" rtl="0" algn="l">
              <a:lnSpc>
                <a:spcPct val="11875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3" name="Google Shape;153;p23"/>
          <p:cNvSpPr txBox="1"/>
          <p:nvPr/>
        </p:nvSpPr>
        <p:spPr>
          <a:xfrm>
            <a:off x="8548088" y="151013"/>
            <a:ext cx="438300" cy="107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54" name="Google Shape;154;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fr"/>
              <a:t>‹#›</a:t>
            </a:fld>
            <a:endParaRPr/>
          </a:p>
        </p:txBody>
      </p:sp>
      <p:sp>
        <p:nvSpPr>
          <p:cNvPr id="155" name="Google Shape;155;p23"/>
          <p:cNvSpPr txBox="1"/>
          <p:nvPr/>
        </p:nvSpPr>
        <p:spPr>
          <a:xfrm>
            <a:off x="485050" y="258719"/>
            <a:ext cx="7223100" cy="55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500"/>
              <a:buFont typeface="Arial"/>
              <a:buNone/>
            </a:pPr>
            <a:r>
              <a:rPr b="0" i="0" lang="fr" sz="2500" u="none" cap="none" strike="noStrike">
                <a:solidFill>
                  <a:srgbClr val="666666"/>
                </a:solidFill>
                <a:latin typeface="Raleway Medium"/>
                <a:ea typeface="Raleway Medium"/>
                <a:cs typeface="Raleway Medium"/>
                <a:sym typeface="Raleway Medium"/>
              </a:rPr>
              <a:t>Used Technologies and Architecture (1/4)</a:t>
            </a:r>
            <a:endParaRPr b="0" i="0" sz="2500" u="none" cap="none" strike="noStrike">
              <a:solidFill>
                <a:srgbClr val="666666"/>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Raleway"/>
              <a:ea typeface="Raleway"/>
              <a:cs typeface="Raleway"/>
              <a:sym typeface="Raleway"/>
            </a:endParaRPr>
          </a:p>
        </p:txBody>
      </p:sp>
      <p:pic>
        <p:nvPicPr>
          <p:cNvPr id="156" name="Google Shape;156;p23"/>
          <p:cNvPicPr preferRelativeResize="0"/>
          <p:nvPr/>
        </p:nvPicPr>
        <p:blipFill>
          <a:blip r:embed="rId3">
            <a:alphaModFix/>
          </a:blip>
          <a:stretch>
            <a:fillRect/>
          </a:stretch>
        </p:blipFill>
        <p:spPr>
          <a:xfrm>
            <a:off x="1079900" y="1288525"/>
            <a:ext cx="6730750" cy="3646375"/>
          </a:xfrm>
          <a:prstGeom prst="rect">
            <a:avLst/>
          </a:prstGeom>
          <a:noFill/>
          <a:ln>
            <a:noFill/>
          </a:ln>
        </p:spPr>
      </p:pic>
      <p:sp>
        <p:nvSpPr>
          <p:cNvPr id="157" name="Google Shape;157;p23"/>
          <p:cNvSpPr txBox="1"/>
          <p:nvPr/>
        </p:nvSpPr>
        <p:spPr>
          <a:xfrm>
            <a:off x="1742650" y="809825"/>
            <a:ext cx="5101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400">
                <a:solidFill>
                  <a:schemeClr val="dk1"/>
                </a:solidFill>
                <a:latin typeface="Raleway"/>
                <a:ea typeface="Raleway"/>
                <a:cs typeface="Raleway"/>
                <a:sym typeface="Raleway"/>
              </a:rPr>
              <a:t>Complete Test Process</a:t>
            </a:r>
            <a:endParaRPr sz="2400">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nvSpPr>
        <p:spPr>
          <a:xfrm>
            <a:off x="8548088" y="151013"/>
            <a:ext cx="438300" cy="107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63" name="Google Shape;163;p24"/>
          <p:cNvSpPr txBox="1"/>
          <p:nvPr/>
        </p:nvSpPr>
        <p:spPr>
          <a:xfrm>
            <a:off x="93525" y="-13350"/>
            <a:ext cx="8403300" cy="5694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2500"/>
              <a:buFont typeface="Arial"/>
              <a:buNone/>
            </a:pPr>
            <a:r>
              <a:rPr b="0" i="0" lang="fr" sz="2500" u="none" cap="none" strike="noStrike">
                <a:solidFill>
                  <a:schemeClr val="dk2"/>
                </a:solidFill>
                <a:latin typeface="Raleway"/>
                <a:ea typeface="Raleway"/>
                <a:cs typeface="Raleway"/>
                <a:sym typeface="Raleway"/>
              </a:rPr>
              <a:t>Implementation &amp; results</a:t>
            </a:r>
            <a:endParaRPr b="0" i="0" sz="2500" u="none" cap="none" strike="noStrike">
              <a:solidFill>
                <a:schemeClr val="dk2"/>
              </a:solidFill>
              <a:latin typeface="Raleway"/>
              <a:ea typeface="Raleway"/>
              <a:cs typeface="Raleway"/>
              <a:sym typeface="Raleway"/>
            </a:endParaRPr>
          </a:p>
        </p:txBody>
      </p:sp>
      <p:sp>
        <p:nvSpPr>
          <p:cNvPr id="164" name="Google Shape;164;p24"/>
          <p:cNvSpPr txBox="1"/>
          <p:nvPr/>
        </p:nvSpPr>
        <p:spPr>
          <a:xfrm>
            <a:off x="200400" y="617800"/>
            <a:ext cx="7652700" cy="4155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0" i="0" lang="fr" sz="1500" u="none" cap="none" strike="noStrike">
                <a:solidFill>
                  <a:srgbClr val="595959"/>
                </a:solidFill>
                <a:latin typeface="Raleway"/>
                <a:ea typeface="Raleway"/>
                <a:cs typeface="Raleway"/>
                <a:sym typeface="Raleway"/>
              </a:rPr>
              <a:t>Develop the reference application </a:t>
            </a:r>
            <a:endParaRPr b="0" i="0" sz="1400" u="none" cap="none" strike="noStrike">
              <a:solidFill>
                <a:srgbClr val="595959"/>
              </a:solidFill>
              <a:latin typeface="Raleway"/>
              <a:ea typeface="Raleway"/>
              <a:cs typeface="Raleway"/>
              <a:sym typeface="Raleway"/>
            </a:endParaRPr>
          </a:p>
        </p:txBody>
      </p:sp>
      <p:sp>
        <p:nvSpPr>
          <p:cNvPr id="165" name="Google Shape;16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66" name="Google Shape;166;p24"/>
          <p:cNvPicPr preferRelativeResize="0"/>
          <p:nvPr/>
        </p:nvPicPr>
        <p:blipFill>
          <a:blip r:embed="rId3">
            <a:alphaModFix/>
          </a:blip>
          <a:stretch>
            <a:fillRect/>
          </a:stretch>
        </p:blipFill>
        <p:spPr>
          <a:xfrm>
            <a:off x="389499" y="1354225"/>
            <a:ext cx="4878226" cy="3472625"/>
          </a:xfrm>
          <a:prstGeom prst="rect">
            <a:avLst/>
          </a:prstGeom>
          <a:noFill/>
          <a:ln>
            <a:noFill/>
          </a:ln>
        </p:spPr>
      </p:pic>
      <p:pic>
        <p:nvPicPr>
          <p:cNvPr id="167" name="Google Shape;167;p24"/>
          <p:cNvPicPr preferRelativeResize="0"/>
          <p:nvPr/>
        </p:nvPicPr>
        <p:blipFill>
          <a:blip r:embed="rId4">
            <a:alphaModFix/>
          </a:blip>
          <a:stretch>
            <a:fillRect/>
          </a:stretch>
        </p:blipFill>
        <p:spPr>
          <a:xfrm>
            <a:off x="5446050" y="1504200"/>
            <a:ext cx="3571475" cy="31726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graphicFrame>
        <p:nvGraphicFramePr>
          <p:cNvPr id="173" name="Google Shape;173;p25"/>
          <p:cNvGraphicFramePr/>
          <p:nvPr/>
        </p:nvGraphicFramePr>
        <p:xfrm>
          <a:off x="1706400" y="1431000"/>
          <a:ext cx="3000000" cy="3000000"/>
        </p:xfrm>
        <a:graphic>
          <a:graphicData uri="http://schemas.openxmlformats.org/drawingml/2006/table">
            <a:tbl>
              <a:tblPr>
                <a:noFill/>
                <a:tableStyleId>{A2A83123-1D7E-4FA9-83BC-60B51DEF2410}</a:tableStyleId>
              </a:tblPr>
              <a:tblGrid>
                <a:gridCol w="955200"/>
                <a:gridCol w="955200"/>
                <a:gridCol w="955200"/>
                <a:gridCol w="955200"/>
                <a:gridCol w="955200"/>
                <a:gridCol w="955200"/>
              </a:tblGrid>
              <a:tr h="12700">
                <a:tc>
                  <a:txBody>
                    <a:bodyPr/>
                    <a:lstStyle/>
                    <a:p>
                      <a:pPr indent="0" lvl="0" marL="0" rtl="0" algn="ctr">
                        <a:spcBef>
                          <a:spcPts val="0"/>
                        </a:spcBef>
                        <a:spcAft>
                          <a:spcPts val="0"/>
                        </a:spcAft>
                        <a:buNone/>
                      </a:pPr>
                      <a:r>
                        <a:rPr b="1" lang="fr" sz="1200">
                          <a:latin typeface="Times New Roman"/>
                          <a:ea typeface="Times New Roman"/>
                          <a:cs typeface="Times New Roman"/>
                          <a:sym typeface="Times New Roman"/>
                        </a:rPr>
                        <a:t>Rôle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fr" sz="1200">
                          <a:latin typeface="Times New Roman"/>
                          <a:ea typeface="Times New Roman"/>
                          <a:cs typeface="Times New Roman"/>
                          <a:sym typeface="Times New Roman"/>
                        </a:rPr>
                        <a:t>Hostname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fr" sz="1200">
                          <a:latin typeface="Times New Roman"/>
                          <a:ea typeface="Times New Roman"/>
                          <a:cs typeface="Times New Roman"/>
                          <a:sym typeface="Times New Roman"/>
                        </a:rPr>
                        <a:t> Adresse IP</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fr" sz="1200">
                          <a:latin typeface="Times New Roman"/>
                          <a:ea typeface="Times New Roman"/>
                          <a:cs typeface="Times New Roman"/>
                          <a:sym typeface="Times New Roman"/>
                        </a:rPr>
                        <a:t>SE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fr" sz="1200">
                          <a:latin typeface="Times New Roman"/>
                          <a:ea typeface="Times New Roman"/>
                          <a:cs typeface="Times New Roman"/>
                          <a:sym typeface="Times New Roman"/>
                        </a:rPr>
                        <a:t>RAM</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fr" sz="1200">
                          <a:latin typeface="Times New Roman"/>
                          <a:ea typeface="Times New Roman"/>
                          <a:cs typeface="Times New Roman"/>
                          <a:sym typeface="Times New Roman"/>
                        </a:rPr>
                        <a:t>CPU</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fr" sz="1200">
                          <a:latin typeface="Times New Roman"/>
                          <a:ea typeface="Times New Roman"/>
                          <a:cs typeface="Times New Roman"/>
                          <a:sym typeface="Times New Roman"/>
                        </a:rPr>
                        <a:t>Master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fr" sz="1200">
                          <a:latin typeface="Times New Roman"/>
                          <a:ea typeface="Times New Roman"/>
                          <a:cs typeface="Times New Roman"/>
                          <a:sym typeface="Times New Roman"/>
                        </a:rPr>
                        <a:t>Kmaster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fr" sz="1200">
                          <a:latin typeface="Times New Roman"/>
                          <a:ea typeface="Times New Roman"/>
                          <a:cs typeface="Times New Roman"/>
                          <a:sym typeface="Times New Roman"/>
                        </a:rPr>
                        <a:t>10.66.12.45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fr" sz="1200">
                          <a:latin typeface="Times New Roman"/>
                          <a:ea typeface="Times New Roman"/>
                          <a:cs typeface="Times New Roman"/>
                          <a:sym typeface="Times New Roman"/>
                        </a:rPr>
                        <a:t>CentOS 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fr" sz="1200">
                          <a:latin typeface="Times New Roman"/>
                          <a:ea typeface="Times New Roman"/>
                          <a:cs typeface="Times New Roman"/>
                          <a:sym typeface="Times New Roman"/>
                        </a:rPr>
                        <a:t>2 GB</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fr"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fr" sz="1200">
                          <a:latin typeface="Times New Roman"/>
                          <a:ea typeface="Times New Roman"/>
                          <a:cs typeface="Times New Roman"/>
                          <a:sym typeface="Times New Roman"/>
                        </a:rPr>
                        <a:t>Worker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fr" sz="1200">
                          <a:latin typeface="Times New Roman"/>
                          <a:ea typeface="Times New Roman"/>
                          <a:cs typeface="Times New Roman"/>
                          <a:sym typeface="Times New Roman"/>
                        </a:rPr>
                        <a:t>Kworker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fr" sz="1200">
                          <a:latin typeface="Times New Roman"/>
                          <a:ea typeface="Times New Roman"/>
                          <a:cs typeface="Times New Roman"/>
                          <a:sym typeface="Times New Roman"/>
                        </a:rPr>
                        <a:t>10.66.12.46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fr" sz="1200">
                          <a:latin typeface="Times New Roman"/>
                          <a:ea typeface="Times New Roman"/>
                          <a:cs typeface="Times New Roman"/>
                          <a:sym typeface="Times New Roman"/>
                        </a:rPr>
                        <a:t>CentOS 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fr" sz="1200">
                          <a:latin typeface="Times New Roman"/>
                          <a:ea typeface="Times New Roman"/>
                          <a:cs typeface="Times New Roman"/>
                          <a:sym typeface="Times New Roman"/>
                        </a:rPr>
                        <a:t>2 GB</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fr"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r>
            </a:tbl>
          </a:graphicData>
        </a:graphic>
      </p:graphicFrame>
      <p:pic>
        <p:nvPicPr>
          <p:cNvPr id="174" name="Google Shape;174;p25"/>
          <p:cNvPicPr preferRelativeResize="0"/>
          <p:nvPr/>
        </p:nvPicPr>
        <p:blipFill>
          <a:blip r:embed="rId3">
            <a:alphaModFix/>
          </a:blip>
          <a:stretch>
            <a:fillRect/>
          </a:stretch>
        </p:blipFill>
        <p:spPr>
          <a:xfrm>
            <a:off x="1857375" y="2619200"/>
            <a:ext cx="5429250" cy="1638300"/>
          </a:xfrm>
          <a:prstGeom prst="rect">
            <a:avLst/>
          </a:prstGeom>
          <a:noFill/>
          <a:ln>
            <a:noFill/>
          </a:ln>
        </p:spPr>
      </p:pic>
      <p:sp>
        <p:nvSpPr>
          <p:cNvPr id="175" name="Google Shape;175;p25"/>
          <p:cNvSpPr txBox="1"/>
          <p:nvPr/>
        </p:nvSpPr>
        <p:spPr>
          <a:xfrm>
            <a:off x="158425" y="675950"/>
            <a:ext cx="4710600" cy="415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fr" sz="1500">
                <a:solidFill>
                  <a:schemeClr val="dk2"/>
                </a:solidFill>
                <a:latin typeface="Raleway"/>
                <a:ea typeface="Raleway"/>
                <a:cs typeface="Raleway"/>
                <a:sym typeface="Raleway"/>
              </a:rPr>
              <a:t>Setup the environment</a:t>
            </a:r>
            <a:endParaRPr>
              <a:solidFill>
                <a:schemeClr val="dk2"/>
              </a:solidFill>
              <a:latin typeface="Raleway"/>
              <a:ea typeface="Raleway"/>
              <a:cs typeface="Raleway"/>
              <a:sym typeface="Raleway"/>
            </a:endParaRPr>
          </a:p>
        </p:txBody>
      </p:sp>
      <p:sp>
        <p:nvSpPr>
          <p:cNvPr id="176" name="Google Shape;176;p25"/>
          <p:cNvSpPr txBox="1"/>
          <p:nvPr/>
        </p:nvSpPr>
        <p:spPr>
          <a:xfrm>
            <a:off x="0" y="0"/>
            <a:ext cx="8185200" cy="5694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fr" sz="2500">
                <a:solidFill>
                  <a:schemeClr val="dk2"/>
                </a:solidFill>
                <a:latin typeface="Raleway"/>
                <a:ea typeface="Raleway"/>
                <a:cs typeface="Raleway"/>
                <a:sym typeface="Raleway"/>
              </a:rPr>
              <a:t>Implementation &amp; results</a:t>
            </a:r>
            <a:endParaRPr sz="2500">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82" name="Google Shape;182;p26"/>
          <p:cNvPicPr preferRelativeResize="0"/>
          <p:nvPr/>
        </p:nvPicPr>
        <p:blipFill>
          <a:blip r:embed="rId3">
            <a:alphaModFix/>
          </a:blip>
          <a:stretch>
            <a:fillRect/>
          </a:stretch>
        </p:blipFill>
        <p:spPr>
          <a:xfrm>
            <a:off x="152400" y="1469750"/>
            <a:ext cx="8839198" cy="2570696"/>
          </a:xfrm>
          <a:prstGeom prst="rect">
            <a:avLst/>
          </a:prstGeom>
          <a:noFill/>
          <a:ln>
            <a:noFill/>
          </a:ln>
        </p:spPr>
      </p:pic>
      <p:sp>
        <p:nvSpPr>
          <p:cNvPr id="183" name="Google Shape;183;p26"/>
          <p:cNvSpPr txBox="1"/>
          <p:nvPr/>
        </p:nvSpPr>
        <p:spPr>
          <a:xfrm>
            <a:off x="0" y="0"/>
            <a:ext cx="8185200" cy="5694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fr" sz="2500">
                <a:solidFill>
                  <a:schemeClr val="dk2"/>
                </a:solidFill>
                <a:latin typeface="Raleway"/>
                <a:ea typeface="Raleway"/>
                <a:cs typeface="Raleway"/>
                <a:sym typeface="Raleway"/>
              </a:rPr>
              <a:t>Implementation &amp; results</a:t>
            </a:r>
            <a:endParaRPr sz="2500">
              <a:solidFill>
                <a:schemeClr val="dk2"/>
              </a:solidFill>
              <a:latin typeface="Raleway"/>
              <a:ea typeface="Raleway"/>
              <a:cs typeface="Raleway"/>
              <a:sym typeface="Raleway"/>
            </a:endParaRPr>
          </a:p>
        </p:txBody>
      </p:sp>
      <p:sp>
        <p:nvSpPr>
          <p:cNvPr id="184" name="Google Shape;184;p26"/>
          <p:cNvSpPr txBox="1"/>
          <p:nvPr/>
        </p:nvSpPr>
        <p:spPr>
          <a:xfrm>
            <a:off x="506950" y="5694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chemeClr val="dk2"/>
                </a:solidFill>
                <a:latin typeface="Raleway"/>
                <a:ea typeface="Raleway"/>
                <a:cs typeface="Raleway"/>
                <a:sym typeface="Raleway"/>
              </a:rPr>
              <a:t>Deploy Selenium Grid</a:t>
            </a:r>
            <a:endParaRPr>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90" name="Google Shape;190;p27"/>
          <p:cNvSpPr txBox="1"/>
          <p:nvPr/>
        </p:nvSpPr>
        <p:spPr>
          <a:xfrm>
            <a:off x="0" y="0"/>
            <a:ext cx="8185200" cy="5694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fr" sz="2500">
                <a:solidFill>
                  <a:schemeClr val="dk2"/>
                </a:solidFill>
                <a:latin typeface="Raleway"/>
                <a:ea typeface="Raleway"/>
                <a:cs typeface="Raleway"/>
                <a:sym typeface="Raleway"/>
              </a:rPr>
              <a:t>Implementation &amp; results</a:t>
            </a:r>
            <a:endParaRPr sz="2500">
              <a:solidFill>
                <a:schemeClr val="dk2"/>
              </a:solidFill>
              <a:latin typeface="Raleway"/>
              <a:ea typeface="Raleway"/>
              <a:cs typeface="Raleway"/>
              <a:sym typeface="Raleway"/>
            </a:endParaRPr>
          </a:p>
        </p:txBody>
      </p:sp>
      <p:pic>
        <p:nvPicPr>
          <p:cNvPr id="191" name="Google Shape;191;p27"/>
          <p:cNvPicPr preferRelativeResize="0"/>
          <p:nvPr/>
        </p:nvPicPr>
        <p:blipFill>
          <a:blip r:embed="rId3">
            <a:alphaModFix/>
          </a:blip>
          <a:stretch>
            <a:fillRect/>
          </a:stretch>
        </p:blipFill>
        <p:spPr>
          <a:xfrm>
            <a:off x="205075" y="1660071"/>
            <a:ext cx="8594525" cy="2596791"/>
          </a:xfrm>
          <a:prstGeom prst="rect">
            <a:avLst/>
          </a:prstGeom>
          <a:noFill/>
          <a:ln>
            <a:noFill/>
          </a:ln>
        </p:spPr>
      </p:pic>
      <p:sp>
        <p:nvSpPr>
          <p:cNvPr id="192" name="Google Shape;192;p27"/>
          <p:cNvSpPr txBox="1"/>
          <p:nvPr/>
        </p:nvSpPr>
        <p:spPr>
          <a:xfrm>
            <a:off x="685800" y="838200"/>
            <a:ext cx="423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chemeClr val="dk2"/>
                </a:solidFill>
                <a:latin typeface="Raleway"/>
                <a:ea typeface="Raleway"/>
                <a:cs typeface="Raleway"/>
                <a:sym typeface="Raleway"/>
              </a:rPr>
              <a:t>Execute the test and generate result file</a:t>
            </a:r>
            <a:endParaRPr>
              <a:solidFill>
                <a:schemeClr val="dk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98" name="Google Shape;198;p28"/>
          <p:cNvPicPr preferRelativeResize="0"/>
          <p:nvPr/>
        </p:nvPicPr>
        <p:blipFill>
          <a:blip r:embed="rId3">
            <a:alphaModFix/>
          </a:blip>
          <a:stretch>
            <a:fillRect/>
          </a:stretch>
        </p:blipFill>
        <p:spPr>
          <a:xfrm>
            <a:off x="565941" y="1895775"/>
            <a:ext cx="8222233" cy="1478950"/>
          </a:xfrm>
          <a:prstGeom prst="rect">
            <a:avLst/>
          </a:prstGeom>
          <a:noFill/>
          <a:ln>
            <a:noFill/>
          </a:ln>
        </p:spPr>
      </p:pic>
      <p:sp>
        <p:nvSpPr>
          <p:cNvPr id="199" name="Google Shape;199;p28"/>
          <p:cNvSpPr txBox="1"/>
          <p:nvPr/>
        </p:nvSpPr>
        <p:spPr>
          <a:xfrm>
            <a:off x="0" y="0"/>
            <a:ext cx="8185200" cy="5694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fr" sz="2500">
                <a:solidFill>
                  <a:schemeClr val="dk2"/>
                </a:solidFill>
                <a:latin typeface="Raleway"/>
                <a:ea typeface="Raleway"/>
                <a:cs typeface="Raleway"/>
                <a:sym typeface="Raleway"/>
              </a:rPr>
              <a:t>Implementation &amp; results</a:t>
            </a:r>
            <a:endParaRPr sz="2500">
              <a:solidFill>
                <a:schemeClr val="dk2"/>
              </a:solidFill>
              <a:latin typeface="Raleway"/>
              <a:ea typeface="Raleway"/>
              <a:cs typeface="Raleway"/>
              <a:sym typeface="Raleway"/>
            </a:endParaRPr>
          </a:p>
        </p:txBody>
      </p:sp>
      <p:sp>
        <p:nvSpPr>
          <p:cNvPr id="200" name="Google Shape;200;p28"/>
          <p:cNvSpPr txBox="1"/>
          <p:nvPr/>
        </p:nvSpPr>
        <p:spPr>
          <a:xfrm>
            <a:off x="565950" y="86605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chemeClr val="dk2"/>
                </a:solidFill>
                <a:latin typeface="Raleway"/>
                <a:ea typeface="Raleway"/>
                <a:cs typeface="Raleway"/>
                <a:sym typeface="Raleway"/>
              </a:rPr>
              <a:t>Test Results</a:t>
            </a:r>
            <a:endParaRPr>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nvSpPr>
        <p:spPr>
          <a:xfrm>
            <a:off x="8548088" y="151013"/>
            <a:ext cx="438300" cy="107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6" name="Google Shape;206;p29"/>
          <p:cNvSpPr txBox="1"/>
          <p:nvPr/>
        </p:nvSpPr>
        <p:spPr>
          <a:xfrm>
            <a:off x="4309887" y="4639756"/>
            <a:ext cx="1489200" cy="1386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07" name="Google Shape;20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08" name="Google Shape;208;p29"/>
          <p:cNvSpPr txBox="1"/>
          <p:nvPr/>
        </p:nvSpPr>
        <p:spPr>
          <a:xfrm>
            <a:off x="485050" y="234625"/>
            <a:ext cx="6123900" cy="7074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chemeClr val="dk1"/>
              </a:buClr>
              <a:buSzPts val="2500"/>
              <a:buFont typeface="Arial"/>
              <a:buNone/>
            </a:pPr>
            <a:r>
              <a:rPr b="0" i="0" lang="fr" sz="2500" u="none" cap="none" strike="noStrike">
                <a:solidFill>
                  <a:srgbClr val="666666"/>
                </a:solidFill>
                <a:latin typeface="Raleway Medium"/>
                <a:ea typeface="Raleway Medium"/>
                <a:cs typeface="Raleway Medium"/>
                <a:sym typeface="Raleway Medium"/>
              </a:rPr>
              <a:t>Conclusion </a:t>
            </a:r>
            <a:endParaRPr b="0" i="0" sz="2500" u="none" cap="none" strike="noStrike">
              <a:solidFill>
                <a:srgbClr val="666666"/>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Raleway"/>
              <a:ea typeface="Raleway"/>
              <a:cs typeface="Raleway"/>
              <a:sym typeface="Raleway"/>
            </a:endParaRPr>
          </a:p>
        </p:txBody>
      </p:sp>
      <p:sp>
        <p:nvSpPr>
          <p:cNvPr id="209" name="Google Shape;209;p29"/>
          <p:cNvSpPr txBox="1"/>
          <p:nvPr/>
        </p:nvSpPr>
        <p:spPr>
          <a:xfrm>
            <a:off x="1098400" y="1617450"/>
            <a:ext cx="6843900" cy="18471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Raleway"/>
              <a:buChar char="➔"/>
            </a:pPr>
            <a:r>
              <a:rPr lang="fr" sz="1800">
                <a:solidFill>
                  <a:schemeClr val="dk1"/>
                </a:solidFill>
                <a:latin typeface="Raleway"/>
                <a:ea typeface="Raleway"/>
                <a:cs typeface="Raleway"/>
                <a:sym typeface="Raleway"/>
              </a:rPr>
              <a:t>Although</a:t>
            </a:r>
            <a:r>
              <a:rPr lang="fr" sz="1800">
                <a:solidFill>
                  <a:schemeClr val="dk1"/>
                </a:solidFill>
                <a:latin typeface="Raleway"/>
                <a:ea typeface="Raleway"/>
                <a:cs typeface="Raleway"/>
                <a:sym typeface="Raleway"/>
              </a:rPr>
              <a:t> functional and performance testing are</a:t>
            </a:r>
            <a:r>
              <a:rPr lang="fr" sz="1800">
                <a:solidFill>
                  <a:schemeClr val="dk1"/>
                </a:solidFill>
                <a:latin typeface="Raleway"/>
                <a:ea typeface="Raleway"/>
                <a:cs typeface="Raleway"/>
                <a:sym typeface="Raleway"/>
              </a:rPr>
              <a:t> two forms of testing that serve two distinct purposes in the software development lifecycle, we can reuse our functional test scripts </a:t>
            </a:r>
            <a:r>
              <a:rPr lang="fr" sz="1800">
                <a:solidFill>
                  <a:schemeClr val="dk1"/>
                </a:solidFill>
                <a:latin typeface="Raleway"/>
                <a:ea typeface="Raleway"/>
                <a:cs typeface="Raleway"/>
                <a:sym typeface="Raleway"/>
              </a:rPr>
              <a:t>such as selenium </a:t>
            </a:r>
            <a:r>
              <a:rPr lang="fr" sz="1800">
                <a:solidFill>
                  <a:schemeClr val="dk1"/>
                </a:solidFill>
                <a:latin typeface="Raleway"/>
                <a:ea typeface="Raleway"/>
                <a:cs typeface="Raleway"/>
                <a:sym typeface="Raleway"/>
              </a:rPr>
              <a:t>in performance testing activities to </a:t>
            </a:r>
            <a:r>
              <a:rPr lang="fr" sz="1800">
                <a:solidFill>
                  <a:schemeClr val="dk1"/>
                </a:solidFill>
                <a:latin typeface="Raleway"/>
                <a:ea typeface="Raleway"/>
                <a:cs typeface="Raleway"/>
                <a:sym typeface="Raleway"/>
              </a:rPr>
              <a:t>understand software performance from the end-user's perspective in a real browser</a:t>
            </a:r>
            <a:endParaRPr sz="1800">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938075" y="234625"/>
            <a:ext cx="18597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0" i="0" lang="fr" sz="2900" u="none" cap="none" strike="noStrike">
                <a:solidFill>
                  <a:schemeClr val="dk1"/>
                </a:solidFill>
                <a:latin typeface="Raleway"/>
                <a:ea typeface="Raleway"/>
                <a:cs typeface="Raleway"/>
                <a:sym typeface="Raleway"/>
              </a:rPr>
              <a:t>Plan</a:t>
            </a:r>
            <a:r>
              <a:rPr b="0" i="0" lang="fr" sz="1800" u="none" cap="none" strike="noStrike">
                <a:solidFill>
                  <a:schemeClr val="dk1"/>
                </a:solidFill>
                <a:latin typeface="Raleway"/>
                <a:ea typeface="Raleway"/>
                <a:cs typeface="Raleway"/>
                <a:sym typeface="Raleway"/>
              </a:rPr>
              <a:t> </a:t>
            </a:r>
            <a:endParaRPr b="0" i="0" sz="1800" u="none" cap="none" strike="noStrike">
              <a:solidFill>
                <a:schemeClr val="dk1"/>
              </a:solidFill>
              <a:latin typeface="Raleway"/>
              <a:ea typeface="Raleway"/>
              <a:cs typeface="Raleway"/>
              <a:sym typeface="Raleway"/>
            </a:endParaRPr>
          </a:p>
        </p:txBody>
      </p:sp>
      <p:sp>
        <p:nvSpPr>
          <p:cNvPr id="68" name="Google Shape;68;p15"/>
          <p:cNvSpPr txBox="1"/>
          <p:nvPr/>
        </p:nvSpPr>
        <p:spPr>
          <a:xfrm>
            <a:off x="1238975" y="1374125"/>
            <a:ext cx="5088600" cy="2475300"/>
          </a:xfrm>
          <a:prstGeom prst="rect">
            <a:avLst/>
          </a:prstGeom>
          <a:noFill/>
          <a:ln>
            <a:noFill/>
          </a:ln>
        </p:spPr>
        <p:txBody>
          <a:bodyPr anchorCtr="0" anchor="b" bIns="0" lIns="0" spcFirstLastPara="1" rIns="0" wrap="square" tIns="0">
            <a:noAutofit/>
          </a:bodyPr>
          <a:lstStyle/>
          <a:p>
            <a:pPr indent="-298450" lvl="0" marL="412750" marR="0" rtl="0" algn="l">
              <a:lnSpc>
                <a:spcPct val="200000"/>
              </a:lnSpc>
              <a:spcBef>
                <a:spcPts val="0"/>
              </a:spcBef>
              <a:spcAft>
                <a:spcPts val="0"/>
              </a:spcAft>
              <a:buClr>
                <a:srgbClr val="595959"/>
              </a:buClr>
              <a:buSzPts val="1800"/>
              <a:buFont typeface="Arial"/>
              <a:buChar char="❖"/>
            </a:pPr>
            <a:r>
              <a:rPr b="0" i="0" lang="fr" sz="2200" u="none" cap="none" strike="noStrike">
                <a:solidFill>
                  <a:srgbClr val="424242"/>
                </a:solidFill>
                <a:latin typeface="Raleway"/>
                <a:ea typeface="Raleway"/>
                <a:cs typeface="Raleway"/>
                <a:sym typeface="Raleway"/>
              </a:rPr>
              <a:t>General context </a:t>
            </a:r>
            <a:endParaRPr b="0" i="0" sz="2200" u="none" cap="none" strike="noStrike">
              <a:solidFill>
                <a:srgbClr val="424242"/>
              </a:solidFill>
              <a:latin typeface="Raleway"/>
              <a:ea typeface="Raleway"/>
              <a:cs typeface="Raleway"/>
              <a:sym typeface="Raleway"/>
            </a:endParaRPr>
          </a:p>
          <a:p>
            <a:pPr indent="-342900" lvl="0" marL="457200" marR="0" rtl="0" algn="l">
              <a:lnSpc>
                <a:spcPct val="200000"/>
              </a:lnSpc>
              <a:spcBef>
                <a:spcPts val="0"/>
              </a:spcBef>
              <a:spcAft>
                <a:spcPts val="0"/>
              </a:spcAft>
              <a:buClr>
                <a:schemeClr val="dk2"/>
              </a:buClr>
              <a:buSzPts val="1800"/>
              <a:buFont typeface="Arial"/>
              <a:buChar char="❖"/>
            </a:pPr>
            <a:r>
              <a:rPr b="0" i="0" lang="fr" sz="2200" u="none" cap="none" strike="noStrike">
                <a:solidFill>
                  <a:srgbClr val="424242"/>
                </a:solidFill>
                <a:latin typeface="Raleway"/>
                <a:ea typeface="Raleway"/>
                <a:cs typeface="Raleway"/>
                <a:sym typeface="Raleway"/>
              </a:rPr>
              <a:t>Architecture and Technologies</a:t>
            </a:r>
            <a:endParaRPr b="0" i="0" sz="2200" u="none" cap="none" strike="noStrike">
              <a:solidFill>
                <a:srgbClr val="424242"/>
              </a:solidFill>
              <a:latin typeface="Raleway"/>
              <a:ea typeface="Raleway"/>
              <a:cs typeface="Raleway"/>
              <a:sym typeface="Raleway"/>
            </a:endParaRPr>
          </a:p>
          <a:p>
            <a:pPr indent="-342900" lvl="0" marL="457200" marR="0" rtl="0" algn="l">
              <a:lnSpc>
                <a:spcPct val="200000"/>
              </a:lnSpc>
              <a:spcBef>
                <a:spcPts val="0"/>
              </a:spcBef>
              <a:spcAft>
                <a:spcPts val="0"/>
              </a:spcAft>
              <a:buClr>
                <a:schemeClr val="dk2"/>
              </a:buClr>
              <a:buSzPts val="1800"/>
              <a:buFont typeface="Arial"/>
              <a:buChar char="❖"/>
            </a:pPr>
            <a:r>
              <a:rPr b="0" i="0" lang="fr" sz="2200" u="none" cap="none" strike="noStrike">
                <a:solidFill>
                  <a:srgbClr val="424242"/>
                </a:solidFill>
                <a:latin typeface="Raleway"/>
                <a:ea typeface="Raleway"/>
                <a:cs typeface="Raleway"/>
                <a:sym typeface="Raleway"/>
              </a:rPr>
              <a:t>Implementation and </a:t>
            </a:r>
            <a:r>
              <a:rPr lang="fr" sz="2200">
                <a:solidFill>
                  <a:srgbClr val="424242"/>
                </a:solidFill>
                <a:latin typeface="Raleway"/>
                <a:ea typeface="Raleway"/>
                <a:cs typeface="Raleway"/>
                <a:sym typeface="Raleway"/>
              </a:rPr>
              <a:t>R</a:t>
            </a:r>
            <a:r>
              <a:rPr b="0" i="0" lang="fr" sz="2200" u="none" cap="none" strike="noStrike">
                <a:solidFill>
                  <a:srgbClr val="424242"/>
                </a:solidFill>
                <a:latin typeface="Raleway"/>
                <a:ea typeface="Raleway"/>
                <a:cs typeface="Raleway"/>
                <a:sym typeface="Raleway"/>
              </a:rPr>
              <a:t>esults</a:t>
            </a:r>
            <a:endParaRPr b="0" i="0" sz="2200" u="none" cap="none" strike="noStrike">
              <a:solidFill>
                <a:srgbClr val="424242"/>
              </a:solidFill>
              <a:latin typeface="Raleway"/>
              <a:ea typeface="Raleway"/>
              <a:cs typeface="Raleway"/>
              <a:sym typeface="Raleway"/>
            </a:endParaRPr>
          </a:p>
          <a:p>
            <a:pPr indent="-342900" lvl="0" marL="457200" marR="0" rtl="0" algn="l">
              <a:lnSpc>
                <a:spcPct val="200000"/>
              </a:lnSpc>
              <a:spcBef>
                <a:spcPts val="0"/>
              </a:spcBef>
              <a:spcAft>
                <a:spcPts val="0"/>
              </a:spcAft>
              <a:buClr>
                <a:schemeClr val="dk2"/>
              </a:buClr>
              <a:buSzPts val="1800"/>
              <a:buFont typeface="Arial"/>
              <a:buChar char="❖"/>
            </a:pPr>
            <a:r>
              <a:rPr b="0" i="0" lang="fr" sz="2200" u="none" cap="none" strike="noStrike">
                <a:solidFill>
                  <a:srgbClr val="424242"/>
                </a:solidFill>
                <a:latin typeface="Raleway"/>
                <a:ea typeface="Raleway"/>
                <a:cs typeface="Raleway"/>
                <a:sym typeface="Raleway"/>
              </a:rPr>
              <a:t>Conclusion </a:t>
            </a:r>
            <a:endParaRPr b="0" i="0" sz="2200" u="none" cap="none" strike="noStrike">
              <a:solidFill>
                <a:srgbClr val="424242"/>
              </a:solidFill>
              <a:latin typeface="Raleway"/>
              <a:ea typeface="Raleway"/>
              <a:cs typeface="Raleway"/>
              <a:sym typeface="Raleway"/>
            </a:endParaRPr>
          </a:p>
        </p:txBody>
      </p:sp>
      <p:sp>
        <p:nvSpPr>
          <p:cNvPr id="69" name="Google Shape;69;p15"/>
          <p:cNvSpPr txBox="1"/>
          <p:nvPr/>
        </p:nvSpPr>
        <p:spPr>
          <a:xfrm>
            <a:off x="4309887" y="4639756"/>
            <a:ext cx="1489200" cy="1386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4309887" y="4639756"/>
            <a:ext cx="1489200" cy="1386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76" name="Google Shape;76;p16"/>
          <p:cNvSpPr txBox="1"/>
          <p:nvPr/>
        </p:nvSpPr>
        <p:spPr>
          <a:xfrm>
            <a:off x="485050" y="234625"/>
            <a:ext cx="51522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500"/>
              <a:buFont typeface="Arial"/>
              <a:buNone/>
            </a:pPr>
            <a:r>
              <a:rPr b="0" i="0" lang="fr" sz="2500" u="none" cap="none" strike="noStrike">
                <a:solidFill>
                  <a:srgbClr val="666666"/>
                </a:solidFill>
                <a:latin typeface="Raleway Medium"/>
                <a:ea typeface="Raleway Medium"/>
                <a:cs typeface="Raleway Medium"/>
                <a:sym typeface="Raleway Medium"/>
              </a:rPr>
              <a:t>General Context  </a:t>
            </a:r>
            <a:endParaRPr b="0" i="0" sz="2500" u="none" cap="none" strike="noStrike">
              <a:solidFill>
                <a:srgbClr val="666666"/>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Raleway"/>
              <a:ea typeface="Raleway"/>
              <a:cs typeface="Raleway"/>
              <a:sym typeface="Raleway"/>
            </a:endParaRPr>
          </a:p>
        </p:txBody>
      </p:sp>
      <p:sp>
        <p:nvSpPr>
          <p:cNvPr id="77" name="Google Shape;77;p16"/>
          <p:cNvSpPr txBox="1"/>
          <p:nvPr/>
        </p:nvSpPr>
        <p:spPr>
          <a:xfrm>
            <a:off x="2687102" y="887500"/>
            <a:ext cx="3769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000"/>
              <a:buFont typeface="Arial"/>
              <a:buNone/>
            </a:pPr>
            <a:r>
              <a:rPr lang="fr" sz="2400">
                <a:solidFill>
                  <a:schemeClr val="dk1"/>
                </a:solidFill>
                <a:latin typeface="Raleway"/>
                <a:ea typeface="Raleway"/>
                <a:cs typeface="Raleway"/>
                <a:sym typeface="Raleway"/>
              </a:rPr>
              <a:t>Project context</a:t>
            </a:r>
            <a:endParaRPr b="1" sz="2400">
              <a:latin typeface="Raleway"/>
              <a:ea typeface="Raleway"/>
              <a:cs typeface="Raleway"/>
              <a:sym typeface="Raleway"/>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79" name="Google Shape;79;p16"/>
          <p:cNvPicPr preferRelativeResize="0"/>
          <p:nvPr/>
        </p:nvPicPr>
        <p:blipFill rotWithShape="1">
          <a:blip r:embed="rId3">
            <a:alphaModFix/>
          </a:blip>
          <a:srcRect b="0" l="0" r="0" t="13344"/>
          <a:stretch/>
        </p:blipFill>
        <p:spPr>
          <a:xfrm>
            <a:off x="1493525" y="1562663"/>
            <a:ext cx="6156950" cy="2018175"/>
          </a:xfrm>
          <a:prstGeom prst="rect">
            <a:avLst/>
          </a:prstGeom>
          <a:noFill/>
          <a:ln>
            <a:noFill/>
          </a:ln>
        </p:spPr>
      </p:pic>
      <p:sp>
        <p:nvSpPr>
          <p:cNvPr id="80" name="Google Shape;80;p16"/>
          <p:cNvSpPr txBox="1"/>
          <p:nvPr/>
        </p:nvSpPr>
        <p:spPr>
          <a:xfrm>
            <a:off x="1534350" y="3808450"/>
            <a:ext cx="6075300" cy="1108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Raleway"/>
              <a:buChar char="➔"/>
            </a:pPr>
            <a:r>
              <a:rPr lang="fr" sz="1500">
                <a:latin typeface="Raleway"/>
                <a:ea typeface="Raleway"/>
                <a:cs typeface="Raleway"/>
                <a:sym typeface="Raleway"/>
              </a:rPr>
              <a:t>While these two forms of testing serve two distinct purposes in the </a:t>
            </a:r>
            <a:r>
              <a:rPr lang="fr" sz="1500">
                <a:latin typeface="Raleway"/>
                <a:ea typeface="Raleway"/>
                <a:cs typeface="Raleway"/>
                <a:sym typeface="Raleway"/>
              </a:rPr>
              <a:t>software development</a:t>
            </a:r>
            <a:r>
              <a:rPr lang="fr" sz="1500">
                <a:latin typeface="Raleway"/>
                <a:ea typeface="Raleway"/>
                <a:cs typeface="Raleway"/>
                <a:sym typeface="Raleway"/>
              </a:rPr>
              <a:t> lifecycle, they also feed into each other and </a:t>
            </a:r>
            <a:r>
              <a:rPr lang="fr" sz="1500">
                <a:latin typeface="Raleway"/>
                <a:ea typeface="Raleway"/>
                <a:cs typeface="Raleway"/>
                <a:sym typeface="Raleway"/>
              </a:rPr>
              <a:t>can be</a:t>
            </a:r>
            <a:r>
              <a:rPr lang="fr" sz="1500">
                <a:latin typeface="Raleway"/>
                <a:ea typeface="Raleway"/>
                <a:cs typeface="Raleway"/>
                <a:sym typeface="Raleway"/>
              </a:rPr>
              <a:t> used in tandem to ensure the software performance.</a:t>
            </a:r>
            <a:endParaRPr sz="15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4309887" y="4639756"/>
            <a:ext cx="1489200" cy="1386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86" name="Google Shape;86;p17"/>
          <p:cNvSpPr txBox="1"/>
          <p:nvPr/>
        </p:nvSpPr>
        <p:spPr>
          <a:xfrm>
            <a:off x="485050" y="234625"/>
            <a:ext cx="51522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500"/>
              <a:buFont typeface="Arial"/>
              <a:buNone/>
            </a:pPr>
            <a:r>
              <a:rPr b="0" i="0" lang="fr" sz="2500" u="none" cap="none" strike="noStrike">
                <a:solidFill>
                  <a:srgbClr val="666666"/>
                </a:solidFill>
                <a:latin typeface="Raleway Medium"/>
                <a:ea typeface="Raleway Medium"/>
                <a:cs typeface="Raleway Medium"/>
                <a:sym typeface="Raleway Medium"/>
              </a:rPr>
              <a:t>General Context  </a:t>
            </a:r>
            <a:endParaRPr b="0" i="0" sz="2500" u="none" cap="none" strike="noStrike">
              <a:solidFill>
                <a:srgbClr val="666666"/>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Raleway"/>
              <a:ea typeface="Raleway"/>
              <a:cs typeface="Raleway"/>
              <a:sym typeface="Raleway"/>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88" name="Google Shape;88;p17"/>
          <p:cNvSpPr txBox="1"/>
          <p:nvPr/>
        </p:nvSpPr>
        <p:spPr>
          <a:xfrm>
            <a:off x="2519200" y="3285025"/>
            <a:ext cx="41934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500">
                <a:solidFill>
                  <a:srgbClr val="292929"/>
                </a:solidFill>
                <a:highlight>
                  <a:srgbClr val="FFFFFF"/>
                </a:highlight>
                <a:latin typeface="Raleway"/>
                <a:ea typeface="Raleway"/>
                <a:cs typeface="Raleway"/>
                <a:sym typeface="Raleway"/>
              </a:rPr>
              <a:t>JMeter is not a real browser, so the reported response times do not include page rendering.</a:t>
            </a:r>
            <a:endParaRPr sz="1500">
              <a:latin typeface="Raleway"/>
              <a:ea typeface="Raleway"/>
              <a:cs typeface="Raleway"/>
              <a:sym typeface="Raleway"/>
            </a:endParaRPr>
          </a:p>
        </p:txBody>
      </p:sp>
      <p:pic>
        <p:nvPicPr>
          <p:cNvPr id="89" name="Google Shape;89;p17"/>
          <p:cNvPicPr preferRelativeResize="0"/>
          <p:nvPr/>
        </p:nvPicPr>
        <p:blipFill>
          <a:blip r:embed="rId3">
            <a:alphaModFix/>
          </a:blip>
          <a:stretch>
            <a:fillRect/>
          </a:stretch>
        </p:blipFill>
        <p:spPr>
          <a:xfrm>
            <a:off x="3159050" y="1653726"/>
            <a:ext cx="2825899" cy="1412950"/>
          </a:xfrm>
          <a:prstGeom prst="rect">
            <a:avLst/>
          </a:prstGeom>
          <a:noFill/>
          <a:ln>
            <a:noFill/>
          </a:ln>
        </p:spPr>
      </p:pic>
      <p:sp>
        <p:nvSpPr>
          <p:cNvPr id="90" name="Google Shape;90;p17"/>
          <p:cNvSpPr txBox="1"/>
          <p:nvPr/>
        </p:nvSpPr>
        <p:spPr>
          <a:xfrm>
            <a:off x="3072000" y="942025"/>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400">
                <a:solidFill>
                  <a:schemeClr val="dk1"/>
                </a:solidFill>
                <a:latin typeface="Raleway"/>
                <a:ea typeface="Raleway"/>
                <a:cs typeface="Raleway"/>
                <a:sym typeface="Raleway"/>
              </a:rPr>
              <a:t>Problematic</a:t>
            </a:r>
            <a:endParaRPr sz="24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4309887" y="4639756"/>
            <a:ext cx="1489200" cy="1386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96" name="Google Shape;9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97" name="Google Shape;97;p18"/>
          <p:cNvSpPr txBox="1"/>
          <p:nvPr/>
        </p:nvSpPr>
        <p:spPr>
          <a:xfrm>
            <a:off x="485050" y="234625"/>
            <a:ext cx="51522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500"/>
              <a:buFont typeface="Arial"/>
              <a:buNone/>
            </a:pPr>
            <a:r>
              <a:rPr b="0" i="0" lang="fr" sz="2500" u="none" cap="none" strike="noStrike">
                <a:solidFill>
                  <a:srgbClr val="666666"/>
                </a:solidFill>
                <a:latin typeface="Raleway Medium"/>
                <a:ea typeface="Raleway Medium"/>
                <a:cs typeface="Raleway Medium"/>
                <a:sym typeface="Raleway Medium"/>
              </a:rPr>
              <a:t>General Context  </a:t>
            </a:r>
            <a:endParaRPr b="0" i="0" sz="2500" u="none" cap="none" strike="noStrike">
              <a:solidFill>
                <a:srgbClr val="666666"/>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Raleway"/>
              <a:ea typeface="Raleway"/>
              <a:cs typeface="Raleway"/>
              <a:sym typeface="Raleway"/>
            </a:endParaRPr>
          </a:p>
        </p:txBody>
      </p:sp>
      <p:sp>
        <p:nvSpPr>
          <p:cNvPr id="98" name="Google Shape;98;p18"/>
          <p:cNvSpPr txBox="1"/>
          <p:nvPr/>
        </p:nvSpPr>
        <p:spPr>
          <a:xfrm>
            <a:off x="2687090" y="942013"/>
            <a:ext cx="3769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3000"/>
              <a:buFont typeface="Arial"/>
              <a:buNone/>
            </a:pPr>
            <a:r>
              <a:rPr lang="fr" sz="2400">
                <a:latin typeface="Raleway"/>
                <a:ea typeface="Raleway"/>
                <a:cs typeface="Raleway"/>
                <a:sym typeface="Raleway"/>
              </a:rPr>
              <a:t>Proposed solution</a:t>
            </a:r>
            <a:endParaRPr sz="2400">
              <a:latin typeface="Raleway"/>
              <a:ea typeface="Raleway"/>
              <a:cs typeface="Raleway"/>
              <a:sym typeface="Raleway"/>
            </a:endParaRPr>
          </a:p>
        </p:txBody>
      </p:sp>
      <p:sp>
        <p:nvSpPr>
          <p:cNvPr id="99" name="Google Shape;99;p18"/>
          <p:cNvSpPr txBox="1"/>
          <p:nvPr/>
        </p:nvSpPr>
        <p:spPr>
          <a:xfrm>
            <a:off x="777000" y="2111400"/>
            <a:ext cx="4201800" cy="224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fr" sz="1500">
                <a:solidFill>
                  <a:schemeClr val="dk1"/>
                </a:solidFill>
                <a:latin typeface="Raleway"/>
                <a:ea typeface="Raleway"/>
                <a:cs typeface="Raleway"/>
                <a:sym typeface="Raleway"/>
              </a:rPr>
              <a:t>Selenium functional tests can automate the collection of  the client-side performances.</a:t>
            </a:r>
            <a:endParaRPr sz="1500">
              <a:solidFill>
                <a:schemeClr val="dk1"/>
              </a:solidFill>
              <a:latin typeface="Raleway"/>
              <a:ea typeface="Raleway"/>
              <a:cs typeface="Raleway"/>
              <a:sym typeface="Raleway"/>
            </a:endParaRPr>
          </a:p>
          <a:p>
            <a:pPr indent="0" lvl="0" marL="0" rtl="0" algn="just">
              <a:lnSpc>
                <a:spcPct val="115000"/>
              </a:lnSpc>
              <a:spcBef>
                <a:spcPts val="0"/>
              </a:spcBef>
              <a:spcAft>
                <a:spcPts val="0"/>
              </a:spcAft>
              <a:buNone/>
            </a:pPr>
            <a:r>
              <a:rPr lang="fr" sz="1500">
                <a:solidFill>
                  <a:schemeClr val="dk1"/>
                </a:solidFill>
                <a:latin typeface="Raleway"/>
                <a:ea typeface="Raleway"/>
                <a:cs typeface="Raleway"/>
                <a:sym typeface="Raleway"/>
              </a:rPr>
              <a:t>Thus while the JMeter Load Test will put enough load on the system, the JMeter WebDriver plan will get the response times and other behavior from an end-user point of view.</a:t>
            </a:r>
            <a:endParaRPr sz="15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sz="1300">
              <a:solidFill>
                <a:schemeClr val="dk1"/>
              </a:solidFill>
              <a:latin typeface="EB Garamond"/>
              <a:ea typeface="EB Garamond"/>
              <a:cs typeface="EB Garamond"/>
              <a:sym typeface="EB Garamond"/>
            </a:endParaRPr>
          </a:p>
        </p:txBody>
      </p:sp>
      <p:pic>
        <p:nvPicPr>
          <p:cNvPr id="100" name="Google Shape;100;p18"/>
          <p:cNvPicPr preferRelativeResize="0"/>
          <p:nvPr/>
        </p:nvPicPr>
        <p:blipFill>
          <a:blip r:embed="rId3">
            <a:alphaModFix/>
          </a:blip>
          <a:stretch>
            <a:fillRect/>
          </a:stretch>
        </p:blipFill>
        <p:spPr>
          <a:xfrm>
            <a:off x="5198650" y="1898275"/>
            <a:ext cx="3273800" cy="23393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8887170" y="4845158"/>
            <a:ext cx="249600" cy="184800"/>
          </a:xfrm>
          <a:prstGeom prst="rect">
            <a:avLst/>
          </a:prstGeom>
          <a:noFill/>
          <a:ln>
            <a:noFill/>
          </a:ln>
        </p:spPr>
        <p:txBody>
          <a:bodyPr anchorCtr="0" anchor="t" bIns="0" lIns="0" spcFirstLastPara="1" rIns="0" wrap="square" tIns="0">
            <a:spAutoFit/>
          </a:bodyPr>
          <a:lstStyle/>
          <a:p>
            <a:pPr indent="0" lvl="0" marL="25400" marR="0" rtl="0" algn="l">
              <a:lnSpc>
                <a:spcPct val="11875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7" name="Google Shape;107;p19"/>
          <p:cNvSpPr txBox="1"/>
          <p:nvPr/>
        </p:nvSpPr>
        <p:spPr>
          <a:xfrm>
            <a:off x="8548088" y="151013"/>
            <a:ext cx="438300" cy="107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08" name="Google Shape;108;p19"/>
          <p:cNvSpPr txBox="1"/>
          <p:nvPr/>
        </p:nvSpPr>
        <p:spPr>
          <a:xfrm>
            <a:off x="485050" y="241769"/>
            <a:ext cx="7223100" cy="55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500"/>
              <a:buFont typeface="Arial"/>
              <a:buNone/>
            </a:pPr>
            <a:r>
              <a:rPr b="0" i="0" lang="fr" sz="2500" u="none" cap="none" strike="noStrike">
                <a:solidFill>
                  <a:srgbClr val="666666"/>
                </a:solidFill>
                <a:latin typeface="Raleway Medium"/>
                <a:ea typeface="Raleway Medium"/>
                <a:cs typeface="Raleway Medium"/>
                <a:sym typeface="Raleway Medium"/>
              </a:rPr>
              <a:t>Used Technologies and Architecture (1/4)</a:t>
            </a:r>
            <a:endParaRPr b="0" i="0" sz="2500" u="none" cap="none" strike="noStrike">
              <a:solidFill>
                <a:srgbClr val="666666"/>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Raleway"/>
              <a:ea typeface="Raleway"/>
              <a:cs typeface="Raleway"/>
              <a:sym typeface="Raleway"/>
            </a:endParaRPr>
          </a:p>
        </p:txBody>
      </p:sp>
      <p:sp>
        <p:nvSpPr>
          <p:cNvPr id="109" name="Google Shape;109;p19"/>
          <p:cNvSpPr txBox="1"/>
          <p:nvPr/>
        </p:nvSpPr>
        <p:spPr>
          <a:xfrm>
            <a:off x="2261775" y="948113"/>
            <a:ext cx="48681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latin typeface="Raleway"/>
                <a:ea typeface="Raleway"/>
                <a:cs typeface="Raleway"/>
                <a:sym typeface="Raleway"/>
              </a:rPr>
              <a:t>U</a:t>
            </a:r>
            <a:r>
              <a:rPr b="0" i="0" lang="fr" sz="2400" u="none" cap="none" strike="noStrike">
                <a:solidFill>
                  <a:srgbClr val="000000"/>
                </a:solidFill>
                <a:latin typeface="Raleway"/>
                <a:ea typeface="Raleway"/>
                <a:cs typeface="Raleway"/>
                <a:sym typeface="Raleway"/>
              </a:rPr>
              <a:t>sed Technologies</a:t>
            </a:r>
            <a:endParaRPr b="0" i="0" sz="2400" u="none" cap="none" strike="noStrike">
              <a:solidFill>
                <a:srgbClr val="000000"/>
              </a:solidFill>
              <a:latin typeface="Raleway"/>
              <a:ea typeface="Raleway"/>
              <a:cs typeface="Raleway"/>
              <a:sym typeface="Raleway"/>
            </a:endParaRPr>
          </a:p>
        </p:txBody>
      </p:sp>
      <p:sp>
        <p:nvSpPr>
          <p:cNvPr id="110" name="Google Shape;110;p1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fr"/>
              <a:t>‹#›</a:t>
            </a:fld>
            <a:endParaRPr/>
          </a:p>
        </p:txBody>
      </p:sp>
      <p:pic>
        <p:nvPicPr>
          <p:cNvPr id="111" name="Google Shape;111;p19"/>
          <p:cNvPicPr preferRelativeResize="0"/>
          <p:nvPr/>
        </p:nvPicPr>
        <p:blipFill>
          <a:blip r:embed="rId3">
            <a:alphaModFix/>
          </a:blip>
          <a:stretch>
            <a:fillRect/>
          </a:stretch>
        </p:blipFill>
        <p:spPr>
          <a:xfrm>
            <a:off x="823913" y="1732113"/>
            <a:ext cx="7496175" cy="2886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8887170" y="4845158"/>
            <a:ext cx="249600" cy="184800"/>
          </a:xfrm>
          <a:prstGeom prst="rect">
            <a:avLst/>
          </a:prstGeom>
          <a:noFill/>
          <a:ln>
            <a:noFill/>
          </a:ln>
        </p:spPr>
        <p:txBody>
          <a:bodyPr anchorCtr="0" anchor="t" bIns="0" lIns="0" spcFirstLastPara="1" rIns="0" wrap="square" tIns="0">
            <a:spAutoFit/>
          </a:bodyPr>
          <a:lstStyle/>
          <a:p>
            <a:pPr indent="0" lvl="0" marL="25400" marR="0" rtl="0" algn="l">
              <a:lnSpc>
                <a:spcPct val="11875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8" name="Google Shape;118;p20"/>
          <p:cNvSpPr txBox="1"/>
          <p:nvPr/>
        </p:nvSpPr>
        <p:spPr>
          <a:xfrm>
            <a:off x="8548088" y="151013"/>
            <a:ext cx="438300" cy="107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19" name="Google Shape;119;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fr"/>
              <a:t>‹#›</a:t>
            </a:fld>
            <a:endParaRPr/>
          </a:p>
        </p:txBody>
      </p:sp>
      <p:sp>
        <p:nvSpPr>
          <p:cNvPr id="120" name="Google Shape;120;p20"/>
          <p:cNvSpPr txBox="1"/>
          <p:nvPr/>
        </p:nvSpPr>
        <p:spPr>
          <a:xfrm>
            <a:off x="485050" y="241769"/>
            <a:ext cx="7223100" cy="55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500"/>
              <a:buFont typeface="Arial"/>
              <a:buNone/>
            </a:pPr>
            <a:r>
              <a:rPr b="0" i="0" lang="fr" sz="2500" u="none" cap="none" strike="noStrike">
                <a:solidFill>
                  <a:srgbClr val="666666"/>
                </a:solidFill>
                <a:latin typeface="Raleway Medium"/>
                <a:ea typeface="Raleway Medium"/>
                <a:cs typeface="Raleway Medium"/>
                <a:sym typeface="Raleway Medium"/>
              </a:rPr>
              <a:t>Used Technologies and Architecture (1/4)</a:t>
            </a:r>
            <a:endParaRPr b="0" i="0" sz="2500" u="none" cap="none" strike="noStrike">
              <a:solidFill>
                <a:srgbClr val="666666"/>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Raleway"/>
              <a:ea typeface="Raleway"/>
              <a:cs typeface="Raleway"/>
              <a:sym typeface="Raleway"/>
            </a:endParaRPr>
          </a:p>
        </p:txBody>
      </p:sp>
      <p:pic>
        <p:nvPicPr>
          <p:cNvPr id="121" name="Google Shape;121;p20"/>
          <p:cNvPicPr preferRelativeResize="0"/>
          <p:nvPr/>
        </p:nvPicPr>
        <p:blipFill>
          <a:blip r:embed="rId3">
            <a:alphaModFix/>
          </a:blip>
          <a:stretch>
            <a:fillRect/>
          </a:stretch>
        </p:blipFill>
        <p:spPr>
          <a:xfrm>
            <a:off x="1499850" y="1549825"/>
            <a:ext cx="6144299" cy="3256575"/>
          </a:xfrm>
          <a:prstGeom prst="rect">
            <a:avLst/>
          </a:prstGeom>
          <a:noFill/>
          <a:ln>
            <a:noFill/>
          </a:ln>
        </p:spPr>
      </p:pic>
      <p:sp>
        <p:nvSpPr>
          <p:cNvPr id="122" name="Google Shape;122;p20"/>
          <p:cNvSpPr txBox="1"/>
          <p:nvPr/>
        </p:nvSpPr>
        <p:spPr>
          <a:xfrm>
            <a:off x="2039550" y="905125"/>
            <a:ext cx="5064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400">
                <a:solidFill>
                  <a:schemeClr val="dk1"/>
                </a:solidFill>
                <a:latin typeface="Raleway"/>
                <a:ea typeface="Raleway"/>
                <a:cs typeface="Raleway"/>
                <a:sym typeface="Raleway"/>
              </a:rPr>
              <a:t>CI/CD Pipeline : Deploy the App</a:t>
            </a:r>
            <a:endParaRPr sz="2400">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nvSpPr>
        <p:spPr>
          <a:xfrm>
            <a:off x="8887170" y="4845158"/>
            <a:ext cx="249600" cy="184800"/>
          </a:xfrm>
          <a:prstGeom prst="rect">
            <a:avLst/>
          </a:prstGeom>
          <a:noFill/>
          <a:ln>
            <a:noFill/>
          </a:ln>
        </p:spPr>
        <p:txBody>
          <a:bodyPr anchorCtr="0" anchor="t" bIns="0" lIns="0" spcFirstLastPara="1" rIns="0" wrap="square" tIns="0">
            <a:spAutoFit/>
          </a:bodyPr>
          <a:lstStyle/>
          <a:p>
            <a:pPr indent="0" lvl="0" marL="25400" marR="0" rtl="0" algn="l">
              <a:lnSpc>
                <a:spcPct val="11875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9" name="Google Shape;129;p21"/>
          <p:cNvSpPr txBox="1"/>
          <p:nvPr/>
        </p:nvSpPr>
        <p:spPr>
          <a:xfrm>
            <a:off x="8548088" y="151013"/>
            <a:ext cx="438300" cy="107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30" name="Google Shape;130;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fr"/>
              <a:t>‹#›</a:t>
            </a:fld>
            <a:endParaRPr/>
          </a:p>
        </p:txBody>
      </p:sp>
      <p:sp>
        <p:nvSpPr>
          <p:cNvPr id="131" name="Google Shape;131;p21"/>
          <p:cNvSpPr txBox="1"/>
          <p:nvPr/>
        </p:nvSpPr>
        <p:spPr>
          <a:xfrm>
            <a:off x="485050" y="241769"/>
            <a:ext cx="7223100" cy="55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500"/>
              <a:buFont typeface="Arial"/>
              <a:buNone/>
            </a:pPr>
            <a:r>
              <a:rPr b="0" i="0" lang="fr" sz="2500" u="none" cap="none" strike="noStrike">
                <a:solidFill>
                  <a:srgbClr val="666666"/>
                </a:solidFill>
                <a:latin typeface="Raleway Medium"/>
                <a:ea typeface="Raleway Medium"/>
                <a:cs typeface="Raleway Medium"/>
                <a:sym typeface="Raleway Medium"/>
              </a:rPr>
              <a:t>Used Technologies and Architecture (1/4)</a:t>
            </a:r>
            <a:endParaRPr b="0" i="0" sz="2500" u="none" cap="none" strike="noStrike">
              <a:solidFill>
                <a:srgbClr val="666666"/>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Raleway"/>
              <a:ea typeface="Raleway"/>
              <a:cs typeface="Raleway"/>
              <a:sym typeface="Raleway"/>
            </a:endParaRPr>
          </a:p>
        </p:txBody>
      </p:sp>
      <p:pic>
        <p:nvPicPr>
          <p:cNvPr id="132" name="Google Shape;132;p21"/>
          <p:cNvPicPr preferRelativeResize="0"/>
          <p:nvPr/>
        </p:nvPicPr>
        <p:blipFill>
          <a:blip r:embed="rId3">
            <a:alphaModFix/>
          </a:blip>
          <a:stretch>
            <a:fillRect/>
          </a:stretch>
        </p:blipFill>
        <p:spPr>
          <a:xfrm>
            <a:off x="3334925" y="1501400"/>
            <a:ext cx="5434976" cy="3343749"/>
          </a:xfrm>
          <a:prstGeom prst="rect">
            <a:avLst/>
          </a:prstGeom>
          <a:noFill/>
          <a:ln>
            <a:noFill/>
          </a:ln>
        </p:spPr>
      </p:pic>
      <p:sp>
        <p:nvSpPr>
          <p:cNvPr id="133" name="Google Shape;133;p21"/>
          <p:cNvSpPr txBox="1"/>
          <p:nvPr/>
        </p:nvSpPr>
        <p:spPr>
          <a:xfrm>
            <a:off x="2428613" y="947300"/>
            <a:ext cx="4316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400">
                <a:solidFill>
                  <a:schemeClr val="dk1"/>
                </a:solidFill>
                <a:latin typeface="Raleway"/>
                <a:ea typeface="Raleway"/>
                <a:cs typeface="Raleway"/>
                <a:sym typeface="Raleway"/>
              </a:rPr>
              <a:t>Selenium Grid Architecture</a:t>
            </a:r>
            <a:endParaRPr sz="2400">
              <a:solidFill>
                <a:schemeClr val="dk1"/>
              </a:solidFill>
              <a:latin typeface="Raleway"/>
              <a:ea typeface="Raleway"/>
              <a:cs typeface="Raleway"/>
              <a:sym typeface="Raleway"/>
            </a:endParaRPr>
          </a:p>
        </p:txBody>
      </p:sp>
      <p:sp>
        <p:nvSpPr>
          <p:cNvPr id="134" name="Google Shape;134;p21"/>
          <p:cNvSpPr txBox="1"/>
          <p:nvPr/>
        </p:nvSpPr>
        <p:spPr>
          <a:xfrm>
            <a:off x="334925" y="2431925"/>
            <a:ext cx="30000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500">
                <a:solidFill>
                  <a:srgbClr val="333333"/>
                </a:solidFill>
                <a:highlight>
                  <a:srgbClr val="FFFFFF"/>
                </a:highlight>
                <a:latin typeface="Raleway"/>
                <a:ea typeface="Raleway"/>
                <a:cs typeface="Raleway"/>
                <a:sym typeface="Raleway"/>
              </a:rPr>
              <a:t>Selenium Grid is a smart proxy server that makes it easy to run tests in parallel on multiple machines. This is done by routing commands to remote web browser instances.</a:t>
            </a:r>
            <a:endParaRPr sz="15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nvSpPr>
        <p:spPr>
          <a:xfrm>
            <a:off x="8887170" y="4845158"/>
            <a:ext cx="249600" cy="184800"/>
          </a:xfrm>
          <a:prstGeom prst="rect">
            <a:avLst/>
          </a:prstGeom>
          <a:noFill/>
          <a:ln>
            <a:noFill/>
          </a:ln>
        </p:spPr>
        <p:txBody>
          <a:bodyPr anchorCtr="0" anchor="t" bIns="0" lIns="0" spcFirstLastPara="1" rIns="0" wrap="square" tIns="0">
            <a:spAutoFit/>
          </a:bodyPr>
          <a:lstStyle/>
          <a:p>
            <a:pPr indent="0" lvl="0" marL="25400" marR="0" rtl="0" algn="l">
              <a:lnSpc>
                <a:spcPct val="11875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1" name="Google Shape;141;p22"/>
          <p:cNvSpPr txBox="1"/>
          <p:nvPr/>
        </p:nvSpPr>
        <p:spPr>
          <a:xfrm>
            <a:off x="8548088" y="151013"/>
            <a:ext cx="438300" cy="107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42" name="Google Shape;142;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fr"/>
              <a:t>‹#›</a:t>
            </a:fld>
            <a:endParaRPr/>
          </a:p>
        </p:txBody>
      </p:sp>
      <p:sp>
        <p:nvSpPr>
          <p:cNvPr id="143" name="Google Shape;143;p22"/>
          <p:cNvSpPr txBox="1"/>
          <p:nvPr/>
        </p:nvSpPr>
        <p:spPr>
          <a:xfrm>
            <a:off x="485050" y="241769"/>
            <a:ext cx="7223100" cy="55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500"/>
              <a:buFont typeface="Arial"/>
              <a:buNone/>
            </a:pPr>
            <a:r>
              <a:rPr b="0" i="0" lang="fr" sz="2500" u="none" cap="none" strike="noStrike">
                <a:solidFill>
                  <a:srgbClr val="666666"/>
                </a:solidFill>
                <a:latin typeface="Raleway Medium"/>
                <a:ea typeface="Raleway Medium"/>
                <a:cs typeface="Raleway Medium"/>
                <a:sym typeface="Raleway Medium"/>
              </a:rPr>
              <a:t>Used Technologies and Architecture (1/4)</a:t>
            </a:r>
            <a:endParaRPr b="0" i="0" sz="2500" u="none" cap="none" strike="noStrike">
              <a:solidFill>
                <a:srgbClr val="666666"/>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Raleway"/>
              <a:ea typeface="Raleway"/>
              <a:cs typeface="Raleway"/>
              <a:sym typeface="Raleway"/>
            </a:endParaRPr>
          </a:p>
        </p:txBody>
      </p:sp>
      <p:pic>
        <p:nvPicPr>
          <p:cNvPr id="144" name="Google Shape;144;p22"/>
          <p:cNvPicPr preferRelativeResize="0"/>
          <p:nvPr/>
        </p:nvPicPr>
        <p:blipFill>
          <a:blip r:embed="rId3">
            <a:alphaModFix/>
          </a:blip>
          <a:stretch>
            <a:fillRect/>
          </a:stretch>
        </p:blipFill>
        <p:spPr>
          <a:xfrm>
            <a:off x="3427525" y="1563125"/>
            <a:ext cx="5387099" cy="3282025"/>
          </a:xfrm>
          <a:prstGeom prst="rect">
            <a:avLst/>
          </a:prstGeom>
          <a:noFill/>
          <a:ln cap="flat" cmpd="sng" w="19050">
            <a:solidFill>
              <a:srgbClr val="000000"/>
            </a:solidFill>
            <a:prstDash val="dash"/>
            <a:round/>
            <a:headEnd len="sm" w="sm" type="none"/>
            <a:tailEnd len="sm" w="sm" type="none"/>
          </a:ln>
        </p:spPr>
      </p:pic>
      <p:sp>
        <p:nvSpPr>
          <p:cNvPr id="145" name="Google Shape;145;p22"/>
          <p:cNvSpPr txBox="1"/>
          <p:nvPr/>
        </p:nvSpPr>
        <p:spPr>
          <a:xfrm>
            <a:off x="1878453" y="856275"/>
            <a:ext cx="5387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400">
                <a:solidFill>
                  <a:schemeClr val="dk1"/>
                </a:solidFill>
                <a:latin typeface="Raleway"/>
                <a:ea typeface="Raleway"/>
                <a:cs typeface="Raleway"/>
                <a:sym typeface="Raleway"/>
              </a:rPr>
              <a:t>Jmeter Distributed Architecture</a:t>
            </a:r>
            <a:endParaRPr sz="2400">
              <a:solidFill>
                <a:schemeClr val="dk1"/>
              </a:solidFill>
              <a:latin typeface="Raleway"/>
              <a:ea typeface="Raleway"/>
              <a:cs typeface="Raleway"/>
              <a:sym typeface="Raleway"/>
            </a:endParaRPr>
          </a:p>
        </p:txBody>
      </p:sp>
      <p:sp>
        <p:nvSpPr>
          <p:cNvPr id="146" name="Google Shape;146;p22"/>
          <p:cNvSpPr txBox="1"/>
          <p:nvPr/>
        </p:nvSpPr>
        <p:spPr>
          <a:xfrm>
            <a:off x="433025" y="2143975"/>
            <a:ext cx="28623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500">
                <a:solidFill>
                  <a:schemeClr val="dk1"/>
                </a:solidFill>
                <a:highlight>
                  <a:srgbClr val="FFFFFF"/>
                </a:highlight>
                <a:latin typeface="Raleway"/>
                <a:ea typeface="Raleway"/>
                <a:cs typeface="Raleway"/>
                <a:sym typeface="Raleway"/>
              </a:rPr>
              <a:t>Distributed Testing in JMeter helps to scale-up the capacity of JMeter to generate the desired number of thread (users) to perform the Load Test. The distributed testing follows the master-slave architecture.</a:t>
            </a:r>
            <a:endParaRPr sz="15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