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://www.data.nasa.gov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69999" y="761998"/>
            <a:ext cx="10464801" cy="3302003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69999" y="4152898"/>
            <a:ext cx="10464801" cy="11303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Challenge: DATA TREASURE HUNTING</a:t>
            </a:r>
          </a:p>
        </p:txBody>
      </p:sp>
      <p:pic>
        <p:nvPicPr>
          <p:cNvPr id="3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0089" y="5912510"/>
            <a:ext cx="3324622" cy="3324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Sustainability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Open Source and Free</a:t>
            </a:r>
            <a:endParaRPr sz="3800">
              <a:solidFill>
                <a:srgbClr val="FFFFFF"/>
              </a:solidFill>
            </a:endParaRPr>
          </a:p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Automated keyword extraction and updates ensure that data stays fresh</a:t>
            </a:r>
          </a:p>
        </p:txBody>
      </p:sp>
      <p:sp>
        <p:nvSpPr>
          <p:cNvPr id="71" name="Shape 71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Challenge</a:t>
            </a:r>
          </a:p>
        </p:txBody>
      </p:sp>
      <p:sp>
        <p:nvSpPr>
          <p:cNvPr id="37" name="Shape 37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NASA has released a huge amount of data on data.nasa.gov, but it is poorly tagged with keywords (if at all)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Difficult to search, even harder to find connections between datasets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Other governmental agencies have also released open data, but there is no direct way to connect it with NASA’s data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Solution</a:t>
            </a:r>
          </a:p>
        </p:txBody>
      </p:sp>
      <p:sp>
        <p:nvSpPr>
          <p:cNvPr id="41" name="Shape 41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Metadata for </a:t>
            </a:r>
            <a:r>
              <a:rPr b="1" sz="3600">
                <a:solidFill>
                  <a:srgbClr val="FFFFFF"/>
                </a:solidFill>
              </a:rPr>
              <a:t>~70</a:t>
            </a:r>
            <a:r>
              <a:rPr sz="3600">
                <a:solidFill>
                  <a:srgbClr val="FFFFFF"/>
                </a:solidFill>
              </a:rPr>
              <a:t> datasets provided in challenge starter kit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Pulled complete metadata from data.nasa.gov/data.json, plus data.json from other gov’t agencies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Derived new and meaningful keywords for all datasets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Interactive visualization of keywords and datasets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The Result</a:t>
            </a:r>
          </a:p>
        </p:txBody>
      </p:sp>
      <p:sp>
        <p:nvSpPr>
          <p:cNvPr id="45" name="Shape 45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53706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FFFFFF"/>
                </a:solidFill>
              </a:rPr>
              <a:t>Keywords tagged for </a:t>
            </a:r>
            <a:r>
              <a:rPr b="1" sz="3564">
                <a:solidFill>
                  <a:srgbClr val="FFFFFF"/>
                </a:solidFill>
              </a:rPr>
              <a:t>26000</a:t>
            </a:r>
            <a:r>
              <a:rPr sz="3564">
                <a:solidFill>
                  <a:srgbClr val="FFFFFF"/>
                </a:solidFill>
              </a:rPr>
              <a:t> datasets, including </a:t>
            </a:r>
            <a:r>
              <a:rPr b="1" sz="3564">
                <a:solidFill>
                  <a:srgbClr val="FFFFFF"/>
                </a:solidFill>
              </a:rPr>
              <a:t>16600</a:t>
            </a:r>
            <a:r>
              <a:rPr sz="3564">
                <a:solidFill>
                  <a:srgbClr val="FFFFFF"/>
                </a:solidFill>
              </a:rPr>
              <a:t> from NASA</a:t>
            </a:r>
            <a:endParaRPr sz="3564">
              <a:solidFill>
                <a:srgbClr val="FFFFFF"/>
              </a:solidFill>
            </a:endParaRPr>
          </a:p>
          <a:p>
            <a:pPr lvl="1" marL="1293761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564">
                <a:solidFill>
                  <a:srgbClr val="FFFFFF"/>
                </a:solidFill>
              </a:rPr>
              <a:t>188812</a:t>
            </a:r>
            <a:r>
              <a:rPr sz="3564">
                <a:solidFill>
                  <a:srgbClr val="FFFFFF"/>
                </a:solidFill>
              </a:rPr>
              <a:t> keywords tagged</a:t>
            </a:r>
            <a:endParaRPr sz="3564">
              <a:solidFill>
                <a:srgbClr val="FFFFFF"/>
              </a:solidFill>
            </a:endParaRPr>
          </a:p>
          <a:p>
            <a:pPr lvl="1" marL="1293761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564">
                <a:solidFill>
                  <a:srgbClr val="FFFFFF"/>
                </a:solidFill>
              </a:rPr>
              <a:t>12152</a:t>
            </a:r>
            <a:r>
              <a:rPr sz="3564">
                <a:solidFill>
                  <a:srgbClr val="FFFFFF"/>
                </a:solidFill>
              </a:rPr>
              <a:t> unique keywords</a:t>
            </a:r>
            <a:endParaRPr b="1" sz="3564">
              <a:solidFill>
                <a:srgbClr val="FFFFFF"/>
              </a:solidFill>
            </a:endParaRPr>
          </a:p>
          <a:p>
            <a:pPr lvl="0" marL="853706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FFFFFF"/>
                </a:solidFill>
              </a:rPr>
              <a:t>Tagged keywords for data from </a:t>
            </a:r>
            <a:r>
              <a:rPr b="1" sz="3564">
                <a:solidFill>
                  <a:srgbClr val="FFFFFF"/>
                </a:solidFill>
              </a:rPr>
              <a:t>7</a:t>
            </a:r>
            <a:r>
              <a:rPr sz="3564">
                <a:solidFill>
                  <a:srgbClr val="FFFFFF"/>
                </a:solidFill>
              </a:rPr>
              <a:t> other agencies and </a:t>
            </a:r>
            <a:r>
              <a:rPr b="1" sz="3564">
                <a:solidFill>
                  <a:srgbClr val="FFFFFF"/>
                </a:solidFill>
              </a:rPr>
              <a:t>12 </a:t>
            </a:r>
            <a:r>
              <a:rPr sz="3564">
                <a:solidFill>
                  <a:srgbClr val="FFFFFF"/>
                </a:solidFill>
              </a:rPr>
              <a:t>states</a:t>
            </a:r>
            <a:endParaRPr sz="3564">
              <a:solidFill>
                <a:srgbClr val="FFFFFF"/>
              </a:solidFill>
            </a:endParaRPr>
          </a:p>
          <a:p>
            <a:pPr lvl="0" marL="853706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FFFFFF"/>
                </a:solidFill>
              </a:rPr>
              <a:t>Connected </a:t>
            </a:r>
            <a:r>
              <a:rPr b="1" sz="3564">
                <a:solidFill>
                  <a:srgbClr val="FFFFFF"/>
                </a:solidFill>
              </a:rPr>
              <a:t>3000</a:t>
            </a:r>
            <a:r>
              <a:rPr sz="3564">
                <a:solidFill>
                  <a:srgbClr val="FFFFFF"/>
                </a:solidFill>
              </a:rPr>
              <a:t> NASA datasets to other open data via new keywords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Before/after</a:t>
            </a:r>
          </a:p>
        </p:txBody>
      </p:sp>
      <p:sp>
        <p:nvSpPr>
          <p:cNvPr id="49" name="Shape 49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77609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 u="sng">
                <a:solidFill>
                  <a:srgbClr val="FFFFFF"/>
                </a:solidFill>
              </a:rPr>
              <a:t>Before</a:t>
            </a:r>
            <a:endParaRPr sz="3239" u="sng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Most common keywords: </a:t>
            </a:r>
            <a:r>
              <a:rPr b="1" sz="3239">
                <a:solidFill>
                  <a:srgbClr val="FFFFFF"/>
                </a:solidFill>
              </a:rPr>
              <a:t>“Project”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“Complete”</a:t>
            </a:r>
            <a:endParaRPr b="1" sz="3239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NASA Datasets tagged with “space”: </a:t>
            </a:r>
            <a:r>
              <a:rPr b="1" sz="3239">
                <a:solidFill>
                  <a:srgbClr val="FFFFFF"/>
                </a:solidFill>
              </a:rPr>
              <a:t>1</a:t>
            </a:r>
            <a:endParaRPr b="1" sz="3239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Non-NASA datasets tagged with “space”: </a:t>
            </a:r>
            <a:r>
              <a:rPr b="1" sz="3239">
                <a:solidFill>
                  <a:srgbClr val="FFFFFF"/>
                </a:solidFill>
              </a:rPr>
              <a:t>5</a:t>
            </a:r>
            <a:endParaRPr sz="3239">
              <a:solidFill>
                <a:srgbClr val="FFFFFF"/>
              </a:solidFill>
            </a:endParaRPr>
          </a:p>
          <a:p>
            <a:pPr lvl="0" marL="77609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 u="sng">
                <a:solidFill>
                  <a:srgbClr val="FFFFFF"/>
                </a:solidFill>
              </a:rPr>
              <a:t>After</a:t>
            </a:r>
            <a:endParaRPr sz="3239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Most common keywords: </a:t>
            </a:r>
            <a:r>
              <a:rPr b="1" sz="3239">
                <a:solidFill>
                  <a:srgbClr val="FFFFFF"/>
                </a:solidFill>
              </a:rPr>
              <a:t>“Phase I”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“Phase II”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“NASA”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“International Earth Science Information Network”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Methods</a:t>
            </a:r>
          </a:p>
        </p:txBody>
      </p:sp>
      <p:sp>
        <p:nvSpPr>
          <p:cNvPr id="53" name="Shape 53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Lots of math!</a:t>
            </a:r>
            <a:br>
              <a:rPr b="1" sz="3600">
                <a:solidFill>
                  <a:srgbClr val="FFFFFF"/>
                </a:solidFill>
              </a:rPr>
            </a:br>
          </a:p>
        </p:txBody>
      </p:sp>
      <p:pic>
        <p:nvPicPr>
          <p:cNvPr id="55" name="mathynes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8805" y="3431807"/>
            <a:ext cx="10087190" cy="4604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Impact</a:t>
            </a:r>
          </a:p>
        </p:txBody>
      </p:sp>
      <p:sp>
        <p:nvSpPr>
          <p:cNvPr id="58" name="Shape 58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01966" indent="-801966" defTabSz="527006">
              <a:spcBef>
                <a:spcPts val="3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48">
                <a:solidFill>
                  <a:srgbClr val="FFFFFF"/>
                </a:solidFill>
              </a:rPr>
              <a:t>Deriving knowledge and new conclusions by utilizing existing and open data is one of the greatest challenges in recent years for government, science and business</a:t>
            </a:r>
            <a:endParaRPr sz="3348"/>
          </a:p>
          <a:p>
            <a:pPr lvl="0" marL="801966" indent="-801966" defTabSz="527006">
              <a:spcBef>
                <a:spcPts val="3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48">
                <a:solidFill>
                  <a:srgbClr val="FFFFFF"/>
                </a:solidFill>
              </a:rPr>
              <a:t>Building an intelligent and automated application to derive keywords for open data will ensure that datasets are searchable and connected both within and across agencies</a:t>
            </a:r>
            <a:endParaRPr sz="3348">
              <a:solidFill>
                <a:srgbClr val="FFFFFF"/>
              </a:solidFill>
            </a:endParaRPr>
          </a:p>
          <a:p>
            <a:pPr lvl="0" marL="801966" indent="-801966" defTabSz="527006">
              <a:spcBef>
                <a:spcPts val="3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48">
                <a:solidFill>
                  <a:srgbClr val="FFFFFF"/>
                </a:solidFill>
              </a:rPr>
              <a:t>The interactive visualization of “constellations” of keywords will lead to new and possibly much more meaningful results derived from the same data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Creativity</a:t>
            </a:r>
          </a:p>
        </p:txBody>
      </p:sp>
      <p:sp>
        <p:nvSpPr>
          <p:cNvPr id="62" name="Shape 62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Creative visualization of the data from </a:t>
            </a:r>
            <a:r>
              <a:rPr sz="3800">
                <a:hlinkClick r:id="rId3" invalidUrl="" action="" tgtFrame="" tooltip="" history="1" highlightClick="0" endSnd="0"/>
              </a:rPr>
              <a:t>www.data.nasa.gov</a:t>
            </a:r>
            <a:r>
              <a:rPr sz="3800">
                <a:solidFill>
                  <a:srgbClr val="FFFFFF"/>
                </a:solidFill>
              </a:rPr>
              <a:t> in shape of constellations in space, which will illustrate the relations between key words and related tags from the same area of interest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Product</a:t>
            </a:r>
          </a:p>
        </p:txBody>
      </p:sp>
      <p:sp>
        <p:nvSpPr>
          <p:cNvPr id="66" name="Shape 66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Finished product</a:t>
            </a:r>
            <a:endParaRPr sz="3800">
              <a:solidFill>
                <a:srgbClr val="FFFFFF"/>
              </a:solidFill>
            </a:endParaRPr>
          </a:p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Will be available for general use on a public domain</a:t>
            </a:r>
            <a:endParaRPr sz="3800">
              <a:solidFill>
                <a:srgbClr val="FFFFFF"/>
              </a:solidFill>
            </a:endParaRPr>
          </a:p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UI/UX improvements are possible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