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64" r:id="rId2"/>
    <p:sldId id="565" r:id="rId3"/>
    <p:sldId id="566" r:id="rId4"/>
    <p:sldId id="567" r:id="rId5"/>
    <p:sldId id="568" r:id="rId6"/>
    <p:sldId id="569" r:id="rId7"/>
    <p:sldId id="570" r:id="rId8"/>
    <p:sldId id="571"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591" r:id="rId29"/>
    <p:sldId id="592" r:id="rId30"/>
    <p:sldId id="593" r:id="rId31"/>
    <p:sldId id="594" r:id="rId32"/>
    <p:sldId id="595" r:id="rId33"/>
    <p:sldId id="596" r:id="rId34"/>
    <p:sldId id="597" r:id="rId35"/>
    <p:sldId id="598" r:id="rId36"/>
    <p:sldId id="599" r:id="rId37"/>
    <p:sldId id="600" r:id="rId38"/>
    <p:sldId id="601" r:id="rId39"/>
    <p:sldId id="602" r:id="rId40"/>
    <p:sldId id="603" r:id="rId41"/>
    <p:sldId id="604" r:id="rId42"/>
    <p:sldId id="605" r:id="rId43"/>
    <p:sldId id="606" r:id="rId44"/>
    <p:sldId id="607" r:id="rId45"/>
    <p:sldId id="608" r:id="rId46"/>
    <p:sldId id="609" r:id="rId47"/>
    <p:sldId id="610" r:id="rId48"/>
    <p:sldId id="611" r:id="rId49"/>
    <p:sldId id="612" r:id="rId50"/>
    <p:sldId id="613" r:id="rId51"/>
    <p:sldId id="614" r:id="rId52"/>
    <p:sldId id="615" r:id="rId53"/>
    <p:sldId id="616" r:id="rId54"/>
    <p:sldId id="617" r:id="rId55"/>
    <p:sldId id="618" r:id="rId56"/>
    <p:sldId id="619" r:id="rId57"/>
    <p:sldId id="620" r:id="rId58"/>
    <p:sldId id="621" r:id="rId59"/>
    <p:sldId id="622" r:id="rId60"/>
    <p:sldId id="623" r:id="rId61"/>
    <p:sldId id="677" r:id="rId62"/>
    <p:sldId id="624" r:id="rId63"/>
    <p:sldId id="625" r:id="rId64"/>
    <p:sldId id="626" r:id="rId65"/>
    <p:sldId id="627" r:id="rId66"/>
    <p:sldId id="678" r:id="rId67"/>
    <p:sldId id="679" r:id="rId68"/>
    <p:sldId id="628" r:id="rId69"/>
    <p:sldId id="629" r:id="rId70"/>
    <p:sldId id="630" r:id="rId71"/>
    <p:sldId id="631" r:id="rId72"/>
    <p:sldId id="680" r:id="rId73"/>
    <p:sldId id="632" r:id="rId74"/>
    <p:sldId id="681" r:id="rId75"/>
    <p:sldId id="682" r:id="rId76"/>
    <p:sldId id="633" r:id="rId77"/>
    <p:sldId id="683" r:id="rId78"/>
    <p:sldId id="684" r:id="rId79"/>
    <p:sldId id="685" r:id="rId80"/>
    <p:sldId id="686" r:id="rId81"/>
    <p:sldId id="687" r:id="rId82"/>
    <p:sldId id="688" r:id="rId83"/>
    <p:sldId id="635" r:id="rId84"/>
    <p:sldId id="636" r:id="rId85"/>
    <p:sldId id="637" r:id="rId86"/>
    <p:sldId id="638" r:id="rId87"/>
    <p:sldId id="639" r:id="rId88"/>
    <p:sldId id="640" r:id="rId89"/>
    <p:sldId id="641" r:id="rId90"/>
    <p:sldId id="642" r:id="rId91"/>
    <p:sldId id="643" r:id="rId92"/>
    <p:sldId id="644" r:id="rId93"/>
    <p:sldId id="645" r:id="rId94"/>
    <p:sldId id="646" r:id="rId95"/>
    <p:sldId id="647" r:id="rId96"/>
    <p:sldId id="648" r:id="rId97"/>
    <p:sldId id="649" r:id="rId98"/>
    <p:sldId id="650" r:id="rId99"/>
    <p:sldId id="651" r:id="rId100"/>
    <p:sldId id="652" r:id="rId101"/>
    <p:sldId id="653" r:id="rId102"/>
    <p:sldId id="654" r:id="rId103"/>
    <p:sldId id="655" r:id="rId104"/>
    <p:sldId id="656" r:id="rId105"/>
    <p:sldId id="657" r:id="rId106"/>
    <p:sldId id="658" r:id="rId107"/>
    <p:sldId id="659" r:id="rId108"/>
    <p:sldId id="660" r:id="rId109"/>
    <p:sldId id="661" r:id="rId110"/>
    <p:sldId id="663" r:id="rId111"/>
    <p:sldId id="662" r:id="rId112"/>
    <p:sldId id="664" r:id="rId113"/>
    <p:sldId id="665" r:id="rId114"/>
    <p:sldId id="666" r:id="rId115"/>
    <p:sldId id="667" r:id="rId116"/>
    <p:sldId id="668" r:id="rId117"/>
    <p:sldId id="669" r:id="rId118"/>
    <p:sldId id="670" r:id="rId119"/>
    <p:sldId id="671" r:id="rId120"/>
    <p:sldId id="672" r:id="rId121"/>
    <p:sldId id="673" r:id="rId122"/>
    <p:sldId id="674" r:id="rId123"/>
    <p:sldId id="689" r:id="rId124"/>
    <p:sldId id="690" r:id="rId125"/>
    <p:sldId id="691" r:id="rId126"/>
    <p:sldId id="692" r:id="rId127"/>
    <p:sldId id="693" r:id="rId128"/>
    <p:sldId id="694" r:id="rId129"/>
    <p:sldId id="676" r:id="rId130"/>
    <p:sldId id="695" r:id="rId131"/>
    <p:sldId id="696" r:id="rId132"/>
    <p:sldId id="697" r:id="rId133"/>
    <p:sldId id="698" r:id="rId134"/>
    <p:sldId id="699" r:id="rId135"/>
    <p:sldId id="700" r:id="rId136"/>
    <p:sldId id="701" r:id="rId137"/>
    <p:sldId id="702" r:id="rId138"/>
    <p:sldId id="703" r:id="rId139"/>
    <p:sldId id="704" r:id="rId140"/>
    <p:sldId id="705" r:id="rId141"/>
    <p:sldId id="706" r:id="rId142"/>
    <p:sldId id="707" r:id="rId143"/>
    <p:sldId id="708" r:id="rId144"/>
    <p:sldId id="709" r:id="rId145"/>
    <p:sldId id="710" r:id="rId146"/>
    <p:sldId id="711" r:id="rId147"/>
    <p:sldId id="712" r:id="rId148"/>
    <p:sldId id="713" r:id="rId149"/>
    <p:sldId id="714" r:id="rId150"/>
    <p:sldId id="715"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4E3063-85A0-4FDF-AD5B-57379BE4E4D6}">
          <p14:sldIdLst/>
        </p14:section>
        <p14:section name="Untitled Section" id="{D8056FF9-D6DD-4DD1-A109-8BE90D6ADB0A}">
          <p14:sldIdLst>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77"/>
            <p14:sldId id="624"/>
            <p14:sldId id="625"/>
            <p14:sldId id="626"/>
            <p14:sldId id="627"/>
            <p14:sldId id="678"/>
            <p14:sldId id="679"/>
            <p14:sldId id="628"/>
            <p14:sldId id="629"/>
            <p14:sldId id="630"/>
            <p14:sldId id="631"/>
            <p14:sldId id="680"/>
            <p14:sldId id="632"/>
            <p14:sldId id="681"/>
            <p14:sldId id="682"/>
            <p14:sldId id="633"/>
            <p14:sldId id="683"/>
            <p14:sldId id="684"/>
            <p14:sldId id="685"/>
            <p14:sldId id="686"/>
            <p14:sldId id="687"/>
            <p14:sldId id="688"/>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3"/>
            <p14:sldId id="662"/>
            <p14:sldId id="664"/>
            <p14:sldId id="665"/>
            <p14:sldId id="666"/>
            <p14:sldId id="667"/>
            <p14:sldId id="668"/>
            <p14:sldId id="669"/>
            <p14:sldId id="670"/>
            <p14:sldId id="671"/>
            <p14:sldId id="672"/>
            <p14:sldId id="673"/>
            <p14:sldId id="674"/>
            <p14:sldId id="689"/>
            <p14:sldId id="690"/>
            <p14:sldId id="691"/>
            <p14:sldId id="692"/>
            <p14:sldId id="693"/>
            <p14:sldId id="694"/>
            <p14:sldId id="676"/>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Lst>
        </p14:section>
        <p14:section name="Untitled Section" id="{BB75E267-1208-455F-9710-D1D52078BBFD}">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8" autoAdjust="0"/>
    <p:restoredTop sz="94660"/>
  </p:normalViewPr>
  <p:slideViewPr>
    <p:cSldViewPr snapToGrid="0">
      <p:cViewPr varScale="1">
        <p:scale>
          <a:sx n="63" d="100"/>
          <a:sy n="63" d="100"/>
        </p:scale>
        <p:origin x="412" y="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1515DA-68C5-4D0D-BAA6-A9DA9D917D8A}"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132819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15DA-68C5-4D0D-BAA6-A9DA9D917D8A}"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34355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15DA-68C5-4D0D-BAA6-A9DA9D917D8A}"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92133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15DA-68C5-4D0D-BAA6-A9DA9D917D8A}"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31837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15DA-68C5-4D0D-BAA6-A9DA9D917D8A}"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14853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1515DA-68C5-4D0D-BAA6-A9DA9D917D8A}"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409910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1515DA-68C5-4D0D-BAA6-A9DA9D917D8A}"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268894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1515DA-68C5-4D0D-BAA6-A9DA9D917D8A}" type="datetimeFigureOut">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54275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515DA-68C5-4D0D-BAA6-A9DA9D917D8A}" type="datetimeFigureOut">
              <a:rPr lang="en-US" smtClean="0"/>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109776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15DA-68C5-4D0D-BAA6-A9DA9D917D8A}"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299578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15DA-68C5-4D0D-BAA6-A9DA9D917D8A}"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BF3B9-4ED7-4901-8634-165D6191660E}" type="slidenum">
              <a:rPr lang="en-US" smtClean="0"/>
              <a:t>‹#›</a:t>
            </a:fld>
            <a:endParaRPr lang="en-US"/>
          </a:p>
        </p:txBody>
      </p:sp>
    </p:spTree>
    <p:extLst>
      <p:ext uri="{BB962C8B-B14F-4D97-AF65-F5344CB8AC3E}">
        <p14:creationId xmlns:p14="http://schemas.microsoft.com/office/powerpoint/2010/main" val="87996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515DA-68C5-4D0D-BAA6-A9DA9D917D8A}" type="datetimeFigureOut">
              <a:rPr lang="en-US" smtClean="0"/>
              <a:t>12/29/2023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BF3B9-4ED7-4901-8634-165D6191660E}" type="slidenum">
              <a:rPr lang="en-US" smtClean="0"/>
              <a:t>‹#›</a:t>
            </a:fld>
            <a:endParaRPr lang="en-US"/>
          </a:p>
        </p:txBody>
      </p:sp>
    </p:spTree>
    <p:extLst>
      <p:ext uri="{BB962C8B-B14F-4D97-AF65-F5344CB8AC3E}">
        <p14:creationId xmlns:p14="http://schemas.microsoft.com/office/powerpoint/2010/main" val="396191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www.tutorialspoint.com/javascript/number_min_value.htm" TargetMode="External"/><Relationship Id="rId7" Type="http://schemas.openxmlformats.org/officeDocument/2006/relationships/hyperlink" Target="http://www.tutorialspoint.com/javascript/object_prototype.htm" TargetMode="External"/><Relationship Id="rId2" Type="http://schemas.openxmlformats.org/officeDocument/2006/relationships/hyperlink" Target="http://www.tutorialspoint.com/javascript/number_max_value.htm" TargetMode="External"/><Relationship Id="rId1" Type="http://schemas.openxmlformats.org/officeDocument/2006/relationships/slideLayout" Target="../slideLayouts/slideLayout2.xml"/><Relationship Id="rId6" Type="http://schemas.openxmlformats.org/officeDocument/2006/relationships/hyperlink" Target="http://www.tutorialspoint.com/javascript/number_positive_infinity.htm" TargetMode="External"/><Relationship Id="rId5" Type="http://schemas.openxmlformats.org/officeDocument/2006/relationships/hyperlink" Target="http://www.tutorialspoint.com/javascript/number_negative_infinity.htm" TargetMode="External"/><Relationship Id="rId4" Type="http://schemas.openxmlformats.org/officeDocument/2006/relationships/hyperlink" Target="http://www.tutorialspoint.com/javascript/number_nan.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hyperlink" Target="http://www.tutorialspoint.com/javascript/number_valueof.htm" TargetMode="External"/><Relationship Id="rId3" Type="http://schemas.openxmlformats.org/officeDocument/2006/relationships/hyperlink" Target="http://www.tutorialspoint.com/javascript/number_toexponential.htm" TargetMode="External"/><Relationship Id="rId7" Type="http://schemas.openxmlformats.org/officeDocument/2006/relationships/hyperlink" Target="http://www.tutorialspoint.com/javascript/number_tostring.htm" TargetMode="External"/><Relationship Id="rId2" Type="http://schemas.openxmlformats.org/officeDocument/2006/relationships/hyperlink" Target="http://www.tutorialspoint.com/javascript/number_constructor.htm" TargetMode="External"/><Relationship Id="rId1" Type="http://schemas.openxmlformats.org/officeDocument/2006/relationships/slideLayout" Target="../slideLayouts/slideLayout2.xml"/><Relationship Id="rId6" Type="http://schemas.openxmlformats.org/officeDocument/2006/relationships/hyperlink" Target="http://www.tutorialspoint.com/javascript/number_toprecision.htm" TargetMode="External"/><Relationship Id="rId5" Type="http://schemas.openxmlformats.org/officeDocument/2006/relationships/hyperlink" Target="http://www.tutorialspoint.com/javascript/number_tolocalestring.htm" TargetMode="External"/><Relationship Id="rId4" Type="http://schemas.openxmlformats.org/officeDocument/2006/relationships/hyperlink" Target="http://www.tutorialspoint.com/javascript/number_tofixed.htm"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www.tutorialspoint.com/javascript/object_prototype.htm" TargetMode="External"/><Relationship Id="rId2" Type="http://schemas.openxmlformats.org/officeDocument/2006/relationships/hyperlink" Target="http://www.tutorialspoint.com/javascript/boolean_constructor.htm"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6649" y="296562"/>
            <a:ext cx="5969497" cy="830997"/>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latin typeface="Kh Battambang" panose="02000500000000020004" pitchFamily="2" charset="0"/>
                <a:cs typeface="Kh Battambang" panose="02000500000000020004" pitchFamily="2" charset="0"/>
              </a:rPr>
              <a:t>មេរៀនទី៣៨</a:t>
            </a:r>
            <a:r>
              <a:rPr lang="en-US" sz="2400" b="1" dirty="0">
                <a:solidFill>
                  <a:srgbClr val="FF0000"/>
                </a:solidFill>
                <a:effectLst>
                  <a:outerShdw blurRad="38100" dist="38100" dir="2700000" algn="tl">
                    <a:srgbClr val="000000">
                      <a:alpha val="43137"/>
                    </a:srgbClr>
                  </a:outerShdw>
                </a:effectLst>
                <a:latin typeface="Kh Battambang" panose="02000500000000020004" pitchFamily="2" charset="0"/>
                <a:cs typeface="Kh Battambang" panose="02000500000000020004" pitchFamily="2" charset="0"/>
              </a:rPr>
              <a:t>:</a:t>
            </a:r>
            <a:r>
              <a:rPr lang="km-KH" sz="2400" b="1" dirty="0">
                <a:solidFill>
                  <a:srgbClr val="FF0000"/>
                </a:solidFill>
                <a:effectLst>
                  <a:outerShdw blurRad="38100" dist="38100" dir="2700000" algn="tl">
                    <a:srgbClr val="000000">
                      <a:alpha val="43137"/>
                    </a:srgbClr>
                  </a:outerShdw>
                </a:effectLst>
                <a:latin typeface="Kh Battambang" panose="02000500000000020004" pitchFamily="2" charset="0"/>
                <a:cs typeface="Kh Battambang" panose="02000500000000020004" pitchFamily="2"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Graphic HTML5 Canvas</a:t>
            </a:r>
          </a:p>
          <a:p>
            <a:endParaRPr lang="en-US" sz="2400" b="1" dirty="0">
              <a:solidFill>
                <a:srgbClr val="FF0000"/>
              </a:solidFill>
              <a:effectLst>
                <a:outerShdw blurRad="38100" dist="38100" dir="2700000" algn="tl">
                  <a:srgbClr val="000000">
                    <a:alpha val="43137"/>
                  </a:srgbClr>
                </a:outerShdw>
              </a:effectLst>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063" y="296562"/>
            <a:ext cx="2833687" cy="160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9347" y="1702475"/>
            <a:ext cx="9677400" cy="2677656"/>
          </a:xfrm>
          <a:prstGeom prst="rect">
            <a:avLst/>
          </a:prstGeom>
        </p:spPr>
        <p:txBody>
          <a:bodyPr wrap="square">
            <a:spAutoFit/>
          </a:bodyPr>
          <a:lstStyle/>
          <a:p>
            <a:r>
              <a:rPr lang="km-KH" sz="2400" b="1" dirty="0">
                <a:solidFill>
                  <a:srgbClr val="0066FF"/>
                </a:solidFill>
                <a:latin typeface="Kh Battambang" panose="02000500000000020004" pitchFamily="2" charset="0"/>
                <a:cs typeface="Kh Battambang" panose="02000500000000020004" pitchFamily="2" charset="0"/>
              </a:rPr>
              <a:t>តើ </a:t>
            </a:r>
            <a:r>
              <a:rPr lang="en-US" sz="2400" b="1" dirty="0">
                <a:solidFill>
                  <a:srgbClr val="0066FF"/>
                </a:solidFill>
                <a:latin typeface="Times New Roman" panose="02020603050405020304" pitchFamily="18" charset="0"/>
                <a:cs typeface="Times New Roman" panose="02020603050405020304" pitchFamily="18" charset="0"/>
              </a:rPr>
              <a:t>HTML Canvas</a:t>
            </a:r>
            <a:r>
              <a:rPr lang="km-KH" sz="2400" b="1" dirty="0">
                <a:solidFill>
                  <a:srgbClr val="0066FF"/>
                </a:solidFill>
                <a:latin typeface="Times New Roman" panose="02020603050405020304" pitchFamily="18" charset="0"/>
                <a:cs typeface="Kh Battambang" panose="02000500000000020004" pitchFamily="2" charset="0"/>
              </a:rPr>
              <a:t> </a:t>
            </a:r>
            <a:r>
              <a:rPr lang="km-KH" sz="2400" b="1" dirty="0">
                <a:solidFill>
                  <a:srgbClr val="0066FF"/>
                </a:solidFill>
                <a:latin typeface="Kh Battambang" panose="02000500000000020004" pitchFamily="2" charset="0"/>
                <a:cs typeface="Kh Battambang" panose="02000500000000020004" pitchFamily="2" charset="0"/>
              </a:rPr>
              <a:t>ជាអ្វី</a:t>
            </a:r>
            <a:r>
              <a:rPr lang="en-US" sz="2400" b="1" dirty="0">
                <a:solidFill>
                  <a:srgbClr val="0066FF"/>
                </a:solidFill>
                <a:latin typeface="Kh Battambang" panose="02000500000000020004" pitchFamily="2" charset="0"/>
                <a:cs typeface="Kh Battambang" panose="02000500000000020004" pitchFamily="2" charset="0"/>
              </a:rPr>
              <a:t>?</a:t>
            </a:r>
          </a:p>
          <a:p>
            <a:r>
              <a:rPr lang="en-US" sz="2400" dirty="0">
                <a:latin typeface="Kh Battambang" panose="02000500000000020004" pitchFamily="2" charset="0"/>
                <a:cs typeface="Kh Battambang" panose="02000500000000020004" pitchFamily="2" charset="0"/>
              </a:rPr>
              <a:t>HTML &lt;canvas&gt; element </a:t>
            </a:r>
            <a:r>
              <a:rPr lang="km-KH" sz="2400" dirty="0">
                <a:latin typeface="Kh Battambang" panose="02000500000000020004" pitchFamily="2" charset="0"/>
                <a:cs typeface="Kh Battambang" panose="02000500000000020004" pitchFamily="2" charset="0"/>
              </a:rPr>
              <a:t>ត្រូវបានប្រើសម្រាប់គូស ក្រាហ្វិច </a:t>
            </a:r>
            <a:r>
              <a:rPr lang="en-US" sz="2400" dirty="0">
                <a:latin typeface="Kh Battambang" panose="02000500000000020004" pitchFamily="2" charset="0"/>
                <a:cs typeface="Kh Battambang" panose="02000500000000020004" pitchFamily="2" charset="0"/>
              </a:rPr>
              <a:t>draw graphics, </a:t>
            </a:r>
            <a:r>
              <a:rPr lang="km-KH" sz="2400" dirty="0">
                <a:latin typeface="Kh Battambang" panose="02000500000000020004" pitchFamily="2" charset="0"/>
                <a:cs typeface="Kh Battambang" panose="02000500000000020004" pitchFamily="2" charset="0"/>
              </a:rPr>
              <a:t>តាម </a:t>
            </a:r>
            <a:r>
              <a:rPr lang="en-US" sz="2400" dirty="0">
                <a:latin typeface="Kh Battambang" panose="02000500000000020004" pitchFamily="2" charset="0"/>
                <a:cs typeface="Kh Battambang" panose="02000500000000020004" pitchFamily="2" charset="0"/>
              </a:rPr>
              <a:t>scripting (</a:t>
            </a:r>
            <a:r>
              <a:rPr lang="km-KH" sz="2400" dirty="0">
                <a:latin typeface="Kh Battambang" panose="02000500000000020004" pitchFamily="2" charset="0"/>
                <a:cs typeface="Kh Battambang" panose="02000500000000020004" pitchFamily="2" charset="0"/>
              </a:rPr>
              <a:t>តាមធម្មតាប្រើ</a:t>
            </a:r>
            <a:r>
              <a:rPr lang="en-US" sz="2400" dirty="0">
                <a:latin typeface="Kh Battambang" panose="02000500000000020004" pitchFamily="2" charset="0"/>
                <a:cs typeface="Kh Battambang" panose="02000500000000020004" pitchFamily="2" charset="0"/>
              </a:rPr>
              <a:t> JavaScript)</a:t>
            </a:r>
            <a:r>
              <a:rPr lang="km-KH" sz="2400" dirty="0">
                <a:latin typeface="Kh Battambang" panose="02000500000000020004" pitchFamily="2" charset="0"/>
                <a:cs typeface="Kh Battambang" panose="02000500000000020004" pitchFamily="2" charset="0"/>
              </a:rPr>
              <a:t>។</a:t>
            </a:r>
            <a:endParaRPr lang="en-US" sz="2400" dirty="0">
              <a:latin typeface="Kh Battambang" panose="02000500000000020004" pitchFamily="2" charset="0"/>
              <a:cs typeface="Kh Battambang" panose="02000500000000020004" pitchFamily="2" charset="0"/>
            </a:endParaRPr>
          </a:p>
          <a:p>
            <a:r>
              <a:rPr lang="en-US" sz="2400" dirty="0">
                <a:latin typeface="Kh Battambang" panose="02000500000000020004" pitchFamily="2" charset="0"/>
                <a:cs typeface="Kh Battambang" panose="02000500000000020004" pitchFamily="2" charset="0"/>
              </a:rPr>
              <a:t>&lt;canvas&gt; element </a:t>
            </a:r>
            <a:r>
              <a:rPr lang="km-KH" sz="2400" dirty="0">
                <a:latin typeface="Kh Battambang" panose="02000500000000020004" pitchFamily="2" charset="0"/>
                <a:cs typeface="Kh Battambang" panose="02000500000000020004" pitchFamily="2" charset="0"/>
              </a:rPr>
              <a:t>គឺផ្ទុកសម្រាប់ប្រើក្រាហ្វិច </a:t>
            </a:r>
            <a:r>
              <a:rPr lang="en-US" sz="2400" dirty="0">
                <a:latin typeface="Kh Battambang" panose="02000500000000020004" pitchFamily="2" charset="0"/>
                <a:cs typeface="Kh Battambang" panose="02000500000000020004" pitchFamily="2" charset="0"/>
              </a:rPr>
              <a:t>graphics</a:t>
            </a:r>
            <a:r>
              <a:rPr lang="km-KH" sz="2400" dirty="0">
                <a:latin typeface="Kh Battambang" panose="02000500000000020004" pitchFamily="2" charset="0"/>
                <a:cs typeface="Kh Battambang" panose="02000500000000020004" pitchFamily="2" charset="0"/>
              </a:rPr>
              <a:t>។ លោកអ្នកត្រូវប្រើ</a:t>
            </a:r>
            <a:r>
              <a:rPr lang="en-US" sz="2400" dirty="0">
                <a:latin typeface="Kh Battambang" panose="02000500000000020004" pitchFamily="2" charset="0"/>
                <a:cs typeface="Kh Battambang" panose="02000500000000020004" pitchFamily="2" charset="0"/>
              </a:rPr>
              <a:t> script </a:t>
            </a:r>
            <a:r>
              <a:rPr lang="km-KH" sz="2400" dirty="0">
                <a:latin typeface="Kh Battambang" panose="02000500000000020004" pitchFamily="2" charset="0"/>
                <a:cs typeface="Kh Battambang" panose="02000500000000020004" pitchFamily="2" charset="0"/>
              </a:rPr>
              <a:t>ដើម្បីគូសក្រាហ្វិច បានត្រឹមត្រូវ។</a:t>
            </a:r>
            <a:endParaRPr lang="en-US" sz="2400" dirty="0">
              <a:latin typeface="Kh Battambang" panose="02000500000000020004" pitchFamily="2" charset="0"/>
              <a:cs typeface="Kh Battambang" panose="02000500000000020004" pitchFamily="2" charset="0"/>
            </a:endParaRPr>
          </a:p>
          <a:p>
            <a:r>
              <a:rPr lang="en-US" sz="2400" dirty="0">
                <a:latin typeface="Kh Battambang" panose="02000500000000020004" pitchFamily="2" charset="0"/>
                <a:cs typeface="Kh Battambang" panose="02000500000000020004" pitchFamily="2" charset="0"/>
              </a:rPr>
              <a:t>Canvas </a:t>
            </a:r>
            <a:r>
              <a:rPr lang="km-KH" sz="2400" dirty="0">
                <a:latin typeface="Kh Battambang" panose="02000500000000020004" pitchFamily="2" charset="0"/>
                <a:cs typeface="Kh Battambang" panose="02000500000000020004" pitchFamily="2" charset="0"/>
              </a:rPr>
              <a:t>មានច្រើន</a:t>
            </a:r>
            <a:r>
              <a:rPr lang="en-US" sz="2400" dirty="0">
                <a:latin typeface="Kh Battambang" panose="02000500000000020004" pitchFamily="2" charset="0"/>
                <a:cs typeface="Kh Battambang" panose="02000500000000020004" pitchFamily="2" charset="0"/>
              </a:rPr>
              <a:t> methods </a:t>
            </a:r>
            <a:r>
              <a:rPr lang="km-KH" sz="2400" dirty="0">
                <a:latin typeface="Kh Battambang" panose="02000500000000020004" pitchFamily="2" charset="0"/>
                <a:cs typeface="Kh Battambang" panose="02000500000000020004" pitchFamily="2" charset="0"/>
              </a:rPr>
              <a:t>សម្រាប់គូស </a:t>
            </a:r>
            <a:r>
              <a:rPr lang="en-US" sz="2400" dirty="0">
                <a:latin typeface="Kh Battambang" panose="02000500000000020004" pitchFamily="2" charset="0"/>
                <a:cs typeface="Kh Battambang" panose="02000500000000020004" pitchFamily="2" charset="0"/>
              </a:rPr>
              <a:t>paths, boxes, circles, text, </a:t>
            </a:r>
            <a:r>
              <a:rPr lang="km-KH" sz="2400" dirty="0">
                <a:latin typeface="Kh Battambang" panose="02000500000000020004" pitchFamily="2" charset="0"/>
                <a:cs typeface="Kh Battambang" panose="02000500000000020004" pitchFamily="2" charset="0"/>
              </a:rPr>
              <a:t>និង បន្ថែមរូបភាព</a:t>
            </a:r>
            <a:r>
              <a:rPr lang="en-US" sz="2400" dirty="0">
                <a:latin typeface="Kh Battambang" panose="02000500000000020004" pitchFamily="2" charset="0"/>
                <a:cs typeface="Kh Battambang" panose="02000500000000020004" pitchFamily="2" charset="0"/>
              </a:rPr>
              <a:t> adding images</a:t>
            </a:r>
            <a:r>
              <a:rPr lang="km-KH" sz="2400" dirty="0">
                <a:latin typeface="Kh Battambang" panose="02000500000000020004" pitchFamily="2" charset="0"/>
                <a:cs typeface="Kh Battambang" panose="02000500000000020004" pitchFamily="2" charset="0"/>
              </a:rPr>
              <a:t>។</a:t>
            </a:r>
            <a:endParaRPr lang="en-US" sz="2400" dirty="0">
              <a:latin typeface="Kh Battambang" panose="02000500000000020004" pitchFamily="2" charset="0"/>
              <a:cs typeface="Kh Battambang" panose="02000500000000020004" pitchFamily="2" charset="0"/>
            </a:endParaRPr>
          </a:p>
        </p:txBody>
      </p:sp>
      <p:sp>
        <p:nvSpPr>
          <p:cNvPr id="6" name="Rectangle 5"/>
          <p:cNvSpPr/>
          <p:nvPr/>
        </p:nvSpPr>
        <p:spPr>
          <a:xfrm>
            <a:off x="449346" y="4605635"/>
            <a:ext cx="8808953" cy="1200329"/>
          </a:xfrm>
          <a:prstGeom prst="rect">
            <a:avLst/>
          </a:prstGeom>
        </p:spPr>
        <p:txBody>
          <a:bodyPr wrap="square">
            <a:spAutoFit/>
          </a:bodyPr>
          <a:lstStyle/>
          <a:p>
            <a:r>
              <a:rPr lang="en-US" sz="2400" b="1" dirty="0">
                <a:solidFill>
                  <a:srgbClr val="0066FF"/>
                </a:solidFill>
                <a:latin typeface="Times New Roman" panose="02020603050405020304" pitchFamily="18" charset="0"/>
                <a:cs typeface="Times New Roman" panose="02020603050405020304" pitchFamily="18" charset="0"/>
              </a:rPr>
              <a:t>Browser Support</a:t>
            </a:r>
          </a:p>
          <a:p>
            <a:r>
              <a:rPr lang="km-KH" sz="2400" dirty="0">
                <a:latin typeface="Kh Battambang" panose="02000500000000020004" pitchFamily="2" charset="0"/>
                <a:cs typeface="Kh Battambang" panose="02000500000000020004" pitchFamily="2" charset="0"/>
              </a:rPr>
              <a:t>ចំនួននៅក្នុងតារាង </a:t>
            </a:r>
            <a:r>
              <a:rPr lang="en-US" sz="2400" dirty="0">
                <a:latin typeface="Kh Battambang" panose="02000500000000020004" pitchFamily="2" charset="0"/>
                <a:cs typeface="Kh Battambang" panose="02000500000000020004" pitchFamily="2" charset="0"/>
              </a:rPr>
              <a:t>table </a:t>
            </a:r>
            <a:r>
              <a:rPr lang="km-KH" sz="2400" dirty="0">
                <a:latin typeface="Kh Battambang" panose="02000500000000020004" pitchFamily="2" charset="0"/>
                <a:cs typeface="Kh Battambang" panose="02000500000000020004" pitchFamily="2" charset="0"/>
              </a:rPr>
              <a:t>លក្ខណ</a:t>
            </a:r>
            <a:r>
              <a:rPr lang="en-US" sz="2400" dirty="0">
                <a:latin typeface="Kh Battambang" panose="02000500000000020004" pitchFamily="2" charset="0"/>
                <a:cs typeface="Kh Battambang" panose="02000500000000020004" pitchFamily="2" charset="0"/>
              </a:rPr>
              <a:t>: first browser version </a:t>
            </a:r>
            <a:r>
              <a:rPr lang="km-KH" sz="2400" dirty="0">
                <a:latin typeface="Kh Battambang" panose="02000500000000020004" pitchFamily="2" charset="0"/>
                <a:cs typeface="Kh Battambang" panose="02000500000000020004" pitchFamily="2" charset="0"/>
              </a:rPr>
              <a:t>ដែល </a:t>
            </a:r>
            <a:r>
              <a:rPr lang="en-US" sz="2400" dirty="0">
                <a:latin typeface="Kh Battambang" panose="02000500000000020004" pitchFamily="2" charset="0"/>
                <a:cs typeface="Kh Battambang" panose="02000500000000020004" pitchFamily="2" charset="0"/>
              </a:rPr>
              <a:t>fully supports the &lt;canvas&gt; element</a:t>
            </a:r>
            <a:r>
              <a:rPr lang="km-KH" sz="2400" dirty="0">
                <a:latin typeface="Kh Battambang" panose="02000500000000020004" pitchFamily="2" charset="0"/>
                <a:cs typeface="Kh Battambang" panose="02000500000000020004" pitchFamily="2" charset="0"/>
              </a:rPr>
              <a:t>។</a:t>
            </a:r>
            <a:endParaRPr lang="en-US" sz="2400" dirty="0">
              <a:latin typeface="Kh Battambang" panose="02000500000000020004" pitchFamily="2" charset="0"/>
              <a:cs typeface="Kh Battambang" panose="02000500000000020004" pitchFamily="2" charset="0"/>
            </a:endParaRPr>
          </a:p>
        </p:txBody>
      </p:sp>
    </p:spTree>
    <p:extLst>
      <p:ext uri="{BB962C8B-B14F-4D97-AF65-F5344CB8AC3E}">
        <p14:creationId xmlns:p14="http://schemas.microsoft.com/office/powerpoint/2010/main" val="9040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6718" y="64353"/>
            <a:ext cx="1264962" cy="461665"/>
          </a:xfrm>
          <a:prstGeom prst="rect">
            <a:avLst/>
          </a:prstGeom>
        </p:spPr>
        <p:txBody>
          <a:bodyPr wrap="none">
            <a:spAutoFit/>
          </a:bodyPr>
          <a:lstStyle/>
          <a:p>
            <a:r>
              <a:rPr lang="km-KH" sz="2400" b="1" dirty="0">
                <a:solidFill>
                  <a:srgbClr val="0066FF"/>
                </a:solidFill>
              </a:rPr>
              <a:t>គូ</a:t>
            </a:r>
            <a:r>
              <a:rPr lang="en-US" sz="2400" b="1" dirty="0">
                <a:solidFill>
                  <a:srgbClr val="0066FF"/>
                </a:solidFill>
              </a:rPr>
              <a:t> Image</a:t>
            </a:r>
          </a:p>
        </p:txBody>
      </p:sp>
      <p:sp>
        <p:nvSpPr>
          <p:cNvPr id="5" name="Rectangle 4"/>
          <p:cNvSpPr/>
          <p:nvPr/>
        </p:nvSpPr>
        <p:spPr>
          <a:xfrm>
            <a:off x="2517418" y="88702"/>
            <a:ext cx="6096000" cy="757130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&lt;p&gt;Image to use:&lt;/p&gt;</a:t>
            </a:r>
          </a:p>
          <a:p>
            <a:r>
              <a:rPr lang="en-US" dirty="0"/>
              <a:t>&lt;</a:t>
            </a:r>
            <a:r>
              <a:rPr lang="en-US" dirty="0" err="1"/>
              <a:t>img</a:t>
            </a:r>
            <a:r>
              <a:rPr lang="en-US" dirty="0"/>
              <a:t> id="scream" </a:t>
            </a:r>
            <a:r>
              <a:rPr lang="en-US" dirty="0" err="1"/>
              <a:t>src</a:t>
            </a:r>
            <a:r>
              <a:rPr lang="en-US" dirty="0"/>
              <a:t>="</a:t>
            </a:r>
            <a:r>
              <a:rPr lang="en-US" b="1" dirty="0">
                <a:solidFill>
                  <a:srgbClr val="FF0000"/>
                </a:solidFill>
              </a:rPr>
              <a:t>img_the_scream.jpg</a:t>
            </a:r>
            <a:r>
              <a:rPr lang="en-US" dirty="0"/>
              <a:t>" alt="The Scream" width="220" height="277"&gt;</a:t>
            </a:r>
          </a:p>
          <a:p>
            <a:endParaRPr lang="en-US" dirty="0"/>
          </a:p>
          <a:p>
            <a:r>
              <a:rPr lang="en-US" dirty="0"/>
              <a:t>&lt;p&gt;Canvas to fill:&lt;/p&gt;</a:t>
            </a:r>
          </a:p>
          <a:p>
            <a:r>
              <a:rPr lang="en-US" dirty="0"/>
              <a:t>&lt;canvas id="</a:t>
            </a:r>
            <a:r>
              <a:rPr lang="en-US" dirty="0" err="1"/>
              <a:t>myCanvas</a:t>
            </a:r>
            <a:r>
              <a:rPr lang="en-US" dirty="0"/>
              <a:t>" width="250" height="300"</a:t>
            </a:r>
          </a:p>
          <a:p>
            <a:r>
              <a:rPr lang="en-US" dirty="0"/>
              <a:t>style="border:1px solid #d3d3d3;"&gt;</a:t>
            </a:r>
          </a:p>
          <a:p>
            <a:r>
              <a:rPr lang="en-US" dirty="0"/>
              <a:t>Your browser does not support the HTML5 canvas tag.&lt;/canvas&gt;</a:t>
            </a:r>
          </a:p>
          <a:p>
            <a:endParaRPr lang="en-US" dirty="0"/>
          </a:p>
          <a:p>
            <a:r>
              <a:rPr lang="en-US" dirty="0"/>
              <a:t>&lt;p&gt;&lt;button </a:t>
            </a:r>
            <a:r>
              <a:rPr lang="en-US" dirty="0" err="1"/>
              <a:t>onclick</a:t>
            </a:r>
            <a:r>
              <a:rPr lang="en-US" dirty="0"/>
              <a:t>="</a:t>
            </a:r>
            <a:r>
              <a:rPr lang="en-US" dirty="0" err="1"/>
              <a:t>myCanvas</a:t>
            </a:r>
            <a:r>
              <a:rPr lang="en-US" dirty="0"/>
              <a:t>()"&gt;Try it&lt;/button&gt;&lt;/p&gt;</a:t>
            </a:r>
          </a:p>
          <a:p>
            <a:endParaRPr lang="en-US" dirty="0"/>
          </a:p>
          <a:p>
            <a:r>
              <a:rPr lang="en-US" dirty="0"/>
              <a:t>&lt;script&gt;</a:t>
            </a:r>
          </a:p>
          <a:p>
            <a:r>
              <a:rPr lang="en-US" dirty="0"/>
              <a:t>function </a:t>
            </a:r>
            <a:r>
              <a:rPr lang="en-US" dirty="0" err="1"/>
              <a:t>myCanvas</a:t>
            </a:r>
            <a:r>
              <a:rPr lang="en-US" dirty="0"/>
              <a:t>() {</a:t>
            </a:r>
          </a:p>
          <a:p>
            <a:r>
              <a:rPr lang="en-US" dirty="0"/>
              <a:t>    </a:t>
            </a:r>
            <a:r>
              <a:rPr lang="en-US" dirty="0" err="1"/>
              <a:t>var</a:t>
            </a:r>
            <a:r>
              <a:rPr lang="en-US" dirty="0"/>
              <a:t> c = </a:t>
            </a:r>
            <a:r>
              <a:rPr lang="en-US" dirty="0" err="1"/>
              <a:t>document.getElementById</a:t>
            </a:r>
            <a:r>
              <a:rPr lang="en-US" dirty="0"/>
              <a:t>("</a:t>
            </a:r>
            <a:r>
              <a:rPr lang="en-US" dirty="0" err="1"/>
              <a:t>myCanvas</a:t>
            </a:r>
            <a:r>
              <a:rPr lang="en-US" dirty="0"/>
              <a:t>");</a:t>
            </a:r>
          </a:p>
          <a:p>
            <a:r>
              <a:rPr lang="en-US" dirty="0"/>
              <a:t>    </a:t>
            </a:r>
            <a:r>
              <a:rPr lang="en-US" dirty="0" err="1"/>
              <a:t>var</a:t>
            </a:r>
            <a:r>
              <a:rPr lang="en-US" dirty="0"/>
              <a:t> </a:t>
            </a:r>
            <a:r>
              <a:rPr lang="en-US" dirty="0" err="1"/>
              <a:t>ctx</a:t>
            </a:r>
            <a:r>
              <a:rPr lang="en-US" dirty="0"/>
              <a:t> = </a:t>
            </a:r>
            <a:r>
              <a:rPr lang="en-US" dirty="0" err="1"/>
              <a:t>c.getContext</a:t>
            </a:r>
            <a:r>
              <a:rPr lang="en-US" dirty="0"/>
              <a:t>("2d");</a:t>
            </a:r>
          </a:p>
          <a:p>
            <a:r>
              <a:rPr lang="en-US" dirty="0"/>
              <a:t>    </a:t>
            </a:r>
            <a:r>
              <a:rPr lang="en-US" dirty="0" err="1"/>
              <a:t>var</a:t>
            </a:r>
            <a:r>
              <a:rPr lang="en-US" dirty="0"/>
              <a:t> </a:t>
            </a:r>
            <a:r>
              <a:rPr lang="en-US" dirty="0" err="1"/>
              <a:t>img</a:t>
            </a:r>
            <a:r>
              <a:rPr lang="en-US" dirty="0"/>
              <a:t> = </a:t>
            </a:r>
            <a:r>
              <a:rPr lang="en-US" dirty="0" err="1"/>
              <a:t>document.getElementById</a:t>
            </a:r>
            <a:r>
              <a:rPr lang="en-US" dirty="0"/>
              <a:t>("scream");</a:t>
            </a:r>
          </a:p>
          <a:p>
            <a:r>
              <a:rPr lang="en-US" dirty="0"/>
              <a:t>    </a:t>
            </a:r>
            <a:r>
              <a:rPr lang="en-US" dirty="0" err="1"/>
              <a:t>ctx.drawImage</a:t>
            </a:r>
            <a:r>
              <a:rPr lang="en-US" dirty="0"/>
              <a:t>(img,10,10);</a:t>
            </a:r>
          </a:p>
          <a:p>
            <a:r>
              <a:rPr lang="en-US" dirty="0"/>
              <a:t>}</a:t>
            </a:r>
          </a:p>
          <a:p>
            <a:r>
              <a:rPr lang="en-US" dirty="0"/>
              <a:t>&lt;/script&gt;</a:t>
            </a:r>
          </a:p>
          <a:p>
            <a:endParaRPr lang="en-US" dirty="0"/>
          </a:p>
          <a:p>
            <a:r>
              <a:rPr lang="en-US" dirty="0"/>
              <a:t>&lt;/body&gt;</a:t>
            </a:r>
          </a:p>
          <a:p>
            <a:r>
              <a:rPr lang="en-US" dirty="0"/>
              <a:t>&lt;/html&gt;</a:t>
            </a:r>
          </a:p>
        </p:txBody>
      </p:sp>
    </p:spTree>
    <p:extLst>
      <p:ext uri="{BB962C8B-B14F-4D97-AF65-F5344CB8AC3E}">
        <p14:creationId xmlns:p14="http://schemas.microsoft.com/office/powerpoint/2010/main" val="6848526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50" y="423386"/>
            <a:ext cx="6096000" cy="1477328"/>
          </a:xfrm>
          <a:prstGeom prst="rect">
            <a:avLst/>
          </a:prstGeom>
        </p:spPr>
        <p:txBody>
          <a:bodyPr>
            <a:spAutoFit/>
          </a:bodyPr>
          <a:lstStyle/>
          <a:p>
            <a:r>
              <a:rPr lang="en-US" b="1" dirty="0"/>
              <a:t>Setting the Cookies Expiration Date:</a:t>
            </a:r>
          </a:p>
          <a:p>
            <a:r>
              <a:rPr lang="en-US" dirty="0"/>
              <a:t>You can extend the life of a cookie beyond the current browser session by setting an expiration date and saving the expiration date within the cookie. This can be done by setting the </a:t>
            </a:r>
            <a:r>
              <a:rPr lang="en-US" i="1" dirty="0"/>
              <a:t>expires</a:t>
            </a:r>
            <a:r>
              <a:rPr lang="en-US" dirty="0"/>
              <a:t> attribute to a date and time.</a:t>
            </a:r>
          </a:p>
        </p:txBody>
      </p:sp>
      <p:sp>
        <p:nvSpPr>
          <p:cNvPr id="5" name="Rectangle 4"/>
          <p:cNvSpPr/>
          <p:nvPr/>
        </p:nvSpPr>
        <p:spPr>
          <a:xfrm>
            <a:off x="6629400" y="0"/>
            <a:ext cx="6096000" cy="7017306"/>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a:t>
            </a:r>
            <a:r>
              <a:rPr lang="en-US" dirty="0" err="1"/>
              <a:t>WriteCookie</a:t>
            </a:r>
            <a:r>
              <a:rPr lang="en-US" dirty="0"/>
              <a:t>()</a:t>
            </a:r>
          </a:p>
          <a:p>
            <a:r>
              <a:rPr lang="en-US" dirty="0"/>
              <a:t>{</a:t>
            </a:r>
          </a:p>
          <a:p>
            <a:r>
              <a:rPr lang="en-US" dirty="0"/>
              <a:t>   </a:t>
            </a:r>
            <a:r>
              <a:rPr lang="en-US" dirty="0" err="1"/>
              <a:t>var</a:t>
            </a:r>
            <a:r>
              <a:rPr lang="en-US" dirty="0"/>
              <a:t> now = new Date();</a:t>
            </a:r>
          </a:p>
          <a:p>
            <a:r>
              <a:rPr lang="en-US" dirty="0"/>
              <a:t>   </a:t>
            </a:r>
            <a:r>
              <a:rPr lang="en-US" dirty="0" err="1"/>
              <a:t>now.setMonth</a:t>
            </a:r>
            <a:r>
              <a:rPr lang="en-US" dirty="0"/>
              <a:t>( </a:t>
            </a:r>
            <a:r>
              <a:rPr lang="en-US" dirty="0" err="1"/>
              <a:t>now.getMonth</a:t>
            </a:r>
            <a:r>
              <a:rPr lang="en-US" dirty="0"/>
              <a:t>() + 1 ); </a:t>
            </a:r>
          </a:p>
          <a:p>
            <a:r>
              <a:rPr lang="en-US" dirty="0"/>
              <a:t>   </a:t>
            </a:r>
            <a:r>
              <a:rPr lang="en-US" dirty="0" err="1"/>
              <a:t>cookievalue</a:t>
            </a:r>
            <a:r>
              <a:rPr lang="en-US" dirty="0"/>
              <a:t> = escape(</a:t>
            </a:r>
            <a:r>
              <a:rPr lang="en-US" dirty="0" err="1"/>
              <a:t>document.myform.customer.value</a:t>
            </a:r>
            <a:r>
              <a:rPr lang="en-US" dirty="0"/>
              <a:t>) + ";"</a:t>
            </a:r>
          </a:p>
          <a:p>
            <a:r>
              <a:rPr lang="en-US" dirty="0"/>
              <a:t>   </a:t>
            </a:r>
            <a:r>
              <a:rPr lang="en-US" dirty="0" err="1"/>
              <a:t>document.cookie</a:t>
            </a:r>
            <a:r>
              <a:rPr lang="en-US" dirty="0"/>
              <a:t>="name=" + </a:t>
            </a:r>
            <a:r>
              <a:rPr lang="en-US" dirty="0" err="1"/>
              <a:t>cookievalue</a:t>
            </a:r>
            <a:r>
              <a:rPr lang="en-US" dirty="0"/>
              <a:t>;</a:t>
            </a:r>
          </a:p>
          <a:p>
            <a:r>
              <a:rPr lang="en-US" dirty="0"/>
              <a:t>   </a:t>
            </a:r>
            <a:r>
              <a:rPr lang="en-US" dirty="0" err="1"/>
              <a:t>document.cookie</a:t>
            </a:r>
            <a:r>
              <a:rPr lang="en-US" dirty="0"/>
              <a:t> = "expires=" + </a:t>
            </a:r>
            <a:r>
              <a:rPr lang="en-US" dirty="0" err="1"/>
              <a:t>now.toUTCString</a:t>
            </a:r>
            <a:r>
              <a:rPr lang="en-US" dirty="0"/>
              <a:t>() + ";"</a:t>
            </a:r>
          </a:p>
          <a:p>
            <a:r>
              <a:rPr lang="en-US" dirty="0"/>
              <a:t>   alert("Setting Cookies : " + "name=" + </a:t>
            </a:r>
            <a:r>
              <a:rPr lang="en-US" dirty="0" err="1"/>
              <a:t>cookievalue</a:t>
            </a:r>
            <a:r>
              <a:rPr lang="en-US" dirty="0"/>
              <a:t> );</a:t>
            </a:r>
          </a:p>
          <a:p>
            <a:r>
              <a:rPr lang="en-US" dirty="0"/>
              <a:t>}</a:t>
            </a:r>
          </a:p>
          <a:p>
            <a:r>
              <a:rPr lang="en-US" dirty="0"/>
              <a:t>//--&gt;</a:t>
            </a:r>
          </a:p>
          <a:p>
            <a:r>
              <a:rPr lang="en-US" dirty="0"/>
              <a:t>&lt;/script&gt;</a:t>
            </a:r>
          </a:p>
          <a:p>
            <a:r>
              <a:rPr lang="en-US" dirty="0"/>
              <a:t>&lt;/head&gt;</a:t>
            </a:r>
          </a:p>
          <a:p>
            <a:r>
              <a:rPr lang="en-US" dirty="0"/>
              <a:t>&lt;body&gt;</a:t>
            </a:r>
          </a:p>
          <a:p>
            <a:r>
              <a:rPr lang="en-US" dirty="0"/>
              <a:t>&lt;form name="</a:t>
            </a:r>
            <a:r>
              <a:rPr lang="en-US" dirty="0" err="1"/>
              <a:t>formname</a:t>
            </a:r>
            <a:r>
              <a:rPr lang="en-US" dirty="0"/>
              <a:t>" action=""&gt;</a:t>
            </a:r>
          </a:p>
          <a:p>
            <a:r>
              <a:rPr lang="en-US" dirty="0"/>
              <a:t>Enter name: &lt;input type="text" name="customer"/&gt;</a:t>
            </a:r>
          </a:p>
          <a:p>
            <a:r>
              <a:rPr lang="en-US" dirty="0"/>
              <a:t>&lt;input type="button" value="Set Cookie" </a:t>
            </a:r>
            <a:r>
              <a:rPr lang="en-US" dirty="0" err="1"/>
              <a:t>onclick</a:t>
            </a:r>
            <a:r>
              <a:rPr lang="en-US" dirty="0"/>
              <a:t>="</a:t>
            </a:r>
            <a:r>
              <a:rPr lang="en-US" dirty="0" err="1"/>
              <a:t>WriteCookie</a:t>
            </a:r>
            <a:r>
              <a:rPr lang="en-US" dirty="0"/>
              <a:t>()"/&gt;</a:t>
            </a:r>
          </a:p>
          <a:p>
            <a:r>
              <a:rPr lang="en-US" dirty="0"/>
              <a:t>&lt;/form&gt;</a:t>
            </a:r>
          </a:p>
          <a:p>
            <a:r>
              <a:rPr lang="en-US" dirty="0"/>
              <a:t>&lt;/body&gt;</a:t>
            </a:r>
          </a:p>
          <a:p>
            <a:r>
              <a:rPr lang="en-US" dirty="0"/>
              <a:t>&lt;/html&gt;</a:t>
            </a:r>
          </a:p>
        </p:txBody>
      </p:sp>
      <p:sp>
        <p:nvSpPr>
          <p:cNvPr id="6" name="Rectangle 5"/>
          <p:cNvSpPr/>
          <p:nvPr/>
        </p:nvSpPr>
        <p:spPr>
          <a:xfrm>
            <a:off x="533400" y="2267635"/>
            <a:ext cx="6096000" cy="646331"/>
          </a:xfrm>
          <a:prstGeom prst="rect">
            <a:avLst/>
          </a:prstGeom>
        </p:spPr>
        <p:txBody>
          <a:bodyPr>
            <a:spAutoFit/>
          </a:bodyPr>
          <a:lstStyle/>
          <a:p>
            <a:r>
              <a:rPr lang="en-US" dirty="0"/>
              <a:t>The following example illustrates how to set cookie expiration date after 1 Month :</a:t>
            </a:r>
          </a:p>
        </p:txBody>
      </p:sp>
    </p:spTree>
    <p:extLst>
      <p:ext uri="{BB962C8B-B14F-4D97-AF65-F5344CB8AC3E}">
        <p14:creationId xmlns:p14="http://schemas.microsoft.com/office/powerpoint/2010/main" val="312279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850" y="390436"/>
            <a:ext cx="6096000" cy="1200329"/>
          </a:xfrm>
          <a:prstGeom prst="rect">
            <a:avLst/>
          </a:prstGeom>
        </p:spPr>
        <p:txBody>
          <a:bodyPr>
            <a:spAutoFit/>
          </a:bodyPr>
          <a:lstStyle/>
          <a:p>
            <a:r>
              <a:rPr lang="en-US" b="1" dirty="0"/>
              <a:t>Deleting a Cookie:</a:t>
            </a:r>
          </a:p>
          <a:p>
            <a:r>
              <a:rPr lang="en-US" dirty="0"/>
              <a:t>Sometimes you will want to delete a cookie so that subsequent attempts to read the cookie return nothing. To do this, you just need to set the expiration date to a time in the past.</a:t>
            </a:r>
          </a:p>
        </p:txBody>
      </p:sp>
      <p:sp>
        <p:nvSpPr>
          <p:cNvPr id="5" name="Rectangle 4"/>
          <p:cNvSpPr/>
          <p:nvPr/>
        </p:nvSpPr>
        <p:spPr>
          <a:xfrm>
            <a:off x="6419850" y="0"/>
            <a:ext cx="6096000" cy="7017306"/>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a:t>
            </a:r>
            <a:r>
              <a:rPr lang="en-US" dirty="0" err="1"/>
              <a:t>WriteCookie</a:t>
            </a:r>
            <a:r>
              <a:rPr lang="en-US" dirty="0"/>
              <a:t>()</a:t>
            </a:r>
          </a:p>
          <a:p>
            <a:r>
              <a:rPr lang="en-US" dirty="0"/>
              <a:t>{</a:t>
            </a:r>
          </a:p>
          <a:p>
            <a:r>
              <a:rPr lang="en-US" dirty="0"/>
              <a:t>   </a:t>
            </a:r>
            <a:r>
              <a:rPr lang="en-US" dirty="0" err="1"/>
              <a:t>var</a:t>
            </a:r>
            <a:r>
              <a:rPr lang="en-US" dirty="0"/>
              <a:t> now = new Date();</a:t>
            </a:r>
          </a:p>
          <a:p>
            <a:r>
              <a:rPr lang="en-US" dirty="0"/>
              <a:t>   </a:t>
            </a:r>
            <a:r>
              <a:rPr lang="en-US" dirty="0" err="1"/>
              <a:t>now.setMonth</a:t>
            </a:r>
            <a:r>
              <a:rPr lang="en-US" dirty="0"/>
              <a:t>( </a:t>
            </a:r>
            <a:r>
              <a:rPr lang="en-US" dirty="0" err="1"/>
              <a:t>now.getMonth</a:t>
            </a:r>
            <a:r>
              <a:rPr lang="en-US" dirty="0"/>
              <a:t>() - 1 ); </a:t>
            </a:r>
          </a:p>
          <a:p>
            <a:r>
              <a:rPr lang="en-US" dirty="0"/>
              <a:t>   </a:t>
            </a:r>
            <a:r>
              <a:rPr lang="en-US" dirty="0" err="1"/>
              <a:t>cookievalue</a:t>
            </a:r>
            <a:r>
              <a:rPr lang="en-US" dirty="0"/>
              <a:t> = escape(</a:t>
            </a:r>
            <a:r>
              <a:rPr lang="en-US" dirty="0" err="1"/>
              <a:t>document.myform.customer.value</a:t>
            </a:r>
            <a:r>
              <a:rPr lang="en-US" dirty="0"/>
              <a:t>) + ";"</a:t>
            </a:r>
          </a:p>
          <a:p>
            <a:r>
              <a:rPr lang="en-US" dirty="0"/>
              <a:t>   </a:t>
            </a:r>
            <a:r>
              <a:rPr lang="en-US" dirty="0" err="1"/>
              <a:t>document.cookie</a:t>
            </a:r>
            <a:r>
              <a:rPr lang="en-US" dirty="0"/>
              <a:t>="name=" + </a:t>
            </a:r>
            <a:r>
              <a:rPr lang="en-US" dirty="0" err="1"/>
              <a:t>cookievalue</a:t>
            </a:r>
            <a:r>
              <a:rPr lang="en-US" dirty="0"/>
              <a:t>;</a:t>
            </a:r>
          </a:p>
          <a:p>
            <a:r>
              <a:rPr lang="en-US" dirty="0"/>
              <a:t>   </a:t>
            </a:r>
            <a:r>
              <a:rPr lang="en-US" dirty="0" err="1"/>
              <a:t>document.cookie</a:t>
            </a:r>
            <a:r>
              <a:rPr lang="en-US" dirty="0"/>
              <a:t> = "expires=" + </a:t>
            </a:r>
            <a:r>
              <a:rPr lang="en-US" dirty="0" err="1"/>
              <a:t>now.toUTCString</a:t>
            </a:r>
            <a:r>
              <a:rPr lang="en-US" dirty="0"/>
              <a:t>() + ";"</a:t>
            </a:r>
          </a:p>
          <a:p>
            <a:r>
              <a:rPr lang="en-US" dirty="0"/>
              <a:t>   alert("Setting Cookies : " + "name=" + </a:t>
            </a:r>
            <a:r>
              <a:rPr lang="en-US" dirty="0" err="1"/>
              <a:t>cookievalue</a:t>
            </a:r>
            <a:r>
              <a:rPr lang="en-US" dirty="0"/>
              <a:t> );</a:t>
            </a:r>
          </a:p>
          <a:p>
            <a:r>
              <a:rPr lang="en-US" dirty="0"/>
              <a:t>}</a:t>
            </a:r>
          </a:p>
          <a:p>
            <a:r>
              <a:rPr lang="en-US" dirty="0"/>
              <a:t>//--&gt;</a:t>
            </a:r>
          </a:p>
          <a:p>
            <a:r>
              <a:rPr lang="en-US" dirty="0"/>
              <a:t>&lt;/script&gt;</a:t>
            </a:r>
          </a:p>
          <a:p>
            <a:r>
              <a:rPr lang="en-US" dirty="0"/>
              <a:t>&lt;/head&gt;</a:t>
            </a:r>
          </a:p>
          <a:p>
            <a:r>
              <a:rPr lang="en-US" dirty="0"/>
              <a:t>&lt;body&gt;</a:t>
            </a:r>
          </a:p>
          <a:p>
            <a:r>
              <a:rPr lang="en-US" dirty="0"/>
              <a:t>&lt;form name="</a:t>
            </a:r>
            <a:r>
              <a:rPr lang="en-US" dirty="0" err="1"/>
              <a:t>formname</a:t>
            </a:r>
            <a:r>
              <a:rPr lang="en-US" dirty="0"/>
              <a:t>" action=""&gt;</a:t>
            </a:r>
          </a:p>
          <a:p>
            <a:r>
              <a:rPr lang="en-US" dirty="0"/>
              <a:t>Enter name: &lt;input type="text" name="customer"/&gt;</a:t>
            </a:r>
          </a:p>
          <a:p>
            <a:r>
              <a:rPr lang="en-US" dirty="0"/>
              <a:t>&lt;input type="button" value="Set Cookie" </a:t>
            </a:r>
            <a:r>
              <a:rPr lang="en-US" dirty="0" err="1"/>
              <a:t>onclick</a:t>
            </a:r>
            <a:r>
              <a:rPr lang="en-US" dirty="0"/>
              <a:t>="</a:t>
            </a:r>
            <a:r>
              <a:rPr lang="en-US" dirty="0" err="1"/>
              <a:t>WriteCookie</a:t>
            </a:r>
            <a:r>
              <a:rPr lang="en-US" dirty="0"/>
              <a:t>()"/&gt;</a:t>
            </a:r>
          </a:p>
          <a:p>
            <a:r>
              <a:rPr lang="en-US" dirty="0"/>
              <a:t>&lt;/form&gt;</a:t>
            </a:r>
          </a:p>
          <a:p>
            <a:r>
              <a:rPr lang="en-US" dirty="0"/>
              <a:t>&lt;/body&gt;</a:t>
            </a:r>
          </a:p>
          <a:p>
            <a:r>
              <a:rPr lang="en-US" dirty="0"/>
              <a:t>&lt;/html&gt;</a:t>
            </a:r>
          </a:p>
        </p:txBody>
      </p:sp>
    </p:spTree>
    <p:extLst>
      <p:ext uri="{BB962C8B-B14F-4D97-AF65-F5344CB8AC3E}">
        <p14:creationId xmlns:p14="http://schemas.microsoft.com/office/powerpoint/2010/main" val="521975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87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មេរៀនទី១៤</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 Page Redirection</a:t>
            </a:r>
          </a:p>
        </p:txBody>
      </p:sp>
      <p:sp>
        <p:nvSpPr>
          <p:cNvPr id="5" name="Rectangle 4"/>
          <p:cNvSpPr/>
          <p:nvPr/>
        </p:nvSpPr>
        <p:spPr>
          <a:xfrm>
            <a:off x="342900" y="818788"/>
            <a:ext cx="10972800" cy="646331"/>
          </a:xfrm>
          <a:prstGeom prst="rect">
            <a:avLst/>
          </a:prstGeom>
        </p:spPr>
        <p:txBody>
          <a:bodyPr wrap="square">
            <a:spAutoFit/>
          </a:bodyPr>
          <a:lstStyle/>
          <a:p>
            <a:r>
              <a:rPr lang="en-US" dirty="0"/>
              <a:t>When you click a URL to reach to a page X but internally you are directed to another page Y that simply happens because of page re-direction.</a:t>
            </a:r>
          </a:p>
        </p:txBody>
      </p:sp>
      <p:sp>
        <p:nvSpPr>
          <p:cNvPr id="6" name="Rectangle 5"/>
          <p:cNvSpPr/>
          <p:nvPr/>
        </p:nvSpPr>
        <p:spPr>
          <a:xfrm>
            <a:off x="495300" y="1488455"/>
            <a:ext cx="10401300" cy="1200329"/>
          </a:xfrm>
          <a:prstGeom prst="rect">
            <a:avLst/>
          </a:prstGeom>
        </p:spPr>
        <p:txBody>
          <a:bodyPr wrap="square">
            <a:spAutoFit/>
          </a:bodyPr>
          <a:lstStyle/>
          <a:p>
            <a:r>
              <a:rPr lang="en-US" b="1" dirty="0"/>
              <a:t>How Page Re-direction works ?</a:t>
            </a:r>
          </a:p>
          <a:p>
            <a:r>
              <a:rPr lang="en-US" b="1" dirty="0"/>
              <a:t>Example 1:</a:t>
            </a:r>
          </a:p>
          <a:p>
            <a:r>
              <a:rPr lang="en-US" dirty="0"/>
              <a:t>This is very simple to do a page redirect using JavaScript at client side. To redirect your site visitors to a new page, you just need to add a line in your head section as follows:</a:t>
            </a:r>
          </a:p>
        </p:txBody>
      </p:sp>
      <p:sp>
        <p:nvSpPr>
          <p:cNvPr id="8" name="Rectangle 7"/>
          <p:cNvSpPr/>
          <p:nvPr/>
        </p:nvSpPr>
        <p:spPr>
          <a:xfrm>
            <a:off x="495300" y="2984838"/>
            <a:ext cx="6096000" cy="2031325"/>
          </a:xfrm>
          <a:prstGeom prst="rect">
            <a:avLst/>
          </a:prstGeom>
        </p:spPr>
        <p:txBody>
          <a:bodyPr>
            <a:spAutoFit/>
          </a:bodyPr>
          <a:lstStyle/>
          <a:p>
            <a:r>
              <a:rPr lang="en-US" dirty="0">
                <a:solidFill>
                  <a:srgbClr val="FF0000"/>
                </a:solidFill>
              </a:rPr>
              <a:t>&lt;head&gt;</a:t>
            </a:r>
          </a:p>
          <a:p>
            <a:r>
              <a:rPr lang="en-US" dirty="0">
                <a:solidFill>
                  <a:srgbClr val="FF0000"/>
                </a:solidFill>
              </a:rPr>
              <a:t>&lt;script type="text/</a:t>
            </a:r>
            <a:r>
              <a:rPr lang="en-US" dirty="0" err="1">
                <a:solidFill>
                  <a:srgbClr val="FF0000"/>
                </a:solidFill>
              </a:rPr>
              <a:t>javascript</a:t>
            </a:r>
            <a:r>
              <a:rPr lang="en-US" dirty="0">
                <a:solidFill>
                  <a:srgbClr val="FF0000"/>
                </a:solidFill>
              </a:rPr>
              <a:t>"&gt;</a:t>
            </a:r>
          </a:p>
          <a:p>
            <a:r>
              <a:rPr lang="en-US" dirty="0">
                <a:solidFill>
                  <a:srgbClr val="FF0000"/>
                </a:solidFill>
              </a:rPr>
              <a:t>&lt;!--</a:t>
            </a:r>
          </a:p>
          <a:p>
            <a:r>
              <a:rPr lang="en-US" dirty="0">
                <a:solidFill>
                  <a:srgbClr val="FF0000"/>
                </a:solidFill>
              </a:rPr>
              <a:t>   </a:t>
            </a:r>
            <a:r>
              <a:rPr lang="en-US" dirty="0" err="1">
                <a:solidFill>
                  <a:srgbClr val="FF0000"/>
                </a:solidFill>
              </a:rPr>
              <a:t>window.location</a:t>
            </a:r>
            <a:r>
              <a:rPr lang="en-US" dirty="0">
                <a:solidFill>
                  <a:srgbClr val="FF0000"/>
                </a:solidFill>
              </a:rPr>
              <a:t>="http://www.newlocation.com";</a:t>
            </a:r>
          </a:p>
          <a:p>
            <a:r>
              <a:rPr lang="en-US" dirty="0">
                <a:solidFill>
                  <a:srgbClr val="FF0000"/>
                </a:solidFill>
              </a:rPr>
              <a:t>//--&gt;</a:t>
            </a:r>
          </a:p>
          <a:p>
            <a:r>
              <a:rPr lang="en-US" dirty="0">
                <a:solidFill>
                  <a:srgbClr val="FF0000"/>
                </a:solidFill>
              </a:rPr>
              <a:t>&lt;/script&gt;</a:t>
            </a:r>
          </a:p>
          <a:p>
            <a:r>
              <a:rPr lang="en-US" dirty="0">
                <a:solidFill>
                  <a:srgbClr val="FF0000"/>
                </a:solidFill>
              </a:rPr>
              <a:t>&lt;/head&gt;</a:t>
            </a:r>
          </a:p>
        </p:txBody>
      </p:sp>
      <p:sp>
        <p:nvSpPr>
          <p:cNvPr id="9" name="Rectangle 8"/>
          <p:cNvSpPr/>
          <p:nvPr/>
        </p:nvSpPr>
        <p:spPr>
          <a:xfrm>
            <a:off x="419100" y="5228447"/>
            <a:ext cx="10553700" cy="923330"/>
          </a:xfrm>
          <a:prstGeom prst="rect">
            <a:avLst/>
          </a:prstGeom>
        </p:spPr>
        <p:txBody>
          <a:bodyPr wrap="square">
            <a:spAutoFit/>
          </a:bodyPr>
          <a:lstStyle/>
          <a:p>
            <a:r>
              <a:rPr lang="en-US" b="1" dirty="0"/>
              <a:t>Example 2:</a:t>
            </a:r>
          </a:p>
          <a:p>
            <a:r>
              <a:rPr lang="en-US" dirty="0"/>
              <a:t>You can show an appropriate message to your site visitors before redirecting them to a new page. This would need a bit time delay to load a new page. Following is the simple example to implement the same:</a:t>
            </a:r>
          </a:p>
        </p:txBody>
      </p:sp>
    </p:spTree>
    <p:extLst>
      <p:ext uri="{BB962C8B-B14F-4D97-AF65-F5344CB8AC3E}">
        <p14:creationId xmlns:p14="http://schemas.microsoft.com/office/powerpoint/2010/main" val="1897076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7700" y="758041"/>
            <a:ext cx="6096000" cy="3970318"/>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function Redirect()</a:t>
            </a:r>
          </a:p>
          <a:p>
            <a:r>
              <a:rPr lang="en-US" dirty="0"/>
              <a:t>{</a:t>
            </a:r>
          </a:p>
          <a:p>
            <a:r>
              <a:rPr lang="en-US" dirty="0"/>
              <a:t>    </a:t>
            </a:r>
            <a:r>
              <a:rPr lang="en-US" dirty="0" err="1"/>
              <a:t>window.location</a:t>
            </a:r>
            <a:r>
              <a:rPr lang="en-US" dirty="0"/>
              <a:t>="http://www.itcambo.com";</a:t>
            </a:r>
          </a:p>
          <a:p>
            <a:r>
              <a:rPr lang="en-US" dirty="0"/>
              <a:t>}</a:t>
            </a:r>
          </a:p>
          <a:p>
            <a:endParaRPr lang="en-US" dirty="0"/>
          </a:p>
          <a:p>
            <a:r>
              <a:rPr lang="en-US" dirty="0" err="1"/>
              <a:t>document.write</a:t>
            </a:r>
            <a:r>
              <a:rPr lang="en-US" dirty="0"/>
              <a:t>("You will be redirected to main page in 10 sec.");</a:t>
            </a:r>
          </a:p>
          <a:p>
            <a:r>
              <a:rPr lang="en-US" dirty="0" err="1"/>
              <a:t>setTimeout</a:t>
            </a:r>
            <a:r>
              <a:rPr lang="en-US" dirty="0"/>
              <a:t>('Redirect()', 10000);</a:t>
            </a:r>
          </a:p>
          <a:p>
            <a:r>
              <a:rPr lang="en-US" dirty="0"/>
              <a:t>//--&gt;</a:t>
            </a:r>
          </a:p>
          <a:p>
            <a:r>
              <a:rPr lang="en-US" dirty="0"/>
              <a:t>&lt;/script&gt;</a:t>
            </a:r>
          </a:p>
          <a:p>
            <a:r>
              <a:rPr lang="en-US" dirty="0"/>
              <a:t>&lt;/head&gt;</a:t>
            </a:r>
          </a:p>
        </p:txBody>
      </p:sp>
      <p:sp>
        <p:nvSpPr>
          <p:cNvPr id="6" name="Rectangle 5"/>
          <p:cNvSpPr/>
          <p:nvPr/>
        </p:nvSpPr>
        <p:spPr>
          <a:xfrm>
            <a:off x="457200" y="5067985"/>
            <a:ext cx="10210800" cy="646331"/>
          </a:xfrm>
          <a:prstGeom prst="rect">
            <a:avLst/>
          </a:prstGeom>
        </p:spPr>
        <p:txBody>
          <a:bodyPr wrap="square">
            <a:spAutoFit/>
          </a:bodyPr>
          <a:lstStyle/>
          <a:p>
            <a:r>
              <a:rPr lang="en-US" dirty="0"/>
              <a:t>Here </a:t>
            </a:r>
            <a:r>
              <a:rPr lang="en-US" i="1" dirty="0" err="1"/>
              <a:t>setTimeout</a:t>
            </a:r>
            <a:r>
              <a:rPr lang="en-US" i="1" dirty="0"/>
              <a:t>()</a:t>
            </a:r>
            <a:r>
              <a:rPr lang="en-US" dirty="0"/>
              <a:t> is a built-in JavaScript function which can be used to execute another function after a given time interval.</a:t>
            </a:r>
          </a:p>
        </p:txBody>
      </p:sp>
    </p:spTree>
    <p:extLst>
      <p:ext uri="{BB962C8B-B14F-4D97-AF65-F5344CB8AC3E}">
        <p14:creationId xmlns:p14="http://schemas.microsoft.com/office/powerpoint/2010/main" val="14582989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452734"/>
            <a:ext cx="5238750" cy="923330"/>
          </a:xfrm>
          <a:prstGeom prst="rect">
            <a:avLst/>
          </a:prstGeom>
        </p:spPr>
        <p:txBody>
          <a:bodyPr wrap="square">
            <a:spAutoFit/>
          </a:bodyPr>
          <a:lstStyle/>
          <a:p>
            <a:r>
              <a:rPr lang="en-US" b="1" dirty="0"/>
              <a:t>Example 3:</a:t>
            </a:r>
          </a:p>
          <a:p>
            <a:r>
              <a:rPr lang="en-US" dirty="0"/>
              <a:t>Following is the example to redirect site visitors on different pages based on their browsers :</a:t>
            </a:r>
          </a:p>
        </p:txBody>
      </p:sp>
      <p:sp>
        <p:nvSpPr>
          <p:cNvPr id="5" name="Rectangle 4"/>
          <p:cNvSpPr/>
          <p:nvPr/>
        </p:nvSpPr>
        <p:spPr>
          <a:xfrm>
            <a:off x="5810250" y="295752"/>
            <a:ext cx="6096000" cy="5355312"/>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err="1"/>
              <a:t>var</a:t>
            </a:r>
            <a:r>
              <a:rPr lang="en-US" dirty="0"/>
              <a:t> </a:t>
            </a:r>
            <a:r>
              <a:rPr lang="en-US" dirty="0" err="1"/>
              <a:t>browsername</a:t>
            </a:r>
            <a:r>
              <a:rPr lang="en-US" dirty="0"/>
              <a:t>=</a:t>
            </a:r>
            <a:r>
              <a:rPr lang="en-US" dirty="0" err="1"/>
              <a:t>navigator.appName</a:t>
            </a:r>
            <a:r>
              <a:rPr lang="en-US" dirty="0"/>
              <a:t>; </a:t>
            </a:r>
          </a:p>
          <a:p>
            <a:r>
              <a:rPr lang="en-US" dirty="0"/>
              <a:t>if( </a:t>
            </a:r>
            <a:r>
              <a:rPr lang="en-US" dirty="0" err="1"/>
              <a:t>browsername</a:t>
            </a:r>
            <a:r>
              <a:rPr lang="en-US" dirty="0"/>
              <a:t> == "Netscape" )</a:t>
            </a:r>
          </a:p>
          <a:p>
            <a:r>
              <a:rPr lang="en-US" dirty="0"/>
              <a:t>{ </a:t>
            </a:r>
          </a:p>
          <a:p>
            <a:r>
              <a:rPr lang="en-US" dirty="0"/>
              <a:t>   </a:t>
            </a:r>
            <a:r>
              <a:rPr lang="en-US" dirty="0" err="1"/>
              <a:t>window.location</a:t>
            </a:r>
            <a:r>
              <a:rPr lang="en-US" dirty="0"/>
              <a:t>="http://www.location.com/ns.htm";</a:t>
            </a:r>
          </a:p>
          <a:p>
            <a:r>
              <a:rPr lang="en-US" dirty="0"/>
              <a:t>}</a:t>
            </a:r>
          </a:p>
          <a:p>
            <a:r>
              <a:rPr lang="en-US" dirty="0"/>
              <a:t>else if ( </a:t>
            </a:r>
            <a:r>
              <a:rPr lang="en-US" dirty="0" err="1"/>
              <a:t>browsername</a:t>
            </a:r>
            <a:r>
              <a:rPr lang="en-US" dirty="0"/>
              <a:t> =="Microsoft Internet Explorer")</a:t>
            </a:r>
          </a:p>
          <a:p>
            <a:r>
              <a:rPr lang="en-US" dirty="0"/>
              <a:t>{</a:t>
            </a:r>
          </a:p>
          <a:p>
            <a:r>
              <a:rPr lang="en-US" dirty="0"/>
              <a:t>   </a:t>
            </a:r>
            <a:r>
              <a:rPr lang="en-US" dirty="0" err="1"/>
              <a:t>window.location</a:t>
            </a:r>
            <a:r>
              <a:rPr lang="en-US" dirty="0"/>
              <a:t>="http://www.location.com/ie.htm";</a:t>
            </a:r>
          </a:p>
          <a:p>
            <a:r>
              <a:rPr lang="en-US" dirty="0"/>
              <a:t>}</a:t>
            </a:r>
          </a:p>
          <a:p>
            <a:r>
              <a:rPr lang="en-US" dirty="0"/>
              <a:t>else</a:t>
            </a:r>
          </a:p>
          <a:p>
            <a:r>
              <a:rPr lang="en-US" dirty="0"/>
              <a:t>{</a:t>
            </a:r>
          </a:p>
          <a:p>
            <a:r>
              <a:rPr lang="en-US" dirty="0"/>
              <a:t>  </a:t>
            </a:r>
            <a:r>
              <a:rPr lang="en-US" dirty="0" err="1"/>
              <a:t>window.location</a:t>
            </a:r>
            <a:r>
              <a:rPr lang="en-US" dirty="0"/>
              <a:t>="http://www.location.com/other.htm";</a:t>
            </a:r>
          </a:p>
          <a:p>
            <a:r>
              <a:rPr lang="en-US" dirty="0"/>
              <a:t>}</a:t>
            </a:r>
          </a:p>
          <a:p>
            <a:r>
              <a:rPr lang="en-US" dirty="0"/>
              <a:t>//--&gt;</a:t>
            </a:r>
          </a:p>
          <a:p>
            <a:r>
              <a:rPr lang="en-US" dirty="0"/>
              <a:t>&lt;/script&gt;</a:t>
            </a:r>
          </a:p>
          <a:p>
            <a:r>
              <a:rPr lang="en-US" dirty="0"/>
              <a:t>&lt;/head&gt;</a:t>
            </a:r>
          </a:p>
        </p:txBody>
      </p:sp>
    </p:spTree>
    <p:extLst>
      <p:ext uri="{BB962C8B-B14F-4D97-AF65-F5344CB8AC3E}">
        <p14:creationId xmlns:p14="http://schemas.microsoft.com/office/powerpoint/2010/main" val="18553362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63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មេរៀនទី១៥</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 Dialog Boxes</a:t>
            </a:r>
          </a:p>
        </p:txBody>
      </p:sp>
      <p:sp>
        <p:nvSpPr>
          <p:cNvPr id="5" name="Rectangle 4"/>
          <p:cNvSpPr/>
          <p:nvPr/>
        </p:nvSpPr>
        <p:spPr>
          <a:xfrm>
            <a:off x="457200" y="937736"/>
            <a:ext cx="11010900" cy="1200329"/>
          </a:xfrm>
          <a:prstGeom prst="rect">
            <a:avLst/>
          </a:prstGeom>
        </p:spPr>
        <p:txBody>
          <a:bodyPr wrap="square">
            <a:spAutoFit/>
          </a:bodyPr>
          <a:lstStyle/>
          <a:p>
            <a:r>
              <a:rPr lang="en-US" b="1" dirty="0"/>
              <a:t>Alert Dialog Box:</a:t>
            </a:r>
          </a:p>
          <a:p>
            <a:r>
              <a:rPr lang="en-US" dirty="0"/>
              <a:t>An alert dialog box is mostly used to give a warning message to the users. Like if one input field requires to enter some text but user does not enter that field then as a part of validation you can use alert box to give warning message as follows:</a:t>
            </a:r>
          </a:p>
        </p:txBody>
      </p:sp>
      <p:sp>
        <p:nvSpPr>
          <p:cNvPr id="7" name="Rectangle 6"/>
          <p:cNvSpPr/>
          <p:nvPr/>
        </p:nvSpPr>
        <p:spPr>
          <a:xfrm>
            <a:off x="483172" y="2189203"/>
            <a:ext cx="6096000" cy="2031325"/>
          </a:xfrm>
          <a:prstGeom prst="rect">
            <a:avLst/>
          </a:prstGeom>
        </p:spPr>
        <p:txBody>
          <a:bodyPr>
            <a:spAutoFit/>
          </a:bodyPr>
          <a:lstStyle/>
          <a:p>
            <a:r>
              <a:rPr lang="en-US" dirty="0">
                <a:solidFill>
                  <a:srgbClr val="FF0000"/>
                </a:solidFill>
              </a:rPr>
              <a:t>&lt;head&gt;</a:t>
            </a:r>
          </a:p>
          <a:p>
            <a:r>
              <a:rPr lang="en-US" dirty="0">
                <a:solidFill>
                  <a:srgbClr val="FF0000"/>
                </a:solidFill>
              </a:rPr>
              <a:t>&lt;script type="text/</a:t>
            </a:r>
            <a:r>
              <a:rPr lang="en-US" dirty="0" err="1">
                <a:solidFill>
                  <a:srgbClr val="FF0000"/>
                </a:solidFill>
              </a:rPr>
              <a:t>javascript</a:t>
            </a:r>
            <a:r>
              <a:rPr lang="en-US" dirty="0">
                <a:solidFill>
                  <a:srgbClr val="FF0000"/>
                </a:solidFill>
              </a:rPr>
              <a:t>"&gt;</a:t>
            </a:r>
          </a:p>
          <a:p>
            <a:r>
              <a:rPr lang="en-US" dirty="0">
                <a:solidFill>
                  <a:srgbClr val="FF0000"/>
                </a:solidFill>
              </a:rPr>
              <a:t>&lt;!--</a:t>
            </a:r>
          </a:p>
          <a:p>
            <a:r>
              <a:rPr lang="en-US" dirty="0">
                <a:solidFill>
                  <a:srgbClr val="FF0000"/>
                </a:solidFill>
              </a:rPr>
              <a:t>   alert("Warning Message");</a:t>
            </a:r>
          </a:p>
          <a:p>
            <a:r>
              <a:rPr lang="en-US" dirty="0">
                <a:solidFill>
                  <a:srgbClr val="FF0000"/>
                </a:solidFill>
              </a:rPr>
              <a:t>//--&gt;</a:t>
            </a:r>
          </a:p>
          <a:p>
            <a:r>
              <a:rPr lang="en-US" dirty="0">
                <a:solidFill>
                  <a:srgbClr val="FF0000"/>
                </a:solidFill>
              </a:rPr>
              <a:t>&lt;/script&gt;</a:t>
            </a:r>
          </a:p>
          <a:p>
            <a:r>
              <a:rPr lang="en-US" dirty="0">
                <a:solidFill>
                  <a:srgbClr val="FF0000"/>
                </a:solidFill>
              </a:rPr>
              <a:t>&lt;/head&gt;</a:t>
            </a:r>
          </a:p>
        </p:txBody>
      </p:sp>
      <p:sp>
        <p:nvSpPr>
          <p:cNvPr id="8" name="Rectangle 7"/>
          <p:cNvSpPr/>
          <p:nvPr/>
        </p:nvSpPr>
        <p:spPr>
          <a:xfrm>
            <a:off x="616522" y="4444663"/>
            <a:ext cx="10241978" cy="1477328"/>
          </a:xfrm>
          <a:prstGeom prst="rect">
            <a:avLst/>
          </a:prstGeom>
        </p:spPr>
        <p:txBody>
          <a:bodyPr wrap="square">
            <a:spAutoFit/>
          </a:bodyPr>
          <a:lstStyle/>
          <a:p>
            <a:r>
              <a:rPr lang="en-US" b="1" dirty="0"/>
              <a:t>Confirmation Dialog Box:</a:t>
            </a:r>
          </a:p>
          <a:p>
            <a:r>
              <a:rPr lang="en-US" dirty="0"/>
              <a:t>A confirmation dialog box is mostly used to take user's consent on any option. It displays a dialog box with two buttons: </a:t>
            </a:r>
            <a:r>
              <a:rPr lang="en-US" b="1" dirty="0"/>
              <a:t>OK</a:t>
            </a:r>
            <a:r>
              <a:rPr lang="en-US" dirty="0"/>
              <a:t> and </a:t>
            </a:r>
            <a:r>
              <a:rPr lang="en-US" b="1" dirty="0"/>
              <a:t>Cancel</a:t>
            </a:r>
            <a:r>
              <a:rPr lang="en-US" dirty="0"/>
              <a:t>.</a:t>
            </a:r>
          </a:p>
          <a:p>
            <a:r>
              <a:rPr lang="en-US" dirty="0"/>
              <a:t>If the user clicks on OK button the window method </a:t>
            </a:r>
            <a:r>
              <a:rPr lang="en-US" i="1" dirty="0"/>
              <a:t>confirm()</a:t>
            </a:r>
            <a:r>
              <a:rPr lang="en-US" dirty="0"/>
              <a:t> will return true. If the user clicks on the Cancel button </a:t>
            </a:r>
            <a:r>
              <a:rPr lang="en-US" i="1" dirty="0"/>
              <a:t>confirm()</a:t>
            </a:r>
            <a:r>
              <a:rPr lang="en-US" dirty="0"/>
              <a:t> returns false. You can use confirmation dialog box as follows:</a:t>
            </a:r>
          </a:p>
        </p:txBody>
      </p:sp>
    </p:spTree>
    <p:extLst>
      <p:ext uri="{BB962C8B-B14F-4D97-AF65-F5344CB8AC3E}">
        <p14:creationId xmlns:p14="http://schemas.microsoft.com/office/powerpoint/2010/main" val="2788494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500" y="167491"/>
            <a:ext cx="6096000" cy="3970318"/>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   </a:t>
            </a:r>
            <a:r>
              <a:rPr lang="en-US" dirty="0" err="1"/>
              <a:t>var</a:t>
            </a:r>
            <a:r>
              <a:rPr lang="en-US" dirty="0"/>
              <a:t> </a:t>
            </a:r>
            <a:r>
              <a:rPr lang="en-US" dirty="0" err="1"/>
              <a:t>retVal</a:t>
            </a:r>
            <a:r>
              <a:rPr lang="en-US" dirty="0"/>
              <a:t> = confirm("Do you want to continue ?");</a:t>
            </a:r>
          </a:p>
          <a:p>
            <a:r>
              <a:rPr lang="en-US" dirty="0"/>
              <a:t>   if( </a:t>
            </a:r>
            <a:r>
              <a:rPr lang="en-US" dirty="0" err="1"/>
              <a:t>retVal</a:t>
            </a:r>
            <a:r>
              <a:rPr lang="en-US" dirty="0"/>
              <a:t> == true ){</a:t>
            </a:r>
          </a:p>
          <a:p>
            <a:r>
              <a:rPr lang="en-US" dirty="0"/>
              <a:t>      alert("User wants to continue!");</a:t>
            </a:r>
          </a:p>
          <a:p>
            <a:r>
              <a:rPr lang="en-US" dirty="0"/>
              <a:t>	  return true;</a:t>
            </a:r>
          </a:p>
          <a:p>
            <a:r>
              <a:rPr lang="en-US" dirty="0"/>
              <a:t>   }else{</a:t>
            </a:r>
          </a:p>
          <a:p>
            <a:r>
              <a:rPr lang="en-US" dirty="0"/>
              <a:t>      alert("User does not want to continue!");</a:t>
            </a:r>
          </a:p>
          <a:p>
            <a:r>
              <a:rPr lang="en-US" dirty="0"/>
              <a:t>	  return false;</a:t>
            </a:r>
          </a:p>
          <a:p>
            <a:r>
              <a:rPr lang="en-US" dirty="0"/>
              <a:t>   }</a:t>
            </a:r>
          </a:p>
          <a:p>
            <a:r>
              <a:rPr lang="en-US" dirty="0"/>
              <a:t>//--&gt;</a:t>
            </a:r>
          </a:p>
          <a:p>
            <a:r>
              <a:rPr lang="en-US" dirty="0"/>
              <a:t>&lt;/script&gt;</a:t>
            </a:r>
          </a:p>
          <a:p>
            <a:r>
              <a:rPr lang="en-US" dirty="0"/>
              <a:t>&lt;/head&gt;</a:t>
            </a:r>
          </a:p>
        </p:txBody>
      </p:sp>
      <p:sp>
        <p:nvSpPr>
          <p:cNvPr id="6" name="Rectangle 5"/>
          <p:cNvSpPr/>
          <p:nvPr/>
        </p:nvSpPr>
        <p:spPr>
          <a:xfrm>
            <a:off x="438150" y="4526697"/>
            <a:ext cx="10915650" cy="1477328"/>
          </a:xfrm>
          <a:prstGeom prst="rect">
            <a:avLst/>
          </a:prstGeom>
        </p:spPr>
        <p:txBody>
          <a:bodyPr wrap="square">
            <a:spAutoFit/>
          </a:bodyPr>
          <a:lstStyle/>
          <a:p>
            <a:r>
              <a:rPr lang="en-US" b="1" dirty="0"/>
              <a:t>Prompt Dialog Box:</a:t>
            </a:r>
          </a:p>
          <a:p>
            <a:r>
              <a:rPr lang="en-US" dirty="0"/>
              <a:t>The prompt dialog box is very useful when you want to pop-up a text box to get user input. Thus it enable you to interact with the user. The user needs to fill in the field and then click OK.</a:t>
            </a:r>
          </a:p>
          <a:p>
            <a:r>
              <a:rPr lang="en-US" dirty="0"/>
              <a:t>This dialog box is displayed using a method called </a:t>
            </a:r>
            <a:r>
              <a:rPr lang="en-US" i="1" dirty="0"/>
              <a:t>prompt()</a:t>
            </a:r>
            <a:r>
              <a:rPr lang="en-US" dirty="0"/>
              <a:t> which takes two parameters (i) A label which you want to display in the text box (ii) A default string to display in the text box.</a:t>
            </a:r>
          </a:p>
        </p:txBody>
      </p:sp>
    </p:spTree>
    <p:extLst>
      <p:ext uri="{BB962C8B-B14F-4D97-AF65-F5344CB8AC3E}">
        <p14:creationId xmlns:p14="http://schemas.microsoft.com/office/powerpoint/2010/main" val="42423063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550" y="274588"/>
            <a:ext cx="6096000" cy="2308324"/>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   </a:t>
            </a:r>
            <a:r>
              <a:rPr lang="en-US" dirty="0" err="1"/>
              <a:t>var</a:t>
            </a:r>
            <a:r>
              <a:rPr lang="en-US" dirty="0"/>
              <a:t> </a:t>
            </a:r>
            <a:r>
              <a:rPr lang="en-US" dirty="0" err="1"/>
              <a:t>retVal</a:t>
            </a:r>
            <a:r>
              <a:rPr lang="en-US" dirty="0"/>
              <a:t> = prompt("Enter your name : ", "your name here");</a:t>
            </a:r>
          </a:p>
          <a:p>
            <a:r>
              <a:rPr lang="en-US" dirty="0"/>
              <a:t>   alert("You have entered : " +  </a:t>
            </a:r>
            <a:r>
              <a:rPr lang="en-US" dirty="0" err="1"/>
              <a:t>retVal</a:t>
            </a:r>
            <a:r>
              <a:rPr lang="en-US" dirty="0"/>
              <a:t> );</a:t>
            </a:r>
          </a:p>
          <a:p>
            <a:r>
              <a:rPr lang="en-US" dirty="0"/>
              <a:t>//--&gt;</a:t>
            </a:r>
          </a:p>
          <a:p>
            <a:r>
              <a:rPr lang="en-US" dirty="0"/>
              <a:t>&lt;/script&gt;</a:t>
            </a:r>
          </a:p>
          <a:p>
            <a:r>
              <a:rPr lang="en-US" dirty="0"/>
              <a:t>&lt;/head&gt;</a:t>
            </a:r>
          </a:p>
        </p:txBody>
      </p:sp>
    </p:spTree>
    <p:extLst>
      <p:ext uri="{BB962C8B-B14F-4D97-AF65-F5344CB8AC3E}">
        <p14:creationId xmlns:p14="http://schemas.microsoft.com/office/powerpoint/2010/main" val="32058385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63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មេរៀនទី១៦</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 Void Keyword</a:t>
            </a:r>
          </a:p>
        </p:txBody>
      </p:sp>
      <p:sp>
        <p:nvSpPr>
          <p:cNvPr id="8" name="Rectangle 7"/>
          <p:cNvSpPr/>
          <p:nvPr/>
        </p:nvSpPr>
        <p:spPr>
          <a:xfrm>
            <a:off x="419100" y="970687"/>
            <a:ext cx="11220450" cy="1477328"/>
          </a:xfrm>
          <a:prstGeom prst="rect">
            <a:avLst/>
          </a:prstGeom>
        </p:spPr>
        <p:txBody>
          <a:bodyPr wrap="square">
            <a:spAutoFit/>
          </a:bodyPr>
          <a:lstStyle/>
          <a:p>
            <a:r>
              <a:rPr lang="en-US" dirty="0"/>
              <a:t>The void is an important keyword in JavaScript which can be used as a unary operator that appears before its single operand, which may be of any type.</a:t>
            </a:r>
          </a:p>
          <a:p>
            <a:endParaRPr lang="en-US" dirty="0"/>
          </a:p>
          <a:p>
            <a:r>
              <a:rPr lang="en-US" dirty="0"/>
              <a:t>This operator specifies an expression to be evaluated without returning a value. Its syntax could be one of the following:</a:t>
            </a:r>
          </a:p>
        </p:txBody>
      </p:sp>
      <p:sp>
        <p:nvSpPr>
          <p:cNvPr id="9" name="Rectangle 8"/>
          <p:cNvSpPr/>
          <p:nvPr/>
        </p:nvSpPr>
        <p:spPr>
          <a:xfrm>
            <a:off x="1524000" y="2706291"/>
            <a:ext cx="6096000" cy="3693319"/>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void </a:t>
            </a:r>
            <a:r>
              <a:rPr lang="en-US" dirty="0" err="1"/>
              <a:t>func</a:t>
            </a:r>
            <a:r>
              <a:rPr lang="en-US" dirty="0"/>
              <a:t>()</a:t>
            </a:r>
          </a:p>
          <a:p>
            <a:r>
              <a:rPr lang="en-US" dirty="0" err="1"/>
              <a:t>javascript:void</a:t>
            </a:r>
            <a:r>
              <a:rPr lang="en-US" dirty="0"/>
              <a:t> </a:t>
            </a:r>
            <a:r>
              <a:rPr lang="en-US" dirty="0" err="1"/>
              <a:t>func</a:t>
            </a:r>
            <a:r>
              <a:rPr lang="en-US" dirty="0"/>
              <a:t>()</a:t>
            </a:r>
          </a:p>
          <a:p>
            <a:endParaRPr lang="en-US" dirty="0"/>
          </a:p>
          <a:p>
            <a:r>
              <a:rPr lang="en-US" dirty="0"/>
              <a:t>or:</a:t>
            </a:r>
          </a:p>
          <a:p>
            <a:endParaRPr lang="en-US" dirty="0"/>
          </a:p>
          <a:p>
            <a:r>
              <a:rPr lang="en-US" dirty="0"/>
              <a:t>void(</a:t>
            </a:r>
            <a:r>
              <a:rPr lang="en-US" dirty="0" err="1"/>
              <a:t>func</a:t>
            </a:r>
            <a:r>
              <a:rPr lang="en-US" dirty="0"/>
              <a:t>())</a:t>
            </a:r>
          </a:p>
          <a:p>
            <a:r>
              <a:rPr lang="en-US" dirty="0" err="1"/>
              <a:t>javascript:void</a:t>
            </a:r>
            <a:r>
              <a:rPr lang="en-US" dirty="0"/>
              <a:t>(</a:t>
            </a:r>
            <a:r>
              <a:rPr lang="en-US" dirty="0" err="1"/>
              <a:t>func</a:t>
            </a:r>
            <a:r>
              <a:rPr lang="en-US" dirty="0"/>
              <a:t>())</a:t>
            </a:r>
          </a:p>
          <a:p>
            <a:r>
              <a:rPr lang="en-US" dirty="0"/>
              <a:t>//--&gt;</a:t>
            </a:r>
          </a:p>
          <a:p>
            <a:r>
              <a:rPr lang="en-US" dirty="0"/>
              <a:t>&lt;/script&gt;</a:t>
            </a:r>
          </a:p>
          <a:p>
            <a:r>
              <a:rPr lang="en-US" dirty="0"/>
              <a:t>&lt;/head&gt;</a:t>
            </a:r>
          </a:p>
        </p:txBody>
      </p:sp>
    </p:spTree>
    <p:extLst>
      <p:ext uri="{BB962C8B-B14F-4D97-AF65-F5344CB8AC3E}">
        <p14:creationId xmlns:p14="http://schemas.microsoft.com/office/powerpoint/2010/main" val="2425444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0550" y="395051"/>
            <a:ext cx="11163300" cy="1200329"/>
          </a:xfrm>
          <a:prstGeom prst="rect">
            <a:avLst/>
          </a:prstGeom>
        </p:spPr>
        <p:txBody>
          <a:bodyPr wrap="square">
            <a:spAutoFit/>
          </a:bodyPr>
          <a:lstStyle/>
          <a:p>
            <a:r>
              <a:rPr lang="en-US" b="1" dirty="0"/>
              <a:t>Example 1:</a:t>
            </a:r>
          </a:p>
          <a:p>
            <a:r>
              <a:rPr lang="en-US" dirty="0"/>
              <a:t>The most common use for this operator is in a client-side </a:t>
            </a:r>
            <a:r>
              <a:rPr lang="en-US" i="1" dirty="0" err="1"/>
              <a:t>javascript</a:t>
            </a:r>
            <a:r>
              <a:rPr lang="en-US" i="1" dirty="0"/>
              <a:t>: URL</a:t>
            </a:r>
            <a:r>
              <a:rPr lang="en-US" dirty="0"/>
              <a:t>, where it allows you to evaluate an expression for its side effects without the browser displaying the value of the evaluated expression.</a:t>
            </a:r>
          </a:p>
          <a:p>
            <a:r>
              <a:rPr lang="en-US" dirty="0"/>
              <a:t>Here the expression </a:t>
            </a:r>
            <a:r>
              <a:rPr lang="en-US" i="1" dirty="0"/>
              <a:t>alert('Warning!!!')</a:t>
            </a:r>
            <a:r>
              <a:rPr lang="en-US" dirty="0"/>
              <a:t> is evaluated but it is not loaded back into the current document:</a:t>
            </a:r>
          </a:p>
        </p:txBody>
      </p:sp>
      <p:sp>
        <p:nvSpPr>
          <p:cNvPr id="7" name="Rectangle 6"/>
          <p:cNvSpPr/>
          <p:nvPr/>
        </p:nvSpPr>
        <p:spPr>
          <a:xfrm>
            <a:off x="990600" y="1850589"/>
            <a:ext cx="6096000" cy="2585323"/>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//--&gt;</a:t>
            </a:r>
          </a:p>
          <a:p>
            <a:r>
              <a:rPr lang="en-US" dirty="0"/>
              <a:t>&lt;/script&gt;</a:t>
            </a:r>
          </a:p>
          <a:p>
            <a:r>
              <a:rPr lang="en-US" dirty="0"/>
              <a:t>&lt;/head&gt;</a:t>
            </a:r>
          </a:p>
          <a:p>
            <a:r>
              <a:rPr lang="en-US" dirty="0"/>
              <a:t>&lt;body&gt;</a:t>
            </a:r>
          </a:p>
          <a:p>
            <a:r>
              <a:rPr lang="en-US" dirty="0"/>
              <a:t>&lt;a </a:t>
            </a:r>
            <a:r>
              <a:rPr lang="en-US" dirty="0" err="1"/>
              <a:t>href</a:t>
            </a:r>
            <a:r>
              <a:rPr lang="en-US" dirty="0"/>
              <a:t>="</a:t>
            </a:r>
            <a:r>
              <a:rPr lang="en-US" dirty="0" err="1"/>
              <a:t>javascript:void</a:t>
            </a:r>
            <a:r>
              <a:rPr lang="en-US" dirty="0"/>
              <a:t>(alert('Warning!!!'))"&gt;Click me!&lt;/a&gt;</a:t>
            </a:r>
          </a:p>
          <a:p>
            <a:r>
              <a:rPr lang="en-US" dirty="0"/>
              <a:t>&lt;/body&gt;</a:t>
            </a:r>
          </a:p>
        </p:txBody>
      </p:sp>
      <p:sp>
        <p:nvSpPr>
          <p:cNvPr id="8" name="Rectangle 7"/>
          <p:cNvSpPr/>
          <p:nvPr/>
        </p:nvSpPr>
        <p:spPr>
          <a:xfrm>
            <a:off x="590550" y="4785836"/>
            <a:ext cx="10287000" cy="923330"/>
          </a:xfrm>
          <a:prstGeom prst="rect">
            <a:avLst/>
          </a:prstGeom>
        </p:spPr>
        <p:txBody>
          <a:bodyPr wrap="square">
            <a:spAutoFit/>
          </a:bodyPr>
          <a:lstStyle/>
          <a:p>
            <a:r>
              <a:rPr lang="en-US" b="1" dirty="0"/>
              <a:t>Example 2:</a:t>
            </a:r>
          </a:p>
          <a:p>
            <a:r>
              <a:rPr lang="en-US" dirty="0"/>
              <a:t>Another example the following link does nothing because the expression "0" has no effect in JavaScript. Here the expression "0" is evaluated but it is not loaded back into the current document:</a:t>
            </a:r>
          </a:p>
        </p:txBody>
      </p:sp>
    </p:spTree>
    <p:extLst>
      <p:ext uri="{BB962C8B-B14F-4D97-AF65-F5344CB8AC3E}">
        <p14:creationId xmlns:p14="http://schemas.microsoft.com/office/powerpoint/2010/main" val="409668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249" y="296562"/>
            <a:ext cx="5969497"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មេរៀនទី៣៨</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Graphic HTML5 SVG</a:t>
            </a:r>
          </a:p>
        </p:txBody>
      </p:sp>
      <p:sp>
        <p:nvSpPr>
          <p:cNvPr id="5" name="Rectangle 4"/>
          <p:cNvSpPr/>
          <p:nvPr/>
        </p:nvSpPr>
        <p:spPr>
          <a:xfrm>
            <a:off x="495300" y="961936"/>
            <a:ext cx="7010400" cy="1569660"/>
          </a:xfrm>
          <a:prstGeom prst="rect">
            <a:avLst/>
          </a:prstGeom>
        </p:spPr>
        <p:txBody>
          <a:bodyPr wrap="square">
            <a:spAutoFit/>
          </a:bodyPr>
          <a:lstStyle/>
          <a:p>
            <a:r>
              <a:rPr lang="km-KH" sz="2400" b="1" dirty="0">
                <a:solidFill>
                  <a:srgbClr val="0066FF"/>
                </a:solidFill>
              </a:rPr>
              <a:t>អ្វីជា </a:t>
            </a:r>
            <a:r>
              <a:rPr lang="en-US" sz="2400" b="1" dirty="0">
                <a:solidFill>
                  <a:srgbClr val="0066FF"/>
                </a:solidFill>
              </a:rPr>
              <a:t>SVG?</a:t>
            </a:r>
          </a:p>
          <a:p>
            <a:pPr>
              <a:buFont typeface="Arial"/>
              <a:buChar char="•"/>
            </a:pPr>
            <a:r>
              <a:rPr lang="en-US" sz="2400" dirty="0"/>
              <a:t>SVG </a:t>
            </a:r>
            <a:r>
              <a:rPr lang="km-KH" sz="2400" dirty="0"/>
              <a:t>សម្រាប់ </a:t>
            </a:r>
            <a:r>
              <a:rPr lang="en-US" sz="2400" dirty="0"/>
              <a:t>Scalable Vector Graphics</a:t>
            </a:r>
          </a:p>
          <a:p>
            <a:pPr>
              <a:buFont typeface="Arial"/>
              <a:buChar char="•"/>
            </a:pPr>
            <a:r>
              <a:rPr lang="en-US" sz="2400" dirty="0"/>
              <a:t>SVG </a:t>
            </a:r>
            <a:r>
              <a:rPr lang="km-KH" sz="2400" dirty="0"/>
              <a:t>គឺប្រើដើម្បីកំណត់ </a:t>
            </a:r>
            <a:r>
              <a:rPr lang="en-US" sz="2400" dirty="0"/>
              <a:t>define graphics </a:t>
            </a:r>
            <a:r>
              <a:rPr lang="km-KH" sz="2400" dirty="0"/>
              <a:t>សម្រាប់ </a:t>
            </a:r>
            <a:r>
              <a:rPr lang="en-US" sz="2400" dirty="0"/>
              <a:t>Web</a:t>
            </a:r>
          </a:p>
          <a:p>
            <a:pPr>
              <a:buFont typeface="Arial"/>
              <a:buChar char="•"/>
            </a:pPr>
            <a:r>
              <a:rPr lang="en-US" sz="2400" dirty="0"/>
              <a:t>SVG </a:t>
            </a:r>
            <a:r>
              <a:rPr lang="km-KH" sz="2400" dirty="0"/>
              <a:t>ជា </a:t>
            </a:r>
            <a:r>
              <a:rPr lang="en-US" sz="2400" dirty="0"/>
              <a:t>W3C recommendation</a:t>
            </a:r>
          </a:p>
        </p:txBody>
      </p:sp>
      <p:sp>
        <p:nvSpPr>
          <p:cNvPr id="6" name="Rectangle 5"/>
          <p:cNvSpPr/>
          <p:nvPr/>
        </p:nvSpPr>
        <p:spPr>
          <a:xfrm>
            <a:off x="742950" y="2751772"/>
            <a:ext cx="10420350" cy="1569660"/>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HTML &lt;</a:t>
            </a:r>
            <a:r>
              <a:rPr lang="en-US" sz="2400" b="1" dirty="0" err="1">
                <a:solidFill>
                  <a:srgbClr val="0066FF"/>
                </a:solidFill>
                <a:effectLst>
                  <a:outerShdw blurRad="38100" dist="38100" dir="2700000" algn="tl">
                    <a:srgbClr val="000000">
                      <a:alpha val="43137"/>
                    </a:srgbClr>
                  </a:outerShdw>
                </a:effectLst>
              </a:rPr>
              <a:t>svg</a:t>
            </a:r>
            <a:r>
              <a:rPr lang="en-US" sz="2400" b="1" dirty="0">
                <a:solidFill>
                  <a:srgbClr val="0066FF"/>
                </a:solidFill>
                <a:effectLst>
                  <a:outerShdw blurRad="38100" dist="38100" dir="2700000" algn="tl">
                    <a:srgbClr val="000000">
                      <a:alpha val="43137"/>
                    </a:srgbClr>
                  </a:outerShdw>
                </a:effectLst>
              </a:rPr>
              <a:t>&gt; Element</a:t>
            </a:r>
          </a:p>
          <a:p>
            <a:r>
              <a:rPr lang="en-US" sz="2400" dirty="0"/>
              <a:t>HTML &lt;</a:t>
            </a:r>
            <a:r>
              <a:rPr lang="en-US" sz="2400" dirty="0" err="1"/>
              <a:t>svg</a:t>
            </a:r>
            <a:r>
              <a:rPr lang="en-US" sz="2400" dirty="0"/>
              <a:t>&gt; element (</a:t>
            </a:r>
            <a:r>
              <a:rPr lang="km-KH" sz="2400" dirty="0"/>
              <a:t>ដែលបានណែនាំ </a:t>
            </a:r>
            <a:r>
              <a:rPr lang="en-US" sz="2400" dirty="0"/>
              <a:t>HTML5) </a:t>
            </a:r>
            <a:r>
              <a:rPr lang="km-KH" sz="2400" dirty="0"/>
              <a:t>គឺជាអ្នកផ្ទុក សម្រាប់ </a:t>
            </a:r>
            <a:r>
              <a:rPr lang="en-US" sz="2400" dirty="0"/>
              <a:t>SVG graphics</a:t>
            </a:r>
            <a:r>
              <a:rPr lang="km-KH" sz="2400" dirty="0"/>
              <a:t>។</a:t>
            </a:r>
            <a:endParaRPr lang="en-US" sz="2400" dirty="0"/>
          </a:p>
          <a:p>
            <a:r>
              <a:rPr lang="en-US" sz="2400" dirty="0"/>
              <a:t>SVG </a:t>
            </a:r>
            <a:r>
              <a:rPr lang="km-KH" sz="2400" dirty="0"/>
              <a:t>មានវិធី សម្រាប់គូ </a:t>
            </a:r>
            <a:r>
              <a:rPr lang="en-US" sz="2400" dirty="0"/>
              <a:t>paths, boxes, circles, text, </a:t>
            </a:r>
            <a:r>
              <a:rPr lang="km-KH" sz="2400" dirty="0"/>
              <a:t>និង </a:t>
            </a:r>
            <a:r>
              <a:rPr lang="en-US" sz="2400" dirty="0"/>
              <a:t>graphic images</a:t>
            </a:r>
            <a:r>
              <a:rPr lang="km-KH" sz="2400" dirty="0"/>
              <a:t>។</a:t>
            </a:r>
            <a:endParaRPr lang="en-US" sz="2400" dirty="0"/>
          </a:p>
        </p:txBody>
      </p:sp>
    </p:spTree>
    <p:extLst>
      <p:ext uri="{BB962C8B-B14F-4D97-AF65-F5344CB8AC3E}">
        <p14:creationId xmlns:p14="http://schemas.microsoft.com/office/powerpoint/2010/main" val="28472336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76300" y="326589"/>
            <a:ext cx="6096000" cy="2585323"/>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//--&gt;</a:t>
            </a:r>
          </a:p>
          <a:p>
            <a:r>
              <a:rPr lang="en-US" dirty="0"/>
              <a:t>&lt;/script&gt;</a:t>
            </a:r>
          </a:p>
          <a:p>
            <a:r>
              <a:rPr lang="en-US" dirty="0"/>
              <a:t>&lt;/head&gt;</a:t>
            </a:r>
          </a:p>
          <a:p>
            <a:r>
              <a:rPr lang="en-US" dirty="0"/>
              <a:t>&lt;body&gt;</a:t>
            </a:r>
          </a:p>
          <a:p>
            <a:r>
              <a:rPr lang="en-US" dirty="0"/>
              <a:t>&lt;a </a:t>
            </a:r>
            <a:r>
              <a:rPr lang="en-US" dirty="0" err="1"/>
              <a:t>href</a:t>
            </a:r>
            <a:r>
              <a:rPr lang="en-US" dirty="0"/>
              <a:t>="</a:t>
            </a:r>
            <a:r>
              <a:rPr lang="en-US" dirty="0" err="1"/>
              <a:t>javascript:void</a:t>
            </a:r>
            <a:r>
              <a:rPr lang="en-US" dirty="0"/>
              <a:t>(0))"&gt;Click me!&lt;/a&gt;</a:t>
            </a:r>
          </a:p>
          <a:p>
            <a:r>
              <a:rPr lang="en-US" dirty="0"/>
              <a:t>&lt;/body&gt;</a:t>
            </a:r>
          </a:p>
        </p:txBody>
      </p:sp>
      <p:sp>
        <p:nvSpPr>
          <p:cNvPr id="6" name="Rectangle 5"/>
          <p:cNvSpPr/>
          <p:nvPr/>
        </p:nvSpPr>
        <p:spPr>
          <a:xfrm>
            <a:off x="514350" y="3138785"/>
            <a:ext cx="5067300" cy="923330"/>
          </a:xfrm>
          <a:prstGeom prst="rect">
            <a:avLst/>
          </a:prstGeom>
        </p:spPr>
        <p:txBody>
          <a:bodyPr wrap="square">
            <a:spAutoFit/>
          </a:bodyPr>
          <a:lstStyle/>
          <a:p>
            <a:r>
              <a:rPr lang="en-US" b="1" dirty="0"/>
              <a:t>Example 3:</a:t>
            </a:r>
          </a:p>
          <a:p>
            <a:r>
              <a:rPr lang="en-US" dirty="0"/>
              <a:t>Another use for </a:t>
            </a:r>
            <a:r>
              <a:rPr lang="en-US" i="1" dirty="0"/>
              <a:t>void</a:t>
            </a:r>
            <a:r>
              <a:rPr lang="en-US" dirty="0"/>
              <a:t> is to purposely generate the </a:t>
            </a:r>
            <a:r>
              <a:rPr lang="en-US" i="1" dirty="0"/>
              <a:t>undefined</a:t>
            </a:r>
            <a:r>
              <a:rPr lang="en-US" dirty="0"/>
              <a:t> value as follows:</a:t>
            </a:r>
          </a:p>
        </p:txBody>
      </p:sp>
      <p:sp>
        <p:nvSpPr>
          <p:cNvPr id="7" name="Rectangle 6"/>
          <p:cNvSpPr/>
          <p:nvPr/>
        </p:nvSpPr>
        <p:spPr>
          <a:xfrm>
            <a:off x="5838825" y="2918252"/>
            <a:ext cx="6096000" cy="3416320"/>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function </a:t>
            </a:r>
            <a:r>
              <a:rPr lang="en-US" dirty="0" err="1"/>
              <a:t>getValue</a:t>
            </a:r>
            <a:r>
              <a:rPr lang="en-US" dirty="0"/>
              <a:t>(){</a:t>
            </a:r>
          </a:p>
          <a:p>
            <a:r>
              <a:rPr lang="en-US" dirty="0"/>
              <a:t>   </a:t>
            </a:r>
            <a:r>
              <a:rPr lang="en-US" dirty="0" err="1"/>
              <a:t>var</a:t>
            </a:r>
            <a:r>
              <a:rPr lang="en-US" dirty="0"/>
              <a:t> </a:t>
            </a:r>
            <a:r>
              <a:rPr lang="en-US" dirty="0" err="1"/>
              <a:t>a,b,c</a:t>
            </a:r>
            <a:r>
              <a:rPr lang="en-US" dirty="0"/>
              <a:t>;</a:t>
            </a:r>
          </a:p>
          <a:p>
            <a:endParaRPr lang="en-US" dirty="0"/>
          </a:p>
          <a:p>
            <a:r>
              <a:rPr lang="en-US" dirty="0"/>
              <a:t>   a = void ( b = 5, c = 7 );</a:t>
            </a:r>
          </a:p>
          <a:p>
            <a:r>
              <a:rPr lang="en-US" dirty="0"/>
              <a:t>   </a:t>
            </a:r>
            <a:r>
              <a:rPr lang="en-US" dirty="0" err="1"/>
              <a:t>document.write</a:t>
            </a:r>
            <a:r>
              <a:rPr lang="en-US" dirty="0"/>
              <a:t>('a = ' + a + ' b = ' + b +' c = ' + c );</a:t>
            </a:r>
          </a:p>
          <a:p>
            <a:r>
              <a:rPr lang="en-US" dirty="0"/>
              <a:t>}</a:t>
            </a:r>
          </a:p>
          <a:p>
            <a:r>
              <a:rPr lang="en-US" dirty="0"/>
              <a:t>//--&gt;</a:t>
            </a:r>
          </a:p>
          <a:p>
            <a:r>
              <a:rPr lang="en-US" dirty="0"/>
              <a:t>&lt;/script&gt;</a:t>
            </a:r>
          </a:p>
          <a:p>
            <a:r>
              <a:rPr lang="en-US" dirty="0"/>
              <a:t>&lt;/head&gt;</a:t>
            </a:r>
          </a:p>
        </p:txBody>
      </p:sp>
    </p:spTree>
    <p:extLst>
      <p:ext uri="{BB962C8B-B14F-4D97-AF65-F5344CB8AC3E}">
        <p14:creationId xmlns:p14="http://schemas.microsoft.com/office/powerpoint/2010/main" val="18570477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6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មេរៀនទី១៧</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err="1">
                <a:solidFill>
                  <a:srgbClr val="FF0000"/>
                </a:solidFill>
                <a:effectLst>
                  <a:outerShdw blurRad="38100" dist="38100" dir="2700000" algn="tl">
                    <a:srgbClr val="000000">
                      <a:alpha val="43137"/>
                    </a:srgbClr>
                  </a:outerShdw>
                </a:effectLst>
              </a:rPr>
              <a:t>Javascript</a:t>
            </a:r>
            <a:r>
              <a:rPr lang="en-US" sz="2400" b="1" dirty="0">
                <a:solidFill>
                  <a:srgbClr val="FF0000"/>
                </a:solidFill>
                <a:effectLst>
                  <a:outerShdw blurRad="38100" dist="38100" dir="2700000" algn="tl">
                    <a:srgbClr val="000000">
                      <a:alpha val="43137"/>
                    </a:srgbClr>
                  </a:outerShdw>
                </a:effectLst>
              </a:rPr>
              <a:t> - Page Printing</a:t>
            </a:r>
          </a:p>
        </p:txBody>
      </p:sp>
      <p:sp>
        <p:nvSpPr>
          <p:cNvPr id="6" name="Rectangle 5"/>
          <p:cNvSpPr/>
          <p:nvPr/>
        </p:nvSpPr>
        <p:spPr>
          <a:xfrm>
            <a:off x="704850" y="1022688"/>
            <a:ext cx="10820400" cy="1477328"/>
          </a:xfrm>
          <a:prstGeom prst="rect">
            <a:avLst/>
          </a:prstGeom>
        </p:spPr>
        <p:txBody>
          <a:bodyPr wrap="square">
            <a:spAutoFit/>
          </a:bodyPr>
          <a:lstStyle/>
          <a:p>
            <a:r>
              <a:rPr lang="en-US" dirty="0"/>
              <a:t>Many times you would like to give a button at your webpage to print out the content of that web page via an actual printer.</a:t>
            </a:r>
          </a:p>
          <a:p>
            <a:r>
              <a:rPr lang="en-US" dirty="0"/>
              <a:t>JavaScript helps you to implement this functionality using </a:t>
            </a:r>
            <a:r>
              <a:rPr lang="en-US" b="1" dirty="0"/>
              <a:t>print</a:t>
            </a:r>
            <a:r>
              <a:rPr lang="en-US" dirty="0"/>
              <a:t> function of </a:t>
            </a:r>
            <a:r>
              <a:rPr lang="en-US" i="1" dirty="0"/>
              <a:t>window</a:t>
            </a:r>
            <a:r>
              <a:rPr lang="en-US" dirty="0"/>
              <a:t> object.</a:t>
            </a:r>
          </a:p>
          <a:p>
            <a:r>
              <a:rPr lang="en-US" dirty="0"/>
              <a:t>The JavaScript print function </a:t>
            </a:r>
            <a:r>
              <a:rPr lang="en-US" b="1" dirty="0" err="1"/>
              <a:t>window.print</a:t>
            </a:r>
            <a:r>
              <a:rPr lang="en-US" b="1" dirty="0"/>
              <a:t>()</a:t>
            </a:r>
            <a:r>
              <a:rPr lang="en-US" dirty="0"/>
              <a:t> will print the current web page when executed. You can call this function directly using </a:t>
            </a:r>
            <a:r>
              <a:rPr lang="en-US" i="1" dirty="0" err="1"/>
              <a:t>onclick</a:t>
            </a:r>
            <a:r>
              <a:rPr lang="en-US" dirty="0"/>
              <a:t> event as follows:</a:t>
            </a:r>
          </a:p>
        </p:txBody>
      </p:sp>
      <p:sp>
        <p:nvSpPr>
          <p:cNvPr id="7" name="Rectangle 6"/>
          <p:cNvSpPr/>
          <p:nvPr/>
        </p:nvSpPr>
        <p:spPr>
          <a:xfrm>
            <a:off x="1219200" y="2773740"/>
            <a:ext cx="6096000" cy="3139321"/>
          </a:xfrm>
          <a:prstGeom prst="rect">
            <a:avLst/>
          </a:prstGeom>
        </p:spPr>
        <p:txBody>
          <a:bodyPr>
            <a:spAutoFit/>
          </a:bodyPr>
          <a:lstStyle/>
          <a:p>
            <a:r>
              <a:rPr lang="en-US" dirty="0"/>
              <a:t>&lt;head&gt;</a:t>
            </a:r>
          </a:p>
          <a:p>
            <a:r>
              <a:rPr lang="en-US" dirty="0"/>
              <a:t>&lt;script type="text/</a:t>
            </a:r>
            <a:r>
              <a:rPr lang="en-US" dirty="0" err="1"/>
              <a:t>javascript</a:t>
            </a:r>
            <a:r>
              <a:rPr lang="en-US" dirty="0"/>
              <a:t>"&gt;</a:t>
            </a:r>
          </a:p>
          <a:p>
            <a:r>
              <a:rPr lang="en-US" dirty="0"/>
              <a:t>&lt;!--</a:t>
            </a:r>
          </a:p>
          <a:p>
            <a:r>
              <a:rPr lang="en-US" dirty="0"/>
              <a:t>//--&gt;</a:t>
            </a:r>
          </a:p>
          <a:p>
            <a:r>
              <a:rPr lang="en-US" dirty="0"/>
              <a:t>&lt;/script&gt;</a:t>
            </a:r>
          </a:p>
          <a:p>
            <a:r>
              <a:rPr lang="en-US" dirty="0"/>
              <a:t>&lt;/head&gt;</a:t>
            </a:r>
          </a:p>
          <a:p>
            <a:r>
              <a:rPr lang="en-US" dirty="0"/>
              <a:t>&lt;body&gt;</a:t>
            </a:r>
          </a:p>
          <a:p>
            <a:r>
              <a:rPr lang="en-US" dirty="0"/>
              <a:t>&lt;form&gt;</a:t>
            </a:r>
          </a:p>
          <a:p>
            <a:r>
              <a:rPr lang="en-US" dirty="0"/>
              <a:t>&lt;input type="button" value="Print" </a:t>
            </a:r>
            <a:r>
              <a:rPr lang="en-US" dirty="0" err="1"/>
              <a:t>onclick</a:t>
            </a:r>
            <a:r>
              <a:rPr lang="en-US" dirty="0"/>
              <a:t>="</a:t>
            </a:r>
            <a:r>
              <a:rPr lang="en-US" dirty="0" err="1"/>
              <a:t>window.print</a:t>
            </a:r>
            <a:r>
              <a:rPr lang="en-US" dirty="0"/>
              <a:t>()" /&gt;</a:t>
            </a:r>
          </a:p>
          <a:p>
            <a:r>
              <a:rPr lang="en-US" dirty="0"/>
              <a:t>&lt;/form&gt;</a:t>
            </a:r>
          </a:p>
          <a:p>
            <a:r>
              <a:rPr lang="en-US" dirty="0"/>
              <a:t>&lt;/body&gt;</a:t>
            </a:r>
          </a:p>
        </p:txBody>
      </p:sp>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4" y="3013309"/>
            <a:ext cx="1952625" cy="55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7366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6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មេរៀនទី១៨</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err="1">
                <a:solidFill>
                  <a:srgbClr val="FF0000"/>
                </a:solidFill>
                <a:effectLst>
                  <a:outerShdw blurRad="38100" dist="38100" dir="2700000" algn="tl">
                    <a:srgbClr val="000000">
                      <a:alpha val="43137"/>
                    </a:srgbClr>
                  </a:outerShdw>
                </a:effectLst>
              </a:rPr>
              <a:t>Javascript</a:t>
            </a:r>
            <a:r>
              <a:rPr lang="en-US" sz="2400" b="1" dirty="0">
                <a:solidFill>
                  <a:srgbClr val="FF0000"/>
                </a:solidFill>
                <a:effectLst>
                  <a:outerShdw blurRad="38100" dist="38100" dir="2700000" algn="tl">
                    <a:srgbClr val="000000">
                      <a:alpha val="43137"/>
                    </a:srgbClr>
                  </a:outerShdw>
                </a:effectLst>
              </a:rPr>
              <a:t> Objects Overview</a:t>
            </a:r>
          </a:p>
        </p:txBody>
      </p:sp>
      <p:sp>
        <p:nvSpPr>
          <p:cNvPr id="5" name="Rectangle 4"/>
          <p:cNvSpPr/>
          <p:nvPr/>
        </p:nvSpPr>
        <p:spPr>
          <a:xfrm>
            <a:off x="914400" y="1130290"/>
            <a:ext cx="10706100" cy="2031325"/>
          </a:xfrm>
          <a:prstGeom prst="rect">
            <a:avLst/>
          </a:prstGeom>
        </p:spPr>
        <p:txBody>
          <a:bodyPr wrap="square">
            <a:spAutoFit/>
          </a:bodyPr>
          <a:lstStyle/>
          <a:p>
            <a:r>
              <a:rPr lang="en-US" dirty="0"/>
              <a:t>JavaScript is an Object Oriented Programming (OOP) language. A programming language can be called object-oriented if it provides four basic capabilities to developers:</a:t>
            </a:r>
          </a:p>
          <a:p>
            <a:pPr>
              <a:buFont typeface="Arial"/>
              <a:buChar char="•"/>
            </a:pPr>
            <a:r>
              <a:rPr lang="en-US" b="1" dirty="0"/>
              <a:t>Encapsulation .</a:t>
            </a:r>
            <a:r>
              <a:rPr lang="en-US" dirty="0"/>
              <a:t> the capability to store related information, whether data or methods, together in an object</a:t>
            </a:r>
          </a:p>
          <a:p>
            <a:pPr>
              <a:buFont typeface="Arial"/>
              <a:buChar char="•"/>
            </a:pPr>
            <a:r>
              <a:rPr lang="en-US" b="1" dirty="0"/>
              <a:t>Aggregation . </a:t>
            </a:r>
            <a:r>
              <a:rPr lang="en-US" dirty="0"/>
              <a:t>the capability to store one object inside of another object</a:t>
            </a:r>
          </a:p>
          <a:p>
            <a:pPr>
              <a:buFont typeface="Arial"/>
              <a:buChar char="•"/>
            </a:pPr>
            <a:r>
              <a:rPr lang="en-US" b="1" dirty="0"/>
              <a:t>Inheritance . </a:t>
            </a:r>
            <a:r>
              <a:rPr lang="en-US" dirty="0"/>
              <a:t>the capability of a class to rely upon another class (or number of classes) for some of its properties and methods</a:t>
            </a:r>
          </a:p>
          <a:p>
            <a:pPr>
              <a:buFont typeface="Arial"/>
              <a:buChar char="•"/>
            </a:pPr>
            <a:r>
              <a:rPr lang="en-US" b="1" dirty="0"/>
              <a:t>Polymorphism . </a:t>
            </a:r>
            <a:r>
              <a:rPr lang="en-US" dirty="0"/>
              <a:t>the capability to write one function or method that works in a variety of different ways</a:t>
            </a:r>
          </a:p>
        </p:txBody>
      </p:sp>
      <p:sp>
        <p:nvSpPr>
          <p:cNvPr id="6" name="Rectangle 5"/>
          <p:cNvSpPr/>
          <p:nvPr/>
        </p:nvSpPr>
        <p:spPr>
          <a:xfrm>
            <a:off x="1085850" y="3429000"/>
            <a:ext cx="9925050" cy="1477328"/>
          </a:xfrm>
          <a:prstGeom prst="rect">
            <a:avLst/>
          </a:prstGeom>
        </p:spPr>
        <p:txBody>
          <a:bodyPr wrap="square">
            <a:spAutoFit/>
          </a:bodyPr>
          <a:lstStyle/>
          <a:p>
            <a:r>
              <a:rPr lang="en-US" b="1" dirty="0"/>
              <a:t>Object Properties:</a:t>
            </a:r>
          </a:p>
          <a:p>
            <a:r>
              <a:rPr lang="en-US" dirty="0"/>
              <a:t>Object properties can be any of the three primitive data types, or any of the abstract data types, such as another object. Object properties are usually variables that are used internally in the object's methods, but can also be globally visible variables that are used throughout the page.</a:t>
            </a:r>
          </a:p>
          <a:p>
            <a:r>
              <a:rPr lang="en-US" dirty="0"/>
              <a:t>The syntax for adding a property to an object is:</a:t>
            </a:r>
          </a:p>
        </p:txBody>
      </p:sp>
      <p:sp>
        <p:nvSpPr>
          <p:cNvPr id="7" name="Rectangle 6"/>
          <p:cNvSpPr/>
          <p:nvPr/>
        </p:nvSpPr>
        <p:spPr>
          <a:xfrm>
            <a:off x="1221216" y="5320784"/>
            <a:ext cx="4415568" cy="369332"/>
          </a:xfrm>
          <a:prstGeom prst="rect">
            <a:avLst/>
          </a:prstGeom>
        </p:spPr>
        <p:txBody>
          <a:bodyPr wrap="none">
            <a:spAutoFit/>
          </a:bodyPr>
          <a:lstStyle/>
          <a:p>
            <a:r>
              <a:rPr lang="en-US" dirty="0" err="1">
                <a:solidFill>
                  <a:srgbClr val="FF0000"/>
                </a:solidFill>
              </a:rPr>
              <a:t>objectName.objectProperty</a:t>
            </a:r>
            <a:r>
              <a:rPr lang="en-US" dirty="0">
                <a:solidFill>
                  <a:srgbClr val="FF0000"/>
                </a:solidFill>
              </a:rPr>
              <a:t> = </a:t>
            </a:r>
            <a:r>
              <a:rPr lang="en-US" dirty="0" err="1">
                <a:solidFill>
                  <a:srgbClr val="FF0000"/>
                </a:solidFill>
              </a:rPr>
              <a:t>propertyValue</a:t>
            </a:r>
            <a:r>
              <a:rPr lang="en-US" dirty="0">
                <a:solidFill>
                  <a:srgbClr val="FF0000"/>
                </a:solidFill>
              </a:rPr>
              <a:t>;</a:t>
            </a:r>
          </a:p>
        </p:txBody>
      </p:sp>
    </p:spTree>
    <p:extLst>
      <p:ext uri="{BB962C8B-B14F-4D97-AF65-F5344CB8AC3E}">
        <p14:creationId xmlns:p14="http://schemas.microsoft.com/office/powerpoint/2010/main" val="26378694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850" y="509884"/>
            <a:ext cx="10572750" cy="646331"/>
          </a:xfrm>
          <a:prstGeom prst="rect">
            <a:avLst/>
          </a:prstGeom>
        </p:spPr>
        <p:txBody>
          <a:bodyPr wrap="square">
            <a:spAutoFit/>
          </a:bodyPr>
          <a:lstStyle/>
          <a:p>
            <a:r>
              <a:rPr lang="en-US" b="1" dirty="0"/>
              <a:t>Example:</a:t>
            </a:r>
          </a:p>
          <a:p>
            <a:r>
              <a:rPr lang="en-US" dirty="0"/>
              <a:t>Following is a simple example to show how to get a document title using "title" property of document object:</a:t>
            </a:r>
          </a:p>
        </p:txBody>
      </p:sp>
      <p:sp>
        <p:nvSpPr>
          <p:cNvPr id="5" name="Rectangle 4"/>
          <p:cNvSpPr/>
          <p:nvPr/>
        </p:nvSpPr>
        <p:spPr>
          <a:xfrm>
            <a:off x="854096" y="1396484"/>
            <a:ext cx="2444708" cy="369332"/>
          </a:xfrm>
          <a:prstGeom prst="rect">
            <a:avLst/>
          </a:prstGeom>
        </p:spPr>
        <p:txBody>
          <a:bodyPr wrap="none">
            <a:spAutoFit/>
          </a:bodyPr>
          <a:lstStyle/>
          <a:p>
            <a:r>
              <a:rPr lang="en-US" dirty="0" err="1">
                <a:solidFill>
                  <a:srgbClr val="FF0000"/>
                </a:solidFill>
              </a:rPr>
              <a:t>var</a:t>
            </a:r>
            <a:r>
              <a:rPr lang="en-US" dirty="0">
                <a:solidFill>
                  <a:srgbClr val="FF0000"/>
                </a:solidFill>
              </a:rPr>
              <a:t> </a:t>
            </a:r>
            <a:r>
              <a:rPr lang="en-US" dirty="0" err="1">
                <a:solidFill>
                  <a:srgbClr val="FF0000"/>
                </a:solidFill>
              </a:rPr>
              <a:t>str</a:t>
            </a:r>
            <a:r>
              <a:rPr lang="en-US" dirty="0">
                <a:solidFill>
                  <a:srgbClr val="FF0000"/>
                </a:solidFill>
              </a:rPr>
              <a:t> = </a:t>
            </a:r>
            <a:r>
              <a:rPr lang="en-US" dirty="0" err="1">
                <a:solidFill>
                  <a:srgbClr val="FF0000"/>
                </a:solidFill>
              </a:rPr>
              <a:t>document.title</a:t>
            </a:r>
            <a:r>
              <a:rPr lang="en-US" dirty="0">
                <a:solidFill>
                  <a:srgbClr val="FF0000"/>
                </a:solidFill>
              </a:rPr>
              <a:t>;</a:t>
            </a:r>
          </a:p>
        </p:txBody>
      </p:sp>
      <p:sp>
        <p:nvSpPr>
          <p:cNvPr id="6" name="Rectangle 5"/>
          <p:cNvSpPr/>
          <p:nvPr/>
        </p:nvSpPr>
        <p:spPr>
          <a:xfrm>
            <a:off x="854096" y="2186791"/>
            <a:ext cx="10423504" cy="2585323"/>
          </a:xfrm>
          <a:prstGeom prst="rect">
            <a:avLst/>
          </a:prstGeom>
        </p:spPr>
        <p:txBody>
          <a:bodyPr wrap="square">
            <a:spAutoFit/>
          </a:bodyPr>
          <a:lstStyle/>
          <a:p>
            <a:r>
              <a:rPr lang="en-US" b="1" dirty="0"/>
              <a:t>Object Methods:</a:t>
            </a:r>
          </a:p>
          <a:p>
            <a:r>
              <a:rPr lang="en-US" dirty="0"/>
              <a:t>The methods are functions that let the object do something or let something be done to it. There is little difference between a function and a method, except that a function is a standalone unit of statements and a method is attached to an object and can be referenced by the </a:t>
            </a:r>
            <a:r>
              <a:rPr lang="en-US" b="1" dirty="0"/>
              <a:t>this</a:t>
            </a:r>
            <a:r>
              <a:rPr lang="en-US" dirty="0"/>
              <a:t> keyword.</a:t>
            </a:r>
          </a:p>
          <a:p>
            <a:r>
              <a:rPr lang="en-US" dirty="0"/>
              <a:t>Methods are useful for everything from displaying the contents of the object to the screen to performing complex mathematical operations on a group of local properties and parameters.</a:t>
            </a:r>
          </a:p>
          <a:p>
            <a:r>
              <a:rPr lang="en-US" b="1" dirty="0"/>
              <a:t>Example:</a:t>
            </a:r>
          </a:p>
          <a:p>
            <a:r>
              <a:rPr lang="en-US" dirty="0"/>
              <a:t>Following is a simple example to show how to use </a:t>
            </a:r>
            <a:r>
              <a:rPr lang="en-US" b="1" dirty="0"/>
              <a:t>write()</a:t>
            </a:r>
            <a:r>
              <a:rPr lang="en-US" dirty="0"/>
              <a:t> method of document object to write any content on the document:</a:t>
            </a:r>
          </a:p>
        </p:txBody>
      </p:sp>
      <p:sp>
        <p:nvSpPr>
          <p:cNvPr id="7" name="Rectangle 6"/>
          <p:cNvSpPr/>
          <p:nvPr/>
        </p:nvSpPr>
        <p:spPr>
          <a:xfrm>
            <a:off x="1046204" y="4996934"/>
            <a:ext cx="3051092" cy="369332"/>
          </a:xfrm>
          <a:prstGeom prst="rect">
            <a:avLst/>
          </a:prstGeom>
        </p:spPr>
        <p:txBody>
          <a:bodyPr wrap="none">
            <a:spAutoFit/>
          </a:bodyPr>
          <a:lstStyle/>
          <a:p>
            <a:r>
              <a:rPr lang="en-US" dirty="0" err="1">
                <a:solidFill>
                  <a:srgbClr val="FF0000"/>
                </a:solidFill>
              </a:rPr>
              <a:t>document.write</a:t>
            </a:r>
            <a:r>
              <a:rPr lang="en-US" dirty="0">
                <a:solidFill>
                  <a:srgbClr val="FF0000"/>
                </a:solidFill>
              </a:rPr>
              <a:t>("This is test");</a:t>
            </a:r>
          </a:p>
        </p:txBody>
      </p:sp>
    </p:spTree>
    <p:extLst>
      <p:ext uri="{BB962C8B-B14F-4D97-AF65-F5344CB8AC3E}">
        <p14:creationId xmlns:p14="http://schemas.microsoft.com/office/powerpoint/2010/main" val="21323843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397638"/>
            <a:ext cx="10534650" cy="2031325"/>
          </a:xfrm>
          <a:prstGeom prst="rect">
            <a:avLst/>
          </a:prstGeom>
        </p:spPr>
        <p:txBody>
          <a:bodyPr wrap="square">
            <a:spAutoFit/>
          </a:bodyPr>
          <a:lstStyle/>
          <a:p>
            <a:r>
              <a:rPr lang="en-US" b="1" dirty="0"/>
              <a:t>User-Defined Objects:</a:t>
            </a:r>
          </a:p>
          <a:p>
            <a:r>
              <a:rPr lang="en-US" dirty="0"/>
              <a:t>All user-defined objects and built-in objects are descendants of an object called Object.</a:t>
            </a:r>
          </a:p>
          <a:p>
            <a:r>
              <a:rPr lang="en-US" b="1" dirty="0"/>
              <a:t>The </a:t>
            </a:r>
            <a:r>
              <a:rPr lang="en-US" b="1" i="1" dirty="0"/>
              <a:t>new</a:t>
            </a:r>
            <a:r>
              <a:rPr lang="en-US" b="1" dirty="0"/>
              <a:t> Operator:</a:t>
            </a:r>
          </a:p>
          <a:p>
            <a:r>
              <a:rPr lang="en-US" dirty="0"/>
              <a:t>The </a:t>
            </a:r>
            <a:r>
              <a:rPr lang="en-US" i="1" dirty="0"/>
              <a:t>new</a:t>
            </a:r>
            <a:r>
              <a:rPr lang="en-US" dirty="0"/>
              <a:t> operator is used to create an instance of an object. To create an object, the </a:t>
            </a:r>
            <a:r>
              <a:rPr lang="en-US" i="1" dirty="0"/>
              <a:t>new</a:t>
            </a:r>
            <a:r>
              <a:rPr lang="en-US" dirty="0"/>
              <a:t> operator is followed by the constructor method.</a:t>
            </a:r>
          </a:p>
          <a:p>
            <a:r>
              <a:rPr lang="en-US" dirty="0"/>
              <a:t>In the following example, the constructor methods are Object(), Array(), and Date(). These constructors are built-in JavaScript functions.</a:t>
            </a:r>
          </a:p>
        </p:txBody>
      </p:sp>
      <p:sp>
        <p:nvSpPr>
          <p:cNvPr id="5" name="Rectangle 4"/>
          <p:cNvSpPr/>
          <p:nvPr/>
        </p:nvSpPr>
        <p:spPr>
          <a:xfrm>
            <a:off x="1143000" y="2757785"/>
            <a:ext cx="6096000" cy="923330"/>
          </a:xfrm>
          <a:prstGeom prst="rect">
            <a:avLst/>
          </a:prstGeom>
        </p:spPr>
        <p:txBody>
          <a:bodyPr>
            <a:spAutoFit/>
          </a:bodyPr>
          <a:lstStyle/>
          <a:p>
            <a:r>
              <a:rPr lang="en-US" dirty="0" err="1">
                <a:solidFill>
                  <a:srgbClr val="FF0000"/>
                </a:solidFill>
              </a:rPr>
              <a:t>var</a:t>
            </a:r>
            <a:r>
              <a:rPr lang="en-US" dirty="0">
                <a:solidFill>
                  <a:srgbClr val="FF0000"/>
                </a:solidFill>
              </a:rPr>
              <a:t> employee = new Object();</a:t>
            </a:r>
          </a:p>
          <a:p>
            <a:r>
              <a:rPr lang="en-US" dirty="0" err="1">
                <a:solidFill>
                  <a:srgbClr val="FF0000"/>
                </a:solidFill>
              </a:rPr>
              <a:t>var</a:t>
            </a:r>
            <a:r>
              <a:rPr lang="en-US" dirty="0">
                <a:solidFill>
                  <a:srgbClr val="FF0000"/>
                </a:solidFill>
              </a:rPr>
              <a:t> books = new Array("C++", "Perl", "Java");</a:t>
            </a:r>
          </a:p>
          <a:p>
            <a:r>
              <a:rPr lang="en-US" dirty="0" err="1">
                <a:solidFill>
                  <a:srgbClr val="FF0000"/>
                </a:solidFill>
              </a:rPr>
              <a:t>var</a:t>
            </a:r>
            <a:r>
              <a:rPr lang="en-US" dirty="0">
                <a:solidFill>
                  <a:srgbClr val="FF0000"/>
                </a:solidFill>
              </a:rPr>
              <a:t> day = new Date("August 15, 1947");</a:t>
            </a:r>
          </a:p>
        </p:txBody>
      </p:sp>
      <p:sp>
        <p:nvSpPr>
          <p:cNvPr id="6" name="Rectangle 5"/>
          <p:cNvSpPr/>
          <p:nvPr/>
        </p:nvSpPr>
        <p:spPr>
          <a:xfrm>
            <a:off x="628650" y="3716804"/>
            <a:ext cx="9906000" cy="2308324"/>
          </a:xfrm>
          <a:prstGeom prst="rect">
            <a:avLst/>
          </a:prstGeom>
        </p:spPr>
        <p:txBody>
          <a:bodyPr wrap="square">
            <a:spAutoFit/>
          </a:bodyPr>
          <a:lstStyle/>
          <a:p>
            <a:r>
              <a:rPr lang="en-US" b="1" dirty="0"/>
              <a:t>The </a:t>
            </a:r>
            <a:r>
              <a:rPr lang="en-US" b="1" i="1" dirty="0"/>
              <a:t>Object()</a:t>
            </a:r>
            <a:r>
              <a:rPr lang="en-US" b="1" dirty="0"/>
              <a:t> Constructor:</a:t>
            </a:r>
          </a:p>
          <a:p>
            <a:r>
              <a:rPr lang="en-US" dirty="0"/>
              <a:t>A constructor is a function that creates and initializes an object. JavaScript provides a special constructor function called </a:t>
            </a:r>
            <a:r>
              <a:rPr lang="en-US" i="1" dirty="0"/>
              <a:t>Object()</a:t>
            </a:r>
            <a:r>
              <a:rPr lang="en-US" dirty="0"/>
              <a:t> to build the object. The return value of the Object() constructor is assigned to a variable.</a:t>
            </a:r>
          </a:p>
          <a:p>
            <a:r>
              <a:rPr lang="en-US" dirty="0"/>
              <a:t>The variable contains a reference to the new object. The properties assigned to the object are not variables and are not defined with the </a:t>
            </a:r>
            <a:r>
              <a:rPr lang="en-US" dirty="0" err="1"/>
              <a:t>var</a:t>
            </a:r>
            <a:r>
              <a:rPr lang="en-US" dirty="0"/>
              <a:t> keyword.</a:t>
            </a:r>
          </a:p>
          <a:p>
            <a:r>
              <a:rPr lang="en-US" b="1" dirty="0"/>
              <a:t>Example 1:</a:t>
            </a:r>
          </a:p>
          <a:p>
            <a:r>
              <a:rPr lang="en-US" dirty="0"/>
              <a:t>This example demonstrates how to create an object:</a:t>
            </a:r>
          </a:p>
        </p:txBody>
      </p:sp>
    </p:spTree>
    <p:extLst>
      <p:ext uri="{BB962C8B-B14F-4D97-AF65-F5344CB8AC3E}">
        <p14:creationId xmlns:p14="http://schemas.microsoft.com/office/powerpoint/2010/main" val="431309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46145"/>
            <a:ext cx="6096000" cy="5632311"/>
          </a:xfrm>
          <a:prstGeom prst="rect">
            <a:avLst/>
          </a:prstGeom>
        </p:spPr>
        <p:txBody>
          <a:bodyPr>
            <a:spAutoFit/>
          </a:bodyPr>
          <a:lstStyle/>
          <a:p>
            <a:r>
              <a:rPr lang="en-US" dirty="0"/>
              <a:t>Example 1:</a:t>
            </a:r>
          </a:p>
          <a:p>
            <a:endParaRPr lang="en-US" dirty="0"/>
          </a:p>
          <a:p>
            <a:r>
              <a:rPr lang="en-US" dirty="0"/>
              <a:t>This example demonstrates how to create an object:</a:t>
            </a:r>
          </a:p>
          <a:p>
            <a:endParaRPr lang="en-US" dirty="0"/>
          </a:p>
          <a:p>
            <a:r>
              <a:rPr lang="en-US" dirty="0"/>
              <a:t>&lt;html&gt;</a:t>
            </a:r>
          </a:p>
          <a:p>
            <a:r>
              <a:rPr lang="en-US" dirty="0"/>
              <a:t>&lt;head&gt;</a:t>
            </a:r>
          </a:p>
          <a:p>
            <a:r>
              <a:rPr lang="en-US" dirty="0"/>
              <a:t>&lt;title&gt;User-defined objects&lt;/title&gt;</a:t>
            </a:r>
          </a:p>
          <a:p>
            <a:r>
              <a:rPr lang="en-US" dirty="0"/>
              <a:t>&lt;script type="text/</a:t>
            </a:r>
            <a:r>
              <a:rPr lang="en-US" dirty="0" err="1"/>
              <a:t>javascript</a:t>
            </a:r>
            <a:r>
              <a:rPr lang="en-US" dirty="0"/>
              <a:t>"&gt;</a:t>
            </a:r>
          </a:p>
          <a:p>
            <a:r>
              <a:rPr lang="en-US" dirty="0" err="1"/>
              <a:t>var</a:t>
            </a:r>
            <a:r>
              <a:rPr lang="en-US" dirty="0"/>
              <a:t> book = new Object();   // Create the object</a:t>
            </a:r>
          </a:p>
          <a:p>
            <a:r>
              <a:rPr lang="en-US" dirty="0"/>
              <a:t>    </a:t>
            </a:r>
            <a:r>
              <a:rPr lang="en-US" dirty="0" err="1"/>
              <a:t>book.subject</a:t>
            </a:r>
            <a:r>
              <a:rPr lang="en-US" dirty="0"/>
              <a:t> = "Perl"; // Assign properties to the object</a:t>
            </a:r>
          </a:p>
          <a:p>
            <a:r>
              <a:rPr lang="en-US" dirty="0"/>
              <a:t>    </a:t>
            </a:r>
            <a:r>
              <a:rPr lang="en-US" dirty="0" err="1"/>
              <a:t>book.author</a:t>
            </a:r>
            <a:r>
              <a:rPr lang="en-US" dirty="0"/>
              <a:t>  = "</a:t>
            </a:r>
            <a:r>
              <a:rPr lang="en-US" dirty="0" err="1"/>
              <a:t>Mohtashim</a:t>
            </a:r>
            <a:r>
              <a:rPr lang="en-US" dirty="0"/>
              <a:t>";</a:t>
            </a:r>
          </a:p>
          <a:p>
            <a:r>
              <a:rPr lang="en-US" dirty="0"/>
              <a:t>&lt;/script&gt;</a:t>
            </a:r>
          </a:p>
          <a:p>
            <a:r>
              <a:rPr lang="en-US" dirty="0"/>
              <a:t>&lt;/head&gt;</a:t>
            </a:r>
          </a:p>
          <a:p>
            <a:r>
              <a:rPr lang="en-US" dirty="0"/>
              <a:t>&lt;body&gt;</a:t>
            </a:r>
          </a:p>
          <a:p>
            <a:r>
              <a:rPr lang="en-US" dirty="0"/>
              <a:t>&lt;script type="text/</a:t>
            </a:r>
            <a:r>
              <a:rPr lang="en-US" dirty="0" err="1"/>
              <a:t>javascript</a:t>
            </a:r>
            <a:r>
              <a:rPr lang="en-US" dirty="0"/>
              <a:t>"&gt;</a:t>
            </a:r>
          </a:p>
          <a:p>
            <a:r>
              <a:rPr lang="en-US" dirty="0"/>
              <a:t>   </a:t>
            </a:r>
            <a:r>
              <a:rPr lang="en-US" dirty="0" err="1"/>
              <a:t>document.write</a:t>
            </a:r>
            <a:r>
              <a:rPr lang="en-US" dirty="0"/>
              <a:t>("Book name is : " + </a:t>
            </a:r>
            <a:r>
              <a:rPr lang="en-US" dirty="0" err="1"/>
              <a:t>book.subject</a:t>
            </a:r>
            <a:r>
              <a:rPr lang="en-US" dirty="0"/>
              <a:t> + "&lt;</a:t>
            </a:r>
            <a:r>
              <a:rPr lang="en-US" dirty="0" err="1"/>
              <a:t>br</a:t>
            </a:r>
            <a:r>
              <a:rPr lang="en-US" dirty="0"/>
              <a:t>&gt;");</a:t>
            </a:r>
          </a:p>
          <a:p>
            <a:r>
              <a:rPr lang="en-US" dirty="0"/>
              <a:t>   </a:t>
            </a:r>
            <a:r>
              <a:rPr lang="en-US" dirty="0" err="1"/>
              <a:t>document.write</a:t>
            </a:r>
            <a:r>
              <a:rPr lang="en-US" dirty="0"/>
              <a:t>("Book author is : " + </a:t>
            </a:r>
            <a:r>
              <a:rPr lang="en-US" dirty="0" err="1"/>
              <a:t>book.author</a:t>
            </a:r>
            <a:r>
              <a:rPr lang="en-US" dirty="0"/>
              <a:t> + "&lt;</a:t>
            </a:r>
            <a:r>
              <a:rPr lang="en-US" dirty="0" err="1"/>
              <a:t>br</a:t>
            </a:r>
            <a:r>
              <a:rPr lang="en-US" dirty="0"/>
              <a:t>&gt;");</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34323475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850" y="206097"/>
            <a:ext cx="9886950" cy="6463308"/>
          </a:xfrm>
          <a:prstGeom prst="rect">
            <a:avLst/>
          </a:prstGeom>
        </p:spPr>
        <p:txBody>
          <a:bodyPr wrap="square">
            <a:spAutoFit/>
          </a:bodyPr>
          <a:lstStyle/>
          <a:p>
            <a:r>
              <a:rPr lang="en-US" dirty="0"/>
              <a:t>Example 2:</a:t>
            </a:r>
          </a:p>
          <a:p>
            <a:endParaRPr lang="en-US" dirty="0"/>
          </a:p>
          <a:p>
            <a:r>
              <a:rPr lang="en-US" dirty="0"/>
              <a:t>This example demonstrates how to create an object with a User-Defined Function. Here this keyword is used to refer to the object that has been passed to a function:</a:t>
            </a:r>
          </a:p>
          <a:p>
            <a:endParaRPr lang="en-US" dirty="0"/>
          </a:p>
          <a:p>
            <a:r>
              <a:rPr lang="en-US" dirty="0"/>
              <a:t>&lt;html&gt;</a:t>
            </a:r>
          </a:p>
          <a:p>
            <a:r>
              <a:rPr lang="en-US" dirty="0"/>
              <a:t>&lt;head&gt;</a:t>
            </a:r>
          </a:p>
          <a:p>
            <a:r>
              <a:rPr lang="en-US" dirty="0"/>
              <a:t>&lt;title&gt;User-defined objects&lt;/title&gt;</a:t>
            </a:r>
          </a:p>
          <a:p>
            <a:r>
              <a:rPr lang="en-US" dirty="0"/>
              <a:t>&lt;script type="text/</a:t>
            </a:r>
            <a:r>
              <a:rPr lang="en-US" dirty="0" err="1"/>
              <a:t>javascript</a:t>
            </a:r>
            <a:r>
              <a:rPr lang="en-US" dirty="0"/>
              <a:t>"&gt;</a:t>
            </a:r>
          </a:p>
          <a:p>
            <a:r>
              <a:rPr lang="en-US" dirty="0"/>
              <a:t>function book(title, author){</a:t>
            </a:r>
          </a:p>
          <a:p>
            <a:r>
              <a:rPr lang="en-US" dirty="0"/>
              <a:t>    </a:t>
            </a:r>
            <a:r>
              <a:rPr lang="en-US" dirty="0" err="1"/>
              <a:t>this.title</a:t>
            </a:r>
            <a:r>
              <a:rPr lang="en-US" dirty="0"/>
              <a:t> = title; </a:t>
            </a:r>
          </a:p>
          <a:p>
            <a:r>
              <a:rPr lang="en-US" dirty="0"/>
              <a:t>    </a:t>
            </a:r>
            <a:r>
              <a:rPr lang="en-US" dirty="0" err="1"/>
              <a:t>this.author</a:t>
            </a:r>
            <a:r>
              <a:rPr lang="en-US" dirty="0"/>
              <a:t>  = author;</a:t>
            </a:r>
          </a:p>
          <a:p>
            <a:r>
              <a:rPr lang="en-US" dirty="0"/>
              <a:t>}</a:t>
            </a:r>
          </a:p>
          <a:p>
            <a:r>
              <a:rPr lang="en-US" dirty="0"/>
              <a:t>&lt;/script&gt;</a:t>
            </a:r>
          </a:p>
          <a:p>
            <a:r>
              <a:rPr lang="en-US" dirty="0"/>
              <a:t>&lt;/head&gt;</a:t>
            </a:r>
          </a:p>
          <a:p>
            <a:r>
              <a:rPr lang="en-US" dirty="0"/>
              <a:t>&lt;body&gt;</a:t>
            </a:r>
          </a:p>
          <a:p>
            <a:r>
              <a:rPr lang="en-US" dirty="0"/>
              <a:t>&lt;script type="text/</a:t>
            </a:r>
            <a:r>
              <a:rPr lang="en-US" dirty="0" err="1"/>
              <a:t>javascript</a:t>
            </a:r>
            <a:r>
              <a:rPr lang="en-US" dirty="0"/>
              <a:t>"&gt;</a:t>
            </a:r>
          </a:p>
          <a:p>
            <a:r>
              <a:rPr lang="en-US" dirty="0"/>
              <a:t>   </a:t>
            </a:r>
            <a:r>
              <a:rPr lang="en-US" dirty="0" err="1"/>
              <a:t>var</a:t>
            </a:r>
            <a:r>
              <a:rPr lang="en-US" dirty="0"/>
              <a:t> </a:t>
            </a:r>
            <a:r>
              <a:rPr lang="en-US" dirty="0" err="1"/>
              <a:t>myBook</a:t>
            </a:r>
            <a:r>
              <a:rPr lang="en-US" dirty="0"/>
              <a:t> = new book("Perl", "</a:t>
            </a:r>
            <a:r>
              <a:rPr lang="en-US" dirty="0" err="1"/>
              <a:t>Mohtashim</a:t>
            </a:r>
            <a:r>
              <a:rPr lang="en-US" dirty="0"/>
              <a:t>");</a:t>
            </a:r>
          </a:p>
          <a:p>
            <a:r>
              <a:rPr lang="en-US" dirty="0"/>
              <a:t>   </a:t>
            </a:r>
            <a:r>
              <a:rPr lang="en-US" dirty="0" err="1"/>
              <a:t>document.write</a:t>
            </a:r>
            <a:r>
              <a:rPr lang="en-US" dirty="0"/>
              <a:t>("Book title is : " + </a:t>
            </a:r>
            <a:r>
              <a:rPr lang="en-US" dirty="0" err="1"/>
              <a:t>myBook.title</a:t>
            </a:r>
            <a:r>
              <a:rPr lang="en-US" dirty="0"/>
              <a:t> + "&lt;</a:t>
            </a:r>
            <a:r>
              <a:rPr lang="en-US" dirty="0" err="1"/>
              <a:t>br</a:t>
            </a:r>
            <a:r>
              <a:rPr lang="en-US" dirty="0"/>
              <a:t>&gt;");</a:t>
            </a:r>
          </a:p>
          <a:p>
            <a:r>
              <a:rPr lang="en-US" dirty="0"/>
              <a:t>   </a:t>
            </a:r>
            <a:r>
              <a:rPr lang="en-US" dirty="0" err="1"/>
              <a:t>document.write</a:t>
            </a:r>
            <a:r>
              <a:rPr lang="en-US" dirty="0"/>
              <a:t>("Book author is : " + </a:t>
            </a:r>
            <a:r>
              <a:rPr lang="en-US" dirty="0" err="1"/>
              <a:t>myBook.author</a:t>
            </a:r>
            <a:r>
              <a:rPr lang="en-US" dirty="0"/>
              <a:t> + "&lt;</a:t>
            </a:r>
            <a:r>
              <a:rPr lang="en-US" dirty="0" err="1"/>
              <a:t>br</a:t>
            </a:r>
            <a:r>
              <a:rPr lang="en-US" dirty="0"/>
              <a:t>&gt;");</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24271338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55938"/>
            <a:ext cx="5448300" cy="2308324"/>
          </a:xfrm>
          <a:prstGeom prst="rect">
            <a:avLst/>
          </a:prstGeom>
        </p:spPr>
        <p:txBody>
          <a:bodyPr wrap="square">
            <a:spAutoFit/>
          </a:bodyPr>
          <a:lstStyle/>
          <a:p>
            <a:r>
              <a:rPr lang="en-US" b="1" dirty="0"/>
              <a:t>Defining Methods for an Object:</a:t>
            </a:r>
          </a:p>
          <a:p>
            <a:r>
              <a:rPr lang="en-US" dirty="0"/>
              <a:t>The previous examples demonstrate how the constructor creates the object and assigns properties. But we need to complete the definition of an object by assigning methods to it.</a:t>
            </a:r>
          </a:p>
          <a:p>
            <a:r>
              <a:rPr lang="en-US" b="1" dirty="0"/>
              <a:t>Example:</a:t>
            </a:r>
          </a:p>
          <a:p>
            <a:r>
              <a:rPr lang="en-US" dirty="0"/>
              <a:t>Here is a simple example to show how to add a function along with an object:</a:t>
            </a:r>
          </a:p>
        </p:txBody>
      </p:sp>
      <p:sp>
        <p:nvSpPr>
          <p:cNvPr id="5" name="Rectangle 4"/>
          <p:cNvSpPr/>
          <p:nvPr/>
        </p:nvSpPr>
        <p:spPr>
          <a:xfrm>
            <a:off x="6115050" y="0"/>
            <a:ext cx="6096000" cy="8125301"/>
          </a:xfrm>
          <a:prstGeom prst="rect">
            <a:avLst/>
          </a:prstGeom>
        </p:spPr>
        <p:txBody>
          <a:bodyPr>
            <a:spAutoFit/>
          </a:bodyPr>
          <a:lstStyle/>
          <a:p>
            <a:r>
              <a:rPr lang="en-US" dirty="0"/>
              <a:t>&lt;html&gt;</a:t>
            </a:r>
          </a:p>
          <a:p>
            <a:r>
              <a:rPr lang="en-US" dirty="0"/>
              <a:t>&lt;head&gt;</a:t>
            </a:r>
          </a:p>
          <a:p>
            <a:r>
              <a:rPr lang="en-US" dirty="0"/>
              <a:t>&lt;title&gt;User-defined objects&lt;/title&gt;</a:t>
            </a:r>
          </a:p>
          <a:p>
            <a:r>
              <a:rPr lang="en-US" dirty="0"/>
              <a:t>&lt;script type="text/</a:t>
            </a:r>
            <a:r>
              <a:rPr lang="en-US" dirty="0" err="1"/>
              <a:t>javascript</a:t>
            </a:r>
            <a:r>
              <a:rPr lang="en-US" dirty="0"/>
              <a:t>"&gt;</a:t>
            </a:r>
          </a:p>
          <a:p>
            <a:endParaRPr lang="en-US" dirty="0"/>
          </a:p>
          <a:p>
            <a:r>
              <a:rPr lang="en-US" dirty="0"/>
              <a:t>// Define a function which will work as a method</a:t>
            </a:r>
          </a:p>
          <a:p>
            <a:r>
              <a:rPr lang="en-US" dirty="0"/>
              <a:t>function </a:t>
            </a:r>
            <a:r>
              <a:rPr lang="en-US" dirty="0" err="1"/>
              <a:t>addPrice</a:t>
            </a:r>
            <a:r>
              <a:rPr lang="en-US" dirty="0"/>
              <a:t>(amount){</a:t>
            </a:r>
          </a:p>
          <a:p>
            <a:r>
              <a:rPr lang="en-US" dirty="0"/>
              <a:t>    </a:t>
            </a:r>
            <a:r>
              <a:rPr lang="en-US" dirty="0" err="1"/>
              <a:t>this.price</a:t>
            </a:r>
            <a:r>
              <a:rPr lang="en-US" dirty="0"/>
              <a:t> = amount; </a:t>
            </a:r>
          </a:p>
          <a:p>
            <a:r>
              <a:rPr lang="en-US" dirty="0"/>
              <a:t>}</a:t>
            </a:r>
          </a:p>
          <a:p>
            <a:endParaRPr lang="en-US" dirty="0"/>
          </a:p>
          <a:p>
            <a:r>
              <a:rPr lang="en-US" dirty="0"/>
              <a:t>function book(title, author){</a:t>
            </a:r>
          </a:p>
          <a:p>
            <a:r>
              <a:rPr lang="en-US" dirty="0"/>
              <a:t>    </a:t>
            </a:r>
            <a:r>
              <a:rPr lang="en-US" dirty="0" err="1"/>
              <a:t>this.title</a:t>
            </a:r>
            <a:r>
              <a:rPr lang="en-US" dirty="0"/>
              <a:t> = title; </a:t>
            </a:r>
          </a:p>
          <a:p>
            <a:r>
              <a:rPr lang="en-US" dirty="0"/>
              <a:t>    </a:t>
            </a:r>
            <a:r>
              <a:rPr lang="en-US" dirty="0" err="1"/>
              <a:t>this.author</a:t>
            </a:r>
            <a:r>
              <a:rPr lang="en-US" dirty="0"/>
              <a:t>  = author;</a:t>
            </a:r>
          </a:p>
          <a:p>
            <a:r>
              <a:rPr lang="en-US" dirty="0"/>
              <a:t>    </a:t>
            </a:r>
            <a:r>
              <a:rPr lang="en-US" dirty="0" err="1"/>
              <a:t>this.addPrice</a:t>
            </a:r>
            <a:r>
              <a:rPr lang="en-US" dirty="0"/>
              <a:t> = </a:t>
            </a:r>
            <a:r>
              <a:rPr lang="en-US" dirty="0" err="1"/>
              <a:t>addPrice</a:t>
            </a:r>
            <a:r>
              <a:rPr lang="en-US" dirty="0"/>
              <a:t>; // Assign that method as property.</a:t>
            </a:r>
          </a:p>
          <a:p>
            <a:r>
              <a:rPr lang="en-US" dirty="0"/>
              <a:t>}</a:t>
            </a:r>
          </a:p>
          <a:p>
            <a:endParaRPr lang="en-US" dirty="0"/>
          </a:p>
          <a:p>
            <a:r>
              <a:rPr lang="en-US" dirty="0"/>
              <a:t>&lt;/script&gt;</a:t>
            </a:r>
          </a:p>
          <a:p>
            <a:r>
              <a:rPr lang="en-US" dirty="0"/>
              <a:t>&lt;/head&gt;</a:t>
            </a:r>
          </a:p>
          <a:p>
            <a:r>
              <a:rPr lang="en-US" dirty="0"/>
              <a:t>&lt;body&gt;</a:t>
            </a:r>
          </a:p>
          <a:p>
            <a:r>
              <a:rPr lang="en-US" dirty="0"/>
              <a:t>&lt;script type="text/</a:t>
            </a:r>
            <a:r>
              <a:rPr lang="en-US" dirty="0" err="1"/>
              <a:t>javascript</a:t>
            </a:r>
            <a:r>
              <a:rPr lang="en-US" dirty="0"/>
              <a:t>"&gt;</a:t>
            </a:r>
          </a:p>
          <a:p>
            <a:r>
              <a:rPr lang="en-US" dirty="0"/>
              <a:t>   </a:t>
            </a:r>
            <a:r>
              <a:rPr lang="en-US" dirty="0" err="1"/>
              <a:t>var</a:t>
            </a:r>
            <a:r>
              <a:rPr lang="en-US" dirty="0"/>
              <a:t> </a:t>
            </a:r>
            <a:r>
              <a:rPr lang="en-US" dirty="0" err="1"/>
              <a:t>myBook</a:t>
            </a:r>
            <a:r>
              <a:rPr lang="en-US" dirty="0"/>
              <a:t> = new book("Perl", "</a:t>
            </a:r>
            <a:r>
              <a:rPr lang="en-US" dirty="0" err="1"/>
              <a:t>Mohtashim</a:t>
            </a:r>
            <a:r>
              <a:rPr lang="en-US" dirty="0"/>
              <a:t>");</a:t>
            </a:r>
          </a:p>
          <a:p>
            <a:r>
              <a:rPr lang="en-US" dirty="0"/>
              <a:t>   </a:t>
            </a:r>
            <a:r>
              <a:rPr lang="en-US" dirty="0" err="1"/>
              <a:t>myBook.addPrice</a:t>
            </a:r>
            <a:r>
              <a:rPr lang="en-US" dirty="0"/>
              <a:t>(100);</a:t>
            </a:r>
          </a:p>
          <a:p>
            <a:r>
              <a:rPr lang="en-US" dirty="0"/>
              <a:t>   </a:t>
            </a:r>
            <a:r>
              <a:rPr lang="en-US" dirty="0" err="1"/>
              <a:t>document.write</a:t>
            </a:r>
            <a:r>
              <a:rPr lang="en-US" dirty="0"/>
              <a:t>("Book title is : " + </a:t>
            </a:r>
            <a:r>
              <a:rPr lang="en-US" dirty="0" err="1"/>
              <a:t>myBook.title</a:t>
            </a:r>
            <a:r>
              <a:rPr lang="en-US" dirty="0"/>
              <a:t> + "&lt;</a:t>
            </a:r>
            <a:r>
              <a:rPr lang="en-US" dirty="0" err="1"/>
              <a:t>br</a:t>
            </a:r>
            <a:r>
              <a:rPr lang="en-US" dirty="0"/>
              <a:t>&gt;");</a:t>
            </a:r>
          </a:p>
          <a:p>
            <a:r>
              <a:rPr lang="en-US" dirty="0"/>
              <a:t>   </a:t>
            </a:r>
            <a:r>
              <a:rPr lang="en-US" dirty="0" err="1"/>
              <a:t>document.write</a:t>
            </a:r>
            <a:r>
              <a:rPr lang="en-US" dirty="0"/>
              <a:t>("Book author is : " + </a:t>
            </a:r>
            <a:r>
              <a:rPr lang="en-US" dirty="0" err="1"/>
              <a:t>myBook.author</a:t>
            </a:r>
            <a:r>
              <a:rPr lang="en-US" dirty="0"/>
              <a:t> + "&lt;</a:t>
            </a:r>
            <a:r>
              <a:rPr lang="en-US" dirty="0" err="1"/>
              <a:t>br</a:t>
            </a:r>
            <a:r>
              <a:rPr lang="en-US" dirty="0"/>
              <a:t>&gt;");</a:t>
            </a:r>
          </a:p>
          <a:p>
            <a:r>
              <a:rPr lang="en-US" dirty="0"/>
              <a:t>   </a:t>
            </a:r>
            <a:r>
              <a:rPr lang="en-US" dirty="0" err="1"/>
              <a:t>document.write</a:t>
            </a:r>
            <a:r>
              <a:rPr lang="en-US" dirty="0"/>
              <a:t>("Book price is : " + </a:t>
            </a:r>
            <a:r>
              <a:rPr lang="en-US" dirty="0" err="1"/>
              <a:t>myBook.price</a:t>
            </a:r>
            <a:r>
              <a:rPr lang="en-US" dirty="0"/>
              <a:t> + "&lt;</a:t>
            </a:r>
            <a:r>
              <a:rPr lang="en-US" dirty="0" err="1"/>
              <a:t>br</a:t>
            </a:r>
            <a:r>
              <a:rPr lang="en-US" dirty="0"/>
              <a:t>&gt;");</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39758793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65088"/>
            <a:ext cx="10648950" cy="1477328"/>
          </a:xfrm>
          <a:prstGeom prst="rect">
            <a:avLst/>
          </a:prstGeom>
        </p:spPr>
        <p:txBody>
          <a:bodyPr wrap="square">
            <a:spAutoFit/>
          </a:bodyPr>
          <a:lstStyle/>
          <a:p>
            <a:r>
              <a:rPr lang="en-US" b="1" dirty="0"/>
              <a:t>The </a:t>
            </a:r>
            <a:r>
              <a:rPr lang="en-US" b="1" i="1" dirty="0"/>
              <a:t>with</a:t>
            </a:r>
            <a:r>
              <a:rPr lang="en-US" b="1" dirty="0"/>
              <a:t> Keyword:</a:t>
            </a:r>
          </a:p>
          <a:p>
            <a:r>
              <a:rPr lang="en-US" dirty="0"/>
              <a:t>The </a:t>
            </a:r>
            <a:r>
              <a:rPr lang="en-US" i="1" dirty="0"/>
              <a:t>with</a:t>
            </a:r>
            <a:r>
              <a:rPr lang="en-US" dirty="0"/>
              <a:t> keyword is used as a kind of shorthand for referencing an object's properties or methods.</a:t>
            </a:r>
          </a:p>
          <a:p>
            <a:r>
              <a:rPr lang="en-US" dirty="0"/>
              <a:t>The object specified as an argument to with becomes the default object for the duration of the block that follows. The properties and methods for the object can be used without naming the object.</a:t>
            </a:r>
          </a:p>
          <a:p>
            <a:r>
              <a:rPr lang="en-US" b="1" dirty="0"/>
              <a:t>Syntax:</a:t>
            </a:r>
          </a:p>
        </p:txBody>
      </p:sp>
      <p:sp>
        <p:nvSpPr>
          <p:cNvPr id="6" name="Rectangle 5"/>
          <p:cNvSpPr/>
          <p:nvPr/>
        </p:nvSpPr>
        <p:spPr>
          <a:xfrm>
            <a:off x="685800" y="2262485"/>
            <a:ext cx="5324475" cy="923330"/>
          </a:xfrm>
          <a:prstGeom prst="rect">
            <a:avLst/>
          </a:prstGeom>
        </p:spPr>
        <p:txBody>
          <a:bodyPr wrap="square">
            <a:spAutoFit/>
          </a:bodyPr>
          <a:lstStyle/>
          <a:p>
            <a:r>
              <a:rPr lang="en-US" dirty="0">
                <a:solidFill>
                  <a:srgbClr val="FF0000"/>
                </a:solidFill>
              </a:rPr>
              <a:t>with (object){</a:t>
            </a:r>
          </a:p>
          <a:p>
            <a:r>
              <a:rPr lang="en-US" dirty="0">
                <a:solidFill>
                  <a:srgbClr val="FF0000"/>
                </a:solidFill>
              </a:rPr>
              <a:t>    properties used without the object name and dot</a:t>
            </a:r>
          </a:p>
          <a:p>
            <a:r>
              <a:rPr lang="en-US" dirty="0">
                <a:solidFill>
                  <a:srgbClr val="FF0000"/>
                </a:solidFill>
              </a:rPr>
              <a:t>}</a:t>
            </a:r>
          </a:p>
        </p:txBody>
      </p:sp>
      <p:sp>
        <p:nvSpPr>
          <p:cNvPr id="7" name="Rectangle 6"/>
          <p:cNvSpPr/>
          <p:nvPr/>
        </p:nvSpPr>
        <p:spPr>
          <a:xfrm>
            <a:off x="5695950" y="1609100"/>
            <a:ext cx="6096000" cy="8402300"/>
          </a:xfrm>
          <a:prstGeom prst="rect">
            <a:avLst/>
          </a:prstGeom>
        </p:spPr>
        <p:txBody>
          <a:bodyPr>
            <a:spAutoFit/>
          </a:bodyPr>
          <a:lstStyle/>
          <a:p>
            <a:r>
              <a:rPr lang="en-US" dirty="0"/>
              <a:t>&lt;html&gt;</a:t>
            </a:r>
          </a:p>
          <a:p>
            <a:r>
              <a:rPr lang="en-US" dirty="0"/>
              <a:t>&lt;head&gt;</a:t>
            </a:r>
          </a:p>
          <a:p>
            <a:r>
              <a:rPr lang="en-US" dirty="0"/>
              <a:t>&lt;title&gt;User-defined objects&lt;/title&gt;</a:t>
            </a:r>
          </a:p>
          <a:p>
            <a:r>
              <a:rPr lang="en-US" dirty="0"/>
              <a:t>&lt;script type="text/</a:t>
            </a:r>
            <a:r>
              <a:rPr lang="en-US" dirty="0" err="1"/>
              <a:t>javascript</a:t>
            </a:r>
            <a:r>
              <a:rPr lang="en-US" dirty="0"/>
              <a:t>"&gt;</a:t>
            </a:r>
          </a:p>
          <a:p>
            <a:endParaRPr lang="en-US" dirty="0"/>
          </a:p>
          <a:p>
            <a:r>
              <a:rPr lang="en-US" dirty="0"/>
              <a:t>// Define a function which will work as a method</a:t>
            </a:r>
          </a:p>
          <a:p>
            <a:r>
              <a:rPr lang="en-US" dirty="0"/>
              <a:t>function </a:t>
            </a:r>
            <a:r>
              <a:rPr lang="en-US" dirty="0" err="1"/>
              <a:t>addPrice</a:t>
            </a:r>
            <a:r>
              <a:rPr lang="en-US" dirty="0"/>
              <a:t>(amount){</a:t>
            </a:r>
          </a:p>
          <a:p>
            <a:r>
              <a:rPr lang="en-US" dirty="0"/>
              <a:t>    with(this){</a:t>
            </a:r>
          </a:p>
          <a:p>
            <a:r>
              <a:rPr lang="en-US" dirty="0"/>
              <a:t>       price = amount; </a:t>
            </a:r>
          </a:p>
          <a:p>
            <a:r>
              <a:rPr lang="en-US" dirty="0"/>
              <a:t>    }</a:t>
            </a:r>
          </a:p>
          <a:p>
            <a:r>
              <a:rPr lang="en-US" dirty="0"/>
              <a:t>}</a:t>
            </a:r>
          </a:p>
          <a:p>
            <a:r>
              <a:rPr lang="en-US" dirty="0"/>
              <a:t>function book(title, author){</a:t>
            </a:r>
          </a:p>
          <a:p>
            <a:r>
              <a:rPr lang="en-US" dirty="0"/>
              <a:t>    </a:t>
            </a:r>
            <a:r>
              <a:rPr lang="en-US" dirty="0" err="1"/>
              <a:t>this.title</a:t>
            </a:r>
            <a:r>
              <a:rPr lang="en-US" dirty="0"/>
              <a:t> = title; </a:t>
            </a:r>
          </a:p>
          <a:p>
            <a:r>
              <a:rPr lang="en-US" dirty="0"/>
              <a:t>    </a:t>
            </a:r>
            <a:r>
              <a:rPr lang="en-US" dirty="0" err="1"/>
              <a:t>this.author</a:t>
            </a:r>
            <a:r>
              <a:rPr lang="en-US" dirty="0"/>
              <a:t>  = author;</a:t>
            </a:r>
          </a:p>
          <a:p>
            <a:r>
              <a:rPr lang="en-US" dirty="0"/>
              <a:t>    </a:t>
            </a:r>
            <a:r>
              <a:rPr lang="en-US" dirty="0" err="1"/>
              <a:t>this.price</a:t>
            </a:r>
            <a:r>
              <a:rPr lang="en-US" dirty="0"/>
              <a:t> = 0;</a:t>
            </a:r>
          </a:p>
          <a:p>
            <a:r>
              <a:rPr lang="en-US" dirty="0"/>
              <a:t>    </a:t>
            </a:r>
            <a:r>
              <a:rPr lang="en-US" dirty="0" err="1"/>
              <a:t>this.addPrice</a:t>
            </a:r>
            <a:r>
              <a:rPr lang="en-US" dirty="0"/>
              <a:t> = </a:t>
            </a:r>
            <a:r>
              <a:rPr lang="en-US" dirty="0" err="1"/>
              <a:t>addPrice</a:t>
            </a:r>
            <a:r>
              <a:rPr lang="en-US" dirty="0"/>
              <a:t>; // Assign that method as property.</a:t>
            </a:r>
          </a:p>
          <a:p>
            <a:r>
              <a:rPr lang="en-US" dirty="0"/>
              <a:t>}</a:t>
            </a:r>
          </a:p>
          <a:p>
            <a:r>
              <a:rPr lang="en-US" dirty="0"/>
              <a:t>&lt;/script&gt;</a:t>
            </a:r>
          </a:p>
          <a:p>
            <a:r>
              <a:rPr lang="en-US" dirty="0"/>
              <a:t>&lt;/head&gt;</a:t>
            </a:r>
          </a:p>
          <a:p>
            <a:r>
              <a:rPr lang="en-US" dirty="0"/>
              <a:t>&lt;body&gt;</a:t>
            </a:r>
          </a:p>
          <a:p>
            <a:r>
              <a:rPr lang="en-US" dirty="0"/>
              <a:t>&lt;script type="text/</a:t>
            </a:r>
            <a:r>
              <a:rPr lang="en-US" dirty="0" err="1"/>
              <a:t>javascript</a:t>
            </a:r>
            <a:r>
              <a:rPr lang="en-US" dirty="0"/>
              <a:t>"&gt;</a:t>
            </a:r>
          </a:p>
          <a:p>
            <a:r>
              <a:rPr lang="en-US" dirty="0"/>
              <a:t>   </a:t>
            </a:r>
            <a:r>
              <a:rPr lang="en-US" dirty="0" err="1"/>
              <a:t>var</a:t>
            </a:r>
            <a:r>
              <a:rPr lang="en-US" dirty="0"/>
              <a:t> </a:t>
            </a:r>
            <a:r>
              <a:rPr lang="en-US" dirty="0" err="1"/>
              <a:t>myBook</a:t>
            </a:r>
            <a:r>
              <a:rPr lang="en-US" dirty="0"/>
              <a:t> = new book("Perl", "</a:t>
            </a:r>
            <a:r>
              <a:rPr lang="en-US" dirty="0" err="1"/>
              <a:t>Mohtashim</a:t>
            </a:r>
            <a:r>
              <a:rPr lang="en-US" dirty="0"/>
              <a:t>");</a:t>
            </a:r>
          </a:p>
          <a:p>
            <a:r>
              <a:rPr lang="en-US" dirty="0"/>
              <a:t>   </a:t>
            </a:r>
            <a:r>
              <a:rPr lang="en-US" dirty="0" err="1"/>
              <a:t>myBook.addPrice</a:t>
            </a:r>
            <a:r>
              <a:rPr lang="en-US" dirty="0"/>
              <a:t>(100);</a:t>
            </a:r>
          </a:p>
          <a:p>
            <a:r>
              <a:rPr lang="en-US" dirty="0"/>
              <a:t>   </a:t>
            </a:r>
            <a:r>
              <a:rPr lang="en-US" dirty="0" err="1"/>
              <a:t>document.write</a:t>
            </a:r>
            <a:r>
              <a:rPr lang="en-US" dirty="0"/>
              <a:t>("Book title is : " + </a:t>
            </a:r>
            <a:r>
              <a:rPr lang="en-US" dirty="0" err="1"/>
              <a:t>myBook.title</a:t>
            </a:r>
            <a:r>
              <a:rPr lang="en-US" dirty="0"/>
              <a:t> + "&lt;</a:t>
            </a:r>
            <a:r>
              <a:rPr lang="en-US" dirty="0" err="1"/>
              <a:t>br</a:t>
            </a:r>
            <a:r>
              <a:rPr lang="en-US" dirty="0"/>
              <a:t>&gt;");</a:t>
            </a:r>
          </a:p>
          <a:p>
            <a:r>
              <a:rPr lang="en-US" dirty="0"/>
              <a:t>   </a:t>
            </a:r>
            <a:r>
              <a:rPr lang="en-US" dirty="0" err="1"/>
              <a:t>document.write</a:t>
            </a:r>
            <a:r>
              <a:rPr lang="en-US" dirty="0"/>
              <a:t>("Book author is : " + </a:t>
            </a:r>
            <a:r>
              <a:rPr lang="en-US" dirty="0" err="1"/>
              <a:t>myBook.author</a:t>
            </a:r>
            <a:r>
              <a:rPr lang="en-US" dirty="0"/>
              <a:t> + "&lt;</a:t>
            </a:r>
            <a:r>
              <a:rPr lang="en-US" dirty="0" err="1"/>
              <a:t>br</a:t>
            </a:r>
            <a:r>
              <a:rPr lang="en-US" dirty="0"/>
              <a:t>&gt;");</a:t>
            </a:r>
          </a:p>
          <a:p>
            <a:r>
              <a:rPr lang="en-US" dirty="0"/>
              <a:t>   </a:t>
            </a:r>
            <a:r>
              <a:rPr lang="en-US" dirty="0" err="1"/>
              <a:t>document.write</a:t>
            </a:r>
            <a:r>
              <a:rPr lang="en-US" dirty="0"/>
              <a:t>("Book price is : " + </a:t>
            </a:r>
            <a:r>
              <a:rPr lang="en-US" dirty="0" err="1"/>
              <a:t>myBook.price</a:t>
            </a:r>
            <a:r>
              <a:rPr lang="en-US" dirty="0"/>
              <a:t> + "&lt;</a:t>
            </a:r>
            <a:r>
              <a:rPr lang="en-US" dirty="0" err="1"/>
              <a:t>br</a:t>
            </a:r>
            <a:r>
              <a:rPr lang="en-US" dirty="0"/>
              <a:t>&gt;");</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359483657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6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មេរៀនទី១៩</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err="1">
                <a:solidFill>
                  <a:srgbClr val="FF0000"/>
                </a:solidFill>
                <a:effectLst>
                  <a:outerShdw blurRad="38100" dist="38100" dir="2700000" algn="tl">
                    <a:srgbClr val="000000">
                      <a:alpha val="43137"/>
                    </a:srgbClr>
                  </a:outerShdw>
                </a:effectLst>
              </a:rPr>
              <a:t>Javascript</a:t>
            </a:r>
            <a:r>
              <a:rPr lang="en-US" sz="2400" b="1" dirty="0">
                <a:solidFill>
                  <a:srgbClr val="FF0000"/>
                </a:solidFill>
                <a:effectLst>
                  <a:outerShdw blurRad="38100" dist="38100" dir="2700000" algn="tl">
                    <a:srgbClr val="000000">
                      <a:alpha val="43137"/>
                    </a:srgbClr>
                  </a:outerShdw>
                </a:effectLst>
              </a:rPr>
              <a:t> - The Number Object</a:t>
            </a:r>
          </a:p>
        </p:txBody>
      </p:sp>
      <p:sp>
        <p:nvSpPr>
          <p:cNvPr id="5" name="Rectangle 4"/>
          <p:cNvSpPr/>
          <p:nvPr/>
        </p:nvSpPr>
        <p:spPr>
          <a:xfrm>
            <a:off x="609600" y="1008786"/>
            <a:ext cx="10648950" cy="1477328"/>
          </a:xfrm>
          <a:prstGeom prst="rect">
            <a:avLst/>
          </a:prstGeom>
        </p:spPr>
        <p:txBody>
          <a:bodyPr wrap="square">
            <a:spAutoFit/>
          </a:bodyPr>
          <a:lstStyle/>
          <a:p>
            <a:r>
              <a:rPr lang="en-US" dirty="0"/>
              <a:t>The </a:t>
            </a:r>
            <a:r>
              <a:rPr lang="en-US" b="1" dirty="0"/>
              <a:t>Number</a:t>
            </a:r>
            <a:r>
              <a:rPr lang="en-US" dirty="0"/>
              <a:t> object represents numerical date, either integers or floating-point numbers. In general, you do not need to worry about </a:t>
            </a:r>
            <a:r>
              <a:rPr lang="en-US" b="1" dirty="0"/>
              <a:t>Number</a:t>
            </a:r>
            <a:r>
              <a:rPr lang="en-US" dirty="0"/>
              <a:t> objects because the browser automatically converts number literals to instances of the number class.</a:t>
            </a:r>
          </a:p>
          <a:p>
            <a:r>
              <a:rPr lang="en-US" b="1" dirty="0"/>
              <a:t>Syntax:</a:t>
            </a:r>
          </a:p>
          <a:p>
            <a:r>
              <a:rPr lang="en-US" dirty="0"/>
              <a:t>Creating a </a:t>
            </a:r>
            <a:r>
              <a:rPr lang="en-US" b="1" dirty="0"/>
              <a:t>number</a:t>
            </a:r>
            <a:r>
              <a:rPr lang="en-US" dirty="0"/>
              <a:t> object:</a:t>
            </a:r>
          </a:p>
        </p:txBody>
      </p:sp>
      <p:sp>
        <p:nvSpPr>
          <p:cNvPr id="6" name="Rectangle 5"/>
          <p:cNvSpPr/>
          <p:nvPr/>
        </p:nvSpPr>
        <p:spPr>
          <a:xfrm>
            <a:off x="747969" y="2710934"/>
            <a:ext cx="3190361" cy="369332"/>
          </a:xfrm>
          <a:prstGeom prst="rect">
            <a:avLst/>
          </a:prstGeom>
        </p:spPr>
        <p:txBody>
          <a:bodyPr wrap="none">
            <a:spAutoFit/>
          </a:bodyPr>
          <a:lstStyle/>
          <a:p>
            <a:r>
              <a:rPr lang="en-US" dirty="0" err="1">
                <a:solidFill>
                  <a:srgbClr val="FF0000"/>
                </a:solidFill>
              </a:rPr>
              <a:t>var</a:t>
            </a:r>
            <a:r>
              <a:rPr lang="en-US" dirty="0">
                <a:solidFill>
                  <a:srgbClr val="FF0000"/>
                </a:solidFill>
              </a:rPr>
              <a:t> </a:t>
            </a:r>
            <a:r>
              <a:rPr lang="en-US" dirty="0" err="1">
                <a:solidFill>
                  <a:srgbClr val="FF0000"/>
                </a:solidFill>
              </a:rPr>
              <a:t>val</a:t>
            </a:r>
            <a:r>
              <a:rPr lang="en-US" dirty="0">
                <a:solidFill>
                  <a:srgbClr val="FF0000"/>
                </a:solidFill>
              </a:rPr>
              <a:t> = new Number(number);</a:t>
            </a:r>
          </a:p>
        </p:txBody>
      </p:sp>
      <p:graphicFrame>
        <p:nvGraphicFramePr>
          <p:cNvPr id="7" name="Table 6"/>
          <p:cNvGraphicFramePr>
            <a:graphicFrameLocks noGrp="1"/>
          </p:cNvGraphicFramePr>
          <p:nvPr>
            <p:extLst>
              <p:ext uri="{D42A27DB-BD31-4B8C-83A1-F6EECF244321}">
                <p14:modId xmlns:p14="http://schemas.microsoft.com/office/powerpoint/2010/main" val="3052906001"/>
              </p:ext>
            </p:extLst>
          </p:nvPr>
        </p:nvGraphicFramePr>
        <p:xfrm>
          <a:off x="609600" y="3996690"/>
          <a:ext cx="10515600" cy="2861310"/>
        </p:xfrm>
        <a:graphic>
          <a:graphicData uri="http://schemas.openxmlformats.org/drawingml/2006/table">
            <a:tbl>
              <a:tblPr/>
              <a:tblGrid>
                <a:gridCol w="2103120">
                  <a:extLst>
                    <a:ext uri="{9D8B030D-6E8A-4147-A177-3AD203B41FA5}">
                      <a16:colId xmlns:a16="http://schemas.microsoft.com/office/drawing/2014/main" val="20000"/>
                    </a:ext>
                  </a:extLst>
                </a:gridCol>
                <a:gridCol w="8412480">
                  <a:extLst>
                    <a:ext uri="{9D8B030D-6E8A-4147-A177-3AD203B41FA5}">
                      <a16:colId xmlns:a16="http://schemas.microsoft.com/office/drawing/2014/main" val="20001"/>
                    </a:ext>
                  </a:extLst>
                </a:gridCol>
              </a:tblGrid>
              <a:tr h="0">
                <a:tc>
                  <a:txBody>
                    <a:bodyPr/>
                    <a:lstStyle/>
                    <a:p>
                      <a:r>
                        <a:rPr lang="en-US" dirty="0"/>
                        <a:t>Property</a:t>
                      </a:r>
                    </a:p>
                  </a:txBody>
                  <a:tcPr marL="47625" marR="47625" marT="47625" marB="47625" anchor="ctr">
                    <a:lnL>
                      <a:noFill/>
                    </a:lnL>
                    <a:lnR>
                      <a:noFill/>
                    </a:lnR>
                    <a:lnT>
                      <a:noFill/>
                    </a:lnT>
                    <a:lnB>
                      <a:noFill/>
                    </a:lnB>
                  </a:tcPr>
                </a:tc>
                <a:tc>
                  <a:txBody>
                    <a:bodyPr/>
                    <a:lstStyle/>
                    <a:p>
                      <a:r>
                        <a:rPr lang="en-US"/>
                        <a:t>Description</a:t>
                      </a: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MAX_VALUE</a:t>
                      </a:r>
                      <a:endParaRPr lang="en-US"/>
                    </a:p>
                  </a:txBody>
                  <a:tcPr marL="47625" marR="47625" marT="47625" marB="47625" anchor="ctr">
                    <a:lnL>
                      <a:noFill/>
                    </a:lnL>
                    <a:lnR>
                      <a:noFill/>
                    </a:lnR>
                    <a:lnT>
                      <a:noFill/>
                    </a:lnT>
                    <a:lnB>
                      <a:noFill/>
                    </a:lnB>
                  </a:tcPr>
                </a:tc>
                <a:tc>
                  <a:txBody>
                    <a:bodyPr/>
                    <a:lstStyle/>
                    <a:p>
                      <a:r>
                        <a:rPr lang="en-US" dirty="0"/>
                        <a:t>The largest possible value a number in JavaScript can have 1.7976931348623157E+308</a:t>
                      </a: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MIN_VALUE</a:t>
                      </a:r>
                      <a:endParaRPr lang="en-US"/>
                    </a:p>
                  </a:txBody>
                  <a:tcPr marL="47625" marR="47625" marT="47625" marB="47625" anchor="ctr">
                    <a:lnL>
                      <a:noFill/>
                    </a:lnL>
                    <a:lnR>
                      <a:noFill/>
                    </a:lnR>
                    <a:lnT>
                      <a:noFill/>
                    </a:lnT>
                    <a:lnB>
                      <a:noFill/>
                    </a:lnB>
                  </a:tcPr>
                </a:tc>
                <a:tc>
                  <a:txBody>
                    <a:bodyPr/>
                    <a:lstStyle/>
                    <a:p>
                      <a:r>
                        <a:rPr lang="en-US"/>
                        <a:t>The smallest possible value a number in JavaScript can have 5E-324</a:t>
                      </a: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hlinkClick r:id="rId4"/>
                        </a:rPr>
                        <a:t>NaN</a:t>
                      </a:r>
                      <a:endParaRPr lang="en-US"/>
                    </a:p>
                  </a:txBody>
                  <a:tcPr marL="47625" marR="47625" marT="47625" marB="47625" anchor="ctr">
                    <a:lnL>
                      <a:noFill/>
                    </a:lnL>
                    <a:lnR>
                      <a:noFill/>
                    </a:lnR>
                    <a:lnT>
                      <a:noFill/>
                    </a:lnT>
                    <a:lnB>
                      <a:noFill/>
                    </a:lnB>
                  </a:tcPr>
                </a:tc>
                <a:tc>
                  <a:txBody>
                    <a:bodyPr/>
                    <a:lstStyle/>
                    <a:p>
                      <a:r>
                        <a:rPr lang="en-US"/>
                        <a:t>Equal to a value that is not a number.</a:t>
                      </a: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hlinkClick r:id="rId5"/>
                        </a:rPr>
                        <a:t>NEGATIVE_INFINITY</a:t>
                      </a:r>
                      <a:endParaRPr lang="en-US"/>
                    </a:p>
                  </a:txBody>
                  <a:tcPr marL="47625" marR="47625" marT="47625" marB="47625" anchor="ctr">
                    <a:lnL>
                      <a:noFill/>
                    </a:lnL>
                    <a:lnR>
                      <a:noFill/>
                    </a:lnR>
                    <a:lnT>
                      <a:noFill/>
                    </a:lnT>
                    <a:lnB>
                      <a:noFill/>
                    </a:lnB>
                  </a:tcPr>
                </a:tc>
                <a:tc>
                  <a:txBody>
                    <a:bodyPr/>
                    <a:lstStyle/>
                    <a:p>
                      <a:r>
                        <a:rPr lang="en-US"/>
                        <a:t>A value that is less than MIN_VALUE.</a:t>
                      </a: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hlinkClick r:id="rId6"/>
                        </a:rPr>
                        <a:t>POSITIVE_INFINITY</a:t>
                      </a:r>
                      <a:endParaRPr lang="en-US"/>
                    </a:p>
                  </a:txBody>
                  <a:tcPr marL="47625" marR="47625" marT="47625" marB="47625" anchor="ctr">
                    <a:lnL>
                      <a:noFill/>
                    </a:lnL>
                    <a:lnR>
                      <a:noFill/>
                    </a:lnR>
                    <a:lnT>
                      <a:noFill/>
                    </a:lnT>
                    <a:lnB>
                      <a:noFill/>
                    </a:lnB>
                  </a:tcPr>
                </a:tc>
                <a:tc>
                  <a:txBody>
                    <a:bodyPr/>
                    <a:lstStyle/>
                    <a:p>
                      <a:r>
                        <a:rPr lang="en-US"/>
                        <a:t>A value that is greater than MAX_VALUE</a:t>
                      </a: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hlinkClick r:id="rId7"/>
                        </a:rPr>
                        <a:t>prototype</a:t>
                      </a:r>
                      <a:endParaRPr lang="en-US"/>
                    </a:p>
                  </a:txBody>
                  <a:tcPr marL="47625" marR="47625" marT="47625" marB="47625" anchor="ctr">
                    <a:lnL>
                      <a:noFill/>
                    </a:lnL>
                    <a:lnR>
                      <a:noFill/>
                    </a:lnR>
                    <a:lnT>
                      <a:noFill/>
                    </a:lnT>
                    <a:lnB>
                      <a:noFill/>
                    </a:lnB>
                  </a:tcPr>
                </a:tc>
                <a:tc>
                  <a:txBody>
                    <a:bodyPr/>
                    <a:lstStyle/>
                    <a:p>
                      <a:r>
                        <a:rPr lang="en-US" dirty="0"/>
                        <a:t>A static property of the Number object. Use the prototype property to assign new properties and methods to the Number object in the current document</a:t>
                      </a: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8" name="Rectangle 1"/>
          <p:cNvSpPr>
            <a:spLocks noChangeArrowheads="1"/>
          </p:cNvSpPr>
          <p:nvPr/>
        </p:nvSpPr>
        <p:spPr bwMode="auto">
          <a:xfrm>
            <a:off x="609600" y="32353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Arial" pitchFamily="34" charset="0"/>
                <a:cs typeface="Arial" pitchFamily="34" charset="0"/>
              </a:rPr>
              <a:t>Number 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pitchFamily="34" charset="0"/>
                <a:cs typeface="Arial" pitchFamily="34" charset="0"/>
              </a:rPr>
              <a:t>Here is a list of each property and its description.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5896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9021" y="577334"/>
            <a:ext cx="2334422" cy="461665"/>
          </a:xfrm>
          <a:prstGeom prst="rect">
            <a:avLst/>
          </a:prstGeom>
        </p:spPr>
        <p:txBody>
          <a:bodyPr wrap="none">
            <a:spAutoFit/>
          </a:bodyPr>
          <a:lstStyle/>
          <a:p>
            <a:r>
              <a:rPr lang="en-US" sz="2400" b="1" u="sng" dirty="0">
                <a:solidFill>
                  <a:srgbClr val="0066FF"/>
                </a:solidFill>
              </a:rPr>
              <a:t>Browser Support</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20" y="1038999"/>
            <a:ext cx="9889929" cy="1385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59020" y="2825740"/>
            <a:ext cx="6096000" cy="3416320"/>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a:t>
            </a:r>
            <a:r>
              <a:rPr lang="en-US" dirty="0" err="1">
                <a:solidFill>
                  <a:srgbClr val="FF0000"/>
                </a:solidFill>
              </a:rPr>
              <a:t>svg</a:t>
            </a:r>
            <a:r>
              <a:rPr lang="en-US" dirty="0">
                <a:solidFill>
                  <a:srgbClr val="FF0000"/>
                </a:solidFill>
              </a:rPr>
              <a:t> </a:t>
            </a:r>
            <a:r>
              <a:rPr lang="en-US" dirty="0"/>
              <a:t>width="100" height="100"&gt;</a:t>
            </a:r>
          </a:p>
          <a:p>
            <a:r>
              <a:rPr lang="en-US" dirty="0"/>
              <a:t>  &lt;circle cx="50" cy="50" r="40"</a:t>
            </a:r>
          </a:p>
          <a:p>
            <a:r>
              <a:rPr lang="en-US" dirty="0"/>
              <a:t>  stroke="green" stroke-width="4" fill="yellow" /&gt;</a:t>
            </a:r>
          </a:p>
          <a:p>
            <a:r>
              <a:rPr lang="en-US" dirty="0"/>
              <a:t>Sorry, your browser does not support inline SVG.</a:t>
            </a:r>
          </a:p>
          <a:p>
            <a:r>
              <a:rPr lang="en-US" dirty="0">
                <a:solidFill>
                  <a:srgbClr val="FF0000"/>
                </a:solidFill>
              </a:rPr>
              <a:t>&lt;/</a:t>
            </a:r>
            <a:r>
              <a:rPr lang="en-US" dirty="0" err="1">
                <a:solidFill>
                  <a:srgbClr val="FF0000"/>
                </a:solidFill>
              </a:rPr>
              <a:t>svg</a:t>
            </a:r>
            <a:r>
              <a:rPr lang="en-US" dirty="0">
                <a:solidFill>
                  <a:srgbClr val="FF0000"/>
                </a:solidFill>
              </a:rPr>
              <a:t>&gt;</a:t>
            </a:r>
          </a:p>
          <a:p>
            <a:r>
              <a:rPr lang="en-US" dirty="0"/>
              <a:t> </a:t>
            </a:r>
          </a:p>
          <a:p>
            <a:r>
              <a:rPr lang="en-US" dirty="0"/>
              <a:t>&lt;/body&gt;</a:t>
            </a:r>
          </a:p>
          <a:p>
            <a:r>
              <a:rPr lang="en-US" dirty="0"/>
              <a:t>&lt;/html&gt;</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513" y="2690813"/>
            <a:ext cx="2414587" cy="2609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5891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30401518"/>
              </p:ext>
            </p:extLst>
          </p:nvPr>
        </p:nvGraphicFramePr>
        <p:xfrm>
          <a:off x="666750" y="1231424"/>
          <a:ext cx="10515600" cy="4053840"/>
        </p:xfrm>
        <a:graphic>
          <a:graphicData uri="http://schemas.openxmlformats.org/drawingml/2006/table">
            <a:tbl>
              <a:tblPr/>
              <a:tblGrid>
                <a:gridCol w="2103120">
                  <a:extLst>
                    <a:ext uri="{9D8B030D-6E8A-4147-A177-3AD203B41FA5}">
                      <a16:colId xmlns:a16="http://schemas.microsoft.com/office/drawing/2014/main" val="20000"/>
                    </a:ext>
                  </a:extLst>
                </a:gridCol>
                <a:gridCol w="8412480">
                  <a:extLst>
                    <a:ext uri="{9D8B030D-6E8A-4147-A177-3AD203B41FA5}">
                      <a16:colId xmlns:a16="http://schemas.microsoft.com/office/drawing/2014/main" val="20001"/>
                    </a:ext>
                  </a:extLst>
                </a:gridCol>
              </a:tblGrid>
              <a:tr h="0">
                <a:tc>
                  <a:txBody>
                    <a:bodyPr/>
                    <a:lstStyle/>
                    <a:p>
                      <a:r>
                        <a:rPr lang="en-US"/>
                        <a:t>Method</a:t>
                      </a:r>
                    </a:p>
                  </a:txBody>
                  <a:tcPr marL="47625" marR="47625" marT="47625" marB="47625" anchor="ctr">
                    <a:lnL>
                      <a:noFill/>
                    </a:lnL>
                    <a:lnR>
                      <a:noFill/>
                    </a:lnR>
                    <a:lnT>
                      <a:noFill/>
                    </a:lnT>
                    <a:lnB>
                      <a:noFill/>
                    </a:lnB>
                  </a:tcPr>
                </a:tc>
                <a:tc>
                  <a:txBody>
                    <a:bodyPr/>
                    <a:lstStyle/>
                    <a:p>
                      <a:r>
                        <a:rPr lang="en-US"/>
                        <a:t>Description</a:t>
                      </a: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constructor()</a:t>
                      </a:r>
                      <a:endParaRPr lang="en-US"/>
                    </a:p>
                  </a:txBody>
                  <a:tcPr marL="47625" marR="47625" marT="47625" marB="47625" anchor="ctr">
                    <a:lnL>
                      <a:noFill/>
                    </a:lnL>
                    <a:lnR>
                      <a:noFill/>
                    </a:lnR>
                    <a:lnT>
                      <a:noFill/>
                    </a:lnT>
                    <a:lnB>
                      <a:noFill/>
                    </a:lnB>
                  </a:tcPr>
                </a:tc>
                <a:tc>
                  <a:txBody>
                    <a:bodyPr/>
                    <a:lstStyle/>
                    <a:p>
                      <a:r>
                        <a:rPr lang="en-US"/>
                        <a:t>Returns the function that created this object's instance. By default this is the Number object.</a:t>
                      </a: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toExponential()</a:t>
                      </a:r>
                      <a:endParaRPr lang="en-US"/>
                    </a:p>
                  </a:txBody>
                  <a:tcPr marL="47625" marR="47625" marT="47625" marB="47625" anchor="ctr">
                    <a:lnL>
                      <a:noFill/>
                    </a:lnL>
                    <a:lnR>
                      <a:noFill/>
                    </a:lnR>
                    <a:lnT>
                      <a:noFill/>
                    </a:lnT>
                    <a:lnB>
                      <a:noFill/>
                    </a:lnB>
                  </a:tcPr>
                </a:tc>
                <a:tc>
                  <a:txBody>
                    <a:bodyPr/>
                    <a:lstStyle/>
                    <a:p>
                      <a:r>
                        <a:rPr lang="en-US"/>
                        <a:t>Forces a number to display in exponential notation, even if the number is in the range in which JavaScript normally uses standard notation.</a:t>
                      </a: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hlinkClick r:id="rId4"/>
                        </a:rPr>
                        <a:t>toFixed()</a:t>
                      </a:r>
                      <a:endParaRPr lang="en-US"/>
                    </a:p>
                  </a:txBody>
                  <a:tcPr marL="47625" marR="47625" marT="47625" marB="47625" anchor="ctr">
                    <a:lnL>
                      <a:noFill/>
                    </a:lnL>
                    <a:lnR>
                      <a:noFill/>
                    </a:lnR>
                    <a:lnT>
                      <a:noFill/>
                    </a:lnT>
                    <a:lnB>
                      <a:noFill/>
                    </a:lnB>
                  </a:tcPr>
                </a:tc>
                <a:tc>
                  <a:txBody>
                    <a:bodyPr/>
                    <a:lstStyle/>
                    <a:p>
                      <a:r>
                        <a:rPr lang="en-US"/>
                        <a:t>Formats a number with a specific number of digits to the right of the decimal.</a:t>
                      </a: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hlinkClick r:id="rId5"/>
                        </a:rPr>
                        <a:t>toLocaleString()</a:t>
                      </a:r>
                      <a:endParaRPr lang="en-US"/>
                    </a:p>
                  </a:txBody>
                  <a:tcPr marL="47625" marR="47625" marT="47625" marB="47625" anchor="ctr">
                    <a:lnL>
                      <a:noFill/>
                    </a:lnL>
                    <a:lnR>
                      <a:noFill/>
                    </a:lnR>
                    <a:lnT>
                      <a:noFill/>
                    </a:lnT>
                    <a:lnB>
                      <a:noFill/>
                    </a:lnB>
                  </a:tcPr>
                </a:tc>
                <a:tc>
                  <a:txBody>
                    <a:bodyPr/>
                    <a:lstStyle/>
                    <a:p>
                      <a:r>
                        <a:rPr lang="en-US"/>
                        <a:t>Returns a string value version of the current number in a format that may vary according to a browser's locale settings.</a:t>
                      </a: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hlinkClick r:id="rId6"/>
                        </a:rPr>
                        <a:t>toPrecision()</a:t>
                      </a:r>
                      <a:endParaRPr lang="en-US"/>
                    </a:p>
                  </a:txBody>
                  <a:tcPr marL="47625" marR="47625" marT="47625" marB="47625" anchor="ctr">
                    <a:lnL>
                      <a:noFill/>
                    </a:lnL>
                    <a:lnR>
                      <a:noFill/>
                    </a:lnR>
                    <a:lnT>
                      <a:noFill/>
                    </a:lnT>
                    <a:lnB>
                      <a:noFill/>
                    </a:lnB>
                  </a:tcPr>
                </a:tc>
                <a:tc>
                  <a:txBody>
                    <a:bodyPr/>
                    <a:lstStyle/>
                    <a:p>
                      <a:r>
                        <a:rPr lang="en-US"/>
                        <a:t>Defines how many total digits (including digits to the left and right of the decimal) to display of a number.</a:t>
                      </a: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hlinkClick r:id="rId7"/>
                        </a:rPr>
                        <a:t>toString()</a:t>
                      </a:r>
                      <a:endParaRPr lang="en-US"/>
                    </a:p>
                  </a:txBody>
                  <a:tcPr marL="47625" marR="47625" marT="47625" marB="47625" anchor="ctr">
                    <a:lnL>
                      <a:noFill/>
                    </a:lnL>
                    <a:lnR>
                      <a:noFill/>
                    </a:lnR>
                    <a:lnT>
                      <a:noFill/>
                    </a:lnT>
                    <a:lnB>
                      <a:noFill/>
                    </a:lnB>
                  </a:tcPr>
                </a:tc>
                <a:tc>
                  <a:txBody>
                    <a:bodyPr/>
                    <a:lstStyle/>
                    <a:p>
                      <a:r>
                        <a:rPr lang="en-US"/>
                        <a:t>Returns the string representation of the number's value.</a:t>
                      </a: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hlinkClick r:id="rId8"/>
                        </a:rPr>
                        <a:t>valueOf()</a:t>
                      </a:r>
                      <a:endParaRPr lang="en-US"/>
                    </a:p>
                  </a:txBody>
                  <a:tcPr marL="47625" marR="47625" marT="47625" marB="47625" anchor="ctr">
                    <a:lnL>
                      <a:noFill/>
                    </a:lnL>
                    <a:lnR>
                      <a:noFill/>
                    </a:lnR>
                    <a:lnT>
                      <a:noFill/>
                    </a:lnT>
                    <a:lnB>
                      <a:noFill/>
                    </a:lnB>
                  </a:tcPr>
                </a:tc>
                <a:tc>
                  <a:txBody>
                    <a:bodyPr/>
                    <a:lstStyle/>
                    <a:p>
                      <a:r>
                        <a:rPr lang="en-US" dirty="0"/>
                        <a:t>Returns the number's value.</a:t>
                      </a:r>
                    </a:p>
                  </a:txBody>
                  <a:tcPr marL="47625" marR="47625" marT="47625" marB="47625" anchor="ctr">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495300" y="260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Arial" pitchFamily="34" charset="0"/>
                <a:cs typeface="Arial" pitchFamily="34" charset="0"/>
              </a:rPr>
              <a:t>Number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pitchFamily="34" charset="0"/>
                <a:cs typeface="Arial" pitchFamily="34" charset="0"/>
              </a:rPr>
              <a:t>The Number object contains only the default methods that are part of every object's definition.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49069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6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មេរៀនទី២០</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err="1">
                <a:solidFill>
                  <a:srgbClr val="FF0000"/>
                </a:solidFill>
                <a:effectLst>
                  <a:outerShdw blurRad="38100" dist="38100" dir="2700000" algn="tl">
                    <a:srgbClr val="000000">
                      <a:alpha val="43137"/>
                    </a:srgbClr>
                  </a:outerShdw>
                </a:effectLst>
              </a:rPr>
              <a:t>Javascript</a:t>
            </a:r>
            <a:r>
              <a:rPr lang="en-US" sz="2400" b="1" dirty="0">
                <a:solidFill>
                  <a:srgbClr val="FF0000"/>
                </a:solidFill>
                <a:effectLst>
                  <a:outerShdw blurRad="38100" dist="38100" dir="2700000" algn="tl">
                    <a:srgbClr val="000000">
                      <a:alpha val="43137"/>
                    </a:srgbClr>
                  </a:outerShdw>
                </a:effectLst>
              </a:rPr>
              <a:t> - The Boolean Object</a:t>
            </a:r>
          </a:p>
        </p:txBody>
      </p:sp>
      <p:sp>
        <p:nvSpPr>
          <p:cNvPr id="5" name="Rectangle 4"/>
          <p:cNvSpPr/>
          <p:nvPr/>
        </p:nvSpPr>
        <p:spPr>
          <a:xfrm>
            <a:off x="647700" y="1076236"/>
            <a:ext cx="6096000" cy="1200329"/>
          </a:xfrm>
          <a:prstGeom prst="rect">
            <a:avLst/>
          </a:prstGeom>
        </p:spPr>
        <p:txBody>
          <a:bodyPr>
            <a:spAutoFit/>
          </a:bodyPr>
          <a:lstStyle/>
          <a:p>
            <a:r>
              <a:rPr lang="en-US" dirty="0"/>
              <a:t>The </a:t>
            </a:r>
            <a:r>
              <a:rPr lang="en-US" b="1" dirty="0"/>
              <a:t>Boolean</a:t>
            </a:r>
            <a:r>
              <a:rPr lang="en-US" dirty="0"/>
              <a:t> object represents two values either "true" or "false".</a:t>
            </a:r>
          </a:p>
          <a:p>
            <a:r>
              <a:rPr lang="en-US" b="1" dirty="0"/>
              <a:t>Syntax:</a:t>
            </a:r>
          </a:p>
          <a:p>
            <a:r>
              <a:rPr lang="en-US" dirty="0"/>
              <a:t>Creating a </a:t>
            </a:r>
            <a:r>
              <a:rPr lang="en-US" b="1" dirty="0" err="1"/>
              <a:t>boolean</a:t>
            </a:r>
            <a:r>
              <a:rPr lang="en-US" dirty="0"/>
              <a:t> object:</a:t>
            </a:r>
          </a:p>
        </p:txBody>
      </p:sp>
      <p:sp>
        <p:nvSpPr>
          <p:cNvPr id="6" name="Rectangle 5"/>
          <p:cNvSpPr/>
          <p:nvPr/>
        </p:nvSpPr>
        <p:spPr>
          <a:xfrm>
            <a:off x="647700" y="2425184"/>
            <a:ext cx="2943306" cy="369332"/>
          </a:xfrm>
          <a:prstGeom prst="rect">
            <a:avLst/>
          </a:prstGeom>
        </p:spPr>
        <p:txBody>
          <a:bodyPr wrap="none">
            <a:spAutoFit/>
          </a:bodyPr>
          <a:lstStyle/>
          <a:p>
            <a:r>
              <a:rPr lang="en-US" dirty="0" err="1">
                <a:solidFill>
                  <a:srgbClr val="FF0000"/>
                </a:solidFill>
              </a:rPr>
              <a:t>var</a:t>
            </a:r>
            <a:r>
              <a:rPr lang="en-US" dirty="0">
                <a:solidFill>
                  <a:srgbClr val="FF0000"/>
                </a:solidFill>
              </a:rPr>
              <a:t> </a:t>
            </a:r>
            <a:r>
              <a:rPr lang="en-US" dirty="0" err="1">
                <a:solidFill>
                  <a:srgbClr val="FF0000"/>
                </a:solidFill>
              </a:rPr>
              <a:t>val</a:t>
            </a:r>
            <a:r>
              <a:rPr lang="en-US" dirty="0">
                <a:solidFill>
                  <a:srgbClr val="FF0000"/>
                </a:solidFill>
              </a:rPr>
              <a:t> = new Boolean(value);</a:t>
            </a:r>
          </a:p>
        </p:txBody>
      </p:sp>
      <p:graphicFrame>
        <p:nvGraphicFramePr>
          <p:cNvPr id="7" name="Table 6"/>
          <p:cNvGraphicFramePr>
            <a:graphicFrameLocks noGrp="1"/>
          </p:cNvGraphicFramePr>
          <p:nvPr>
            <p:extLst>
              <p:ext uri="{D42A27DB-BD31-4B8C-83A1-F6EECF244321}">
                <p14:modId xmlns:p14="http://schemas.microsoft.com/office/powerpoint/2010/main" val="585939728"/>
              </p:ext>
            </p:extLst>
          </p:nvPr>
        </p:nvGraphicFramePr>
        <p:xfrm>
          <a:off x="576303" y="3588897"/>
          <a:ext cx="10515600" cy="1108710"/>
        </p:xfrm>
        <a:graphic>
          <a:graphicData uri="http://schemas.openxmlformats.org/drawingml/2006/table">
            <a:tbl>
              <a:tblPr/>
              <a:tblGrid>
                <a:gridCol w="2103120">
                  <a:extLst>
                    <a:ext uri="{9D8B030D-6E8A-4147-A177-3AD203B41FA5}">
                      <a16:colId xmlns:a16="http://schemas.microsoft.com/office/drawing/2014/main" val="20000"/>
                    </a:ext>
                  </a:extLst>
                </a:gridCol>
                <a:gridCol w="8412480">
                  <a:extLst>
                    <a:ext uri="{9D8B030D-6E8A-4147-A177-3AD203B41FA5}">
                      <a16:colId xmlns:a16="http://schemas.microsoft.com/office/drawing/2014/main" val="20001"/>
                    </a:ext>
                  </a:extLst>
                </a:gridCol>
              </a:tblGrid>
              <a:tr h="0">
                <a:tc>
                  <a:txBody>
                    <a:bodyPr/>
                    <a:lstStyle/>
                    <a:p>
                      <a:r>
                        <a:rPr lang="en-US" dirty="0"/>
                        <a:t>Property</a:t>
                      </a:r>
                    </a:p>
                  </a:txBody>
                  <a:tcPr marL="47625" marR="47625" marT="47625" marB="47625" anchor="ctr">
                    <a:lnL>
                      <a:noFill/>
                    </a:lnL>
                    <a:lnR>
                      <a:noFill/>
                    </a:lnR>
                    <a:lnT>
                      <a:noFill/>
                    </a:lnT>
                    <a:lnB>
                      <a:noFill/>
                    </a:lnB>
                  </a:tcPr>
                </a:tc>
                <a:tc>
                  <a:txBody>
                    <a:bodyPr/>
                    <a:lstStyle/>
                    <a:p>
                      <a:r>
                        <a:rPr lang="en-US" dirty="0"/>
                        <a:t>Description</a:t>
                      </a: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hlinkClick r:id="rId2"/>
                        </a:rPr>
                        <a:t>constructor </a:t>
                      </a:r>
                      <a:endParaRPr lang="en-US" dirty="0"/>
                    </a:p>
                  </a:txBody>
                  <a:tcPr marL="47625" marR="47625" marT="47625" marB="47625" anchor="ctr">
                    <a:lnL>
                      <a:noFill/>
                    </a:lnL>
                    <a:lnR>
                      <a:noFill/>
                    </a:lnR>
                    <a:lnT>
                      <a:noFill/>
                    </a:lnT>
                    <a:lnB>
                      <a:noFill/>
                    </a:lnB>
                  </a:tcPr>
                </a:tc>
                <a:tc>
                  <a:txBody>
                    <a:bodyPr/>
                    <a:lstStyle/>
                    <a:p>
                      <a:r>
                        <a:rPr lang="en-US"/>
                        <a:t>Returns a reference to the Boolean function that created the object. </a:t>
                      </a: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prototype</a:t>
                      </a:r>
                      <a:endParaRPr lang="en-US"/>
                    </a:p>
                  </a:txBody>
                  <a:tcPr marL="47625" marR="47625" marT="47625" marB="47625" anchor="ctr">
                    <a:lnL>
                      <a:noFill/>
                    </a:lnL>
                    <a:lnR>
                      <a:noFill/>
                    </a:lnR>
                    <a:lnT>
                      <a:noFill/>
                    </a:lnT>
                    <a:lnB>
                      <a:noFill/>
                    </a:lnB>
                  </a:tcPr>
                </a:tc>
                <a:tc>
                  <a:txBody>
                    <a:bodyPr/>
                    <a:lstStyle/>
                    <a:p>
                      <a:r>
                        <a:rPr lang="en-US" dirty="0"/>
                        <a:t>The prototype property allows you to add properties and methods to an object.</a:t>
                      </a: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8" name="Rectangle 1"/>
          <p:cNvSpPr>
            <a:spLocks noChangeArrowheads="1"/>
          </p:cNvSpPr>
          <p:nvPr/>
        </p:nvSpPr>
        <p:spPr bwMode="auto">
          <a:xfrm>
            <a:off x="647700" y="2957955"/>
            <a:ext cx="453040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Boolean 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pitchFamily="34" charset="0"/>
                <a:cs typeface="Arial" pitchFamily="34" charset="0"/>
              </a:rPr>
              <a:t>Here is a list of each property and their description.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514350" y="4711184"/>
            <a:ext cx="2076594" cy="369332"/>
          </a:xfrm>
          <a:prstGeom prst="rect">
            <a:avLst/>
          </a:prstGeom>
        </p:spPr>
        <p:txBody>
          <a:bodyPr wrap="none">
            <a:spAutoFit/>
          </a:bodyPr>
          <a:lstStyle/>
          <a:p>
            <a:r>
              <a:rPr lang="en-US" b="1" dirty="0"/>
              <a:t>Boolean Properties:</a:t>
            </a:r>
          </a:p>
        </p:txBody>
      </p:sp>
      <p:graphicFrame>
        <p:nvGraphicFramePr>
          <p:cNvPr id="10" name="Table 9"/>
          <p:cNvGraphicFramePr>
            <a:graphicFrameLocks noGrp="1"/>
          </p:cNvGraphicFramePr>
          <p:nvPr>
            <p:extLst>
              <p:ext uri="{D42A27DB-BD31-4B8C-83A1-F6EECF244321}">
                <p14:modId xmlns:p14="http://schemas.microsoft.com/office/powerpoint/2010/main" val="4100101232"/>
              </p:ext>
            </p:extLst>
          </p:nvPr>
        </p:nvGraphicFramePr>
        <p:xfrm>
          <a:off x="647700" y="5428139"/>
          <a:ext cx="10515600" cy="1108710"/>
        </p:xfrm>
        <a:graphic>
          <a:graphicData uri="http://schemas.openxmlformats.org/drawingml/2006/table">
            <a:tbl>
              <a:tblPr/>
              <a:tblGrid>
                <a:gridCol w="2103120">
                  <a:extLst>
                    <a:ext uri="{9D8B030D-6E8A-4147-A177-3AD203B41FA5}">
                      <a16:colId xmlns:a16="http://schemas.microsoft.com/office/drawing/2014/main" val="20000"/>
                    </a:ext>
                  </a:extLst>
                </a:gridCol>
                <a:gridCol w="8412480">
                  <a:extLst>
                    <a:ext uri="{9D8B030D-6E8A-4147-A177-3AD203B41FA5}">
                      <a16:colId xmlns:a16="http://schemas.microsoft.com/office/drawing/2014/main" val="20001"/>
                    </a:ext>
                  </a:extLst>
                </a:gridCol>
              </a:tblGrid>
              <a:tr h="0">
                <a:tc>
                  <a:txBody>
                    <a:bodyPr/>
                    <a:lstStyle/>
                    <a:p>
                      <a:r>
                        <a:rPr lang="en-US"/>
                        <a:t>roperty</a:t>
                      </a:r>
                    </a:p>
                  </a:txBody>
                  <a:tcPr marL="47625" marR="47625" marT="47625" marB="47625" anchor="ctr">
                    <a:lnL>
                      <a:noFill/>
                    </a:lnL>
                    <a:lnR>
                      <a:noFill/>
                    </a:lnR>
                    <a:lnT>
                      <a:noFill/>
                    </a:lnT>
                    <a:lnB>
                      <a:noFill/>
                    </a:lnB>
                  </a:tcPr>
                </a:tc>
                <a:tc>
                  <a:txBody>
                    <a:bodyPr/>
                    <a:lstStyle/>
                    <a:p>
                      <a:r>
                        <a:rPr lang="en-US"/>
                        <a:t>Description</a:t>
                      </a: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constructor </a:t>
                      </a:r>
                      <a:endParaRPr lang="en-US"/>
                    </a:p>
                  </a:txBody>
                  <a:tcPr marL="47625" marR="47625" marT="47625" marB="47625" anchor="ctr">
                    <a:lnL>
                      <a:noFill/>
                    </a:lnL>
                    <a:lnR>
                      <a:noFill/>
                    </a:lnR>
                    <a:lnT>
                      <a:noFill/>
                    </a:lnT>
                    <a:lnB>
                      <a:noFill/>
                    </a:lnB>
                  </a:tcPr>
                </a:tc>
                <a:tc>
                  <a:txBody>
                    <a:bodyPr/>
                    <a:lstStyle/>
                    <a:p>
                      <a:r>
                        <a:rPr lang="en-US"/>
                        <a:t>Returns a reference to the Boolean function that created the object. </a:t>
                      </a: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prototype</a:t>
                      </a:r>
                      <a:endParaRPr lang="en-US"/>
                    </a:p>
                  </a:txBody>
                  <a:tcPr marL="47625" marR="47625" marT="47625" marB="47625" anchor="ctr">
                    <a:lnL>
                      <a:noFill/>
                    </a:lnL>
                    <a:lnR>
                      <a:noFill/>
                    </a:lnR>
                    <a:lnT>
                      <a:noFill/>
                    </a:lnT>
                    <a:lnB>
                      <a:noFill/>
                    </a:lnB>
                  </a:tcPr>
                </a:tc>
                <a:tc>
                  <a:txBody>
                    <a:bodyPr/>
                    <a:lstStyle/>
                    <a:p>
                      <a:r>
                        <a:rPr lang="en-US" dirty="0"/>
                        <a:t>The prototype property allows you to add properties and methods to an object.</a:t>
                      </a: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293456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85389"/>
            <a:ext cx="8607969"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មេរៀនទី២១</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Strings</a:t>
            </a:r>
          </a:p>
        </p:txBody>
      </p:sp>
      <p:sp>
        <p:nvSpPr>
          <p:cNvPr id="2" name="Rectangle 1"/>
          <p:cNvSpPr/>
          <p:nvPr/>
        </p:nvSpPr>
        <p:spPr>
          <a:xfrm>
            <a:off x="571500" y="1213008"/>
            <a:ext cx="11144250" cy="1200329"/>
          </a:xfrm>
          <a:prstGeom prst="rect">
            <a:avLst/>
          </a:prstGeom>
        </p:spPr>
        <p:txBody>
          <a:bodyPr wrap="square">
            <a:spAutoFit/>
          </a:bodyPr>
          <a:lstStyle/>
          <a:p>
            <a:r>
              <a:rPr lang="en-US" sz="2400" b="1" dirty="0"/>
              <a:t>JavaScript Strings</a:t>
            </a:r>
          </a:p>
          <a:p>
            <a:r>
              <a:rPr lang="en-US" sz="2400" dirty="0"/>
              <a:t>A JavaScript string simply stores a series of characters like “</a:t>
            </a:r>
            <a:r>
              <a:rPr lang="en-US" sz="2400" dirty="0" err="1"/>
              <a:t>Teav</a:t>
            </a:r>
            <a:r>
              <a:rPr lang="en-US" sz="2400" dirty="0"/>
              <a:t> </a:t>
            </a:r>
            <a:r>
              <a:rPr lang="en-US" sz="2400" dirty="0" err="1"/>
              <a:t>Chhunnan</a:t>
            </a:r>
            <a:r>
              <a:rPr lang="en-US" sz="2400" dirty="0"/>
              <a:t>".</a:t>
            </a:r>
          </a:p>
          <a:p>
            <a:r>
              <a:rPr lang="en-US" sz="2400" dirty="0"/>
              <a:t>A string can be any text inside quotes. You can use single or double quotes:</a:t>
            </a:r>
          </a:p>
        </p:txBody>
      </p:sp>
      <p:sp>
        <p:nvSpPr>
          <p:cNvPr id="3" name="Rectangle 2"/>
          <p:cNvSpPr/>
          <p:nvPr/>
        </p:nvSpPr>
        <p:spPr>
          <a:xfrm>
            <a:off x="571500" y="2488491"/>
            <a:ext cx="6096000" cy="5632311"/>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endParaRPr lang="en-US" dirty="0"/>
          </a:p>
          <a:p>
            <a:r>
              <a:rPr lang="en-US" b="1" dirty="0" err="1">
                <a:solidFill>
                  <a:srgbClr val="FF0000"/>
                </a:solidFill>
              </a:rPr>
              <a:t>var</a:t>
            </a:r>
            <a:r>
              <a:rPr lang="en-US" b="1" dirty="0">
                <a:solidFill>
                  <a:srgbClr val="FF0000"/>
                </a:solidFill>
              </a:rPr>
              <a:t> carName1 = "Lexus 350";</a:t>
            </a:r>
          </a:p>
          <a:p>
            <a:r>
              <a:rPr lang="en-US" b="1" dirty="0" err="1">
                <a:solidFill>
                  <a:srgbClr val="FF0000"/>
                </a:solidFill>
              </a:rPr>
              <a:t>var</a:t>
            </a:r>
            <a:r>
              <a:rPr lang="en-US" b="1" dirty="0">
                <a:solidFill>
                  <a:srgbClr val="FF0000"/>
                </a:solidFill>
              </a:rPr>
              <a:t> carName2 = 'Lexus 350';</a:t>
            </a:r>
          </a:p>
          <a:p>
            <a:endParaRPr lang="en-US" dirty="0"/>
          </a:p>
          <a:p>
            <a:r>
              <a:rPr lang="en-US" dirty="0" err="1"/>
              <a:t>document.getElementById</a:t>
            </a:r>
            <a:r>
              <a:rPr lang="en-US" dirty="0"/>
              <a:t>("demo").</a:t>
            </a:r>
            <a:r>
              <a:rPr lang="en-US" dirty="0" err="1"/>
              <a:t>innerHTML</a:t>
            </a:r>
            <a:r>
              <a:rPr lang="en-US" dirty="0"/>
              <a:t> =</a:t>
            </a:r>
          </a:p>
          <a:p>
            <a:r>
              <a:rPr lang="en-US" dirty="0"/>
              <a:t>carName1 + "&lt;</a:t>
            </a:r>
            <a:r>
              <a:rPr lang="en-US" dirty="0" err="1"/>
              <a:t>br</a:t>
            </a:r>
            <a:r>
              <a:rPr lang="en-US" dirty="0"/>
              <a:t>&gt;" + carName2; </a:t>
            </a:r>
          </a:p>
          <a:p>
            <a:endParaRPr lang="en-US" dirty="0"/>
          </a:p>
          <a:p>
            <a:r>
              <a:rPr lang="en-US" dirty="0"/>
              <a:t>&lt;/script&gt;</a:t>
            </a:r>
          </a:p>
          <a:p>
            <a:endParaRPr lang="en-US" dirty="0"/>
          </a:p>
          <a:p>
            <a:r>
              <a:rPr lang="en-US" dirty="0"/>
              <a:t>&lt;/body&gt;</a:t>
            </a:r>
          </a:p>
          <a:p>
            <a:r>
              <a:rPr lang="en-US" dirty="0"/>
              <a:t>&lt;/html&gt;</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763" y="3171824"/>
            <a:ext cx="1423987" cy="9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3984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05485"/>
            <a:ext cx="10610850" cy="830997"/>
          </a:xfrm>
          <a:prstGeom prst="rect">
            <a:avLst/>
          </a:prstGeom>
        </p:spPr>
        <p:txBody>
          <a:bodyPr wrap="square">
            <a:spAutoFit/>
          </a:bodyPr>
          <a:lstStyle/>
          <a:p>
            <a:r>
              <a:rPr lang="en-US" sz="2400" dirty="0"/>
              <a:t>You can use quotes inside a string, as long as they don't match the quotes surrounding the string:</a:t>
            </a:r>
          </a:p>
        </p:txBody>
      </p:sp>
      <p:sp>
        <p:nvSpPr>
          <p:cNvPr id="5" name="Rectangle 4"/>
          <p:cNvSpPr/>
          <p:nvPr/>
        </p:nvSpPr>
        <p:spPr>
          <a:xfrm>
            <a:off x="990600" y="1136482"/>
            <a:ext cx="6096000" cy="5909310"/>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endParaRPr lang="en-US" dirty="0"/>
          </a:p>
          <a:p>
            <a:r>
              <a:rPr lang="en-US" dirty="0" err="1">
                <a:solidFill>
                  <a:srgbClr val="FF0000"/>
                </a:solidFill>
              </a:rPr>
              <a:t>var</a:t>
            </a:r>
            <a:r>
              <a:rPr lang="en-US" dirty="0">
                <a:solidFill>
                  <a:srgbClr val="FF0000"/>
                </a:solidFill>
              </a:rPr>
              <a:t> answer1 = "It's alright";</a:t>
            </a:r>
          </a:p>
          <a:p>
            <a:r>
              <a:rPr lang="en-US" dirty="0" err="1">
                <a:solidFill>
                  <a:srgbClr val="FF0000"/>
                </a:solidFill>
              </a:rPr>
              <a:t>var</a:t>
            </a:r>
            <a:r>
              <a:rPr lang="en-US" dirty="0">
                <a:solidFill>
                  <a:srgbClr val="FF0000"/>
                </a:solidFill>
              </a:rPr>
              <a:t> answer2 = "He is called '</a:t>
            </a:r>
            <a:r>
              <a:rPr lang="en-US" dirty="0" err="1">
                <a:solidFill>
                  <a:srgbClr val="FF0000"/>
                </a:solidFill>
              </a:rPr>
              <a:t>Chhunnan</a:t>
            </a:r>
            <a:r>
              <a:rPr lang="en-US" dirty="0">
                <a:solidFill>
                  <a:srgbClr val="FF0000"/>
                </a:solidFill>
              </a:rPr>
              <a:t>'";</a:t>
            </a:r>
          </a:p>
          <a:p>
            <a:r>
              <a:rPr lang="en-US" dirty="0" err="1">
                <a:solidFill>
                  <a:srgbClr val="FF0000"/>
                </a:solidFill>
              </a:rPr>
              <a:t>var</a:t>
            </a:r>
            <a:r>
              <a:rPr lang="en-US" dirty="0">
                <a:solidFill>
                  <a:srgbClr val="FF0000"/>
                </a:solidFill>
              </a:rPr>
              <a:t> answer3 = 'He is called "</a:t>
            </a:r>
            <a:r>
              <a:rPr lang="en-US" dirty="0" err="1">
                <a:solidFill>
                  <a:srgbClr val="FF0000"/>
                </a:solidFill>
              </a:rPr>
              <a:t>Chhunnan</a:t>
            </a:r>
            <a:r>
              <a:rPr lang="en-US" dirty="0">
                <a:solidFill>
                  <a:srgbClr val="FF0000"/>
                </a:solidFill>
              </a:rPr>
              <a:t>"'; </a:t>
            </a:r>
          </a:p>
          <a:p>
            <a:endParaRPr lang="en-US" dirty="0"/>
          </a:p>
          <a:p>
            <a:r>
              <a:rPr lang="en-US" dirty="0" err="1"/>
              <a:t>document.getElementById</a:t>
            </a:r>
            <a:r>
              <a:rPr lang="en-US" dirty="0"/>
              <a:t>("demo").</a:t>
            </a:r>
            <a:r>
              <a:rPr lang="en-US" dirty="0" err="1"/>
              <a:t>innerHTML</a:t>
            </a:r>
            <a:r>
              <a:rPr lang="en-US" dirty="0"/>
              <a:t> =</a:t>
            </a:r>
          </a:p>
          <a:p>
            <a:r>
              <a:rPr lang="en-US" dirty="0"/>
              <a:t>answer1 + "&lt;</a:t>
            </a:r>
            <a:r>
              <a:rPr lang="en-US" dirty="0" err="1"/>
              <a:t>br</a:t>
            </a:r>
            <a:r>
              <a:rPr lang="en-US" dirty="0"/>
              <a:t>&gt;" + answer2 + "&lt;</a:t>
            </a:r>
            <a:r>
              <a:rPr lang="en-US" dirty="0" err="1"/>
              <a:t>br</a:t>
            </a:r>
            <a:r>
              <a:rPr lang="en-US" dirty="0"/>
              <a:t>&gt;" + answer3; </a:t>
            </a:r>
          </a:p>
          <a:p>
            <a:endParaRPr lang="en-US" dirty="0"/>
          </a:p>
          <a:p>
            <a:r>
              <a:rPr lang="en-US" dirty="0"/>
              <a:t>&lt;/script&gt;</a:t>
            </a:r>
          </a:p>
          <a:p>
            <a:endParaRPr lang="en-US" dirty="0"/>
          </a:p>
          <a:p>
            <a:r>
              <a:rPr lang="en-US" dirty="0"/>
              <a:t>&lt;/body&gt;</a:t>
            </a:r>
          </a:p>
          <a:p>
            <a:r>
              <a:rPr lang="en-US" dirty="0"/>
              <a:t>&lt;/html&gt;</a:t>
            </a:r>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034420"/>
            <a:ext cx="2819400" cy="119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2553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38835"/>
            <a:ext cx="8382000" cy="830997"/>
          </a:xfrm>
          <a:prstGeom prst="rect">
            <a:avLst/>
          </a:prstGeom>
        </p:spPr>
        <p:txBody>
          <a:bodyPr wrap="square">
            <a:spAutoFit/>
          </a:bodyPr>
          <a:lstStyle/>
          <a:p>
            <a:r>
              <a:rPr lang="en-US" sz="2400" b="1" dirty="0"/>
              <a:t>String Length</a:t>
            </a:r>
          </a:p>
          <a:p>
            <a:r>
              <a:rPr lang="en-US" sz="2400" dirty="0"/>
              <a:t>The length of a string is found in the built in property </a:t>
            </a:r>
            <a:r>
              <a:rPr lang="en-US" sz="2400" b="1" dirty="0"/>
              <a:t>length</a:t>
            </a:r>
            <a:r>
              <a:rPr lang="en-US" sz="2400" dirty="0"/>
              <a:t>:</a:t>
            </a:r>
          </a:p>
        </p:txBody>
      </p:sp>
      <p:sp>
        <p:nvSpPr>
          <p:cNvPr id="2" name="Rectangle 1"/>
          <p:cNvSpPr/>
          <p:nvPr/>
        </p:nvSpPr>
        <p:spPr>
          <a:xfrm>
            <a:off x="807076" y="1269832"/>
            <a:ext cx="6096000" cy="646331"/>
          </a:xfrm>
          <a:prstGeom prst="rect">
            <a:avLst/>
          </a:prstGeom>
        </p:spPr>
        <p:txBody>
          <a:bodyPr>
            <a:spAutoFit/>
          </a:bodyPr>
          <a:lstStyle/>
          <a:p>
            <a:r>
              <a:rPr lang="en-US" dirty="0" err="1">
                <a:solidFill>
                  <a:srgbClr val="FF0000"/>
                </a:solidFill>
              </a:rPr>
              <a:t>var</a:t>
            </a:r>
            <a:r>
              <a:rPr lang="en-US" dirty="0">
                <a:solidFill>
                  <a:srgbClr val="FF0000"/>
                </a:solidFill>
              </a:rPr>
              <a:t> txt = "ABCDEFGHIJKLMNOPQRSTUVWXYZ";</a:t>
            </a:r>
            <a:br>
              <a:rPr lang="en-US" dirty="0">
                <a:solidFill>
                  <a:srgbClr val="FF0000"/>
                </a:solidFill>
              </a:rPr>
            </a:br>
            <a:r>
              <a:rPr lang="en-US" dirty="0" err="1">
                <a:solidFill>
                  <a:srgbClr val="FF0000"/>
                </a:solidFill>
              </a:rPr>
              <a:t>var</a:t>
            </a:r>
            <a:r>
              <a:rPr lang="en-US" dirty="0">
                <a:solidFill>
                  <a:srgbClr val="FF0000"/>
                </a:solidFill>
              </a:rPr>
              <a:t> </a:t>
            </a:r>
            <a:r>
              <a:rPr lang="en-US" dirty="0" err="1">
                <a:solidFill>
                  <a:srgbClr val="FF0000"/>
                </a:solidFill>
              </a:rPr>
              <a:t>sln</a:t>
            </a:r>
            <a:r>
              <a:rPr lang="en-US" dirty="0">
                <a:solidFill>
                  <a:srgbClr val="FF0000"/>
                </a:solidFill>
              </a:rPr>
              <a:t> = </a:t>
            </a:r>
            <a:r>
              <a:rPr lang="en-US" dirty="0" err="1">
                <a:solidFill>
                  <a:srgbClr val="FF0000"/>
                </a:solidFill>
              </a:rPr>
              <a:t>txt.length</a:t>
            </a:r>
            <a:r>
              <a:rPr lang="en-US" dirty="0">
                <a:solidFill>
                  <a:srgbClr val="FF0000"/>
                </a:solidFill>
              </a:rPr>
              <a:t>;</a:t>
            </a:r>
          </a:p>
        </p:txBody>
      </p:sp>
      <p:sp>
        <p:nvSpPr>
          <p:cNvPr id="3" name="Rectangle 2"/>
          <p:cNvSpPr/>
          <p:nvPr/>
        </p:nvSpPr>
        <p:spPr>
          <a:xfrm>
            <a:off x="807076" y="2122603"/>
            <a:ext cx="6096000" cy="3139321"/>
          </a:xfrm>
          <a:prstGeom prst="rect">
            <a:avLst/>
          </a:prstGeom>
        </p:spPr>
        <p:txBody>
          <a:bodyPr>
            <a:spAutoFit/>
          </a:bodyPr>
          <a:lstStyle/>
          <a:p>
            <a:r>
              <a:rPr lang="en-US" dirty="0"/>
              <a:t>&lt;!DOCTYPE html&gt;</a:t>
            </a:r>
          </a:p>
          <a:p>
            <a:r>
              <a:rPr lang="en-US" dirty="0"/>
              <a:t>&lt;html&gt;</a:t>
            </a:r>
          </a:p>
          <a:p>
            <a:r>
              <a:rPr lang="en-US" dirty="0"/>
              <a:t>&lt;body&gt;</a:t>
            </a:r>
          </a:p>
          <a:p>
            <a:r>
              <a:rPr lang="en-US" dirty="0"/>
              <a:t>&lt;p id="demo"&gt;&lt;/p&gt;</a:t>
            </a:r>
          </a:p>
          <a:p>
            <a:r>
              <a:rPr lang="en-US" dirty="0"/>
              <a:t>&lt;script&gt;</a:t>
            </a:r>
          </a:p>
          <a:p>
            <a:r>
              <a:rPr lang="en-US" dirty="0" err="1">
                <a:solidFill>
                  <a:srgbClr val="FF0000"/>
                </a:solidFill>
              </a:rPr>
              <a:t>var</a:t>
            </a:r>
            <a:r>
              <a:rPr lang="en-US" dirty="0">
                <a:solidFill>
                  <a:srgbClr val="FF0000"/>
                </a:solidFill>
              </a:rPr>
              <a:t> txt = "ABCDEFGHIJKLMNOPQRSTUVWXYZ";</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a:t>
            </a:r>
            <a:r>
              <a:rPr lang="en-US" dirty="0" err="1">
                <a:solidFill>
                  <a:srgbClr val="FF0000"/>
                </a:solidFill>
              </a:rPr>
              <a:t>txt.length</a:t>
            </a:r>
            <a:r>
              <a:rPr lang="en-US" dirty="0">
                <a:solidFill>
                  <a:srgbClr val="FF0000"/>
                </a:solidFill>
              </a:rPr>
              <a:t>;</a:t>
            </a:r>
          </a:p>
          <a:p>
            <a:r>
              <a:rPr lang="en-US" dirty="0"/>
              <a:t>&lt;/script&gt;</a:t>
            </a:r>
          </a:p>
          <a:p>
            <a:endParaRPr lang="en-US" dirty="0"/>
          </a:p>
          <a:p>
            <a:r>
              <a:rPr lang="en-US" dirty="0"/>
              <a:t>&lt;/body&gt;</a:t>
            </a:r>
          </a:p>
          <a:p>
            <a:r>
              <a:rPr lang="en-US" dirty="0"/>
              <a:t>&lt;/html&gt;</a:t>
            </a:r>
          </a:p>
        </p:txBody>
      </p:sp>
      <p:sp>
        <p:nvSpPr>
          <p:cNvPr id="5" name="Rectangle 4"/>
          <p:cNvSpPr/>
          <p:nvPr/>
        </p:nvSpPr>
        <p:spPr>
          <a:xfrm>
            <a:off x="8649096" y="2214024"/>
            <a:ext cx="418704" cy="369332"/>
          </a:xfrm>
          <a:prstGeom prst="rect">
            <a:avLst/>
          </a:prstGeom>
        </p:spPr>
        <p:txBody>
          <a:bodyPr wrap="none">
            <a:spAutoFit/>
          </a:bodyPr>
          <a:lstStyle/>
          <a:p>
            <a:r>
              <a:rPr lang="en-US" dirty="0">
                <a:solidFill>
                  <a:srgbClr val="FF0000"/>
                </a:solidFill>
                <a:effectLst>
                  <a:outerShdw blurRad="38100" dist="38100" dir="2700000" algn="tl">
                    <a:srgbClr val="000000">
                      <a:alpha val="43137"/>
                    </a:srgbClr>
                  </a:outerShdw>
                </a:effectLst>
              </a:rPr>
              <a:t>26</a:t>
            </a:r>
          </a:p>
        </p:txBody>
      </p:sp>
    </p:spTree>
    <p:extLst>
      <p:ext uri="{BB962C8B-B14F-4D97-AF65-F5344CB8AC3E}">
        <p14:creationId xmlns:p14="http://schemas.microsoft.com/office/powerpoint/2010/main" val="37300469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5255" y="301408"/>
            <a:ext cx="10706637" cy="1200329"/>
          </a:xfrm>
          <a:prstGeom prst="rect">
            <a:avLst/>
          </a:prstGeom>
        </p:spPr>
        <p:txBody>
          <a:bodyPr wrap="square">
            <a:spAutoFit/>
          </a:bodyPr>
          <a:lstStyle/>
          <a:p>
            <a:r>
              <a:rPr lang="en-US" sz="2400" b="1" dirty="0">
                <a:solidFill>
                  <a:srgbClr val="0000FF"/>
                </a:solidFill>
              </a:rPr>
              <a:t>Special Characters</a:t>
            </a:r>
          </a:p>
          <a:p>
            <a:r>
              <a:rPr lang="en-US" sz="2400" dirty="0"/>
              <a:t>Because strings must be written within quotes, JavaScript will misunderstand this string:</a:t>
            </a:r>
          </a:p>
        </p:txBody>
      </p:sp>
      <p:sp>
        <p:nvSpPr>
          <p:cNvPr id="5" name="Rectangle 4"/>
          <p:cNvSpPr/>
          <p:nvPr/>
        </p:nvSpPr>
        <p:spPr>
          <a:xfrm>
            <a:off x="575255" y="1737505"/>
            <a:ext cx="5367495" cy="369332"/>
          </a:xfrm>
          <a:prstGeom prst="rect">
            <a:avLst/>
          </a:prstGeom>
        </p:spPr>
        <p:txBody>
          <a:bodyPr wrap="none">
            <a:spAutoFit/>
          </a:bodyPr>
          <a:lstStyle/>
          <a:p>
            <a:r>
              <a:rPr lang="en-US" dirty="0" err="1">
                <a:solidFill>
                  <a:srgbClr val="FF0000"/>
                </a:solidFill>
              </a:rPr>
              <a:t>var</a:t>
            </a:r>
            <a:r>
              <a:rPr lang="en-US" dirty="0">
                <a:solidFill>
                  <a:srgbClr val="FF0000"/>
                </a:solidFill>
              </a:rPr>
              <a:t> y = "We are the so-called "Vikings" from the north."</a:t>
            </a:r>
          </a:p>
        </p:txBody>
      </p:sp>
      <p:sp>
        <p:nvSpPr>
          <p:cNvPr id="6" name="Rectangle 5"/>
          <p:cNvSpPr/>
          <p:nvPr/>
        </p:nvSpPr>
        <p:spPr>
          <a:xfrm>
            <a:off x="575255" y="2342605"/>
            <a:ext cx="11299066" cy="1569660"/>
          </a:xfrm>
          <a:prstGeom prst="rect">
            <a:avLst/>
          </a:prstGeom>
        </p:spPr>
        <p:txBody>
          <a:bodyPr wrap="square">
            <a:spAutoFit/>
          </a:bodyPr>
          <a:lstStyle/>
          <a:p>
            <a:r>
              <a:rPr lang="en-US" sz="2400" b="1" dirty="0">
                <a:solidFill>
                  <a:srgbClr val="0000FF"/>
                </a:solidFill>
              </a:rPr>
              <a:t>Breaking Long Code Lines</a:t>
            </a:r>
          </a:p>
          <a:p>
            <a:r>
              <a:rPr lang="en-US" sz="2400" dirty="0"/>
              <a:t>For best readability, programmers often like to avoid code lines longer than 80 characters.</a:t>
            </a:r>
          </a:p>
          <a:p>
            <a:r>
              <a:rPr lang="en-US" sz="2400" dirty="0"/>
              <a:t>If a JavaScript statement does not fit on one line, the best place to break it is after an operator:</a:t>
            </a:r>
          </a:p>
        </p:txBody>
      </p:sp>
      <p:sp>
        <p:nvSpPr>
          <p:cNvPr id="7" name="Rectangle 6"/>
          <p:cNvSpPr/>
          <p:nvPr/>
        </p:nvSpPr>
        <p:spPr>
          <a:xfrm>
            <a:off x="807076" y="4148033"/>
            <a:ext cx="6096000" cy="646331"/>
          </a:xfrm>
          <a:prstGeom prst="rect">
            <a:avLst/>
          </a:prstGeom>
        </p:spPr>
        <p:txBody>
          <a:bodyPr>
            <a:spAutoFit/>
          </a:bodyPr>
          <a:lstStyle/>
          <a:p>
            <a:r>
              <a:rPr lang="en-US" dirty="0" err="1"/>
              <a:t>document.getElementById</a:t>
            </a:r>
            <a:r>
              <a:rPr lang="en-US" dirty="0"/>
              <a:t>("demo").</a:t>
            </a:r>
            <a:r>
              <a:rPr lang="en-US" dirty="0" err="1"/>
              <a:t>innerHTML</a:t>
            </a:r>
            <a:r>
              <a:rPr lang="en-US" dirty="0"/>
              <a:t> =</a:t>
            </a:r>
            <a:br>
              <a:rPr lang="en-US" dirty="0"/>
            </a:br>
            <a:r>
              <a:rPr lang="en-US" dirty="0"/>
              <a:t>"Hello </a:t>
            </a:r>
            <a:r>
              <a:rPr lang="en-US" dirty="0" err="1"/>
              <a:t>Chhunnan</a:t>
            </a:r>
            <a:r>
              <a:rPr lang="en-US" dirty="0"/>
              <a:t>.";</a:t>
            </a:r>
          </a:p>
        </p:txBody>
      </p:sp>
    </p:spTree>
    <p:extLst>
      <p:ext uri="{BB962C8B-B14F-4D97-AF65-F5344CB8AC3E}">
        <p14:creationId xmlns:p14="http://schemas.microsoft.com/office/powerpoint/2010/main" val="5014827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499" y="174963"/>
            <a:ext cx="6096000" cy="5632311"/>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&lt;h1&gt;My Web Page&lt;/h1&gt;</a:t>
            </a:r>
          </a:p>
          <a:p>
            <a:endParaRPr lang="en-US" dirty="0"/>
          </a:p>
          <a:p>
            <a:r>
              <a:rPr lang="en-US" dirty="0"/>
              <a:t>&lt;p&gt;</a:t>
            </a:r>
          </a:p>
          <a:p>
            <a:r>
              <a:rPr lang="en-US" dirty="0"/>
              <a:t>The best place to break a code line is after an operator or a comma.</a:t>
            </a:r>
          </a:p>
          <a:p>
            <a:r>
              <a:rPr lang="en-US" dirty="0"/>
              <a:t>&lt;/p&gt;</a:t>
            </a:r>
          </a:p>
          <a:p>
            <a:endParaRPr lang="en-US" dirty="0"/>
          </a:p>
          <a:p>
            <a:r>
              <a:rPr lang="en-US" dirty="0"/>
              <a:t>&lt;p id="demo"&gt;&lt;/p&gt;</a:t>
            </a:r>
          </a:p>
          <a:p>
            <a:endParaRPr lang="en-US" dirty="0"/>
          </a:p>
          <a:p>
            <a:r>
              <a:rPr lang="en-US" dirty="0"/>
              <a:t>&lt;script&gt;</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a:t>
            </a:r>
          </a:p>
          <a:p>
            <a:r>
              <a:rPr lang="en-US" dirty="0">
                <a:solidFill>
                  <a:srgbClr val="FF0000"/>
                </a:solidFill>
              </a:rPr>
              <a:t>"Hello </a:t>
            </a:r>
            <a:r>
              <a:rPr lang="en-US" dirty="0" err="1">
                <a:solidFill>
                  <a:srgbClr val="FF0000"/>
                </a:solidFill>
              </a:rPr>
              <a:t>Chhunnan</a:t>
            </a:r>
            <a:r>
              <a:rPr lang="en-US" dirty="0">
                <a:solidFill>
                  <a:srgbClr val="FF0000"/>
                </a:solidFill>
              </a:rPr>
              <a:t>.";</a:t>
            </a:r>
          </a:p>
          <a:p>
            <a:r>
              <a:rPr lang="en-US" dirty="0"/>
              <a:t>&lt;/script&gt;</a:t>
            </a:r>
          </a:p>
          <a:p>
            <a:endParaRPr lang="en-US" dirty="0"/>
          </a:p>
          <a:p>
            <a:r>
              <a:rPr lang="en-US" dirty="0"/>
              <a:t>&lt;/body&gt;</a:t>
            </a:r>
          </a:p>
          <a:p>
            <a:r>
              <a:rPr lang="en-US" dirty="0"/>
              <a:t>&lt;/html&gt;</a:t>
            </a:r>
          </a:p>
        </p:txBody>
      </p:sp>
      <p:pic>
        <p:nvPicPr>
          <p:cNvPr id="5" name="Picture 4"/>
          <p:cNvPicPr>
            <a:picLocks noChangeAspect="1"/>
          </p:cNvPicPr>
          <p:nvPr/>
        </p:nvPicPr>
        <p:blipFill>
          <a:blip r:embed="rId2"/>
          <a:stretch>
            <a:fillRect/>
          </a:stretch>
        </p:blipFill>
        <p:spPr>
          <a:xfrm>
            <a:off x="6342768" y="606583"/>
            <a:ext cx="4811151" cy="1260853"/>
          </a:xfrm>
          <a:prstGeom prst="rect">
            <a:avLst/>
          </a:prstGeom>
        </p:spPr>
      </p:pic>
    </p:spTree>
    <p:extLst>
      <p:ext uri="{BB962C8B-B14F-4D97-AF65-F5344CB8AC3E}">
        <p14:creationId xmlns:p14="http://schemas.microsoft.com/office/powerpoint/2010/main" val="24103010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2530" y="285362"/>
            <a:ext cx="10874062" cy="461665"/>
          </a:xfrm>
          <a:prstGeom prst="rect">
            <a:avLst/>
          </a:prstGeom>
        </p:spPr>
        <p:txBody>
          <a:bodyPr wrap="square">
            <a:spAutoFit/>
          </a:bodyPr>
          <a:lstStyle/>
          <a:p>
            <a:r>
              <a:rPr lang="en-US" sz="2400" dirty="0"/>
              <a:t>You can also break up a code line </a:t>
            </a:r>
            <a:r>
              <a:rPr lang="en-US" sz="2400" b="1" dirty="0"/>
              <a:t>within a text string</a:t>
            </a:r>
            <a:r>
              <a:rPr lang="en-US" sz="2400" dirty="0"/>
              <a:t> with a single backslash:</a:t>
            </a:r>
          </a:p>
        </p:txBody>
      </p:sp>
      <p:sp>
        <p:nvSpPr>
          <p:cNvPr id="5" name="Rectangle 4"/>
          <p:cNvSpPr/>
          <p:nvPr/>
        </p:nvSpPr>
        <p:spPr>
          <a:xfrm>
            <a:off x="652530" y="957406"/>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&lt;h1&gt;My Web Page&lt;/h1&gt;</a:t>
            </a:r>
          </a:p>
          <a:p>
            <a:endParaRPr lang="en-US" dirty="0"/>
          </a:p>
          <a:p>
            <a:r>
              <a:rPr lang="en-US" dirty="0"/>
              <a:t>&lt;p&gt;</a:t>
            </a:r>
          </a:p>
          <a:p>
            <a:r>
              <a:rPr lang="en-US" dirty="0"/>
              <a:t>You can break a code line within a text string with a backslash.</a:t>
            </a:r>
          </a:p>
          <a:p>
            <a:r>
              <a:rPr lang="en-US" dirty="0"/>
              <a:t>&lt;/p&gt;</a:t>
            </a:r>
          </a:p>
          <a:p>
            <a:endParaRPr lang="en-US" dirty="0"/>
          </a:p>
          <a:p>
            <a:r>
              <a:rPr lang="en-US" dirty="0"/>
              <a:t>&lt;p id="demo"&gt;&lt;/p&gt;</a:t>
            </a:r>
          </a:p>
          <a:p>
            <a:endParaRPr lang="en-US" dirty="0"/>
          </a:p>
          <a:p>
            <a:r>
              <a:rPr lang="en-US" dirty="0"/>
              <a:t>&lt;script&gt;</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"Hello \</a:t>
            </a:r>
          </a:p>
          <a:p>
            <a:r>
              <a:rPr lang="en-US" dirty="0">
                <a:solidFill>
                  <a:srgbClr val="FF0000"/>
                </a:solidFill>
              </a:rPr>
              <a:t>    </a:t>
            </a:r>
            <a:r>
              <a:rPr lang="en-US" dirty="0" err="1">
                <a:solidFill>
                  <a:srgbClr val="FF0000"/>
                </a:solidFill>
              </a:rPr>
              <a:t>Chhunnan</a:t>
            </a:r>
            <a:r>
              <a:rPr lang="en-US" dirty="0">
                <a:solidFill>
                  <a:srgbClr val="FF0000"/>
                </a:solidFill>
              </a:rPr>
              <a:t>.";</a:t>
            </a:r>
          </a:p>
          <a:p>
            <a:r>
              <a:rPr lang="en-US" dirty="0"/>
              <a:t>&lt;/script&gt;</a:t>
            </a:r>
          </a:p>
          <a:p>
            <a:endParaRPr lang="en-US" dirty="0"/>
          </a:p>
          <a:p>
            <a:r>
              <a:rPr lang="en-US" dirty="0"/>
              <a:t>&lt;/body&gt;</a:t>
            </a:r>
          </a:p>
          <a:p>
            <a:r>
              <a:rPr lang="en-US" dirty="0"/>
              <a:t>&lt;/html&gt;</a:t>
            </a:r>
          </a:p>
        </p:txBody>
      </p:sp>
      <p:pic>
        <p:nvPicPr>
          <p:cNvPr id="6" name="Picture 5"/>
          <p:cNvPicPr>
            <a:picLocks noChangeAspect="1"/>
          </p:cNvPicPr>
          <p:nvPr/>
        </p:nvPicPr>
        <p:blipFill>
          <a:blip r:embed="rId2"/>
          <a:stretch>
            <a:fillRect/>
          </a:stretch>
        </p:blipFill>
        <p:spPr>
          <a:xfrm>
            <a:off x="6402182" y="1449012"/>
            <a:ext cx="4750921" cy="1405529"/>
          </a:xfrm>
          <a:prstGeom prst="rect">
            <a:avLst/>
          </a:prstGeom>
        </p:spPr>
      </p:pic>
    </p:spTree>
    <p:extLst>
      <p:ext uri="{BB962C8B-B14F-4D97-AF65-F5344CB8AC3E}">
        <p14:creationId xmlns:p14="http://schemas.microsoft.com/office/powerpoint/2010/main" val="41256613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407" y="504302"/>
            <a:ext cx="10771031" cy="461665"/>
          </a:xfrm>
          <a:prstGeom prst="rect">
            <a:avLst/>
          </a:prstGeom>
        </p:spPr>
        <p:txBody>
          <a:bodyPr wrap="square">
            <a:spAutoFit/>
          </a:bodyPr>
          <a:lstStyle/>
          <a:p>
            <a:r>
              <a:rPr lang="en-US" sz="2400" dirty="0"/>
              <a:t>The safest (but a little slower) way to break a long string is to use string addition:</a:t>
            </a:r>
          </a:p>
        </p:txBody>
      </p:sp>
      <p:sp>
        <p:nvSpPr>
          <p:cNvPr id="5" name="Rectangle 4"/>
          <p:cNvSpPr/>
          <p:nvPr/>
        </p:nvSpPr>
        <p:spPr>
          <a:xfrm>
            <a:off x="665407" y="965967"/>
            <a:ext cx="6096000" cy="5632311"/>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&lt;h1&gt;My Web Page&lt;/h1&gt;</a:t>
            </a:r>
          </a:p>
          <a:p>
            <a:endParaRPr lang="en-US" dirty="0"/>
          </a:p>
          <a:p>
            <a:r>
              <a:rPr lang="en-US" dirty="0"/>
              <a:t>&lt;p&gt;</a:t>
            </a:r>
          </a:p>
          <a:p>
            <a:r>
              <a:rPr lang="en-US" dirty="0"/>
              <a:t>The safest way to break a code line in a string is using string addition.</a:t>
            </a:r>
          </a:p>
          <a:p>
            <a:r>
              <a:rPr lang="en-US" dirty="0"/>
              <a:t>&lt;/p&gt;</a:t>
            </a:r>
          </a:p>
          <a:p>
            <a:endParaRPr lang="en-US" dirty="0"/>
          </a:p>
          <a:p>
            <a:r>
              <a:rPr lang="en-US" dirty="0"/>
              <a:t>&lt;p id="demo"&gt;&lt;/p&gt;</a:t>
            </a:r>
          </a:p>
          <a:p>
            <a:endParaRPr lang="en-US" dirty="0"/>
          </a:p>
          <a:p>
            <a:r>
              <a:rPr lang="en-US" dirty="0"/>
              <a:t>&lt;script&gt;</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"Hello" +</a:t>
            </a:r>
          </a:p>
          <a:p>
            <a:r>
              <a:rPr lang="en-US" dirty="0">
                <a:solidFill>
                  <a:srgbClr val="FF0000"/>
                </a:solidFill>
              </a:rPr>
              <a:t>    "</a:t>
            </a:r>
            <a:r>
              <a:rPr lang="en-US" dirty="0" err="1">
                <a:solidFill>
                  <a:srgbClr val="FF0000"/>
                </a:solidFill>
              </a:rPr>
              <a:t>Chhunnan</a:t>
            </a:r>
            <a:r>
              <a:rPr lang="en-US" dirty="0">
                <a:solidFill>
                  <a:srgbClr val="FF0000"/>
                </a:solidFill>
              </a:rPr>
              <a:t>.";</a:t>
            </a:r>
          </a:p>
          <a:p>
            <a:r>
              <a:rPr lang="en-US" dirty="0"/>
              <a:t>&lt;/script&gt;</a:t>
            </a:r>
          </a:p>
          <a:p>
            <a:endParaRPr lang="en-US" dirty="0"/>
          </a:p>
          <a:p>
            <a:r>
              <a:rPr lang="en-US" dirty="0"/>
              <a:t>&lt;/body&gt;</a:t>
            </a:r>
          </a:p>
          <a:p>
            <a:r>
              <a:rPr lang="en-US" dirty="0"/>
              <a:t>&lt;/html&gt;</a:t>
            </a:r>
          </a:p>
        </p:txBody>
      </p:sp>
      <p:pic>
        <p:nvPicPr>
          <p:cNvPr id="6" name="Picture 5"/>
          <p:cNvPicPr>
            <a:picLocks noChangeAspect="1"/>
          </p:cNvPicPr>
          <p:nvPr/>
        </p:nvPicPr>
        <p:blipFill>
          <a:blip r:embed="rId2"/>
          <a:stretch>
            <a:fillRect/>
          </a:stretch>
        </p:blipFill>
        <p:spPr>
          <a:xfrm>
            <a:off x="5844857" y="1287214"/>
            <a:ext cx="5037789" cy="1214865"/>
          </a:xfrm>
          <a:prstGeom prst="rect">
            <a:avLst/>
          </a:prstGeom>
        </p:spPr>
      </p:pic>
    </p:spTree>
    <p:extLst>
      <p:ext uri="{BB962C8B-B14F-4D97-AF65-F5344CB8AC3E}">
        <p14:creationId xmlns:p14="http://schemas.microsoft.com/office/powerpoint/2010/main" val="34329834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676" y="285389"/>
            <a:ext cx="7372293" cy="584775"/>
          </a:xfrm>
          <a:prstGeom prst="rect">
            <a:avLst/>
          </a:prstGeom>
        </p:spPr>
        <p:txBody>
          <a:bodyPr wrap="square">
            <a:spAutoFit/>
          </a:bodyPr>
          <a:lstStyle/>
          <a:p>
            <a:r>
              <a:rPr lang="km-KH" sz="3200" b="1" dirty="0">
                <a:solidFill>
                  <a:srgbClr val="0000FF"/>
                </a:solidFill>
                <a:effectLst>
                  <a:outerShdw blurRad="38100" dist="38100" dir="2700000" algn="tl">
                    <a:srgbClr val="000000">
                      <a:alpha val="43137"/>
                    </a:srgbClr>
                  </a:outerShdw>
                </a:effectLst>
              </a:rPr>
              <a:t>មេរៀនទី២២</a:t>
            </a:r>
            <a:r>
              <a:rPr lang="en-US" sz="3200" b="1" dirty="0">
                <a:solidFill>
                  <a:srgbClr val="0000FF"/>
                </a:solidFill>
                <a:effectLst>
                  <a:outerShdw blurRad="38100" dist="38100" dir="2700000" algn="tl">
                    <a:srgbClr val="000000">
                      <a:alpha val="43137"/>
                    </a:srgbClr>
                  </a:outerShdw>
                </a:effectLst>
              </a:rPr>
              <a:t>:</a:t>
            </a:r>
            <a:r>
              <a:rPr lang="km-KH" sz="3200" b="1" dirty="0">
                <a:solidFill>
                  <a:srgbClr val="0000FF"/>
                </a:solidFill>
                <a:effectLst>
                  <a:outerShdw blurRad="38100" dist="38100" dir="2700000" algn="tl">
                    <a:srgbClr val="000000">
                      <a:alpha val="43137"/>
                    </a:srgbClr>
                  </a:outerShdw>
                </a:effectLst>
              </a:rPr>
              <a:t>​​ </a:t>
            </a:r>
            <a:r>
              <a:rPr lang="en-US" sz="3200" b="1" dirty="0">
                <a:solidFill>
                  <a:srgbClr val="0000FF"/>
                </a:solidFill>
                <a:effectLst>
                  <a:outerShdw blurRad="38100" dist="38100" dir="2700000" algn="tl">
                    <a:srgbClr val="000000">
                      <a:alpha val="43137"/>
                    </a:srgbClr>
                  </a:outerShdw>
                </a:effectLst>
              </a:rPr>
              <a:t>JavaScript Arrays</a:t>
            </a:r>
          </a:p>
        </p:txBody>
      </p:sp>
      <p:sp>
        <p:nvSpPr>
          <p:cNvPr id="2" name="Rectangle 1"/>
          <p:cNvSpPr/>
          <p:nvPr/>
        </p:nvSpPr>
        <p:spPr>
          <a:xfrm>
            <a:off x="652529" y="1096730"/>
            <a:ext cx="9599054" cy="461665"/>
          </a:xfrm>
          <a:prstGeom prst="rect">
            <a:avLst/>
          </a:prstGeom>
        </p:spPr>
        <p:txBody>
          <a:bodyPr wrap="square">
            <a:spAutoFit/>
          </a:bodyPr>
          <a:lstStyle/>
          <a:p>
            <a:r>
              <a:rPr lang="en-US" sz="2400" dirty="0"/>
              <a:t>JavaScript arrays are used to store multiple values in a single variable.</a:t>
            </a:r>
          </a:p>
        </p:txBody>
      </p:sp>
      <p:sp>
        <p:nvSpPr>
          <p:cNvPr id="3" name="Rectangle 2"/>
          <p:cNvSpPr/>
          <p:nvPr/>
        </p:nvSpPr>
        <p:spPr>
          <a:xfrm>
            <a:off x="652528" y="1563537"/>
            <a:ext cx="10642243" cy="1200329"/>
          </a:xfrm>
          <a:prstGeom prst="rect">
            <a:avLst/>
          </a:prstGeom>
        </p:spPr>
        <p:txBody>
          <a:bodyPr wrap="square">
            <a:spAutoFit/>
          </a:bodyPr>
          <a:lstStyle/>
          <a:p>
            <a:r>
              <a:rPr lang="en-US" sz="2400" b="1" dirty="0"/>
              <a:t>Displaying Arrays</a:t>
            </a:r>
          </a:p>
          <a:p>
            <a:r>
              <a:rPr lang="en-US" sz="2400" dirty="0"/>
              <a:t>In this tutorial we will use a script to display arrays inside a &lt;p&gt; element with id="demo":</a:t>
            </a:r>
          </a:p>
        </p:txBody>
      </p:sp>
      <p:sp>
        <p:nvSpPr>
          <p:cNvPr id="6" name="Rectangle 5"/>
          <p:cNvSpPr/>
          <p:nvPr/>
        </p:nvSpPr>
        <p:spPr>
          <a:xfrm>
            <a:off x="935865" y="2763866"/>
            <a:ext cx="6096000" cy="1754326"/>
          </a:xfrm>
          <a:prstGeom prst="rect">
            <a:avLst/>
          </a:prstGeom>
        </p:spPr>
        <p:txBody>
          <a:bodyPr>
            <a:spAutoFit/>
          </a:bodyPr>
          <a:lstStyle/>
          <a:p>
            <a:r>
              <a:rPr lang="en-US" dirty="0">
                <a:solidFill>
                  <a:srgbClr val="FF0000"/>
                </a:solidFill>
              </a:rPr>
              <a:t>&lt;p id="demo"&gt;&lt;/p&gt;</a:t>
            </a:r>
            <a:br>
              <a:rPr lang="en-US" dirty="0">
                <a:solidFill>
                  <a:srgbClr val="FF0000"/>
                </a:solidFill>
              </a:rPr>
            </a:br>
            <a:br>
              <a:rPr lang="en-US" dirty="0">
                <a:solidFill>
                  <a:srgbClr val="FF0000"/>
                </a:solidFill>
              </a:rPr>
            </a:br>
            <a:r>
              <a:rPr lang="en-US" dirty="0">
                <a:solidFill>
                  <a:srgbClr val="FF0000"/>
                </a:solidFill>
              </a:rPr>
              <a:t>&lt;script&gt;</a:t>
            </a:r>
            <a:br>
              <a:rPr lang="en-US" dirty="0">
                <a:solidFill>
                  <a:srgbClr val="FF0000"/>
                </a:solidFill>
              </a:rPr>
            </a:br>
            <a:r>
              <a:rPr lang="en-US" dirty="0" err="1">
                <a:solidFill>
                  <a:srgbClr val="FF0000"/>
                </a:solidFill>
              </a:rPr>
              <a:t>var</a:t>
            </a:r>
            <a:r>
              <a:rPr lang="en-US" dirty="0">
                <a:solidFill>
                  <a:srgbClr val="FF0000"/>
                </a:solidFill>
              </a:rPr>
              <a:t> cars = ["Saab", "Volvo", "BMW"];</a:t>
            </a:r>
            <a:br>
              <a:rPr lang="en-US" dirty="0">
                <a:solidFill>
                  <a:srgbClr val="FF0000"/>
                </a:solidFill>
              </a:rPr>
            </a:br>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cars;</a:t>
            </a:r>
            <a:br>
              <a:rPr lang="en-US" dirty="0">
                <a:solidFill>
                  <a:srgbClr val="FF0000"/>
                </a:solidFill>
              </a:rPr>
            </a:br>
            <a:r>
              <a:rPr lang="en-US" dirty="0">
                <a:solidFill>
                  <a:srgbClr val="FF0000"/>
                </a:solidFill>
              </a:rPr>
              <a:t>&lt;/script&gt; </a:t>
            </a:r>
          </a:p>
        </p:txBody>
      </p:sp>
      <p:sp>
        <p:nvSpPr>
          <p:cNvPr id="7" name="Rectangle 6"/>
          <p:cNvSpPr/>
          <p:nvPr/>
        </p:nvSpPr>
        <p:spPr>
          <a:xfrm>
            <a:off x="583841" y="4728573"/>
            <a:ext cx="6096000" cy="830997"/>
          </a:xfrm>
          <a:prstGeom prst="rect">
            <a:avLst/>
          </a:prstGeom>
        </p:spPr>
        <p:txBody>
          <a:bodyPr>
            <a:spAutoFit/>
          </a:bodyPr>
          <a:lstStyle/>
          <a:p>
            <a:r>
              <a:rPr lang="en-US" sz="2400" b="1" dirty="0"/>
              <a:t>Try it Yourself</a:t>
            </a:r>
          </a:p>
          <a:p>
            <a:r>
              <a:rPr lang="en-US" sz="2400" dirty="0"/>
              <a:t>Create an array, and assign values to it:</a:t>
            </a:r>
          </a:p>
        </p:txBody>
      </p:sp>
    </p:spTree>
    <p:extLst>
      <p:ext uri="{BB962C8B-B14F-4D97-AF65-F5344CB8AC3E}">
        <p14:creationId xmlns:p14="http://schemas.microsoft.com/office/powerpoint/2010/main" val="143686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06390"/>
            <a:ext cx="6096000" cy="5262979"/>
          </a:xfrm>
          <a:prstGeom prst="rect">
            <a:avLst/>
          </a:prstGeom>
        </p:spPr>
        <p:txBody>
          <a:bodyPr>
            <a:spAutoFit/>
          </a:bodyPr>
          <a:lstStyle/>
          <a:p>
            <a:r>
              <a:rPr lang="en-US" sz="2400" dirty="0"/>
              <a:t>&lt;!DOCTYPE html&gt;</a:t>
            </a:r>
          </a:p>
          <a:p>
            <a:r>
              <a:rPr lang="en-US" sz="2400" dirty="0"/>
              <a:t>&lt;html&gt;</a:t>
            </a:r>
          </a:p>
          <a:p>
            <a:r>
              <a:rPr lang="en-US" sz="2400" dirty="0"/>
              <a:t>&lt;body&gt;</a:t>
            </a:r>
          </a:p>
          <a:p>
            <a:endParaRPr lang="en-US" sz="2400" dirty="0"/>
          </a:p>
          <a:p>
            <a:r>
              <a:rPr lang="en-US" sz="2400" dirty="0"/>
              <a:t>&lt;</a:t>
            </a:r>
            <a:r>
              <a:rPr lang="en-US" sz="2400" dirty="0" err="1">
                <a:solidFill>
                  <a:srgbClr val="FF0000"/>
                </a:solidFill>
              </a:rPr>
              <a:t>svg</a:t>
            </a:r>
            <a:r>
              <a:rPr lang="en-US" sz="2400" dirty="0">
                <a:solidFill>
                  <a:srgbClr val="FF0000"/>
                </a:solidFill>
              </a:rPr>
              <a:t> </a:t>
            </a:r>
            <a:r>
              <a:rPr lang="en-US" sz="2400" dirty="0"/>
              <a:t>width="400" height="100"&gt;</a:t>
            </a:r>
          </a:p>
          <a:p>
            <a:r>
              <a:rPr lang="en-US" sz="2400" dirty="0"/>
              <a:t>  &lt;</a:t>
            </a:r>
            <a:r>
              <a:rPr lang="en-US" sz="2400" dirty="0" err="1"/>
              <a:t>rect</a:t>
            </a:r>
            <a:r>
              <a:rPr lang="en-US" sz="2400" dirty="0"/>
              <a:t> width="400" height="100" </a:t>
            </a:r>
          </a:p>
          <a:p>
            <a:r>
              <a:rPr lang="en-US" sz="2400" dirty="0"/>
              <a:t>  style="</a:t>
            </a:r>
            <a:r>
              <a:rPr lang="en-US" sz="2400" dirty="0" err="1"/>
              <a:t>fill:rgb</a:t>
            </a:r>
            <a:r>
              <a:rPr lang="en-US" sz="2400" dirty="0"/>
              <a:t>(0,0,255);stroke-width:10;stroke:rgb(0,0,0)" /&gt;</a:t>
            </a:r>
          </a:p>
          <a:p>
            <a:r>
              <a:rPr lang="en-US" sz="2400" dirty="0"/>
              <a:t>Sorry, your browser does not support inline SVG.</a:t>
            </a:r>
          </a:p>
          <a:p>
            <a:r>
              <a:rPr lang="en-US" sz="2400" dirty="0">
                <a:solidFill>
                  <a:srgbClr val="FF0000"/>
                </a:solidFill>
              </a:rPr>
              <a:t>&lt;/</a:t>
            </a:r>
            <a:r>
              <a:rPr lang="en-US" sz="2400" dirty="0" err="1">
                <a:solidFill>
                  <a:srgbClr val="FF0000"/>
                </a:solidFill>
              </a:rPr>
              <a:t>svg</a:t>
            </a:r>
            <a:r>
              <a:rPr lang="en-US" sz="2400" dirty="0">
                <a:solidFill>
                  <a:srgbClr val="FF0000"/>
                </a:solidFill>
              </a:rPr>
              <a:t>&gt;</a:t>
            </a:r>
          </a:p>
          <a:p>
            <a:r>
              <a:rPr lang="en-US" sz="2400" dirty="0"/>
              <a:t> </a:t>
            </a:r>
          </a:p>
          <a:p>
            <a:r>
              <a:rPr lang="en-US" sz="2400" dirty="0"/>
              <a:t>&lt;/body&gt;</a:t>
            </a:r>
          </a:p>
          <a:p>
            <a:r>
              <a:rPr lang="en-US" sz="2400" dirty="0"/>
              <a:t>&lt;/html&gt;</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4" y="1252538"/>
            <a:ext cx="5750389"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5527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499" y="345969"/>
            <a:ext cx="6096000" cy="3693319"/>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cars = ["Range Rover", "Lexus 570", "BMW"];</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cars[0];</a:t>
            </a:r>
          </a:p>
          <a:p>
            <a:r>
              <a:rPr lang="en-US" dirty="0"/>
              <a:t>&lt;/script&gt;</a:t>
            </a:r>
          </a:p>
          <a:p>
            <a:endParaRPr lang="en-US" dirty="0"/>
          </a:p>
          <a:p>
            <a:r>
              <a:rPr lang="en-US" dirty="0"/>
              <a:t>&lt;/body&gt;</a:t>
            </a:r>
          </a:p>
          <a:p>
            <a:r>
              <a:rPr lang="en-US" dirty="0"/>
              <a:t>&lt;/html&gt;</a:t>
            </a:r>
          </a:p>
        </p:txBody>
      </p:sp>
      <p:sp>
        <p:nvSpPr>
          <p:cNvPr id="5" name="Rectangle 4"/>
          <p:cNvSpPr/>
          <p:nvPr/>
        </p:nvSpPr>
        <p:spPr>
          <a:xfrm>
            <a:off x="7491428" y="642802"/>
            <a:ext cx="1744004" cy="461665"/>
          </a:xfrm>
          <a:prstGeom prst="rect">
            <a:avLst/>
          </a:prstGeom>
        </p:spPr>
        <p:txBody>
          <a:bodyPr wrap="none">
            <a:spAutoFit/>
          </a:bodyPr>
          <a:lstStyle/>
          <a:p>
            <a:r>
              <a:rPr lang="en-US" sz="2400" dirty="0"/>
              <a:t>Range Rover</a:t>
            </a:r>
          </a:p>
        </p:txBody>
      </p:sp>
      <p:sp>
        <p:nvSpPr>
          <p:cNvPr id="6" name="Rectangle 5"/>
          <p:cNvSpPr/>
          <p:nvPr/>
        </p:nvSpPr>
        <p:spPr>
          <a:xfrm>
            <a:off x="549499" y="4149024"/>
            <a:ext cx="11170276" cy="461665"/>
          </a:xfrm>
          <a:prstGeom prst="rect">
            <a:avLst/>
          </a:prstGeom>
        </p:spPr>
        <p:txBody>
          <a:bodyPr wrap="square">
            <a:spAutoFit/>
          </a:bodyPr>
          <a:lstStyle/>
          <a:p>
            <a:r>
              <a:rPr lang="en-US" sz="2400" dirty="0"/>
              <a:t>Spaces and line breaks are not important. A declaration can span multiple lines: </a:t>
            </a:r>
          </a:p>
        </p:txBody>
      </p:sp>
    </p:spTree>
    <p:extLst>
      <p:ext uri="{BB962C8B-B14F-4D97-AF65-F5344CB8AC3E}">
        <p14:creationId xmlns:p14="http://schemas.microsoft.com/office/powerpoint/2010/main" val="23934361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440" y="268489"/>
            <a:ext cx="6096000" cy="4801314"/>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cars = [</a:t>
            </a:r>
          </a:p>
          <a:p>
            <a:r>
              <a:rPr lang="en-US" dirty="0">
                <a:solidFill>
                  <a:srgbClr val="FF0000"/>
                </a:solidFill>
              </a:rPr>
              <a:t>    "Range Rover",</a:t>
            </a:r>
          </a:p>
          <a:p>
            <a:r>
              <a:rPr lang="en-US" dirty="0">
                <a:solidFill>
                  <a:srgbClr val="FF0000"/>
                </a:solidFill>
              </a:rPr>
              <a:t>    "Lexus 570",</a:t>
            </a:r>
          </a:p>
          <a:p>
            <a:r>
              <a:rPr lang="en-US" dirty="0">
                <a:solidFill>
                  <a:srgbClr val="FF0000"/>
                </a:solidFill>
              </a:rPr>
              <a:t>    "BMW"</a:t>
            </a:r>
          </a:p>
          <a:p>
            <a:r>
              <a:rPr lang="en-US" dirty="0">
                <a:solidFill>
                  <a:srgbClr val="FF0000"/>
                </a:solidFill>
              </a:rPr>
              <a:t>];</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cars[0];</a:t>
            </a:r>
          </a:p>
          <a:p>
            <a:r>
              <a:rPr lang="en-US" dirty="0"/>
              <a:t>&lt;/script&gt;</a:t>
            </a:r>
          </a:p>
          <a:p>
            <a:endParaRPr lang="en-US" dirty="0"/>
          </a:p>
          <a:p>
            <a:r>
              <a:rPr lang="en-US" dirty="0"/>
              <a:t>&lt;/body&gt;</a:t>
            </a:r>
          </a:p>
          <a:p>
            <a:r>
              <a:rPr lang="en-US" dirty="0"/>
              <a:t>&lt;/html&gt;</a:t>
            </a:r>
          </a:p>
        </p:txBody>
      </p:sp>
      <p:sp>
        <p:nvSpPr>
          <p:cNvPr id="5" name="Rectangle 4"/>
          <p:cNvSpPr/>
          <p:nvPr/>
        </p:nvSpPr>
        <p:spPr>
          <a:xfrm>
            <a:off x="6473997" y="1338260"/>
            <a:ext cx="1744004" cy="461665"/>
          </a:xfrm>
          <a:prstGeom prst="rect">
            <a:avLst/>
          </a:prstGeom>
        </p:spPr>
        <p:txBody>
          <a:bodyPr wrap="none">
            <a:spAutoFit/>
          </a:bodyPr>
          <a:lstStyle/>
          <a:p>
            <a:r>
              <a:rPr lang="en-US" sz="2400" dirty="0"/>
              <a:t>Range Rover</a:t>
            </a:r>
          </a:p>
        </p:txBody>
      </p:sp>
      <p:sp>
        <p:nvSpPr>
          <p:cNvPr id="6" name="Rectangle 5"/>
          <p:cNvSpPr/>
          <p:nvPr/>
        </p:nvSpPr>
        <p:spPr>
          <a:xfrm>
            <a:off x="910106" y="5069803"/>
            <a:ext cx="9908147" cy="1569660"/>
          </a:xfrm>
          <a:prstGeom prst="rect">
            <a:avLst/>
          </a:prstGeom>
        </p:spPr>
        <p:txBody>
          <a:bodyPr wrap="square">
            <a:spAutoFit/>
          </a:bodyPr>
          <a:lstStyle/>
          <a:p>
            <a:r>
              <a:rPr lang="en-US" sz="2400" b="1" dirty="0"/>
              <a:t>What is an Array?</a:t>
            </a:r>
          </a:p>
          <a:p>
            <a:r>
              <a:rPr lang="en-US" sz="2400" dirty="0"/>
              <a:t>An array is a special variable, which can hold more than one value at a time.</a:t>
            </a:r>
          </a:p>
          <a:p>
            <a:r>
              <a:rPr lang="en-US" sz="2400" dirty="0"/>
              <a:t>If you have a list of items (a list of car names, for example), storing the cars in single variables could look like this:</a:t>
            </a:r>
          </a:p>
        </p:txBody>
      </p:sp>
    </p:spTree>
    <p:extLst>
      <p:ext uri="{BB962C8B-B14F-4D97-AF65-F5344CB8AC3E}">
        <p14:creationId xmlns:p14="http://schemas.microsoft.com/office/powerpoint/2010/main" val="27796648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439" y="327166"/>
            <a:ext cx="6096000" cy="923330"/>
          </a:xfrm>
          <a:prstGeom prst="rect">
            <a:avLst/>
          </a:prstGeom>
        </p:spPr>
        <p:txBody>
          <a:bodyPr>
            <a:spAutoFit/>
          </a:bodyPr>
          <a:lstStyle/>
          <a:p>
            <a:r>
              <a:rPr lang="en-US" dirty="0" err="1"/>
              <a:t>var</a:t>
            </a:r>
            <a:r>
              <a:rPr lang="en-US" dirty="0"/>
              <a:t> car1 = "</a:t>
            </a:r>
            <a:r>
              <a:rPr lang="en-US" dirty="0">
                <a:solidFill>
                  <a:srgbClr val="FF0000"/>
                </a:solidFill>
              </a:rPr>
              <a:t> Range Rover </a:t>
            </a:r>
            <a:r>
              <a:rPr lang="en-US" dirty="0"/>
              <a:t>";</a:t>
            </a:r>
            <a:br>
              <a:rPr lang="en-US" dirty="0"/>
            </a:br>
            <a:r>
              <a:rPr lang="en-US" dirty="0" err="1"/>
              <a:t>var</a:t>
            </a:r>
            <a:r>
              <a:rPr lang="en-US" dirty="0"/>
              <a:t> car2 = "</a:t>
            </a:r>
            <a:r>
              <a:rPr lang="en-US" dirty="0">
                <a:solidFill>
                  <a:srgbClr val="FF0000"/>
                </a:solidFill>
              </a:rPr>
              <a:t> Lexus 570 </a:t>
            </a:r>
            <a:r>
              <a:rPr lang="en-US" dirty="0"/>
              <a:t>";</a:t>
            </a:r>
            <a:br>
              <a:rPr lang="en-US" dirty="0"/>
            </a:br>
            <a:r>
              <a:rPr lang="en-US" dirty="0" err="1"/>
              <a:t>var</a:t>
            </a:r>
            <a:r>
              <a:rPr lang="en-US" dirty="0"/>
              <a:t> car3 = "</a:t>
            </a:r>
            <a:r>
              <a:rPr lang="en-US" dirty="0">
                <a:solidFill>
                  <a:srgbClr val="FF0000"/>
                </a:solidFill>
              </a:rPr>
              <a:t> BMW </a:t>
            </a:r>
            <a:r>
              <a:rPr lang="en-US" dirty="0"/>
              <a:t>"; </a:t>
            </a:r>
          </a:p>
        </p:txBody>
      </p:sp>
      <p:sp>
        <p:nvSpPr>
          <p:cNvPr id="6" name="Rectangle 5"/>
          <p:cNvSpPr/>
          <p:nvPr/>
        </p:nvSpPr>
        <p:spPr>
          <a:xfrm>
            <a:off x="768438" y="1502312"/>
            <a:ext cx="10680879" cy="1200329"/>
          </a:xfrm>
          <a:prstGeom prst="rect">
            <a:avLst/>
          </a:prstGeom>
        </p:spPr>
        <p:txBody>
          <a:bodyPr wrap="square">
            <a:spAutoFit/>
          </a:bodyPr>
          <a:lstStyle/>
          <a:p>
            <a:r>
              <a:rPr lang="en-US" sz="2400" b="1" dirty="0">
                <a:solidFill>
                  <a:srgbClr val="0000FF"/>
                </a:solidFill>
              </a:rPr>
              <a:t>Creating an Array</a:t>
            </a:r>
          </a:p>
          <a:p>
            <a:r>
              <a:rPr lang="en-US" sz="2400" dirty="0"/>
              <a:t>Using an array literal is the easiest way to create a JavaScript Array.</a:t>
            </a:r>
          </a:p>
          <a:p>
            <a:r>
              <a:rPr lang="en-US" sz="2400" dirty="0"/>
              <a:t>Syntax: </a:t>
            </a:r>
          </a:p>
        </p:txBody>
      </p:sp>
      <p:sp>
        <p:nvSpPr>
          <p:cNvPr id="7" name="Rectangle 6"/>
          <p:cNvSpPr/>
          <p:nvPr/>
        </p:nvSpPr>
        <p:spPr>
          <a:xfrm>
            <a:off x="2441938" y="2517975"/>
            <a:ext cx="4631461" cy="461665"/>
          </a:xfrm>
          <a:prstGeom prst="rect">
            <a:avLst/>
          </a:prstGeom>
        </p:spPr>
        <p:txBody>
          <a:bodyPr wrap="none">
            <a:spAutoFit/>
          </a:bodyPr>
          <a:lstStyle/>
          <a:p>
            <a:r>
              <a:rPr lang="en-US" sz="2400" dirty="0" err="1">
                <a:solidFill>
                  <a:srgbClr val="FF0000"/>
                </a:solidFill>
              </a:rPr>
              <a:t>var</a:t>
            </a:r>
            <a:r>
              <a:rPr lang="en-US" sz="2400" dirty="0">
                <a:solidFill>
                  <a:srgbClr val="FF0000"/>
                </a:solidFill>
              </a:rPr>
              <a:t> </a:t>
            </a:r>
            <a:r>
              <a:rPr lang="en-US" sz="2400" i="1" dirty="0">
                <a:solidFill>
                  <a:srgbClr val="FF0000"/>
                </a:solidFill>
              </a:rPr>
              <a:t>array-name</a:t>
            </a:r>
            <a:r>
              <a:rPr lang="en-US" sz="2400" dirty="0">
                <a:solidFill>
                  <a:srgbClr val="FF0000"/>
                </a:solidFill>
              </a:rPr>
              <a:t> = [</a:t>
            </a:r>
            <a:r>
              <a:rPr lang="en-US" sz="2400" i="1" dirty="0">
                <a:solidFill>
                  <a:srgbClr val="FF0000"/>
                </a:solidFill>
              </a:rPr>
              <a:t>item1</a:t>
            </a:r>
            <a:r>
              <a:rPr lang="en-US" sz="2400" dirty="0">
                <a:solidFill>
                  <a:srgbClr val="FF0000"/>
                </a:solidFill>
              </a:rPr>
              <a:t>, </a:t>
            </a:r>
            <a:r>
              <a:rPr lang="en-US" sz="2400" i="1" dirty="0">
                <a:solidFill>
                  <a:srgbClr val="FF0000"/>
                </a:solidFill>
              </a:rPr>
              <a:t>item2</a:t>
            </a:r>
            <a:r>
              <a:rPr lang="en-US" sz="2400" dirty="0">
                <a:solidFill>
                  <a:srgbClr val="FF0000"/>
                </a:solidFill>
              </a:rPr>
              <a:t>, ...];</a:t>
            </a:r>
          </a:p>
        </p:txBody>
      </p:sp>
      <p:sp>
        <p:nvSpPr>
          <p:cNvPr id="8" name="Rectangle 7"/>
          <p:cNvSpPr/>
          <p:nvPr/>
        </p:nvSpPr>
        <p:spPr>
          <a:xfrm>
            <a:off x="969883" y="3071973"/>
            <a:ext cx="7839265" cy="830997"/>
          </a:xfrm>
          <a:prstGeom prst="rect">
            <a:avLst/>
          </a:prstGeom>
        </p:spPr>
        <p:txBody>
          <a:bodyPr wrap="square">
            <a:spAutoFit/>
          </a:bodyPr>
          <a:lstStyle/>
          <a:p>
            <a:r>
              <a:rPr lang="en-US" sz="2400" b="1" dirty="0"/>
              <a:t>Example:</a:t>
            </a:r>
          </a:p>
          <a:p>
            <a:r>
              <a:rPr lang="en-US" sz="2400" dirty="0" err="1"/>
              <a:t>var</a:t>
            </a:r>
            <a:r>
              <a:rPr lang="en-US" sz="2400" dirty="0"/>
              <a:t> cars = ["</a:t>
            </a:r>
            <a:r>
              <a:rPr lang="en-US" sz="2400" dirty="0">
                <a:solidFill>
                  <a:srgbClr val="FF0000"/>
                </a:solidFill>
              </a:rPr>
              <a:t> Range Rover </a:t>
            </a:r>
            <a:r>
              <a:rPr lang="en-US" sz="2400" dirty="0"/>
              <a:t>", "</a:t>
            </a:r>
            <a:r>
              <a:rPr lang="en-US" sz="2400" dirty="0">
                <a:solidFill>
                  <a:srgbClr val="FF0000"/>
                </a:solidFill>
              </a:rPr>
              <a:t> Lexus 570 </a:t>
            </a:r>
            <a:r>
              <a:rPr lang="en-US" sz="2400" dirty="0"/>
              <a:t>", "BMW"];</a:t>
            </a:r>
          </a:p>
        </p:txBody>
      </p:sp>
      <p:sp>
        <p:nvSpPr>
          <p:cNvPr id="9" name="Rectangle 8"/>
          <p:cNvSpPr/>
          <p:nvPr/>
        </p:nvSpPr>
        <p:spPr>
          <a:xfrm>
            <a:off x="768438" y="4113554"/>
            <a:ext cx="10204361" cy="830997"/>
          </a:xfrm>
          <a:prstGeom prst="rect">
            <a:avLst/>
          </a:prstGeom>
        </p:spPr>
        <p:txBody>
          <a:bodyPr wrap="square">
            <a:spAutoFit/>
          </a:bodyPr>
          <a:lstStyle/>
          <a:p>
            <a:r>
              <a:rPr lang="en-US" sz="2400" b="1" dirty="0">
                <a:solidFill>
                  <a:srgbClr val="0000FF"/>
                </a:solidFill>
              </a:rPr>
              <a:t>Using the JavaScript Keyword new</a:t>
            </a:r>
          </a:p>
          <a:p>
            <a:r>
              <a:rPr lang="en-US" sz="2400" dirty="0"/>
              <a:t>The following example also creates an Array, and assigns values to it:</a:t>
            </a:r>
          </a:p>
        </p:txBody>
      </p:sp>
    </p:spTree>
    <p:extLst>
      <p:ext uri="{BB962C8B-B14F-4D97-AF65-F5344CB8AC3E}">
        <p14:creationId xmlns:p14="http://schemas.microsoft.com/office/powerpoint/2010/main" val="21656230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1166" y="268695"/>
            <a:ext cx="6096000" cy="4708981"/>
          </a:xfrm>
          <a:prstGeom prst="rect">
            <a:avLst/>
          </a:prstGeom>
        </p:spPr>
        <p:txBody>
          <a:bodyPr>
            <a:spAutoFit/>
          </a:bodyPr>
          <a:lstStyle/>
          <a:p>
            <a:r>
              <a:rPr lang="en-US" sz="2000" dirty="0"/>
              <a:t>&lt;!DOCTYPE html&gt;</a:t>
            </a:r>
          </a:p>
          <a:p>
            <a:r>
              <a:rPr lang="en-US" sz="2000" dirty="0"/>
              <a:t>&lt;html&gt;</a:t>
            </a:r>
          </a:p>
          <a:p>
            <a:r>
              <a:rPr lang="en-US" sz="2000" dirty="0"/>
              <a:t>&lt;body&gt;</a:t>
            </a:r>
          </a:p>
          <a:p>
            <a:endParaRPr lang="en-US" sz="2000" dirty="0"/>
          </a:p>
          <a:p>
            <a:r>
              <a:rPr lang="en-US" sz="2000" dirty="0"/>
              <a:t>&lt;p id="demo"&gt;&lt;/p&gt;</a:t>
            </a:r>
          </a:p>
          <a:p>
            <a:endParaRPr lang="en-US" sz="2000" dirty="0"/>
          </a:p>
          <a:p>
            <a:r>
              <a:rPr lang="en-US" sz="2000" dirty="0"/>
              <a:t>&lt;script&gt;</a:t>
            </a:r>
          </a:p>
          <a:p>
            <a:r>
              <a:rPr lang="en-US" sz="2000" dirty="0" err="1">
                <a:solidFill>
                  <a:srgbClr val="FF0000"/>
                </a:solidFill>
              </a:rPr>
              <a:t>var</a:t>
            </a:r>
            <a:r>
              <a:rPr lang="en-US" sz="2000" dirty="0">
                <a:solidFill>
                  <a:srgbClr val="FF0000"/>
                </a:solidFill>
              </a:rPr>
              <a:t> cars = new Array("Range Rover", "Lexus 570", "BMW");</a:t>
            </a:r>
          </a:p>
          <a:p>
            <a:r>
              <a:rPr lang="en-US" sz="2000" dirty="0" err="1">
                <a:solidFill>
                  <a:srgbClr val="FF0000"/>
                </a:solidFill>
              </a:rPr>
              <a:t>document.getElementById</a:t>
            </a:r>
            <a:r>
              <a:rPr lang="en-US" sz="2000" dirty="0">
                <a:solidFill>
                  <a:srgbClr val="FF0000"/>
                </a:solidFill>
              </a:rPr>
              <a:t>("demo").</a:t>
            </a:r>
            <a:r>
              <a:rPr lang="en-US" sz="2000" dirty="0" err="1">
                <a:solidFill>
                  <a:srgbClr val="FF0000"/>
                </a:solidFill>
              </a:rPr>
              <a:t>innerHTML</a:t>
            </a:r>
            <a:r>
              <a:rPr lang="en-US" sz="2000" dirty="0">
                <a:solidFill>
                  <a:srgbClr val="FF0000"/>
                </a:solidFill>
              </a:rPr>
              <a:t> = cars[0];</a:t>
            </a:r>
          </a:p>
          <a:p>
            <a:r>
              <a:rPr lang="en-US" sz="2000" dirty="0"/>
              <a:t>&lt;/script&gt;</a:t>
            </a:r>
          </a:p>
          <a:p>
            <a:endParaRPr lang="en-US" sz="2000" dirty="0"/>
          </a:p>
          <a:p>
            <a:r>
              <a:rPr lang="en-US" sz="2000" dirty="0"/>
              <a:t>&lt;/body&gt;</a:t>
            </a:r>
          </a:p>
          <a:p>
            <a:r>
              <a:rPr lang="en-US" sz="2000" dirty="0"/>
              <a:t>&lt;/html&gt;</a:t>
            </a:r>
          </a:p>
        </p:txBody>
      </p:sp>
      <p:pic>
        <p:nvPicPr>
          <p:cNvPr id="5" name="Picture 4"/>
          <p:cNvPicPr>
            <a:picLocks noChangeAspect="1"/>
          </p:cNvPicPr>
          <p:nvPr/>
        </p:nvPicPr>
        <p:blipFill>
          <a:blip r:embed="rId2"/>
          <a:stretch>
            <a:fillRect/>
          </a:stretch>
        </p:blipFill>
        <p:spPr>
          <a:xfrm>
            <a:off x="6920575" y="363180"/>
            <a:ext cx="1653927" cy="628493"/>
          </a:xfrm>
          <a:prstGeom prst="rect">
            <a:avLst/>
          </a:prstGeom>
        </p:spPr>
      </p:pic>
      <p:sp>
        <p:nvSpPr>
          <p:cNvPr id="6" name="Rectangle 5"/>
          <p:cNvSpPr/>
          <p:nvPr/>
        </p:nvSpPr>
        <p:spPr>
          <a:xfrm>
            <a:off x="691166" y="4977676"/>
            <a:ext cx="9869510" cy="1200329"/>
          </a:xfrm>
          <a:prstGeom prst="rect">
            <a:avLst/>
          </a:prstGeom>
        </p:spPr>
        <p:txBody>
          <a:bodyPr wrap="square">
            <a:spAutoFit/>
          </a:bodyPr>
          <a:lstStyle/>
          <a:p>
            <a:r>
              <a:rPr lang="en-US" sz="2400" b="1" dirty="0">
                <a:solidFill>
                  <a:srgbClr val="0000FF"/>
                </a:solidFill>
              </a:rPr>
              <a:t>Access the Elements of an Array</a:t>
            </a:r>
          </a:p>
          <a:p>
            <a:r>
              <a:rPr lang="en-US" sz="2400" dirty="0"/>
              <a:t>You refer to an array element by referring to the </a:t>
            </a:r>
            <a:r>
              <a:rPr lang="en-US" sz="2400" b="1" dirty="0"/>
              <a:t>index number</a:t>
            </a:r>
            <a:r>
              <a:rPr lang="en-US" sz="2400" dirty="0"/>
              <a:t>.</a:t>
            </a:r>
          </a:p>
          <a:p>
            <a:r>
              <a:rPr lang="en-US" sz="2400" dirty="0"/>
              <a:t>This statement accesses the value of the first element in cars:</a:t>
            </a:r>
          </a:p>
        </p:txBody>
      </p:sp>
    </p:spTree>
    <p:extLst>
      <p:ext uri="{BB962C8B-B14F-4D97-AF65-F5344CB8AC3E}">
        <p14:creationId xmlns:p14="http://schemas.microsoft.com/office/powerpoint/2010/main" val="27516414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384" y="423861"/>
            <a:ext cx="2567241" cy="461665"/>
          </a:xfrm>
          <a:prstGeom prst="rect">
            <a:avLst/>
          </a:prstGeom>
        </p:spPr>
        <p:txBody>
          <a:bodyPr wrap="none">
            <a:spAutoFit/>
          </a:bodyPr>
          <a:lstStyle/>
          <a:p>
            <a:r>
              <a:rPr lang="en-US" sz="2400" dirty="0" err="1">
                <a:solidFill>
                  <a:srgbClr val="FF0000"/>
                </a:solidFill>
              </a:rPr>
              <a:t>var</a:t>
            </a:r>
            <a:r>
              <a:rPr lang="en-US" sz="2400" dirty="0">
                <a:solidFill>
                  <a:srgbClr val="FF0000"/>
                </a:solidFill>
              </a:rPr>
              <a:t> name = cars[0];</a:t>
            </a:r>
          </a:p>
        </p:txBody>
      </p:sp>
      <p:sp>
        <p:nvSpPr>
          <p:cNvPr id="5" name="Rectangle 4"/>
          <p:cNvSpPr/>
          <p:nvPr/>
        </p:nvSpPr>
        <p:spPr>
          <a:xfrm>
            <a:off x="570625" y="1093355"/>
            <a:ext cx="11329454" cy="1200329"/>
          </a:xfrm>
          <a:prstGeom prst="rect">
            <a:avLst/>
          </a:prstGeom>
        </p:spPr>
        <p:txBody>
          <a:bodyPr wrap="square">
            <a:spAutoFit/>
          </a:bodyPr>
          <a:lstStyle/>
          <a:p>
            <a:r>
              <a:rPr lang="en-US" sz="2400" b="1" dirty="0">
                <a:solidFill>
                  <a:srgbClr val="0000FF"/>
                </a:solidFill>
              </a:rPr>
              <a:t>You Can Have Different Objects in One Array</a:t>
            </a:r>
          </a:p>
          <a:p>
            <a:r>
              <a:rPr lang="en-US" sz="2400" dirty="0"/>
              <a:t>JavaScript variables can be objects. Arrays are special kinds of objects.</a:t>
            </a:r>
          </a:p>
          <a:p>
            <a:r>
              <a:rPr lang="en-US" sz="2400" dirty="0"/>
              <a:t>Because of this, you can have variables of different types in the same Array.</a:t>
            </a:r>
          </a:p>
        </p:txBody>
      </p:sp>
      <p:sp>
        <p:nvSpPr>
          <p:cNvPr id="6" name="Rectangle 5"/>
          <p:cNvSpPr/>
          <p:nvPr/>
        </p:nvSpPr>
        <p:spPr>
          <a:xfrm>
            <a:off x="1051384" y="2293684"/>
            <a:ext cx="6096000" cy="1015663"/>
          </a:xfrm>
          <a:prstGeom prst="rect">
            <a:avLst/>
          </a:prstGeom>
        </p:spPr>
        <p:txBody>
          <a:bodyPr>
            <a:spAutoFit/>
          </a:bodyPr>
          <a:lstStyle/>
          <a:p>
            <a:r>
              <a:rPr lang="en-US" sz="2000" dirty="0" err="1">
                <a:solidFill>
                  <a:srgbClr val="FF0000"/>
                </a:solidFill>
              </a:rPr>
              <a:t>myArray</a:t>
            </a:r>
            <a:r>
              <a:rPr lang="en-US" sz="2000" dirty="0">
                <a:solidFill>
                  <a:srgbClr val="FF0000"/>
                </a:solidFill>
              </a:rPr>
              <a:t>[0] = </a:t>
            </a:r>
            <a:r>
              <a:rPr lang="en-US" sz="2000" dirty="0" err="1">
                <a:solidFill>
                  <a:srgbClr val="FF0000"/>
                </a:solidFill>
              </a:rPr>
              <a:t>Date.now</a:t>
            </a:r>
            <a:r>
              <a:rPr lang="en-US" sz="2000" dirty="0">
                <a:solidFill>
                  <a:srgbClr val="FF0000"/>
                </a:solidFill>
              </a:rPr>
              <a:t>;</a:t>
            </a:r>
            <a:br>
              <a:rPr lang="en-US" sz="2000" dirty="0">
                <a:solidFill>
                  <a:srgbClr val="FF0000"/>
                </a:solidFill>
              </a:rPr>
            </a:br>
            <a:r>
              <a:rPr lang="en-US" sz="2000" dirty="0" err="1">
                <a:solidFill>
                  <a:srgbClr val="FF0000"/>
                </a:solidFill>
              </a:rPr>
              <a:t>myArray</a:t>
            </a:r>
            <a:r>
              <a:rPr lang="en-US" sz="2000" dirty="0">
                <a:solidFill>
                  <a:srgbClr val="FF0000"/>
                </a:solidFill>
              </a:rPr>
              <a:t>[1] = </a:t>
            </a:r>
            <a:r>
              <a:rPr lang="en-US" sz="2000" dirty="0" err="1">
                <a:solidFill>
                  <a:srgbClr val="FF0000"/>
                </a:solidFill>
              </a:rPr>
              <a:t>myFunction</a:t>
            </a:r>
            <a:r>
              <a:rPr lang="en-US" sz="2000" dirty="0">
                <a:solidFill>
                  <a:srgbClr val="FF0000"/>
                </a:solidFill>
              </a:rPr>
              <a:t>;</a:t>
            </a:r>
            <a:br>
              <a:rPr lang="en-US" sz="2000" dirty="0">
                <a:solidFill>
                  <a:srgbClr val="FF0000"/>
                </a:solidFill>
              </a:rPr>
            </a:br>
            <a:r>
              <a:rPr lang="en-US" sz="2000" dirty="0" err="1">
                <a:solidFill>
                  <a:srgbClr val="FF0000"/>
                </a:solidFill>
              </a:rPr>
              <a:t>myArray</a:t>
            </a:r>
            <a:r>
              <a:rPr lang="en-US" sz="2000" dirty="0">
                <a:solidFill>
                  <a:srgbClr val="FF0000"/>
                </a:solidFill>
              </a:rPr>
              <a:t>[2] = </a:t>
            </a:r>
            <a:r>
              <a:rPr lang="en-US" sz="2000" dirty="0" err="1">
                <a:solidFill>
                  <a:srgbClr val="FF0000"/>
                </a:solidFill>
              </a:rPr>
              <a:t>myCars</a:t>
            </a:r>
            <a:r>
              <a:rPr lang="en-US" sz="2000" dirty="0">
                <a:solidFill>
                  <a:srgbClr val="FF0000"/>
                </a:solidFill>
              </a:rPr>
              <a:t>;</a:t>
            </a:r>
          </a:p>
        </p:txBody>
      </p:sp>
      <p:sp>
        <p:nvSpPr>
          <p:cNvPr id="7" name="Rectangle 6"/>
          <p:cNvSpPr/>
          <p:nvPr/>
        </p:nvSpPr>
        <p:spPr>
          <a:xfrm>
            <a:off x="570624" y="3471267"/>
            <a:ext cx="9874141" cy="1631216"/>
          </a:xfrm>
          <a:prstGeom prst="rect">
            <a:avLst/>
          </a:prstGeom>
        </p:spPr>
        <p:txBody>
          <a:bodyPr wrap="square">
            <a:spAutoFit/>
          </a:bodyPr>
          <a:lstStyle/>
          <a:p>
            <a:r>
              <a:rPr lang="en-US" sz="2000" b="1" dirty="0">
                <a:solidFill>
                  <a:srgbClr val="0000FF"/>
                </a:solidFill>
              </a:rPr>
              <a:t>Arrays are Objects</a:t>
            </a:r>
          </a:p>
          <a:p>
            <a:r>
              <a:rPr lang="en-US" sz="2000" dirty="0"/>
              <a:t>Arrays are a special type of objects. The </a:t>
            </a:r>
            <a:r>
              <a:rPr lang="en-US" sz="2000" b="1" dirty="0" err="1"/>
              <a:t>typeof</a:t>
            </a:r>
            <a:r>
              <a:rPr lang="en-US" sz="2000" dirty="0"/>
              <a:t> operator in JavaScript returns "object" for arrays.</a:t>
            </a:r>
          </a:p>
          <a:p>
            <a:r>
              <a:rPr lang="en-US" sz="2000" dirty="0"/>
              <a:t>But, JavaScript arrays are best described as arrays.</a:t>
            </a:r>
          </a:p>
          <a:p>
            <a:r>
              <a:rPr lang="en-US" sz="2000" dirty="0"/>
              <a:t>Arrays use </a:t>
            </a:r>
            <a:r>
              <a:rPr lang="en-US" sz="2000" b="1" dirty="0"/>
              <a:t>numbers</a:t>
            </a:r>
            <a:r>
              <a:rPr lang="en-US" sz="2000" dirty="0"/>
              <a:t> to access its "elements". In this example, person[0] returns John:</a:t>
            </a:r>
          </a:p>
        </p:txBody>
      </p:sp>
    </p:spTree>
    <p:extLst>
      <p:ext uri="{BB962C8B-B14F-4D97-AF65-F5344CB8AC3E}">
        <p14:creationId xmlns:p14="http://schemas.microsoft.com/office/powerpoint/2010/main" val="4919437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406" y="281575"/>
            <a:ext cx="6096000" cy="3693319"/>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person = ["</a:t>
            </a:r>
            <a:r>
              <a:rPr lang="en-US" dirty="0" err="1">
                <a:solidFill>
                  <a:srgbClr val="FF0000"/>
                </a:solidFill>
              </a:rPr>
              <a:t>Chhunnan</a:t>
            </a:r>
            <a:r>
              <a:rPr lang="en-US" dirty="0">
                <a:solidFill>
                  <a:srgbClr val="FF0000"/>
                </a:solidFill>
              </a:rPr>
              <a:t>", "</a:t>
            </a:r>
            <a:r>
              <a:rPr lang="en-US" dirty="0" err="1">
                <a:solidFill>
                  <a:srgbClr val="FF0000"/>
                </a:solidFill>
              </a:rPr>
              <a:t>Teav</a:t>
            </a:r>
            <a:r>
              <a:rPr lang="en-US" dirty="0">
                <a:solidFill>
                  <a:srgbClr val="FF0000"/>
                </a:solidFill>
              </a:rPr>
              <a:t>", 46];</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person[0];</a:t>
            </a:r>
          </a:p>
          <a:p>
            <a:r>
              <a:rPr lang="en-US" dirty="0"/>
              <a:t>&lt;/script&gt;</a:t>
            </a:r>
          </a:p>
          <a:p>
            <a:endParaRPr lang="en-US" dirty="0"/>
          </a:p>
          <a:p>
            <a:r>
              <a:rPr lang="en-US" dirty="0"/>
              <a:t>&lt;/body&gt;</a:t>
            </a:r>
          </a:p>
          <a:p>
            <a:r>
              <a:rPr lang="en-US" dirty="0"/>
              <a:t>&lt;/html&gt;</a:t>
            </a:r>
          </a:p>
        </p:txBody>
      </p:sp>
      <p:sp>
        <p:nvSpPr>
          <p:cNvPr id="5" name="Rectangle 4"/>
          <p:cNvSpPr/>
          <p:nvPr/>
        </p:nvSpPr>
        <p:spPr>
          <a:xfrm>
            <a:off x="6680261" y="565528"/>
            <a:ext cx="1467068" cy="461665"/>
          </a:xfrm>
          <a:prstGeom prst="rect">
            <a:avLst/>
          </a:prstGeom>
        </p:spPr>
        <p:txBody>
          <a:bodyPr wrap="none">
            <a:spAutoFit/>
          </a:bodyPr>
          <a:lstStyle/>
          <a:p>
            <a:r>
              <a:rPr lang="en-US" sz="2400" dirty="0" err="1">
                <a:solidFill>
                  <a:srgbClr val="0000FF"/>
                </a:solidFill>
              </a:rPr>
              <a:t>Chhunnan</a:t>
            </a:r>
            <a:endParaRPr lang="en-US" sz="2400" dirty="0">
              <a:solidFill>
                <a:srgbClr val="0000FF"/>
              </a:solidFill>
            </a:endParaRPr>
          </a:p>
        </p:txBody>
      </p:sp>
      <p:sp>
        <p:nvSpPr>
          <p:cNvPr id="6" name="Rectangle 5"/>
          <p:cNvSpPr/>
          <p:nvPr/>
        </p:nvSpPr>
        <p:spPr>
          <a:xfrm>
            <a:off x="584261" y="3974894"/>
            <a:ext cx="10491570" cy="830997"/>
          </a:xfrm>
          <a:prstGeom prst="rect">
            <a:avLst/>
          </a:prstGeom>
        </p:spPr>
        <p:txBody>
          <a:bodyPr wrap="square">
            <a:spAutoFit/>
          </a:bodyPr>
          <a:lstStyle/>
          <a:p>
            <a:r>
              <a:rPr lang="en-US" sz="2400" dirty="0"/>
              <a:t>Objects use </a:t>
            </a:r>
            <a:r>
              <a:rPr lang="en-US" sz="2400" b="1" dirty="0"/>
              <a:t>names</a:t>
            </a:r>
            <a:r>
              <a:rPr lang="en-US" sz="2400" dirty="0"/>
              <a:t> to access its "members". In this example, </a:t>
            </a:r>
            <a:r>
              <a:rPr lang="en-US" sz="2400" dirty="0" err="1"/>
              <a:t>person.firstName</a:t>
            </a:r>
            <a:r>
              <a:rPr lang="en-US" sz="2400" dirty="0"/>
              <a:t> returns John</a:t>
            </a:r>
            <a:r>
              <a:rPr lang="en-US" dirty="0"/>
              <a:t>:</a:t>
            </a:r>
          </a:p>
        </p:txBody>
      </p:sp>
    </p:spTree>
    <p:extLst>
      <p:ext uri="{BB962C8B-B14F-4D97-AF65-F5344CB8AC3E}">
        <p14:creationId xmlns:p14="http://schemas.microsoft.com/office/powerpoint/2010/main" val="2042854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288" y="362015"/>
            <a:ext cx="6096000" cy="4708981"/>
          </a:xfrm>
          <a:prstGeom prst="rect">
            <a:avLst/>
          </a:prstGeom>
        </p:spPr>
        <p:txBody>
          <a:bodyPr>
            <a:spAutoFit/>
          </a:bodyPr>
          <a:lstStyle/>
          <a:p>
            <a:r>
              <a:rPr lang="en-US" sz="2000" dirty="0"/>
              <a:t>&lt;!DOCTYPE html&gt;</a:t>
            </a:r>
          </a:p>
          <a:p>
            <a:r>
              <a:rPr lang="en-US" sz="2000" dirty="0"/>
              <a:t>&lt;html&gt;</a:t>
            </a:r>
          </a:p>
          <a:p>
            <a:r>
              <a:rPr lang="en-US" sz="2000" dirty="0"/>
              <a:t>&lt;body&gt;</a:t>
            </a:r>
          </a:p>
          <a:p>
            <a:endParaRPr lang="en-US" sz="2000" dirty="0"/>
          </a:p>
          <a:p>
            <a:r>
              <a:rPr lang="en-US" sz="2000" dirty="0"/>
              <a:t>&lt;p id="demo"&gt;&lt;/p&gt;</a:t>
            </a:r>
          </a:p>
          <a:p>
            <a:endParaRPr lang="en-US" sz="2000" dirty="0"/>
          </a:p>
          <a:p>
            <a:r>
              <a:rPr lang="en-US" sz="2000" dirty="0"/>
              <a:t>&lt;script&gt;</a:t>
            </a:r>
          </a:p>
          <a:p>
            <a:r>
              <a:rPr lang="en-US" sz="2000" dirty="0" err="1">
                <a:solidFill>
                  <a:srgbClr val="FF0000"/>
                </a:solidFill>
              </a:rPr>
              <a:t>var</a:t>
            </a:r>
            <a:r>
              <a:rPr lang="en-US" sz="2000" dirty="0">
                <a:solidFill>
                  <a:srgbClr val="FF0000"/>
                </a:solidFill>
              </a:rPr>
              <a:t> person = {</a:t>
            </a:r>
            <a:r>
              <a:rPr lang="en-US" sz="2000" dirty="0" err="1">
                <a:solidFill>
                  <a:srgbClr val="FF0000"/>
                </a:solidFill>
              </a:rPr>
              <a:t>firstName</a:t>
            </a:r>
            <a:r>
              <a:rPr lang="en-US" sz="2000" dirty="0">
                <a:solidFill>
                  <a:srgbClr val="FF0000"/>
                </a:solidFill>
              </a:rPr>
              <a:t>:"</a:t>
            </a:r>
            <a:r>
              <a:rPr lang="en-US" sz="2000" dirty="0" err="1">
                <a:solidFill>
                  <a:srgbClr val="FF0000"/>
                </a:solidFill>
              </a:rPr>
              <a:t>Chhunnan</a:t>
            </a:r>
            <a:r>
              <a:rPr lang="en-US" sz="2000" dirty="0">
                <a:solidFill>
                  <a:srgbClr val="FF0000"/>
                </a:solidFill>
              </a:rPr>
              <a:t>", </a:t>
            </a:r>
            <a:r>
              <a:rPr lang="en-US" sz="2000" dirty="0" err="1">
                <a:solidFill>
                  <a:srgbClr val="FF0000"/>
                </a:solidFill>
              </a:rPr>
              <a:t>lastName</a:t>
            </a:r>
            <a:r>
              <a:rPr lang="en-US" sz="2000" dirty="0">
                <a:solidFill>
                  <a:srgbClr val="FF0000"/>
                </a:solidFill>
              </a:rPr>
              <a:t>:"</a:t>
            </a:r>
            <a:r>
              <a:rPr lang="en-US" sz="2000" dirty="0" err="1">
                <a:solidFill>
                  <a:srgbClr val="FF0000"/>
                </a:solidFill>
              </a:rPr>
              <a:t>Teav</a:t>
            </a:r>
            <a:r>
              <a:rPr lang="en-US" sz="2000" dirty="0">
                <a:solidFill>
                  <a:srgbClr val="FF0000"/>
                </a:solidFill>
              </a:rPr>
              <a:t>", age:46};</a:t>
            </a:r>
          </a:p>
          <a:p>
            <a:r>
              <a:rPr lang="en-US" sz="2000" dirty="0" err="1">
                <a:solidFill>
                  <a:srgbClr val="FF0000"/>
                </a:solidFill>
              </a:rPr>
              <a:t>document.getElementById</a:t>
            </a:r>
            <a:r>
              <a:rPr lang="en-US" sz="2000" dirty="0">
                <a:solidFill>
                  <a:srgbClr val="FF0000"/>
                </a:solidFill>
              </a:rPr>
              <a:t>("demo").</a:t>
            </a:r>
            <a:r>
              <a:rPr lang="en-US" sz="2000" dirty="0" err="1">
                <a:solidFill>
                  <a:srgbClr val="FF0000"/>
                </a:solidFill>
              </a:rPr>
              <a:t>innerHTML</a:t>
            </a:r>
            <a:r>
              <a:rPr lang="en-US" sz="2000" dirty="0">
                <a:solidFill>
                  <a:srgbClr val="FF0000"/>
                </a:solidFill>
              </a:rPr>
              <a:t> = person["</a:t>
            </a:r>
            <a:r>
              <a:rPr lang="en-US" sz="2000" dirty="0" err="1">
                <a:solidFill>
                  <a:srgbClr val="FF0000"/>
                </a:solidFill>
              </a:rPr>
              <a:t>firstName</a:t>
            </a:r>
            <a:r>
              <a:rPr lang="en-US" sz="2000" dirty="0">
                <a:solidFill>
                  <a:srgbClr val="FF0000"/>
                </a:solidFill>
              </a:rPr>
              <a:t>"];</a:t>
            </a:r>
          </a:p>
          <a:p>
            <a:r>
              <a:rPr lang="en-US" sz="2000" dirty="0"/>
              <a:t>&lt;/script&gt;</a:t>
            </a:r>
          </a:p>
          <a:p>
            <a:endParaRPr lang="en-US" sz="2000" dirty="0"/>
          </a:p>
          <a:p>
            <a:r>
              <a:rPr lang="en-US" sz="2000" dirty="0"/>
              <a:t>&lt;/body&gt;</a:t>
            </a:r>
          </a:p>
          <a:p>
            <a:r>
              <a:rPr lang="en-US" sz="2000" dirty="0"/>
              <a:t>&lt;/html&gt;</a:t>
            </a:r>
          </a:p>
        </p:txBody>
      </p:sp>
      <p:sp>
        <p:nvSpPr>
          <p:cNvPr id="5" name="Rectangle 4"/>
          <p:cNvSpPr/>
          <p:nvPr/>
        </p:nvSpPr>
        <p:spPr>
          <a:xfrm>
            <a:off x="7916634" y="939016"/>
            <a:ext cx="1252266" cy="400110"/>
          </a:xfrm>
          <a:prstGeom prst="rect">
            <a:avLst/>
          </a:prstGeom>
        </p:spPr>
        <p:txBody>
          <a:bodyPr wrap="none">
            <a:spAutoFit/>
          </a:bodyPr>
          <a:lstStyle/>
          <a:p>
            <a:r>
              <a:rPr lang="en-US" sz="2000" dirty="0" err="1"/>
              <a:t>Chhunnan</a:t>
            </a:r>
            <a:endParaRPr lang="en-US" sz="2000" dirty="0"/>
          </a:p>
        </p:txBody>
      </p:sp>
      <p:sp>
        <p:nvSpPr>
          <p:cNvPr id="6" name="Rectangle 5"/>
          <p:cNvSpPr/>
          <p:nvPr/>
        </p:nvSpPr>
        <p:spPr>
          <a:xfrm>
            <a:off x="781318" y="5208259"/>
            <a:ext cx="10719515" cy="830997"/>
          </a:xfrm>
          <a:prstGeom prst="rect">
            <a:avLst/>
          </a:prstGeom>
        </p:spPr>
        <p:txBody>
          <a:bodyPr wrap="square">
            <a:spAutoFit/>
          </a:bodyPr>
          <a:lstStyle/>
          <a:p>
            <a:r>
              <a:rPr lang="en-US" sz="2400" b="1" dirty="0">
                <a:solidFill>
                  <a:srgbClr val="0000FF"/>
                </a:solidFill>
              </a:rPr>
              <a:t>Array Properties and Methods</a:t>
            </a:r>
          </a:p>
          <a:p>
            <a:r>
              <a:rPr lang="en-US" sz="2400" dirty="0"/>
              <a:t>The real strength of JavaScript arrays are the built-in array properties and methods:</a:t>
            </a:r>
          </a:p>
        </p:txBody>
      </p:sp>
    </p:spTree>
    <p:extLst>
      <p:ext uri="{BB962C8B-B14F-4D97-AF65-F5344CB8AC3E}">
        <p14:creationId xmlns:p14="http://schemas.microsoft.com/office/powerpoint/2010/main" val="14270290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802" y="420486"/>
            <a:ext cx="10977093" cy="830997"/>
          </a:xfrm>
          <a:prstGeom prst="rect">
            <a:avLst/>
          </a:prstGeom>
        </p:spPr>
        <p:txBody>
          <a:bodyPr wrap="square">
            <a:spAutoFit/>
          </a:bodyPr>
          <a:lstStyle/>
          <a:p>
            <a:r>
              <a:rPr lang="en-US" sz="2400" dirty="0" err="1"/>
              <a:t>var</a:t>
            </a:r>
            <a:r>
              <a:rPr lang="en-US" sz="2400" dirty="0"/>
              <a:t> x = </a:t>
            </a:r>
            <a:r>
              <a:rPr lang="en-US" sz="2400" dirty="0" err="1"/>
              <a:t>cars.length</a:t>
            </a:r>
            <a:r>
              <a:rPr lang="en-US" sz="2400" dirty="0"/>
              <a:t>;         // The length property returns the number of elements in cars</a:t>
            </a:r>
            <a:br>
              <a:rPr lang="en-US" sz="2400" dirty="0"/>
            </a:br>
            <a:r>
              <a:rPr lang="en-US" sz="2400" dirty="0" err="1"/>
              <a:t>var</a:t>
            </a:r>
            <a:r>
              <a:rPr lang="en-US" sz="2400" dirty="0"/>
              <a:t> y = </a:t>
            </a:r>
            <a:r>
              <a:rPr lang="en-US" sz="2400" dirty="0" err="1"/>
              <a:t>cars.sort</a:t>
            </a:r>
            <a:r>
              <a:rPr lang="en-US" sz="2400" dirty="0"/>
              <a:t>();         // The sort() method sort cars in alphabetical order </a:t>
            </a:r>
          </a:p>
        </p:txBody>
      </p:sp>
      <p:sp>
        <p:nvSpPr>
          <p:cNvPr id="5" name="Rectangle 4"/>
          <p:cNvSpPr/>
          <p:nvPr/>
        </p:nvSpPr>
        <p:spPr>
          <a:xfrm>
            <a:off x="575255" y="1344597"/>
            <a:ext cx="10706637" cy="1200329"/>
          </a:xfrm>
          <a:prstGeom prst="rect">
            <a:avLst/>
          </a:prstGeom>
        </p:spPr>
        <p:txBody>
          <a:bodyPr wrap="square">
            <a:spAutoFit/>
          </a:bodyPr>
          <a:lstStyle/>
          <a:p>
            <a:r>
              <a:rPr lang="en-US" sz="2400" b="1" dirty="0">
                <a:solidFill>
                  <a:srgbClr val="0000FF"/>
                </a:solidFill>
              </a:rPr>
              <a:t>The length Property</a:t>
            </a:r>
          </a:p>
          <a:p>
            <a:r>
              <a:rPr lang="en-US" sz="2400" dirty="0"/>
              <a:t>The </a:t>
            </a:r>
            <a:r>
              <a:rPr lang="en-US" sz="2400" b="1" dirty="0"/>
              <a:t>length</a:t>
            </a:r>
            <a:r>
              <a:rPr lang="en-US" sz="2400" dirty="0"/>
              <a:t> property of an array returns the length of an array (the number of array elements).</a:t>
            </a:r>
          </a:p>
        </p:txBody>
      </p:sp>
      <p:sp>
        <p:nvSpPr>
          <p:cNvPr id="6" name="Rectangle 5"/>
          <p:cNvSpPr/>
          <p:nvPr/>
        </p:nvSpPr>
        <p:spPr>
          <a:xfrm>
            <a:off x="819955" y="2544926"/>
            <a:ext cx="6096000" cy="4247317"/>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&lt;p&gt;The length property returns the length of an array.&lt;/p&gt;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fruits = ["Banana", "Orange", "Apple", "Mango"];</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a:t>
            </a:r>
            <a:r>
              <a:rPr lang="en-US" dirty="0" err="1">
                <a:solidFill>
                  <a:srgbClr val="FF0000"/>
                </a:solidFill>
              </a:rPr>
              <a:t>fruits.length</a:t>
            </a:r>
            <a:r>
              <a:rPr lang="en-US" dirty="0">
                <a:solidFill>
                  <a:srgbClr val="FF0000"/>
                </a:solidFill>
              </a:rPr>
              <a:t>;</a:t>
            </a:r>
          </a:p>
          <a:p>
            <a:r>
              <a:rPr lang="en-US" dirty="0"/>
              <a:t>&lt;/script&gt;</a:t>
            </a:r>
          </a:p>
          <a:p>
            <a:endParaRPr lang="en-US" dirty="0"/>
          </a:p>
          <a:p>
            <a:r>
              <a:rPr lang="en-US" dirty="0"/>
              <a:t>&lt;/body&gt;</a:t>
            </a:r>
          </a:p>
          <a:p>
            <a:r>
              <a:rPr lang="en-US" dirty="0"/>
              <a:t>&lt;/html&gt;</a:t>
            </a:r>
          </a:p>
        </p:txBody>
      </p:sp>
      <p:sp>
        <p:nvSpPr>
          <p:cNvPr id="7" name="Rectangle 6"/>
          <p:cNvSpPr/>
          <p:nvPr/>
        </p:nvSpPr>
        <p:spPr>
          <a:xfrm>
            <a:off x="7096261" y="2835378"/>
            <a:ext cx="6096000" cy="646331"/>
          </a:xfrm>
          <a:prstGeom prst="rect">
            <a:avLst/>
          </a:prstGeom>
        </p:spPr>
        <p:txBody>
          <a:bodyPr>
            <a:spAutoFit/>
          </a:bodyPr>
          <a:lstStyle/>
          <a:p>
            <a:r>
              <a:rPr lang="en-US" dirty="0"/>
              <a:t>The length property returns the length of an array.</a:t>
            </a:r>
          </a:p>
          <a:p>
            <a:r>
              <a:rPr lang="en-US" dirty="0"/>
              <a:t>4</a:t>
            </a:r>
          </a:p>
        </p:txBody>
      </p:sp>
    </p:spTree>
    <p:extLst>
      <p:ext uri="{BB962C8B-B14F-4D97-AF65-F5344CB8AC3E}">
        <p14:creationId xmlns:p14="http://schemas.microsoft.com/office/powerpoint/2010/main" val="20125911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19" y="404439"/>
            <a:ext cx="10024056" cy="830997"/>
          </a:xfrm>
          <a:prstGeom prst="rect">
            <a:avLst/>
          </a:prstGeom>
        </p:spPr>
        <p:txBody>
          <a:bodyPr wrap="square">
            <a:spAutoFit/>
          </a:bodyPr>
          <a:lstStyle/>
          <a:p>
            <a:r>
              <a:rPr lang="en-US" sz="2400" b="1" dirty="0">
                <a:solidFill>
                  <a:srgbClr val="0000FF"/>
                </a:solidFill>
              </a:rPr>
              <a:t>Adding Array Elements</a:t>
            </a:r>
          </a:p>
          <a:p>
            <a:r>
              <a:rPr lang="en-US" sz="2400" dirty="0"/>
              <a:t>The easiest way to add a new element to an array is using the push method:</a:t>
            </a:r>
          </a:p>
        </p:txBody>
      </p:sp>
      <p:sp>
        <p:nvSpPr>
          <p:cNvPr id="5" name="Rectangle 4"/>
          <p:cNvSpPr/>
          <p:nvPr/>
        </p:nvSpPr>
        <p:spPr>
          <a:xfrm>
            <a:off x="781319" y="1305024"/>
            <a:ext cx="6096000" cy="6186309"/>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&lt;p&gt;The push method appends a new element to an array.&lt;/p&gt;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fruits = ["Banana", "Orange", "Apple", "Mango"];</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fruits;</a:t>
            </a:r>
          </a:p>
          <a:p>
            <a:endParaRPr lang="en-US" dirty="0">
              <a:solidFill>
                <a:srgbClr val="FF0000"/>
              </a:solidFill>
            </a:endParaRPr>
          </a:p>
          <a:p>
            <a:r>
              <a:rPr lang="en-US" dirty="0">
                <a:solidFill>
                  <a:srgbClr val="FF0000"/>
                </a:solidFill>
              </a:rPr>
              <a:t>function </a:t>
            </a:r>
            <a:r>
              <a:rPr lang="en-US" dirty="0" err="1">
                <a:solidFill>
                  <a:srgbClr val="FF0000"/>
                </a:solidFill>
              </a:rPr>
              <a:t>myFunction</a:t>
            </a:r>
            <a:r>
              <a:rPr lang="en-US" dirty="0">
                <a:solidFill>
                  <a:srgbClr val="FF0000"/>
                </a:solidFill>
              </a:rPr>
              <a:t>() {</a:t>
            </a:r>
          </a:p>
          <a:p>
            <a:r>
              <a:rPr lang="en-US" dirty="0">
                <a:solidFill>
                  <a:srgbClr val="FF0000"/>
                </a:solidFill>
              </a:rPr>
              <a:t>    </a:t>
            </a:r>
            <a:r>
              <a:rPr lang="en-US" dirty="0" err="1">
                <a:solidFill>
                  <a:srgbClr val="FF0000"/>
                </a:solidFill>
              </a:rPr>
              <a:t>fruits.push</a:t>
            </a:r>
            <a:r>
              <a:rPr lang="en-US" dirty="0">
                <a:solidFill>
                  <a:srgbClr val="FF0000"/>
                </a:solidFill>
              </a:rPr>
              <a:t>("Lemon")</a:t>
            </a:r>
          </a:p>
          <a:p>
            <a:r>
              <a:rPr lang="en-US" dirty="0">
                <a:solidFill>
                  <a:srgbClr val="FF0000"/>
                </a:solidFill>
              </a:rPr>
              <a:t>    </a:t>
            </a:r>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fruits;</a:t>
            </a:r>
          </a:p>
          <a:p>
            <a:r>
              <a:rPr lang="en-US" dirty="0">
                <a:solidFill>
                  <a:srgbClr val="FF0000"/>
                </a:solidFill>
              </a:rPr>
              <a:t>}</a:t>
            </a:r>
          </a:p>
          <a:p>
            <a:r>
              <a:rPr lang="en-US" dirty="0"/>
              <a:t>&lt;/script&gt;</a:t>
            </a:r>
          </a:p>
          <a:p>
            <a:endParaRPr lang="en-US" dirty="0"/>
          </a:p>
          <a:p>
            <a:r>
              <a:rPr lang="en-US" dirty="0"/>
              <a:t>&lt;/body&gt;</a:t>
            </a:r>
          </a:p>
          <a:p>
            <a:r>
              <a:rPr lang="en-US" dirty="0"/>
              <a:t>&lt;/html&gt;</a:t>
            </a:r>
          </a:p>
        </p:txBody>
      </p:sp>
      <p:pic>
        <p:nvPicPr>
          <p:cNvPr id="6" name="Picture 5"/>
          <p:cNvPicPr>
            <a:picLocks noChangeAspect="1"/>
          </p:cNvPicPr>
          <p:nvPr/>
        </p:nvPicPr>
        <p:blipFill>
          <a:blip r:embed="rId2"/>
          <a:stretch>
            <a:fillRect/>
          </a:stretch>
        </p:blipFill>
        <p:spPr>
          <a:xfrm>
            <a:off x="6877319" y="3198049"/>
            <a:ext cx="4612819" cy="1258041"/>
          </a:xfrm>
          <a:prstGeom prst="rect">
            <a:avLst/>
          </a:prstGeom>
        </p:spPr>
      </p:pic>
    </p:spTree>
    <p:extLst>
      <p:ext uri="{BB962C8B-B14F-4D97-AF65-F5344CB8AC3E}">
        <p14:creationId xmlns:p14="http://schemas.microsoft.com/office/powerpoint/2010/main" val="9673683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014" y="362635"/>
            <a:ext cx="10101330" cy="461665"/>
          </a:xfrm>
          <a:prstGeom prst="rect">
            <a:avLst/>
          </a:prstGeom>
        </p:spPr>
        <p:txBody>
          <a:bodyPr wrap="square">
            <a:spAutoFit/>
          </a:bodyPr>
          <a:lstStyle/>
          <a:p>
            <a:r>
              <a:rPr lang="en-US" sz="2400" dirty="0"/>
              <a:t>New element can also be added to an array using the length property:</a:t>
            </a:r>
          </a:p>
        </p:txBody>
      </p:sp>
      <p:sp>
        <p:nvSpPr>
          <p:cNvPr id="5" name="Rectangle 4"/>
          <p:cNvSpPr/>
          <p:nvPr/>
        </p:nvSpPr>
        <p:spPr>
          <a:xfrm>
            <a:off x="807076" y="982957"/>
            <a:ext cx="6096000" cy="6463308"/>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&lt;p&gt;The length property provides an easy way to append new elements to an array without using the push() method.&lt;/p&gt;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fruits = ["Banana", "Orange", "Apple", "Mango"];</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fruits;</a:t>
            </a:r>
          </a:p>
          <a:p>
            <a:endParaRPr lang="en-US" dirty="0">
              <a:solidFill>
                <a:srgbClr val="FF0000"/>
              </a:solidFill>
            </a:endParaRPr>
          </a:p>
          <a:p>
            <a:r>
              <a:rPr lang="en-US" dirty="0">
                <a:solidFill>
                  <a:srgbClr val="FF0000"/>
                </a:solidFill>
              </a:rPr>
              <a:t>function </a:t>
            </a:r>
            <a:r>
              <a:rPr lang="en-US" dirty="0" err="1">
                <a:solidFill>
                  <a:srgbClr val="FF0000"/>
                </a:solidFill>
              </a:rPr>
              <a:t>myFunction</a:t>
            </a:r>
            <a:r>
              <a:rPr lang="en-US" dirty="0">
                <a:solidFill>
                  <a:srgbClr val="FF0000"/>
                </a:solidFill>
              </a:rPr>
              <a:t>() {</a:t>
            </a:r>
          </a:p>
          <a:p>
            <a:r>
              <a:rPr lang="en-US" dirty="0">
                <a:solidFill>
                  <a:srgbClr val="FF0000"/>
                </a:solidFill>
              </a:rPr>
              <a:t>    fruits[</a:t>
            </a:r>
            <a:r>
              <a:rPr lang="en-US" dirty="0" err="1">
                <a:solidFill>
                  <a:srgbClr val="FF0000"/>
                </a:solidFill>
              </a:rPr>
              <a:t>fruits.length</a:t>
            </a:r>
            <a:r>
              <a:rPr lang="en-US" dirty="0">
                <a:solidFill>
                  <a:srgbClr val="FF0000"/>
                </a:solidFill>
              </a:rPr>
              <a:t>] = "Lemon";</a:t>
            </a:r>
          </a:p>
          <a:p>
            <a:r>
              <a:rPr lang="en-US" dirty="0">
                <a:solidFill>
                  <a:srgbClr val="FF0000"/>
                </a:solidFill>
              </a:rPr>
              <a:t>    </a:t>
            </a:r>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fruits;</a:t>
            </a:r>
          </a:p>
          <a:p>
            <a:r>
              <a:rPr lang="en-US" dirty="0">
                <a:solidFill>
                  <a:srgbClr val="FF0000"/>
                </a:solidFill>
              </a:rPr>
              <a:t>}</a:t>
            </a:r>
          </a:p>
          <a:p>
            <a:r>
              <a:rPr lang="en-US" dirty="0"/>
              <a:t>&lt;/script&gt;</a:t>
            </a:r>
          </a:p>
          <a:p>
            <a:endParaRPr lang="en-US" dirty="0"/>
          </a:p>
          <a:p>
            <a:r>
              <a:rPr lang="en-US" dirty="0"/>
              <a:t>&lt;/body&gt;</a:t>
            </a:r>
          </a:p>
          <a:p>
            <a:r>
              <a:rPr lang="en-US" dirty="0"/>
              <a:t>&lt;/html&gt;</a:t>
            </a:r>
          </a:p>
        </p:txBody>
      </p:sp>
      <p:pic>
        <p:nvPicPr>
          <p:cNvPr id="6" name="Picture 5"/>
          <p:cNvPicPr>
            <a:picLocks noChangeAspect="1"/>
          </p:cNvPicPr>
          <p:nvPr/>
        </p:nvPicPr>
        <p:blipFill>
          <a:blip r:embed="rId2"/>
          <a:stretch>
            <a:fillRect/>
          </a:stretch>
        </p:blipFill>
        <p:spPr>
          <a:xfrm>
            <a:off x="5651679" y="2915796"/>
            <a:ext cx="6222642" cy="1246539"/>
          </a:xfrm>
          <a:prstGeom prst="rect">
            <a:avLst/>
          </a:prstGeom>
        </p:spPr>
      </p:pic>
    </p:spTree>
    <p:extLst>
      <p:ext uri="{BB962C8B-B14F-4D97-AF65-F5344CB8AC3E}">
        <p14:creationId xmlns:p14="http://schemas.microsoft.com/office/powerpoint/2010/main" val="209422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29841"/>
            <a:ext cx="6096000" cy="5632311"/>
          </a:xfrm>
          <a:prstGeom prst="rect">
            <a:avLst/>
          </a:prstGeom>
        </p:spPr>
        <p:txBody>
          <a:bodyPr>
            <a:spAutoFit/>
          </a:bodyPr>
          <a:lstStyle/>
          <a:p>
            <a:r>
              <a:rPr lang="en-US" sz="2400" dirty="0"/>
              <a:t>&lt;!DOCTYPE html&gt;</a:t>
            </a:r>
          </a:p>
          <a:p>
            <a:r>
              <a:rPr lang="en-US" sz="2400" dirty="0"/>
              <a:t>&lt;html&gt;</a:t>
            </a:r>
          </a:p>
          <a:p>
            <a:r>
              <a:rPr lang="en-US" sz="2400" dirty="0"/>
              <a:t>&lt;body&gt;</a:t>
            </a:r>
          </a:p>
          <a:p>
            <a:endParaRPr lang="en-US" sz="2400" dirty="0"/>
          </a:p>
          <a:p>
            <a:r>
              <a:rPr lang="en-US" sz="2400" dirty="0"/>
              <a:t>&lt;</a:t>
            </a:r>
            <a:r>
              <a:rPr lang="en-US" sz="2400" dirty="0" err="1">
                <a:solidFill>
                  <a:srgbClr val="FF0000"/>
                </a:solidFill>
              </a:rPr>
              <a:t>svg</a:t>
            </a:r>
            <a:r>
              <a:rPr lang="en-US" sz="2400" dirty="0"/>
              <a:t> width="400" height="180"&gt;</a:t>
            </a:r>
          </a:p>
          <a:p>
            <a:r>
              <a:rPr lang="en-US" sz="2400" dirty="0"/>
              <a:t>  &lt;</a:t>
            </a:r>
            <a:r>
              <a:rPr lang="en-US" sz="2400" dirty="0" err="1"/>
              <a:t>rect</a:t>
            </a:r>
            <a:r>
              <a:rPr lang="en-US" sz="2400" dirty="0"/>
              <a:t> x="50" y="20" </a:t>
            </a:r>
            <a:r>
              <a:rPr lang="en-US" sz="2400" dirty="0" err="1"/>
              <a:t>rx</a:t>
            </a:r>
            <a:r>
              <a:rPr lang="en-US" sz="2400" dirty="0"/>
              <a:t>="20" </a:t>
            </a:r>
            <a:r>
              <a:rPr lang="en-US" sz="2400" dirty="0" err="1"/>
              <a:t>ry</a:t>
            </a:r>
            <a:r>
              <a:rPr lang="en-US" sz="2400" dirty="0"/>
              <a:t>="20" width="150" height="150"</a:t>
            </a:r>
          </a:p>
          <a:p>
            <a:r>
              <a:rPr lang="en-US" sz="2400" dirty="0"/>
              <a:t>  style="fill:red;stroke:black;stroke-width:5;opacity:0.5" /&gt;</a:t>
            </a:r>
          </a:p>
          <a:p>
            <a:r>
              <a:rPr lang="en-US" sz="2400" dirty="0"/>
              <a:t>Sorry, your browser does not support inline SVG.</a:t>
            </a:r>
          </a:p>
          <a:p>
            <a:r>
              <a:rPr lang="en-US" sz="2400" dirty="0">
                <a:solidFill>
                  <a:srgbClr val="FF0000"/>
                </a:solidFill>
              </a:rPr>
              <a:t>&lt;/</a:t>
            </a:r>
            <a:r>
              <a:rPr lang="en-US" sz="2400" dirty="0" err="1">
                <a:solidFill>
                  <a:srgbClr val="FF0000"/>
                </a:solidFill>
              </a:rPr>
              <a:t>svg</a:t>
            </a:r>
            <a:r>
              <a:rPr lang="en-US" sz="2400" dirty="0">
                <a:solidFill>
                  <a:srgbClr val="FF0000"/>
                </a:solidFill>
              </a:rPr>
              <a:t>&gt;</a:t>
            </a:r>
          </a:p>
          <a:p>
            <a:endParaRPr lang="en-US" sz="2400" dirty="0"/>
          </a:p>
          <a:p>
            <a:r>
              <a:rPr lang="en-US" sz="2400" dirty="0"/>
              <a:t>&lt;/body&gt;</a:t>
            </a:r>
          </a:p>
          <a:p>
            <a:r>
              <a:rPr lang="en-US" sz="2400" dirty="0"/>
              <a:t>&lt;/html&gt;</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163" y="885824"/>
            <a:ext cx="3690937" cy="340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6575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8896" y="336877"/>
            <a:ext cx="8839200" cy="830997"/>
          </a:xfrm>
          <a:prstGeom prst="rect">
            <a:avLst/>
          </a:prstGeom>
        </p:spPr>
        <p:txBody>
          <a:bodyPr wrap="square">
            <a:spAutoFit/>
          </a:bodyPr>
          <a:lstStyle/>
          <a:p>
            <a:r>
              <a:rPr lang="en-US" sz="2400" dirty="0"/>
              <a:t>Adding elements with high indexes can create undefined "holes" in an array:</a:t>
            </a:r>
          </a:p>
        </p:txBody>
      </p:sp>
      <p:sp>
        <p:nvSpPr>
          <p:cNvPr id="5" name="Rectangle 4"/>
          <p:cNvSpPr/>
          <p:nvPr/>
        </p:nvSpPr>
        <p:spPr>
          <a:xfrm>
            <a:off x="1038896" y="1167874"/>
            <a:ext cx="6096000" cy="6463308"/>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&lt;p&gt;Adding elements with high indexes can create undefined "holes" in an array.&lt;/p&gt;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fruits = ["Banana", "Orange", "Apple", "Mango"];</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fruits;</a:t>
            </a:r>
          </a:p>
          <a:p>
            <a:endParaRPr lang="en-US" dirty="0">
              <a:solidFill>
                <a:srgbClr val="FF0000"/>
              </a:solidFill>
            </a:endParaRPr>
          </a:p>
          <a:p>
            <a:r>
              <a:rPr lang="en-US" dirty="0">
                <a:solidFill>
                  <a:srgbClr val="FF0000"/>
                </a:solidFill>
              </a:rPr>
              <a:t>function </a:t>
            </a:r>
            <a:r>
              <a:rPr lang="en-US" dirty="0" err="1">
                <a:solidFill>
                  <a:srgbClr val="FF0000"/>
                </a:solidFill>
              </a:rPr>
              <a:t>myFunction</a:t>
            </a:r>
            <a:r>
              <a:rPr lang="en-US" dirty="0">
                <a:solidFill>
                  <a:srgbClr val="FF0000"/>
                </a:solidFill>
              </a:rPr>
              <a:t>() {</a:t>
            </a:r>
          </a:p>
          <a:p>
            <a:r>
              <a:rPr lang="en-US" dirty="0">
                <a:solidFill>
                  <a:srgbClr val="FF0000"/>
                </a:solidFill>
              </a:rPr>
              <a:t>    fruits[10] = "Lemon";</a:t>
            </a:r>
          </a:p>
          <a:p>
            <a:r>
              <a:rPr lang="en-US" dirty="0">
                <a:solidFill>
                  <a:srgbClr val="FF0000"/>
                </a:solidFill>
              </a:rPr>
              <a:t>    </a:t>
            </a:r>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fruits[8];</a:t>
            </a:r>
          </a:p>
          <a:p>
            <a:r>
              <a:rPr lang="en-US" dirty="0"/>
              <a:t>}</a:t>
            </a:r>
          </a:p>
          <a:p>
            <a:r>
              <a:rPr lang="en-US" dirty="0"/>
              <a:t>&lt;/script&gt;</a:t>
            </a:r>
          </a:p>
          <a:p>
            <a:endParaRPr lang="en-US" dirty="0"/>
          </a:p>
          <a:p>
            <a:r>
              <a:rPr lang="en-US" dirty="0"/>
              <a:t>&lt;/body&gt;</a:t>
            </a:r>
          </a:p>
          <a:p>
            <a:r>
              <a:rPr lang="en-US" dirty="0"/>
              <a:t>&lt;/html&gt;</a:t>
            </a:r>
          </a:p>
        </p:txBody>
      </p:sp>
      <p:pic>
        <p:nvPicPr>
          <p:cNvPr id="6" name="Picture 5"/>
          <p:cNvPicPr>
            <a:picLocks noChangeAspect="1"/>
          </p:cNvPicPr>
          <p:nvPr/>
        </p:nvPicPr>
        <p:blipFill>
          <a:blip r:embed="rId2"/>
          <a:stretch>
            <a:fillRect/>
          </a:stretch>
        </p:blipFill>
        <p:spPr>
          <a:xfrm>
            <a:off x="5991793" y="1001143"/>
            <a:ext cx="5736349" cy="1110992"/>
          </a:xfrm>
          <a:prstGeom prst="rect">
            <a:avLst/>
          </a:prstGeom>
        </p:spPr>
      </p:pic>
    </p:spTree>
    <p:extLst>
      <p:ext uri="{BB962C8B-B14F-4D97-AF65-F5344CB8AC3E}">
        <p14:creationId xmlns:p14="http://schemas.microsoft.com/office/powerpoint/2010/main" val="34298326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17" y="388393"/>
            <a:ext cx="9792237" cy="830997"/>
          </a:xfrm>
          <a:prstGeom prst="rect">
            <a:avLst/>
          </a:prstGeom>
        </p:spPr>
        <p:txBody>
          <a:bodyPr wrap="square">
            <a:spAutoFit/>
          </a:bodyPr>
          <a:lstStyle/>
          <a:p>
            <a:r>
              <a:rPr lang="en-US" sz="2400" b="1" dirty="0">
                <a:solidFill>
                  <a:srgbClr val="0000FF"/>
                </a:solidFill>
              </a:rPr>
              <a:t>Looping Array Elements</a:t>
            </a:r>
          </a:p>
          <a:p>
            <a:r>
              <a:rPr lang="en-US" sz="2400" dirty="0"/>
              <a:t>The best way to loop through an array, is using a "for" loop</a:t>
            </a:r>
            <a:r>
              <a:rPr lang="en-US" dirty="0"/>
              <a:t>:</a:t>
            </a:r>
          </a:p>
        </p:txBody>
      </p:sp>
      <p:sp>
        <p:nvSpPr>
          <p:cNvPr id="5" name="Rectangle 4"/>
          <p:cNvSpPr/>
          <p:nvPr/>
        </p:nvSpPr>
        <p:spPr>
          <a:xfrm>
            <a:off x="781317" y="1219390"/>
            <a:ext cx="6096000" cy="7294305"/>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&lt;p&gt;The best way to loop through an array is using a standard for loop:&lt;/p&gt;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a:solidFill>
                  <a:srgbClr val="FF0000"/>
                </a:solidFill>
              </a:rPr>
              <a:t>function </a:t>
            </a:r>
            <a:r>
              <a:rPr lang="en-US" dirty="0" err="1">
                <a:solidFill>
                  <a:srgbClr val="FF0000"/>
                </a:solidFill>
              </a:rPr>
              <a:t>myFunction</a:t>
            </a:r>
            <a:r>
              <a:rPr lang="en-US" dirty="0">
                <a:solidFill>
                  <a:srgbClr val="FF0000"/>
                </a:solidFill>
              </a:rPr>
              <a:t>() {</a:t>
            </a:r>
          </a:p>
          <a:p>
            <a:r>
              <a:rPr lang="en-US" dirty="0">
                <a:solidFill>
                  <a:srgbClr val="FF0000"/>
                </a:solidFill>
              </a:rPr>
              <a:t>    </a:t>
            </a:r>
            <a:r>
              <a:rPr lang="en-US" dirty="0" err="1">
                <a:solidFill>
                  <a:srgbClr val="FF0000"/>
                </a:solidFill>
              </a:rPr>
              <a:t>var</a:t>
            </a:r>
            <a:r>
              <a:rPr lang="en-US" dirty="0">
                <a:solidFill>
                  <a:srgbClr val="FF0000"/>
                </a:solidFill>
              </a:rPr>
              <a:t> index;</a:t>
            </a:r>
          </a:p>
          <a:p>
            <a:r>
              <a:rPr lang="en-US" dirty="0">
                <a:solidFill>
                  <a:srgbClr val="FF0000"/>
                </a:solidFill>
              </a:rPr>
              <a:t>    </a:t>
            </a:r>
            <a:r>
              <a:rPr lang="en-US" dirty="0" err="1">
                <a:solidFill>
                  <a:srgbClr val="FF0000"/>
                </a:solidFill>
              </a:rPr>
              <a:t>var</a:t>
            </a:r>
            <a:r>
              <a:rPr lang="en-US" dirty="0">
                <a:solidFill>
                  <a:srgbClr val="FF0000"/>
                </a:solidFill>
              </a:rPr>
              <a:t> text = "&lt;</a:t>
            </a:r>
            <a:r>
              <a:rPr lang="en-US" dirty="0" err="1">
                <a:solidFill>
                  <a:srgbClr val="FF0000"/>
                </a:solidFill>
              </a:rPr>
              <a:t>ul</a:t>
            </a:r>
            <a:r>
              <a:rPr lang="en-US" dirty="0">
                <a:solidFill>
                  <a:srgbClr val="FF0000"/>
                </a:solidFill>
              </a:rPr>
              <a:t>&gt;";</a:t>
            </a:r>
          </a:p>
          <a:p>
            <a:r>
              <a:rPr lang="en-US" dirty="0">
                <a:solidFill>
                  <a:srgbClr val="FF0000"/>
                </a:solidFill>
              </a:rPr>
              <a:t>    </a:t>
            </a:r>
            <a:r>
              <a:rPr lang="en-US" dirty="0" err="1">
                <a:solidFill>
                  <a:srgbClr val="FF0000"/>
                </a:solidFill>
              </a:rPr>
              <a:t>var</a:t>
            </a:r>
            <a:r>
              <a:rPr lang="en-US" dirty="0">
                <a:solidFill>
                  <a:srgbClr val="FF0000"/>
                </a:solidFill>
              </a:rPr>
              <a:t> fruits = ["Banana", "Orange", "Apple", "Mango"];</a:t>
            </a:r>
          </a:p>
          <a:p>
            <a:r>
              <a:rPr lang="en-US" dirty="0">
                <a:solidFill>
                  <a:srgbClr val="FF0000"/>
                </a:solidFill>
              </a:rPr>
              <a:t>    for (index = 0; index &lt; </a:t>
            </a:r>
            <a:r>
              <a:rPr lang="en-US" dirty="0" err="1">
                <a:solidFill>
                  <a:srgbClr val="FF0000"/>
                </a:solidFill>
              </a:rPr>
              <a:t>fruits.length</a:t>
            </a:r>
            <a:r>
              <a:rPr lang="en-US" dirty="0">
                <a:solidFill>
                  <a:srgbClr val="FF0000"/>
                </a:solidFill>
              </a:rPr>
              <a:t>; index++) {</a:t>
            </a:r>
          </a:p>
          <a:p>
            <a:r>
              <a:rPr lang="en-US" dirty="0">
                <a:solidFill>
                  <a:srgbClr val="FF0000"/>
                </a:solidFill>
              </a:rPr>
              <a:t>        text += "&lt;li&gt;" + fruits[index] + "&lt;/li&gt;";</a:t>
            </a:r>
          </a:p>
          <a:p>
            <a:r>
              <a:rPr lang="en-US" dirty="0">
                <a:solidFill>
                  <a:srgbClr val="FF0000"/>
                </a:solidFill>
              </a:rPr>
              <a:t>    }</a:t>
            </a:r>
          </a:p>
          <a:p>
            <a:r>
              <a:rPr lang="en-US" dirty="0">
                <a:solidFill>
                  <a:srgbClr val="FF0000"/>
                </a:solidFill>
              </a:rPr>
              <a:t>    text += "&lt;/</a:t>
            </a:r>
            <a:r>
              <a:rPr lang="en-US" dirty="0" err="1">
                <a:solidFill>
                  <a:srgbClr val="FF0000"/>
                </a:solidFill>
              </a:rPr>
              <a:t>ul</a:t>
            </a:r>
            <a:r>
              <a:rPr lang="en-US" dirty="0">
                <a:solidFill>
                  <a:srgbClr val="FF0000"/>
                </a:solidFill>
              </a:rPr>
              <a:t>&gt;";</a:t>
            </a:r>
          </a:p>
          <a:p>
            <a:r>
              <a:rPr lang="en-US" dirty="0">
                <a:solidFill>
                  <a:srgbClr val="FF0000"/>
                </a:solidFill>
              </a:rPr>
              <a:t>    </a:t>
            </a:r>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text;</a:t>
            </a:r>
          </a:p>
          <a:p>
            <a:r>
              <a:rPr lang="en-US" dirty="0">
                <a:solidFill>
                  <a:srgbClr val="FF0000"/>
                </a:solidFill>
              </a:rPr>
              <a:t>}</a:t>
            </a:r>
          </a:p>
          <a:p>
            <a:r>
              <a:rPr lang="en-US" dirty="0"/>
              <a:t>&lt;/script&gt;</a:t>
            </a:r>
          </a:p>
          <a:p>
            <a:endParaRPr lang="en-US" dirty="0"/>
          </a:p>
          <a:p>
            <a:r>
              <a:rPr lang="en-US" dirty="0"/>
              <a:t>&lt;/body&gt;</a:t>
            </a:r>
          </a:p>
          <a:p>
            <a:r>
              <a:rPr lang="en-US" dirty="0"/>
              <a:t>&lt;/html&gt;</a:t>
            </a:r>
          </a:p>
        </p:txBody>
      </p:sp>
      <p:pic>
        <p:nvPicPr>
          <p:cNvPr id="6" name="Picture 5"/>
          <p:cNvPicPr>
            <a:picLocks noChangeAspect="1"/>
          </p:cNvPicPr>
          <p:nvPr/>
        </p:nvPicPr>
        <p:blipFill>
          <a:blip r:embed="rId2"/>
          <a:stretch>
            <a:fillRect/>
          </a:stretch>
        </p:blipFill>
        <p:spPr>
          <a:xfrm>
            <a:off x="6269862" y="3130734"/>
            <a:ext cx="5179455" cy="1883439"/>
          </a:xfrm>
          <a:prstGeom prst="rect">
            <a:avLst/>
          </a:prstGeom>
        </p:spPr>
      </p:pic>
    </p:spTree>
    <p:extLst>
      <p:ext uri="{BB962C8B-B14F-4D97-AF65-F5344CB8AC3E}">
        <p14:creationId xmlns:p14="http://schemas.microsoft.com/office/powerpoint/2010/main" val="37404425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378" y="313492"/>
            <a:ext cx="9341476" cy="3166251"/>
          </a:xfrm>
          <a:prstGeom prst="rect">
            <a:avLst/>
          </a:prstGeom>
        </p:spPr>
        <p:txBody>
          <a:bodyPr wrap="square">
            <a:spAutoFit/>
          </a:bodyPr>
          <a:lstStyle/>
          <a:p>
            <a:pPr>
              <a:lnSpc>
                <a:spcPct val="107000"/>
              </a:lnSpc>
              <a:spcAft>
                <a:spcPts val="800"/>
              </a:spcAft>
            </a:pPr>
            <a:r>
              <a:rPr lang="en-US"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DaunPenh" panose="02000500000000020004" pitchFamily="2" charset="0"/>
              </a:rPr>
              <a:t>Exercises: Variables</a:t>
            </a:r>
            <a:endParaRPr lang="en-US" sz="1400" b="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800"/>
              </a:spcAft>
            </a:pPr>
            <a:r>
              <a:rPr lang="en-US" sz="1400" b="1" dirty="0">
                <a:latin typeface="Times New Roman" panose="02020603050405020304" pitchFamily="18" charset="0"/>
                <a:ea typeface="Times New Roman" panose="02020603050405020304" pitchFamily="18" charset="0"/>
                <a:cs typeface="DaunPenh" panose="02000500000000020004" pitchFamily="2" charset="0"/>
              </a:rPr>
              <a:t>The Fortune Teller</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800"/>
              </a:spcAft>
            </a:pPr>
            <a:r>
              <a:rPr lang="en-US" sz="1400" i="1" dirty="0">
                <a:latin typeface="Times New Roman" panose="02020603050405020304" pitchFamily="18" charset="0"/>
                <a:ea typeface="Times New Roman" panose="02020603050405020304" pitchFamily="18" charset="0"/>
                <a:cs typeface="DaunPenh" panose="02000500000000020004" pitchFamily="2" charset="0"/>
              </a:rPr>
              <a:t>Why pay a fortune teller when you can just program your fortune yourself?</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latin typeface="Courier New" panose="02070309020205020404" pitchFamily="49" charset="0"/>
                <a:ea typeface="Times New Roman" panose="02020603050405020304" pitchFamily="18" charset="0"/>
                <a:cs typeface="DaunPenh" panose="02000500000000020004" pitchFamily="2" charset="0"/>
              </a:rPr>
              <a:t>var</a:t>
            </a:r>
            <a:r>
              <a:rPr lang="en-US" sz="1400" dirty="0">
                <a:latin typeface="Courier New" panose="02070309020205020404" pitchFamily="49" charset="0"/>
                <a:ea typeface="Times New Roman" panose="02020603050405020304" pitchFamily="18" charset="0"/>
                <a:cs typeface="DaunPenh" panose="02000500000000020004" pitchFamily="2" charset="0"/>
              </a:rPr>
              <a:t> </a:t>
            </a:r>
            <a:r>
              <a:rPr lang="en-US" sz="1400" dirty="0" err="1">
                <a:latin typeface="Courier New" panose="02070309020205020404" pitchFamily="49" charset="0"/>
                <a:ea typeface="Times New Roman" panose="02020603050405020304" pitchFamily="18" charset="0"/>
                <a:cs typeface="DaunPenh" panose="02000500000000020004" pitchFamily="2" charset="0"/>
              </a:rPr>
              <a:t>numKids</a:t>
            </a:r>
            <a:r>
              <a:rPr lang="en-US" sz="1400" dirty="0">
                <a:latin typeface="Courier New" panose="02070309020205020404" pitchFamily="49" charset="0"/>
                <a:ea typeface="Times New Roman" panose="02020603050405020304" pitchFamily="18" charset="0"/>
                <a:cs typeface="DaunPenh" panose="02000500000000020004" pitchFamily="2" charset="0"/>
              </a:rPr>
              <a:t>  = 5;</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latin typeface="Courier New" panose="02070309020205020404" pitchFamily="49" charset="0"/>
                <a:ea typeface="Times New Roman" panose="02020603050405020304" pitchFamily="18" charset="0"/>
                <a:cs typeface="DaunPenh" panose="02000500000000020004" pitchFamily="2" charset="0"/>
              </a:rPr>
              <a:t>var</a:t>
            </a:r>
            <a:r>
              <a:rPr lang="en-US" sz="1400" dirty="0">
                <a:latin typeface="Courier New" panose="02070309020205020404" pitchFamily="49" charset="0"/>
                <a:ea typeface="Times New Roman" panose="02020603050405020304" pitchFamily="18" charset="0"/>
                <a:cs typeface="DaunPenh" panose="02000500000000020004" pitchFamily="2" charset="0"/>
              </a:rPr>
              <a:t> partner  = 'David Beckham';</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latin typeface="Courier New" panose="02070309020205020404" pitchFamily="49" charset="0"/>
                <a:ea typeface="Times New Roman" panose="02020603050405020304" pitchFamily="18" charset="0"/>
                <a:cs typeface="DaunPenh" panose="02000500000000020004" pitchFamily="2" charset="0"/>
              </a:rPr>
              <a:t>var</a:t>
            </a:r>
            <a:r>
              <a:rPr lang="en-US" sz="1400" dirty="0">
                <a:latin typeface="Courier New" panose="02070309020205020404" pitchFamily="49" charset="0"/>
                <a:ea typeface="Times New Roman" panose="02020603050405020304" pitchFamily="18" charset="0"/>
                <a:cs typeface="DaunPenh" panose="02000500000000020004" pitchFamily="2" charset="0"/>
              </a:rPr>
              <a:t> location = 'Costa Rica';</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latin typeface="Courier New" panose="02070309020205020404" pitchFamily="49" charset="0"/>
                <a:ea typeface="Times New Roman" panose="02020603050405020304" pitchFamily="18" charset="0"/>
                <a:cs typeface="DaunPenh" panose="02000500000000020004" pitchFamily="2" charset="0"/>
              </a:rPr>
              <a:t>var</a:t>
            </a:r>
            <a:r>
              <a:rPr lang="en-US" sz="1400" dirty="0">
                <a:latin typeface="Courier New" panose="02070309020205020404" pitchFamily="49" charset="0"/>
                <a:ea typeface="Times New Roman" panose="02020603050405020304" pitchFamily="18" charset="0"/>
                <a:cs typeface="DaunPenh" panose="02000500000000020004" pitchFamily="2" charset="0"/>
              </a:rPr>
              <a:t> </a:t>
            </a:r>
            <a:r>
              <a:rPr lang="en-US" sz="1400" dirty="0" err="1">
                <a:latin typeface="Courier New" panose="02070309020205020404" pitchFamily="49" charset="0"/>
                <a:ea typeface="Times New Roman" panose="02020603050405020304" pitchFamily="18" charset="0"/>
                <a:cs typeface="DaunPenh" panose="02000500000000020004" pitchFamily="2" charset="0"/>
              </a:rPr>
              <a:t>jobTitle</a:t>
            </a:r>
            <a:r>
              <a:rPr lang="en-US" sz="1400" dirty="0">
                <a:latin typeface="Courier New" panose="02070309020205020404" pitchFamily="49" charset="0"/>
                <a:ea typeface="Times New Roman" panose="02020603050405020304" pitchFamily="18" charset="0"/>
                <a:cs typeface="DaunPenh" panose="02000500000000020004" pitchFamily="2" charset="0"/>
              </a:rPr>
              <a:t> = 'web developer';</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latin typeface="Courier New" panose="02070309020205020404" pitchFamily="49" charset="0"/>
                <a:ea typeface="Times New Roman" panose="02020603050405020304" pitchFamily="18" charset="0"/>
                <a:cs typeface="DaunPenh" panose="02000500000000020004" pitchFamily="2" charset="0"/>
              </a:rPr>
              <a:t> </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latin typeface="Courier New" panose="02070309020205020404" pitchFamily="49" charset="0"/>
                <a:ea typeface="Times New Roman" panose="02020603050405020304" pitchFamily="18" charset="0"/>
                <a:cs typeface="DaunPenh" panose="02000500000000020004" pitchFamily="2" charset="0"/>
              </a:rPr>
              <a:t>var</a:t>
            </a:r>
            <a:r>
              <a:rPr lang="en-US" sz="1400" dirty="0">
                <a:latin typeface="Courier New" panose="02070309020205020404" pitchFamily="49" charset="0"/>
                <a:ea typeface="Times New Roman" panose="02020603050405020304" pitchFamily="18" charset="0"/>
                <a:cs typeface="DaunPenh" panose="02000500000000020004" pitchFamily="2" charset="0"/>
              </a:rPr>
              <a:t> future = 'You will be a ' + </a:t>
            </a:r>
            <a:r>
              <a:rPr lang="en-US" sz="1400" dirty="0" err="1">
                <a:latin typeface="Courier New" panose="02070309020205020404" pitchFamily="49" charset="0"/>
                <a:ea typeface="Times New Roman" panose="02020603050405020304" pitchFamily="18" charset="0"/>
                <a:cs typeface="DaunPenh" panose="02000500000000020004" pitchFamily="2" charset="0"/>
              </a:rPr>
              <a:t>jobTitle</a:t>
            </a:r>
            <a:r>
              <a:rPr lang="en-US" sz="1400" dirty="0">
                <a:latin typeface="Courier New" panose="02070309020205020404" pitchFamily="49" charset="0"/>
                <a:ea typeface="Times New Roman" panose="02020603050405020304" pitchFamily="18" charset="0"/>
                <a:cs typeface="DaunPenh" panose="02000500000000020004" pitchFamily="2" charset="0"/>
              </a:rPr>
              <a:t> + ' in ' + location + ', and married to ' +</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latin typeface="Courier New" panose="02070309020205020404" pitchFamily="49" charset="0"/>
                <a:ea typeface="Times New Roman" panose="02020603050405020304" pitchFamily="18" charset="0"/>
                <a:cs typeface="DaunPenh" panose="02000500000000020004" pitchFamily="2" charset="0"/>
              </a:rPr>
              <a:t>   partner + ' ' + ' with ' + </a:t>
            </a:r>
            <a:r>
              <a:rPr lang="en-US" sz="1400" dirty="0" err="1">
                <a:latin typeface="Courier New" panose="02070309020205020404" pitchFamily="49" charset="0"/>
                <a:ea typeface="Times New Roman" panose="02020603050405020304" pitchFamily="18" charset="0"/>
                <a:cs typeface="DaunPenh" panose="02000500000000020004" pitchFamily="2" charset="0"/>
              </a:rPr>
              <a:t>numKids</a:t>
            </a:r>
            <a:r>
              <a:rPr lang="en-US" sz="1400" dirty="0">
                <a:latin typeface="Courier New" panose="02070309020205020404" pitchFamily="49" charset="0"/>
                <a:ea typeface="Times New Roman" panose="02020603050405020304" pitchFamily="18" charset="0"/>
                <a:cs typeface="DaunPenh" panose="02000500000000020004" pitchFamily="2" charset="0"/>
              </a:rPr>
              <a:t> + ' kids.';</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latin typeface="Courier New" panose="02070309020205020404" pitchFamily="49" charset="0"/>
                <a:ea typeface="Times New Roman" panose="02020603050405020304" pitchFamily="18" charset="0"/>
                <a:cs typeface="DaunPenh" panose="02000500000000020004" pitchFamily="2" charset="0"/>
              </a:rPr>
              <a:t>console.log(future);</a:t>
            </a:r>
            <a:endParaRPr lang="en-US" sz="1400" dirty="0">
              <a:latin typeface="Calibri" panose="020F0502020204030204" pitchFamily="34" charset="0"/>
              <a:ea typeface="Calibri" panose="020F0502020204030204" pitchFamily="34" charset="0"/>
              <a:cs typeface="DaunPenh" panose="02000500000000020004" pitchFamily="2"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DaunPenh" panose="02000500000000020004" pitchFamily="2" charset="0"/>
              </a:rPr>
              <a:t> </a:t>
            </a:r>
            <a:endParaRPr lang="en-US" sz="1400" dirty="0">
              <a:effectLst/>
              <a:latin typeface="Calibri" panose="020F0502020204030204" pitchFamily="34" charset="0"/>
              <a:ea typeface="Calibri" panose="020F0502020204030204" pitchFamily="34" charset="0"/>
              <a:cs typeface="DaunPenh" panose="02000500000000020004" pitchFamily="2" charset="0"/>
            </a:endParaRPr>
          </a:p>
        </p:txBody>
      </p:sp>
      <p:sp>
        <p:nvSpPr>
          <p:cNvPr id="9" name="Rectangle 8"/>
          <p:cNvSpPr/>
          <p:nvPr/>
        </p:nvSpPr>
        <p:spPr>
          <a:xfrm>
            <a:off x="729803" y="3479743"/>
            <a:ext cx="6096000" cy="2031325"/>
          </a:xfrm>
          <a:prstGeom prst="rect">
            <a:avLst/>
          </a:prstGeom>
        </p:spPr>
        <p:txBody>
          <a:bodyPr>
            <a:spAutoFit/>
          </a:bodyPr>
          <a:lstStyle/>
          <a:p>
            <a:r>
              <a:rPr lang="en-US" dirty="0"/>
              <a:t>The Age Calculator</a:t>
            </a:r>
          </a:p>
          <a:p>
            <a:r>
              <a:rPr lang="en-US" dirty="0"/>
              <a:t>Forgot how old someone is? Calculate it!</a:t>
            </a:r>
          </a:p>
          <a:p>
            <a:endParaRPr lang="en-US" dirty="0"/>
          </a:p>
          <a:p>
            <a:r>
              <a:rPr lang="en-US" dirty="0" err="1"/>
              <a:t>var</a:t>
            </a:r>
            <a:r>
              <a:rPr lang="en-US" dirty="0"/>
              <a:t> year = 1984;</a:t>
            </a:r>
          </a:p>
          <a:p>
            <a:r>
              <a:rPr lang="en-US" dirty="0" err="1"/>
              <a:t>var</a:t>
            </a:r>
            <a:r>
              <a:rPr lang="en-US" dirty="0"/>
              <a:t> now  = 2012;</a:t>
            </a:r>
          </a:p>
          <a:p>
            <a:r>
              <a:rPr lang="en-US" dirty="0" err="1"/>
              <a:t>var</a:t>
            </a:r>
            <a:r>
              <a:rPr lang="en-US" dirty="0"/>
              <a:t> age  = now - year;</a:t>
            </a:r>
          </a:p>
          <a:p>
            <a:r>
              <a:rPr lang="en-US" dirty="0"/>
              <a:t>console.log('They are either ' + age + ' or ' + (age - 1));</a:t>
            </a:r>
          </a:p>
        </p:txBody>
      </p:sp>
    </p:spTree>
    <p:extLst>
      <p:ext uri="{BB962C8B-B14F-4D97-AF65-F5344CB8AC3E}">
        <p14:creationId xmlns:p14="http://schemas.microsoft.com/office/powerpoint/2010/main" val="11830630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0106" y="426616"/>
            <a:ext cx="10152845" cy="2585323"/>
          </a:xfrm>
          <a:prstGeom prst="rect">
            <a:avLst/>
          </a:prstGeom>
        </p:spPr>
        <p:txBody>
          <a:bodyPr wrap="square">
            <a:spAutoFit/>
          </a:bodyPr>
          <a:lstStyle/>
          <a:p>
            <a:r>
              <a:rPr lang="en-US" b="1" dirty="0">
                <a:solidFill>
                  <a:srgbClr val="FF0000"/>
                </a:solidFill>
                <a:effectLst>
                  <a:outerShdw blurRad="38100" dist="38100" dir="2700000" algn="tl">
                    <a:srgbClr val="000000">
                      <a:alpha val="43137"/>
                    </a:srgbClr>
                  </a:outerShdw>
                </a:effectLst>
              </a:rPr>
              <a:t>The Lifetime Supply Calculator</a:t>
            </a:r>
          </a:p>
          <a:p>
            <a:r>
              <a:rPr lang="en-US" dirty="0"/>
              <a:t>Ever wonder how much a "lifetime supply" of your favorite snack is? Wonder no more!</a:t>
            </a:r>
          </a:p>
          <a:p>
            <a:endParaRPr lang="en-US" dirty="0"/>
          </a:p>
          <a:p>
            <a:r>
              <a:rPr lang="en-US" dirty="0" err="1"/>
              <a:t>var</a:t>
            </a:r>
            <a:r>
              <a:rPr lang="en-US" dirty="0"/>
              <a:t> age = 28;</a:t>
            </a:r>
          </a:p>
          <a:p>
            <a:r>
              <a:rPr lang="en-US" dirty="0" err="1"/>
              <a:t>var</a:t>
            </a:r>
            <a:r>
              <a:rPr lang="en-US" dirty="0"/>
              <a:t> </a:t>
            </a:r>
            <a:r>
              <a:rPr lang="en-US" dirty="0" err="1"/>
              <a:t>maxAge</a:t>
            </a:r>
            <a:r>
              <a:rPr lang="en-US" dirty="0"/>
              <a:t> = 100;</a:t>
            </a:r>
          </a:p>
          <a:p>
            <a:r>
              <a:rPr lang="en-US" dirty="0" err="1"/>
              <a:t>var</a:t>
            </a:r>
            <a:r>
              <a:rPr lang="en-US" dirty="0"/>
              <a:t> </a:t>
            </a:r>
            <a:r>
              <a:rPr lang="en-US" dirty="0" err="1"/>
              <a:t>numPerDay</a:t>
            </a:r>
            <a:r>
              <a:rPr lang="en-US" dirty="0"/>
              <a:t> = 2;</a:t>
            </a:r>
          </a:p>
          <a:p>
            <a:r>
              <a:rPr lang="en-US" dirty="0" err="1"/>
              <a:t>var</a:t>
            </a:r>
            <a:r>
              <a:rPr lang="en-US" dirty="0"/>
              <a:t> </a:t>
            </a:r>
            <a:r>
              <a:rPr lang="en-US" dirty="0" err="1"/>
              <a:t>totalNeeded</a:t>
            </a:r>
            <a:r>
              <a:rPr lang="en-US" dirty="0"/>
              <a:t> = (</a:t>
            </a:r>
            <a:r>
              <a:rPr lang="en-US" dirty="0" err="1"/>
              <a:t>numPerDay</a:t>
            </a:r>
            <a:r>
              <a:rPr lang="en-US" dirty="0"/>
              <a:t> * 365) * (</a:t>
            </a:r>
            <a:r>
              <a:rPr lang="en-US" dirty="0" err="1"/>
              <a:t>maxAge</a:t>
            </a:r>
            <a:r>
              <a:rPr lang="en-US" dirty="0"/>
              <a:t> - age);</a:t>
            </a:r>
          </a:p>
          <a:p>
            <a:r>
              <a:rPr lang="en-US" dirty="0" err="1"/>
              <a:t>var</a:t>
            </a:r>
            <a:r>
              <a:rPr lang="en-US" dirty="0"/>
              <a:t> message = 'You will need ' + </a:t>
            </a:r>
            <a:r>
              <a:rPr lang="en-US" dirty="0" err="1"/>
              <a:t>totalNeeded</a:t>
            </a:r>
            <a:r>
              <a:rPr lang="en-US" dirty="0"/>
              <a:t> + ' cups of tea to last you until the ripe old age of ' + </a:t>
            </a:r>
            <a:r>
              <a:rPr lang="en-US" dirty="0" err="1"/>
              <a:t>maxAge</a:t>
            </a:r>
            <a:r>
              <a:rPr lang="en-US" dirty="0"/>
              <a:t>;</a:t>
            </a:r>
          </a:p>
          <a:p>
            <a:r>
              <a:rPr lang="en-US" dirty="0"/>
              <a:t>console.log(message);</a:t>
            </a:r>
          </a:p>
        </p:txBody>
      </p:sp>
      <p:sp>
        <p:nvSpPr>
          <p:cNvPr id="6" name="Rectangle 5"/>
          <p:cNvSpPr/>
          <p:nvPr/>
        </p:nvSpPr>
        <p:spPr>
          <a:xfrm>
            <a:off x="910106" y="3266511"/>
            <a:ext cx="9534660" cy="2585323"/>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The Temperature Converter</a:t>
            </a:r>
          </a:p>
          <a:p>
            <a:r>
              <a:rPr lang="en-US" dirty="0"/>
              <a:t>It's hot out! Let's make a converter based on the steps here.</a:t>
            </a:r>
          </a:p>
          <a:p>
            <a:endParaRPr lang="en-US" dirty="0"/>
          </a:p>
          <a:p>
            <a:r>
              <a:rPr lang="en-US" dirty="0" err="1"/>
              <a:t>var</a:t>
            </a:r>
            <a:r>
              <a:rPr lang="en-US" dirty="0"/>
              <a:t> </a:t>
            </a:r>
            <a:r>
              <a:rPr lang="en-US" dirty="0" err="1"/>
              <a:t>celsius</a:t>
            </a:r>
            <a:r>
              <a:rPr lang="en-US" dirty="0"/>
              <a:t> = 30;</a:t>
            </a:r>
          </a:p>
          <a:p>
            <a:r>
              <a:rPr lang="en-US" dirty="0" err="1"/>
              <a:t>var</a:t>
            </a:r>
            <a:r>
              <a:rPr lang="en-US" dirty="0"/>
              <a:t> </a:t>
            </a:r>
            <a:r>
              <a:rPr lang="en-US" dirty="0" err="1"/>
              <a:t>celsiusInF</a:t>
            </a:r>
            <a:r>
              <a:rPr lang="en-US" dirty="0"/>
              <a:t> = (</a:t>
            </a:r>
            <a:r>
              <a:rPr lang="en-US" dirty="0" err="1"/>
              <a:t>celsius</a:t>
            </a:r>
            <a:r>
              <a:rPr lang="en-US" dirty="0"/>
              <a:t>*9)/5 + 32;</a:t>
            </a:r>
          </a:p>
          <a:p>
            <a:r>
              <a:rPr lang="en-US" dirty="0"/>
              <a:t>console.log(</a:t>
            </a:r>
            <a:r>
              <a:rPr lang="en-US" dirty="0" err="1"/>
              <a:t>celsius</a:t>
            </a:r>
            <a:r>
              <a:rPr lang="en-US" dirty="0"/>
              <a:t> + '°C is ' + </a:t>
            </a:r>
            <a:r>
              <a:rPr lang="en-US" dirty="0" err="1"/>
              <a:t>celsiusInF</a:t>
            </a:r>
            <a:r>
              <a:rPr lang="en-US" dirty="0"/>
              <a:t> + '°F');</a:t>
            </a:r>
          </a:p>
          <a:p>
            <a:r>
              <a:rPr lang="en-US" dirty="0" err="1"/>
              <a:t>var</a:t>
            </a:r>
            <a:r>
              <a:rPr lang="en-US" dirty="0"/>
              <a:t> </a:t>
            </a:r>
            <a:r>
              <a:rPr lang="en-US" dirty="0" err="1"/>
              <a:t>fahrenheit</a:t>
            </a:r>
            <a:r>
              <a:rPr lang="en-US" dirty="0"/>
              <a:t> = 20;</a:t>
            </a:r>
          </a:p>
          <a:p>
            <a:r>
              <a:rPr lang="en-US" dirty="0" err="1"/>
              <a:t>var</a:t>
            </a:r>
            <a:r>
              <a:rPr lang="en-US" dirty="0"/>
              <a:t> </a:t>
            </a:r>
            <a:r>
              <a:rPr lang="en-US" dirty="0" err="1"/>
              <a:t>fahrenheitInC</a:t>
            </a:r>
            <a:r>
              <a:rPr lang="en-US" dirty="0"/>
              <a:t> = ((</a:t>
            </a:r>
            <a:r>
              <a:rPr lang="en-US" dirty="0" err="1"/>
              <a:t>fahrenheit</a:t>
            </a:r>
            <a:r>
              <a:rPr lang="en-US" dirty="0"/>
              <a:t> - 32)*5)/9;</a:t>
            </a:r>
          </a:p>
          <a:p>
            <a:r>
              <a:rPr lang="en-US" dirty="0"/>
              <a:t>console.log(</a:t>
            </a:r>
            <a:r>
              <a:rPr lang="en-US" dirty="0" err="1"/>
              <a:t>fahrenheit</a:t>
            </a:r>
            <a:r>
              <a:rPr lang="en-US" dirty="0"/>
              <a:t> + '°F is ' + </a:t>
            </a:r>
            <a:r>
              <a:rPr lang="en-US" dirty="0" err="1"/>
              <a:t>fahrenheitInC</a:t>
            </a:r>
            <a:r>
              <a:rPr lang="en-US" dirty="0"/>
              <a:t> + '°C');</a:t>
            </a:r>
          </a:p>
        </p:txBody>
      </p:sp>
    </p:spTree>
    <p:extLst>
      <p:ext uri="{BB962C8B-B14F-4D97-AF65-F5344CB8AC3E}">
        <p14:creationId xmlns:p14="http://schemas.microsoft.com/office/powerpoint/2010/main" val="35991305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740" y="201133"/>
            <a:ext cx="11157397" cy="3416320"/>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Exercises: Functions</a:t>
            </a:r>
          </a:p>
          <a:p>
            <a:r>
              <a:rPr lang="en-US" dirty="0"/>
              <a:t>The Fortune Teller</a:t>
            </a:r>
          </a:p>
          <a:p>
            <a:endParaRPr lang="en-US" dirty="0"/>
          </a:p>
          <a:p>
            <a:r>
              <a:rPr lang="en-US" dirty="0"/>
              <a:t>function </a:t>
            </a:r>
            <a:r>
              <a:rPr lang="en-US" dirty="0" err="1"/>
              <a:t>tellFortune</a:t>
            </a:r>
            <a:r>
              <a:rPr lang="en-US" dirty="0"/>
              <a:t>(</a:t>
            </a:r>
            <a:r>
              <a:rPr lang="en-US" dirty="0" err="1"/>
              <a:t>jobTitle</a:t>
            </a:r>
            <a:r>
              <a:rPr lang="en-US" dirty="0"/>
              <a:t>, location, partner, </a:t>
            </a:r>
            <a:r>
              <a:rPr lang="en-US" dirty="0" err="1"/>
              <a:t>numKids</a:t>
            </a:r>
            <a:r>
              <a:rPr lang="en-US" dirty="0"/>
              <a:t>) {</a:t>
            </a:r>
          </a:p>
          <a:p>
            <a:r>
              <a:rPr lang="en-US" dirty="0"/>
              <a:t>    </a:t>
            </a:r>
            <a:r>
              <a:rPr lang="en-US" dirty="0" err="1"/>
              <a:t>var</a:t>
            </a:r>
            <a:r>
              <a:rPr lang="en-US" dirty="0"/>
              <a:t> future = 'You will be a ' + </a:t>
            </a:r>
            <a:r>
              <a:rPr lang="en-US" dirty="0" err="1"/>
              <a:t>jobTitle</a:t>
            </a:r>
            <a:r>
              <a:rPr lang="en-US" dirty="0"/>
              <a:t> + ' in ' + location + ' and married to ' +</a:t>
            </a:r>
          </a:p>
          <a:p>
            <a:r>
              <a:rPr lang="en-US" dirty="0"/>
              <a:t>   partner + ' ' + ' with ' + </a:t>
            </a:r>
            <a:r>
              <a:rPr lang="en-US" dirty="0" err="1"/>
              <a:t>numKids</a:t>
            </a:r>
            <a:r>
              <a:rPr lang="en-US" dirty="0"/>
              <a:t> + ' kids.';</a:t>
            </a:r>
          </a:p>
          <a:p>
            <a:r>
              <a:rPr lang="en-US" dirty="0"/>
              <a:t>    console.log(future);</a:t>
            </a:r>
          </a:p>
          <a:p>
            <a:r>
              <a:rPr lang="en-US" dirty="0"/>
              <a:t>}</a:t>
            </a:r>
          </a:p>
          <a:p>
            <a:endParaRPr lang="en-US" dirty="0"/>
          </a:p>
          <a:p>
            <a:r>
              <a:rPr lang="en-US" dirty="0" err="1"/>
              <a:t>tellFortune</a:t>
            </a:r>
            <a:r>
              <a:rPr lang="en-US" dirty="0"/>
              <a:t>('</a:t>
            </a:r>
            <a:r>
              <a:rPr lang="en-US" dirty="0" err="1"/>
              <a:t>bball</a:t>
            </a:r>
            <a:r>
              <a:rPr lang="en-US" dirty="0"/>
              <a:t> player', '</a:t>
            </a:r>
            <a:r>
              <a:rPr lang="en-US" dirty="0" err="1"/>
              <a:t>spain</a:t>
            </a:r>
            <a:r>
              <a:rPr lang="en-US" dirty="0"/>
              <a:t>', 'Shaq', 3);</a:t>
            </a:r>
          </a:p>
          <a:p>
            <a:r>
              <a:rPr lang="en-US" dirty="0" err="1"/>
              <a:t>tellFortune</a:t>
            </a:r>
            <a:r>
              <a:rPr lang="en-US" dirty="0"/>
              <a:t>('stunt double', 'Japan', 'Ryan Gosling', 3000);</a:t>
            </a:r>
          </a:p>
          <a:p>
            <a:r>
              <a:rPr lang="en-US" dirty="0" err="1"/>
              <a:t>tellFortune</a:t>
            </a:r>
            <a:r>
              <a:rPr lang="en-US" dirty="0"/>
              <a:t>('Elvis impersonator', 'Russia', 'The Oatmeal', 0);</a:t>
            </a:r>
          </a:p>
        </p:txBody>
      </p:sp>
      <p:sp>
        <p:nvSpPr>
          <p:cNvPr id="6" name="Rectangle 5"/>
          <p:cNvSpPr/>
          <p:nvPr/>
        </p:nvSpPr>
        <p:spPr>
          <a:xfrm>
            <a:off x="639650" y="3736486"/>
            <a:ext cx="9174051" cy="2862322"/>
          </a:xfrm>
          <a:prstGeom prst="rect">
            <a:avLst/>
          </a:prstGeom>
        </p:spPr>
        <p:txBody>
          <a:bodyPr wrap="square">
            <a:spAutoFit/>
          </a:bodyPr>
          <a:lstStyle/>
          <a:p>
            <a:r>
              <a:rPr lang="en-US" b="1" dirty="0">
                <a:solidFill>
                  <a:srgbClr val="FF0000"/>
                </a:solidFill>
                <a:effectLst>
                  <a:outerShdw blurRad="38100" dist="38100" dir="2700000" algn="tl">
                    <a:srgbClr val="000000">
                      <a:alpha val="43137"/>
                    </a:srgbClr>
                  </a:outerShdw>
                </a:effectLst>
              </a:rPr>
              <a:t>The Age Calculator</a:t>
            </a:r>
          </a:p>
          <a:p>
            <a:r>
              <a:rPr lang="en-US" dirty="0"/>
              <a:t>Forgot how old you are? Calculate it!</a:t>
            </a:r>
          </a:p>
          <a:p>
            <a:r>
              <a:rPr lang="en-US" dirty="0"/>
              <a:t>function </a:t>
            </a:r>
            <a:r>
              <a:rPr lang="en-US" dirty="0" err="1"/>
              <a:t>calculateAge</a:t>
            </a:r>
            <a:r>
              <a:rPr lang="en-US" dirty="0"/>
              <a:t>(</a:t>
            </a:r>
            <a:r>
              <a:rPr lang="en-US" dirty="0" err="1"/>
              <a:t>birthYear</a:t>
            </a:r>
            <a:r>
              <a:rPr lang="en-US" dirty="0"/>
              <a:t>, </a:t>
            </a:r>
            <a:r>
              <a:rPr lang="en-US" dirty="0" err="1"/>
              <a:t>currentYear</a:t>
            </a:r>
            <a:r>
              <a:rPr lang="en-US" dirty="0"/>
              <a:t>) {</a:t>
            </a:r>
          </a:p>
          <a:p>
            <a:r>
              <a:rPr lang="en-US" dirty="0"/>
              <a:t>    </a:t>
            </a:r>
            <a:r>
              <a:rPr lang="en-US" dirty="0" err="1"/>
              <a:t>var</a:t>
            </a:r>
            <a:r>
              <a:rPr lang="en-US" dirty="0"/>
              <a:t> age = </a:t>
            </a:r>
            <a:r>
              <a:rPr lang="en-US" dirty="0" err="1"/>
              <a:t>currentYear</a:t>
            </a:r>
            <a:r>
              <a:rPr lang="en-US" dirty="0"/>
              <a:t> - </a:t>
            </a:r>
            <a:r>
              <a:rPr lang="en-US" dirty="0" err="1"/>
              <a:t>birthYear</a:t>
            </a:r>
            <a:r>
              <a:rPr lang="en-US" dirty="0"/>
              <a:t>;</a:t>
            </a:r>
          </a:p>
          <a:p>
            <a:r>
              <a:rPr lang="en-US" dirty="0"/>
              <a:t>    console.log('You are either ' + age + ' or ' + (age - 1));</a:t>
            </a:r>
          </a:p>
          <a:p>
            <a:r>
              <a:rPr lang="en-US" dirty="0"/>
              <a:t>}</a:t>
            </a:r>
          </a:p>
          <a:p>
            <a:endParaRPr lang="en-US" dirty="0"/>
          </a:p>
          <a:p>
            <a:r>
              <a:rPr lang="en-US" dirty="0" err="1"/>
              <a:t>calculateAge</a:t>
            </a:r>
            <a:r>
              <a:rPr lang="en-US" dirty="0"/>
              <a:t>(1984, 2012);</a:t>
            </a:r>
          </a:p>
          <a:p>
            <a:r>
              <a:rPr lang="en-US" dirty="0" err="1"/>
              <a:t>calculateAge</a:t>
            </a:r>
            <a:r>
              <a:rPr lang="en-US" dirty="0"/>
              <a:t>(1988, 2012);</a:t>
            </a:r>
          </a:p>
          <a:p>
            <a:r>
              <a:rPr lang="en-US" dirty="0" err="1"/>
              <a:t>calculateAge</a:t>
            </a:r>
            <a:r>
              <a:rPr lang="en-US" dirty="0"/>
              <a:t>(1982, 2012);</a:t>
            </a:r>
          </a:p>
        </p:txBody>
      </p:sp>
    </p:spTree>
    <p:extLst>
      <p:ext uri="{BB962C8B-B14F-4D97-AF65-F5344CB8AC3E}">
        <p14:creationId xmlns:p14="http://schemas.microsoft.com/office/powerpoint/2010/main" val="37263863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620" y="362015"/>
            <a:ext cx="10874062" cy="3416320"/>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The Lifetime Supply Calculator</a:t>
            </a:r>
          </a:p>
          <a:p>
            <a:r>
              <a:rPr lang="en-US" dirty="0"/>
              <a:t>Ever wonder how much a "lifetime supply" of your favorite snack is? Wonder no more!</a:t>
            </a:r>
          </a:p>
          <a:p>
            <a:endParaRPr lang="en-US" dirty="0"/>
          </a:p>
          <a:p>
            <a:r>
              <a:rPr lang="en-US" dirty="0"/>
              <a:t>function </a:t>
            </a:r>
            <a:r>
              <a:rPr lang="en-US" dirty="0" err="1"/>
              <a:t>calculateSupply</a:t>
            </a:r>
            <a:r>
              <a:rPr lang="en-US" dirty="0"/>
              <a:t>(age, </a:t>
            </a:r>
            <a:r>
              <a:rPr lang="en-US" dirty="0" err="1"/>
              <a:t>numPerDay</a:t>
            </a:r>
            <a:r>
              <a:rPr lang="en-US" dirty="0"/>
              <a:t>) {</a:t>
            </a:r>
          </a:p>
          <a:p>
            <a:r>
              <a:rPr lang="en-US" dirty="0"/>
              <a:t>  </a:t>
            </a:r>
            <a:r>
              <a:rPr lang="en-US" dirty="0" err="1"/>
              <a:t>var</a:t>
            </a:r>
            <a:r>
              <a:rPr lang="en-US" dirty="0"/>
              <a:t> </a:t>
            </a:r>
            <a:r>
              <a:rPr lang="en-US" dirty="0" err="1"/>
              <a:t>maxAge</a:t>
            </a:r>
            <a:r>
              <a:rPr lang="en-US" dirty="0"/>
              <a:t> = 100;</a:t>
            </a:r>
          </a:p>
          <a:p>
            <a:r>
              <a:rPr lang="en-US" dirty="0"/>
              <a:t>  </a:t>
            </a:r>
            <a:r>
              <a:rPr lang="en-US" dirty="0" err="1"/>
              <a:t>var</a:t>
            </a:r>
            <a:r>
              <a:rPr lang="en-US" dirty="0"/>
              <a:t> </a:t>
            </a:r>
            <a:r>
              <a:rPr lang="en-US" dirty="0" err="1"/>
              <a:t>totalNeeded</a:t>
            </a:r>
            <a:r>
              <a:rPr lang="en-US" dirty="0"/>
              <a:t> = (</a:t>
            </a:r>
            <a:r>
              <a:rPr lang="en-US" dirty="0" err="1"/>
              <a:t>numPerDay</a:t>
            </a:r>
            <a:r>
              <a:rPr lang="en-US" dirty="0"/>
              <a:t> * 365) * (</a:t>
            </a:r>
            <a:r>
              <a:rPr lang="en-US" dirty="0" err="1"/>
              <a:t>maxAge</a:t>
            </a:r>
            <a:r>
              <a:rPr lang="en-US" dirty="0"/>
              <a:t> - age);</a:t>
            </a:r>
          </a:p>
          <a:p>
            <a:r>
              <a:rPr lang="en-US" dirty="0"/>
              <a:t>  </a:t>
            </a:r>
            <a:r>
              <a:rPr lang="en-US" dirty="0" err="1"/>
              <a:t>var</a:t>
            </a:r>
            <a:r>
              <a:rPr lang="en-US" dirty="0"/>
              <a:t> message = 'You will need ' + </a:t>
            </a:r>
            <a:r>
              <a:rPr lang="en-US" dirty="0" err="1"/>
              <a:t>totalNeeded</a:t>
            </a:r>
            <a:r>
              <a:rPr lang="en-US" dirty="0"/>
              <a:t> + ' cups of tea to last you until the ripe old age of ' + </a:t>
            </a:r>
            <a:r>
              <a:rPr lang="en-US" dirty="0" err="1"/>
              <a:t>maxAge</a:t>
            </a:r>
            <a:r>
              <a:rPr lang="en-US" dirty="0"/>
              <a:t>;</a:t>
            </a:r>
          </a:p>
          <a:p>
            <a:r>
              <a:rPr lang="en-US" dirty="0"/>
              <a:t>  console.log(message);</a:t>
            </a:r>
          </a:p>
          <a:p>
            <a:r>
              <a:rPr lang="en-US" dirty="0"/>
              <a:t>}</a:t>
            </a:r>
          </a:p>
          <a:p>
            <a:r>
              <a:rPr lang="en-US" dirty="0" err="1"/>
              <a:t>calculateSupply</a:t>
            </a:r>
            <a:r>
              <a:rPr lang="en-US" dirty="0"/>
              <a:t>(28, 36);</a:t>
            </a:r>
          </a:p>
          <a:p>
            <a:r>
              <a:rPr lang="en-US" dirty="0" err="1"/>
              <a:t>calculateSupply</a:t>
            </a:r>
            <a:r>
              <a:rPr lang="en-US" dirty="0"/>
              <a:t>(28, 2.5);</a:t>
            </a:r>
          </a:p>
          <a:p>
            <a:r>
              <a:rPr lang="en-US" dirty="0" err="1"/>
              <a:t>calculateSupply</a:t>
            </a:r>
            <a:r>
              <a:rPr lang="en-US" dirty="0"/>
              <a:t>(28, 400);</a:t>
            </a:r>
          </a:p>
        </p:txBody>
      </p:sp>
      <p:sp>
        <p:nvSpPr>
          <p:cNvPr id="3" name="Rectangle 2"/>
          <p:cNvSpPr/>
          <p:nvPr/>
        </p:nvSpPr>
        <p:spPr>
          <a:xfrm>
            <a:off x="536620" y="3778335"/>
            <a:ext cx="10874062" cy="3139321"/>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The Temperature Converter</a:t>
            </a:r>
          </a:p>
          <a:p>
            <a:r>
              <a:rPr lang="en-US" dirty="0"/>
              <a:t>It's hot out! Let's make a converter based on the steps here.</a:t>
            </a:r>
          </a:p>
          <a:p>
            <a:r>
              <a:rPr lang="en-US" dirty="0"/>
              <a:t>function </a:t>
            </a:r>
            <a:r>
              <a:rPr lang="en-US" dirty="0" err="1"/>
              <a:t>celsiusToFahrenheit</a:t>
            </a:r>
            <a:r>
              <a:rPr lang="en-US" dirty="0"/>
              <a:t>(</a:t>
            </a:r>
            <a:r>
              <a:rPr lang="en-US" dirty="0" err="1"/>
              <a:t>celsius</a:t>
            </a:r>
            <a:r>
              <a:rPr lang="en-US" dirty="0"/>
              <a:t>) {</a:t>
            </a:r>
          </a:p>
          <a:p>
            <a:r>
              <a:rPr lang="en-US" dirty="0"/>
              <a:t>  </a:t>
            </a:r>
            <a:r>
              <a:rPr lang="en-US" dirty="0" err="1"/>
              <a:t>var</a:t>
            </a:r>
            <a:r>
              <a:rPr lang="en-US" dirty="0"/>
              <a:t> </a:t>
            </a:r>
            <a:r>
              <a:rPr lang="en-US" dirty="0" err="1"/>
              <a:t>celsiusInF</a:t>
            </a:r>
            <a:r>
              <a:rPr lang="en-US" dirty="0"/>
              <a:t> = (</a:t>
            </a:r>
            <a:r>
              <a:rPr lang="en-US" dirty="0" err="1"/>
              <a:t>celsius</a:t>
            </a:r>
            <a:r>
              <a:rPr lang="en-US" dirty="0"/>
              <a:t>*9)/5 + 32;</a:t>
            </a:r>
          </a:p>
          <a:p>
            <a:r>
              <a:rPr lang="en-US" dirty="0"/>
              <a:t>  console.log(</a:t>
            </a:r>
            <a:r>
              <a:rPr lang="en-US" dirty="0" err="1"/>
              <a:t>celsius</a:t>
            </a:r>
            <a:r>
              <a:rPr lang="en-US" dirty="0"/>
              <a:t> + '°C is ' + </a:t>
            </a:r>
            <a:r>
              <a:rPr lang="en-US" dirty="0" err="1"/>
              <a:t>celsiusInF</a:t>
            </a:r>
            <a:r>
              <a:rPr lang="en-US" dirty="0"/>
              <a:t> + '°F');</a:t>
            </a:r>
          </a:p>
          <a:p>
            <a:r>
              <a:rPr lang="en-US" dirty="0"/>
              <a:t>}</a:t>
            </a:r>
          </a:p>
          <a:p>
            <a:endParaRPr lang="en-US" dirty="0"/>
          </a:p>
          <a:p>
            <a:r>
              <a:rPr lang="en-US" dirty="0"/>
              <a:t>function </a:t>
            </a:r>
            <a:r>
              <a:rPr lang="en-US" dirty="0" err="1"/>
              <a:t>fahrenheitToCelsius</a:t>
            </a:r>
            <a:r>
              <a:rPr lang="en-US" dirty="0"/>
              <a:t>(</a:t>
            </a:r>
            <a:r>
              <a:rPr lang="en-US" dirty="0" err="1"/>
              <a:t>fahrenheit</a:t>
            </a:r>
            <a:r>
              <a:rPr lang="en-US" dirty="0"/>
              <a:t>) {</a:t>
            </a:r>
          </a:p>
          <a:p>
            <a:r>
              <a:rPr lang="en-US" dirty="0"/>
              <a:t>  </a:t>
            </a:r>
            <a:r>
              <a:rPr lang="en-US" dirty="0" err="1"/>
              <a:t>var</a:t>
            </a:r>
            <a:r>
              <a:rPr lang="en-US" dirty="0"/>
              <a:t> </a:t>
            </a:r>
            <a:r>
              <a:rPr lang="en-US" dirty="0" err="1"/>
              <a:t>fahrenheitInC</a:t>
            </a:r>
            <a:r>
              <a:rPr lang="en-US" dirty="0"/>
              <a:t> = ((</a:t>
            </a:r>
            <a:r>
              <a:rPr lang="en-US" dirty="0" err="1"/>
              <a:t>fahrenheit</a:t>
            </a:r>
            <a:r>
              <a:rPr lang="en-US" dirty="0"/>
              <a:t> - 32)*5)/9;</a:t>
            </a:r>
          </a:p>
          <a:p>
            <a:r>
              <a:rPr lang="en-US" dirty="0"/>
              <a:t>  console.log(</a:t>
            </a:r>
            <a:r>
              <a:rPr lang="en-US" dirty="0" err="1"/>
              <a:t>fahrenheit</a:t>
            </a:r>
            <a:r>
              <a:rPr lang="en-US" dirty="0"/>
              <a:t> + '°F is ' + </a:t>
            </a:r>
            <a:r>
              <a:rPr lang="en-US" dirty="0" err="1"/>
              <a:t>fahrenheitInC</a:t>
            </a:r>
            <a:r>
              <a:rPr lang="en-US" dirty="0"/>
              <a:t> + '°C');</a:t>
            </a:r>
          </a:p>
          <a:p>
            <a:r>
              <a:rPr lang="en-US" dirty="0"/>
              <a:t>}</a:t>
            </a:r>
          </a:p>
        </p:txBody>
      </p:sp>
    </p:spTree>
    <p:extLst>
      <p:ext uri="{BB962C8B-B14F-4D97-AF65-F5344CB8AC3E}">
        <p14:creationId xmlns:p14="http://schemas.microsoft.com/office/powerpoint/2010/main" val="3431986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80" y="113530"/>
            <a:ext cx="11011437" cy="6740307"/>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Exercises: if/else statements</a:t>
            </a:r>
          </a:p>
          <a:p>
            <a:r>
              <a:rPr lang="en-US" dirty="0"/>
              <a:t>What number's bigger?</a:t>
            </a:r>
          </a:p>
          <a:p>
            <a:r>
              <a:rPr lang="en-US" dirty="0"/>
              <a:t>function </a:t>
            </a:r>
            <a:r>
              <a:rPr lang="en-US" dirty="0" err="1"/>
              <a:t>greaterNum</a:t>
            </a:r>
            <a:r>
              <a:rPr lang="en-US" dirty="0"/>
              <a:t>(num1, num2) {</a:t>
            </a:r>
          </a:p>
          <a:p>
            <a:r>
              <a:rPr lang="en-US" dirty="0"/>
              <a:t>    if (num1 &gt; num2) {</a:t>
            </a:r>
          </a:p>
          <a:p>
            <a:r>
              <a:rPr lang="en-US" dirty="0"/>
              <a:t>        return num1;</a:t>
            </a:r>
          </a:p>
          <a:p>
            <a:r>
              <a:rPr lang="en-US" dirty="0"/>
              <a:t>    } else {</a:t>
            </a:r>
          </a:p>
          <a:p>
            <a:r>
              <a:rPr lang="en-US" dirty="0"/>
              <a:t>        return num2;</a:t>
            </a:r>
          </a:p>
          <a:p>
            <a:r>
              <a:rPr lang="en-US" dirty="0"/>
              <a:t>    }</a:t>
            </a:r>
          </a:p>
          <a:p>
            <a:r>
              <a:rPr lang="en-US" dirty="0"/>
              <a:t>}</a:t>
            </a:r>
          </a:p>
          <a:p>
            <a:r>
              <a:rPr lang="en-US" dirty="0"/>
              <a:t>console.log(</a:t>
            </a:r>
            <a:r>
              <a:rPr lang="en-US" dirty="0" err="1"/>
              <a:t>greaterNum</a:t>
            </a:r>
            <a:r>
              <a:rPr lang="en-US" dirty="0"/>
              <a:t>(5, 10));</a:t>
            </a:r>
          </a:p>
          <a:p>
            <a:endParaRPr lang="en-US" dirty="0"/>
          </a:p>
          <a:p>
            <a:r>
              <a:rPr lang="en-US" dirty="0">
                <a:solidFill>
                  <a:srgbClr val="FF0000"/>
                </a:solidFill>
                <a:effectLst>
                  <a:outerShdw blurRad="38100" dist="38100" dir="2700000" algn="tl">
                    <a:srgbClr val="000000">
                      <a:alpha val="43137"/>
                    </a:srgbClr>
                  </a:outerShdw>
                </a:effectLst>
              </a:rPr>
              <a:t>The World Translator</a:t>
            </a:r>
          </a:p>
          <a:p>
            <a:r>
              <a:rPr lang="en-US" dirty="0"/>
              <a:t>function </a:t>
            </a:r>
            <a:r>
              <a:rPr lang="en-US" dirty="0" err="1"/>
              <a:t>helloWorld</a:t>
            </a:r>
            <a:r>
              <a:rPr lang="en-US" dirty="0"/>
              <a:t>(lang) {</a:t>
            </a:r>
          </a:p>
          <a:p>
            <a:r>
              <a:rPr lang="en-US" dirty="0"/>
              <a:t>    if (lang == '</a:t>
            </a:r>
            <a:r>
              <a:rPr lang="en-US" dirty="0" err="1"/>
              <a:t>fr</a:t>
            </a:r>
            <a:r>
              <a:rPr lang="en-US" dirty="0"/>
              <a:t>') {</a:t>
            </a:r>
          </a:p>
          <a:p>
            <a:r>
              <a:rPr lang="en-US" dirty="0"/>
              <a:t>        return 'Bonjour tout le monde';</a:t>
            </a:r>
          </a:p>
          <a:p>
            <a:r>
              <a:rPr lang="en-US" dirty="0"/>
              <a:t>    } else if (lang == '</a:t>
            </a:r>
            <a:r>
              <a:rPr lang="en-US" dirty="0" err="1"/>
              <a:t>es</a:t>
            </a:r>
            <a:r>
              <a:rPr lang="en-US" dirty="0"/>
              <a:t>') {</a:t>
            </a:r>
          </a:p>
          <a:p>
            <a:r>
              <a:rPr lang="en-US" dirty="0"/>
              <a:t>        return '</a:t>
            </a:r>
            <a:r>
              <a:rPr lang="en-US" dirty="0" err="1"/>
              <a:t>Hola</a:t>
            </a:r>
            <a:r>
              <a:rPr lang="en-US" dirty="0"/>
              <a:t>, </a:t>
            </a:r>
            <a:r>
              <a:rPr lang="en-US" dirty="0" err="1"/>
              <a:t>Mundo</a:t>
            </a:r>
            <a:r>
              <a:rPr lang="en-US" dirty="0"/>
              <a:t>';</a:t>
            </a:r>
          </a:p>
          <a:p>
            <a:r>
              <a:rPr lang="en-US" dirty="0"/>
              <a:t>    } else {</a:t>
            </a:r>
          </a:p>
          <a:p>
            <a:r>
              <a:rPr lang="en-US" dirty="0"/>
              <a:t>        return 'Hello, World';</a:t>
            </a:r>
          </a:p>
          <a:p>
            <a:r>
              <a:rPr lang="en-US" dirty="0"/>
              <a:t>    }</a:t>
            </a:r>
          </a:p>
          <a:p>
            <a:r>
              <a:rPr lang="en-US" dirty="0"/>
              <a:t>}</a:t>
            </a:r>
          </a:p>
          <a:p>
            <a:r>
              <a:rPr lang="en-US" dirty="0"/>
              <a:t>console.log(</a:t>
            </a:r>
            <a:r>
              <a:rPr lang="en-US" dirty="0" err="1"/>
              <a:t>helloWorld</a:t>
            </a:r>
            <a:r>
              <a:rPr lang="en-US" dirty="0"/>
              <a:t>('</a:t>
            </a:r>
            <a:r>
              <a:rPr lang="en-US" dirty="0" err="1"/>
              <a:t>en</a:t>
            </a:r>
            <a:r>
              <a:rPr lang="en-US" dirty="0"/>
              <a:t>'));</a:t>
            </a:r>
          </a:p>
          <a:p>
            <a:r>
              <a:rPr lang="en-US" dirty="0"/>
              <a:t>console.log(</a:t>
            </a:r>
            <a:r>
              <a:rPr lang="en-US" dirty="0" err="1"/>
              <a:t>helloWorld</a:t>
            </a:r>
            <a:r>
              <a:rPr lang="en-US" dirty="0"/>
              <a:t>('</a:t>
            </a:r>
            <a:r>
              <a:rPr lang="en-US" dirty="0" err="1"/>
              <a:t>fr</a:t>
            </a:r>
            <a:r>
              <a:rPr lang="en-US" dirty="0"/>
              <a:t>'));</a:t>
            </a:r>
          </a:p>
          <a:p>
            <a:r>
              <a:rPr lang="en-US" dirty="0"/>
              <a:t>console.log(</a:t>
            </a:r>
            <a:r>
              <a:rPr lang="en-US" dirty="0" err="1"/>
              <a:t>helloWorld</a:t>
            </a:r>
            <a:r>
              <a:rPr lang="en-US" dirty="0"/>
              <a:t>('</a:t>
            </a:r>
            <a:r>
              <a:rPr lang="en-US" dirty="0" err="1"/>
              <a:t>es</a:t>
            </a:r>
            <a:r>
              <a:rPr lang="en-US" dirty="0"/>
              <a:t>'));</a:t>
            </a:r>
          </a:p>
        </p:txBody>
      </p:sp>
    </p:spTree>
    <p:extLst>
      <p:ext uri="{BB962C8B-B14F-4D97-AF65-F5344CB8AC3E}">
        <p14:creationId xmlns:p14="http://schemas.microsoft.com/office/powerpoint/2010/main" val="38369488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4500" y="354855"/>
            <a:ext cx="10680880" cy="7848302"/>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The Grade Assigner</a:t>
            </a:r>
          </a:p>
          <a:p>
            <a:r>
              <a:rPr lang="en-US" dirty="0"/>
              <a:t>function </a:t>
            </a:r>
            <a:r>
              <a:rPr lang="en-US" dirty="0" err="1"/>
              <a:t>assignGrade</a:t>
            </a:r>
            <a:r>
              <a:rPr lang="en-US" dirty="0"/>
              <a:t>(score) {</a:t>
            </a:r>
          </a:p>
          <a:p>
            <a:r>
              <a:rPr lang="en-US" dirty="0"/>
              <a:t>    if (score &gt; 90) {</a:t>
            </a:r>
          </a:p>
          <a:p>
            <a:r>
              <a:rPr lang="en-US" dirty="0"/>
              <a:t>        return 'A';</a:t>
            </a:r>
          </a:p>
          <a:p>
            <a:r>
              <a:rPr lang="en-US" dirty="0"/>
              <a:t>    } else if (score &gt; 80) {</a:t>
            </a:r>
          </a:p>
          <a:p>
            <a:r>
              <a:rPr lang="en-US" dirty="0"/>
              <a:t>        return 'B';</a:t>
            </a:r>
          </a:p>
          <a:p>
            <a:r>
              <a:rPr lang="en-US" dirty="0"/>
              <a:t>    } else if (score &gt; 70) {</a:t>
            </a:r>
          </a:p>
          <a:p>
            <a:r>
              <a:rPr lang="en-US" dirty="0"/>
              <a:t>        return 'C';</a:t>
            </a:r>
          </a:p>
          <a:p>
            <a:r>
              <a:rPr lang="en-US" dirty="0"/>
              <a:t>    } else if (score &gt; 65) {</a:t>
            </a:r>
          </a:p>
          <a:p>
            <a:r>
              <a:rPr lang="en-US" dirty="0"/>
              <a:t>        return 'D';</a:t>
            </a:r>
          </a:p>
          <a:p>
            <a:r>
              <a:rPr lang="en-US" dirty="0"/>
              <a:t>    } else {</a:t>
            </a:r>
          </a:p>
          <a:p>
            <a:r>
              <a:rPr lang="en-US" dirty="0"/>
              <a:t>        return 'F';</a:t>
            </a:r>
          </a:p>
          <a:p>
            <a:r>
              <a:rPr lang="en-US" dirty="0"/>
              <a:t>    }</a:t>
            </a:r>
          </a:p>
          <a:p>
            <a:r>
              <a:rPr lang="en-US" dirty="0"/>
              <a:t>}</a:t>
            </a:r>
          </a:p>
          <a:p>
            <a:endParaRPr lang="en-US" dirty="0"/>
          </a:p>
          <a:p>
            <a:r>
              <a:rPr lang="en-US" dirty="0"/>
              <a:t>console.log('You got a ' + </a:t>
            </a:r>
            <a:r>
              <a:rPr lang="en-US" dirty="0" err="1"/>
              <a:t>assignGrade</a:t>
            </a:r>
            <a:r>
              <a:rPr lang="en-US" dirty="0"/>
              <a:t>(95));</a:t>
            </a:r>
          </a:p>
          <a:p>
            <a:r>
              <a:rPr lang="en-US" dirty="0"/>
              <a:t>console.log('You got a ' + </a:t>
            </a:r>
            <a:r>
              <a:rPr lang="en-US" dirty="0" err="1"/>
              <a:t>assignGrade</a:t>
            </a:r>
            <a:r>
              <a:rPr lang="en-US" dirty="0"/>
              <a:t>(65));</a:t>
            </a:r>
          </a:p>
          <a:p>
            <a:r>
              <a:rPr lang="en-US" dirty="0">
                <a:solidFill>
                  <a:srgbClr val="FF0000"/>
                </a:solidFill>
                <a:effectLst>
                  <a:outerShdw blurRad="38100" dist="38100" dir="2700000" algn="tl">
                    <a:srgbClr val="000000">
                      <a:alpha val="43137"/>
                    </a:srgbClr>
                  </a:outerShdw>
                </a:effectLst>
              </a:rPr>
              <a:t>The </a:t>
            </a:r>
            <a:r>
              <a:rPr lang="en-US" dirty="0" err="1">
                <a:solidFill>
                  <a:srgbClr val="FF0000"/>
                </a:solidFill>
                <a:effectLst>
                  <a:outerShdw blurRad="38100" dist="38100" dir="2700000" algn="tl">
                    <a:srgbClr val="000000">
                      <a:alpha val="43137"/>
                    </a:srgbClr>
                  </a:outerShdw>
                </a:effectLst>
              </a:rPr>
              <a:t>Pluralizer</a:t>
            </a:r>
            <a:endParaRPr lang="en-US" dirty="0">
              <a:solidFill>
                <a:srgbClr val="FF0000"/>
              </a:solidFill>
              <a:effectLst>
                <a:outerShdw blurRad="38100" dist="38100" dir="2700000" algn="tl">
                  <a:srgbClr val="000000">
                    <a:alpha val="43137"/>
                  </a:srgbClr>
                </a:outerShdw>
              </a:effectLst>
            </a:endParaRPr>
          </a:p>
          <a:p>
            <a:r>
              <a:rPr lang="en-US" dirty="0"/>
              <a:t>function pluralize(noun, number) {</a:t>
            </a:r>
          </a:p>
          <a:p>
            <a:r>
              <a:rPr lang="en-US" dirty="0"/>
              <a:t>    if (number != 1 &amp;&amp; noun != 'sheep' &amp;&amp; noun != 'geese') {</a:t>
            </a:r>
          </a:p>
          <a:p>
            <a:r>
              <a:rPr lang="en-US" dirty="0"/>
              <a:t>        return number + ' ' + noun + 's';</a:t>
            </a:r>
          </a:p>
          <a:p>
            <a:r>
              <a:rPr lang="en-US" dirty="0"/>
              <a:t>    } else {</a:t>
            </a:r>
          </a:p>
          <a:p>
            <a:r>
              <a:rPr lang="en-US" dirty="0"/>
              <a:t>        return number + ' ' + noun;</a:t>
            </a:r>
          </a:p>
          <a:p>
            <a:r>
              <a:rPr lang="en-US" dirty="0"/>
              <a:t>    }</a:t>
            </a:r>
          </a:p>
          <a:p>
            <a:r>
              <a:rPr lang="en-US" dirty="0"/>
              <a:t>}</a:t>
            </a:r>
          </a:p>
          <a:p>
            <a:r>
              <a:rPr lang="en-US" dirty="0"/>
              <a:t>console.log('I have ' + pluralize('cat', 0));</a:t>
            </a:r>
          </a:p>
          <a:p>
            <a:r>
              <a:rPr lang="en-US" dirty="0"/>
              <a:t>console.log('I have ' + pluralize('cat', 1));</a:t>
            </a:r>
          </a:p>
          <a:p>
            <a:r>
              <a:rPr lang="en-US" dirty="0"/>
              <a:t>console.log('I have ' + pluralize('cat', 2));</a:t>
            </a:r>
          </a:p>
        </p:txBody>
      </p:sp>
    </p:spTree>
    <p:extLst>
      <p:ext uri="{BB962C8B-B14F-4D97-AF65-F5344CB8AC3E}">
        <p14:creationId xmlns:p14="http://schemas.microsoft.com/office/powerpoint/2010/main" val="25536366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771" y="284536"/>
            <a:ext cx="9470265" cy="4524315"/>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Exercises: for loops</a:t>
            </a:r>
          </a:p>
          <a:p>
            <a:r>
              <a:rPr lang="en-US" dirty="0"/>
              <a:t>The even/odd reporter</a:t>
            </a:r>
          </a:p>
          <a:p>
            <a:r>
              <a:rPr lang="en-US" dirty="0"/>
              <a:t>Write a for loop that will iterate from 0 to 20. For each iteration, it will check if the current number is even or odd, and report that to the screen</a:t>
            </a:r>
          </a:p>
          <a:p>
            <a:endParaRPr lang="en-US" dirty="0"/>
          </a:p>
          <a:p>
            <a:r>
              <a:rPr lang="en-US" dirty="0"/>
              <a:t>for (</a:t>
            </a:r>
            <a:r>
              <a:rPr lang="en-US" dirty="0" err="1"/>
              <a:t>var</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if (</a:t>
            </a:r>
            <a:r>
              <a:rPr lang="en-US" dirty="0" err="1"/>
              <a:t>i</a:t>
            </a:r>
            <a:r>
              <a:rPr lang="en-US" dirty="0"/>
              <a:t> % 2 === 0) {</a:t>
            </a:r>
          </a:p>
          <a:p>
            <a:r>
              <a:rPr lang="en-US" dirty="0"/>
              <a:t>        console.log(</a:t>
            </a:r>
            <a:r>
              <a:rPr lang="en-US" dirty="0" err="1"/>
              <a:t>i</a:t>
            </a:r>
            <a:r>
              <a:rPr lang="en-US" dirty="0"/>
              <a:t> + ' is even');</a:t>
            </a:r>
          </a:p>
          <a:p>
            <a:r>
              <a:rPr lang="en-US" dirty="0"/>
              <a:t>    } else {</a:t>
            </a:r>
          </a:p>
          <a:p>
            <a:r>
              <a:rPr lang="en-US" dirty="0"/>
              <a:t>        console.log(</a:t>
            </a:r>
            <a:r>
              <a:rPr lang="en-US" dirty="0" err="1"/>
              <a:t>i</a:t>
            </a:r>
            <a:r>
              <a:rPr lang="en-US" dirty="0"/>
              <a:t> + ' is odd');</a:t>
            </a:r>
          </a:p>
          <a:p>
            <a:r>
              <a:rPr lang="en-US" dirty="0"/>
              <a:t>    }</a:t>
            </a:r>
          </a:p>
          <a:p>
            <a:r>
              <a:rPr lang="en-US" dirty="0"/>
              <a:t>}</a:t>
            </a:r>
          </a:p>
          <a:p>
            <a:r>
              <a:rPr lang="en-US" dirty="0">
                <a:solidFill>
                  <a:srgbClr val="FF0000"/>
                </a:solidFill>
                <a:effectLst>
                  <a:outerShdw blurRad="38100" dist="38100" dir="2700000" algn="tl">
                    <a:srgbClr val="000000">
                      <a:alpha val="43137"/>
                    </a:srgbClr>
                  </a:outerShdw>
                </a:effectLst>
              </a:rPr>
              <a:t>Multiplication Tables</a:t>
            </a:r>
          </a:p>
          <a:p>
            <a:r>
              <a:rPr lang="en-US" dirty="0"/>
              <a:t>Write a for loop that will iterate from 0 to 10. For each iteration of the for loop, it will multiply the number by 9 and log the result (e.g. "2 * 9 = 18"). </a:t>
            </a:r>
          </a:p>
          <a:p>
            <a:r>
              <a:rPr lang="en-US" dirty="0"/>
              <a:t>Bonus: Use a nested for loop to show the tables for every multiplier from 1 to 10 (100 results total). </a:t>
            </a:r>
          </a:p>
        </p:txBody>
      </p:sp>
    </p:spTree>
    <p:extLst>
      <p:ext uri="{BB962C8B-B14F-4D97-AF65-F5344CB8AC3E}">
        <p14:creationId xmlns:p14="http://schemas.microsoft.com/office/powerpoint/2010/main" val="22928227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287" y="207469"/>
            <a:ext cx="6096000" cy="3970318"/>
          </a:xfrm>
          <a:prstGeom prst="rect">
            <a:avLst/>
          </a:prstGeom>
        </p:spPr>
        <p:txBody>
          <a:bodyPr>
            <a:spAutoFit/>
          </a:bodyPr>
          <a:lstStyle/>
          <a:p>
            <a:r>
              <a:rPr lang="en-US" dirty="0"/>
              <a:t>// Multiplication tables</a:t>
            </a:r>
          </a:p>
          <a:p>
            <a:r>
              <a:rPr lang="en-US" dirty="0" err="1"/>
              <a:t>var</a:t>
            </a:r>
            <a:r>
              <a:rPr lang="en-US" dirty="0"/>
              <a:t> multiplier = 9;</a:t>
            </a:r>
          </a:p>
          <a:p>
            <a:r>
              <a:rPr lang="en-US" dirty="0"/>
              <a:t>for (</a:t>
            </a:r>
            <a:r>
              <a:rPr lang="en-US" dirty="0" err="1"/>
              <a:t>var</a:t>
            </a:r>
            <a:r>
              <a:rPr lang="en-US" dirty="0"/>
              <a:t> </a:t>
            </a:r>
            <a:r>
              <a:rPr lang="en-US" dirty="0" err="1"/>
              <a:t>i</a:t>
            </a:r>
            <a:r>
              <a:rPr lang="en-US" dirty="0"/>
              <a:t> = 0; </a:t>
            </a:r>
            <a:r>
              <a:rPr lang="en-US" dirty="0" err="1"/>
              <a:t>i</a:t>
            </a:r>
            <a:r>
              <a:rPr lang="en-US" dirty="0"/>
              <a:t> &lt;= 10; </a:t>
            </a:r>
            <a:r>
              <a:rPr lang="en-US" dirty="0" err="1"/>
              <a:t>i</a:t>
            </a:r>
            <a:r>
              <a:rPr lang="en-US" dirty="0"/>
              <a:t>++) {</a:t>
            </a:r>
          </a:p>
          <a:p>
            <a:r>
              <a:rPr lang="en-US" dirty="0"/>
              <a:t>    </a:t>
            </a:r>
            <a:r>
              <a:rPr lang="en-US" dirty="0" err="1"/>
              <a:t>var</a:t>
            </a:r>
            <a:r>
              <a:rPr lang="en-US" dirty="0"/>
              <a:t> result = multiplier * </a:t>
            </a:r>
            <a:r>
              <a:rPr lang="en-US" dirty="0" err="1"/>
              <a:t>i</a:t>
            </a:r>
            <a:r>
              <a:rPr lang="en-US" dirty="0"/>
              <a:t>;</a:t>
            </a:r>
          </a:p>
          <a:p>
            <a:r>
              <a:rPr lang="en-US" dirty="0"/>
              <a:t>    console.log(multiplier + ' * ' + </a:t>
            </a:r>
            <a:r>
              <a:rPr lang="en-US" dirty="0" err="1"/>
              <a:t>i</a:t>
            </a:r>
            <a:r>
              <a:rPr lang="en-US" dirty="0"/>
              <a:t> + ' = ' + result);</a:t>
            </a:r>
          </a:p>
          <a:p>
            <a:r>
              <a:rPr lang="en-US" dirty="0"/>
              <a:t>}</a:t>
            </a:r>
          </a:p>
          <a:p>
            <a:endParaRPr lang="en-US" dirty="0"/>
          </a:p>
          <a:p>
            <a:endParaRPr lang="en-US" dirty="0"/>
          </a:p>
          <a:p>
            <a:r>
              <a:rPr lang="en-US" dirty="0"/>
              <a:t>for (</a:t>
            </a:r>
            <a:r>
              <a:rPr lang="en-US" dirty="0" err="1"/>
              <a:t>var</a:t>
            </a:r>
            <a:r>
              <a:rPr lang="en-US" dirty="0"/>
              <a:t> multiplier = 0; multiplier &lt;= 10; multiplier++) {</a:t>
            </a:r>
          </a:p>
          <a:p>
            <a:r>
              <a:rPr lang="en-US" dirty="0"/>
              <a:t> for (</a:t>
            </a:r>
            <a:r>
              <a:rPr lang="en-US" dirty="0" err="1"/>
              <a:t>var</a:t>
            </a:r>
            <a:r>
              <a:rPr lang="en-US" dirty="0"/>
              <a:t> </a:t>
            </a:r>
            <a:r>
              <a:rPr lang="en-US" dirty="0" err="1"/>
              <a:t>i</a:t>
            </a:r>
            <a:r>
              <a:rPr lang="en-US" dirty="0"/>
              <a:t> = 0; </a:t>
            </a:r>
            <a:r>
              <a:rPr lang="en-US" dirty="0" err="1"/>
              <a:t>i</a:t>
            </a:r>
            <a:r>
              <a:rPr lang="en-US" dirty="0"/>
              <a:t> &lt;= 10; </a:t>
            </a:r>
            <a:r>
              <a:rPr lang="en-US" dirty="0" err="1"/>
              <a:t>i</a:t>
            </a:r>
            <a:r>
              <a:rPr lang="en-US" dirty="0"/>
              <a:t>++) {</a:t>
            </a:r>
          </a:p>
          <a:p>
            <a:r>
              <a:rPr lang="en-US" dirty="0"/>
              <a:t>   </a:t>
            </a:r>
            <a:r>
              <a:rPr lang="en-US" dirty="0" err="1"/>
              <a:t>var</a:t>
            </a:r>
            <a:r>
              <a:rPr lang="en-US" dirty="0"/>
              <a:t> result = multiplier * </a:t>
            </a:r>
            <a:r>
              <a:rPr lang="en-US" dirty="0" err="1"/>
              <a:t>i</a:t>
            </a:r>
            <a:r>
              <a:rPr lang="en-US" dirty="0"/>
              <a:t>;</a:t>
            </a:r>
          </a:p>
          <a:p>
            <a:r>
              <a:rPr lang="en-US" dirty="0"/>
              <a:t>   console.log(multiplier + ' * ' + </a:t>
            </a:r>
            <a:r>
              <a:rPr lang="en-US" dirty="0" err="1"/>
              <a:t>i</a:t>
            </a:r>
            <a:r>
              <a:rPr lang="en-US" dirty="0"/>
              <a:t> + ' = ' + result);</a:t>
            </a:r>
          </a:p>
          <a:p>
            <a:r>
              <a:rPr lang="en-US" dirty="0"/>
              <a:t> }</a:t>
            </a:r>
          </a:p>
          <a:p>
            <a:r>
              <a:rPr lang="en-US" dirty="0"/>
              <a:t>}</a:t>
            </a:r>
          </a:p>
        </p:txBody>
      </p:sp>
      <p:sp>
        <p:nvSpPr>
          <p:cNvPr id="5" name="Rectangle 4"/>
          <p:cNvSpPr/>
          <p:nvPr/>
        </p:nvSpPr>
        <p:spPr>
          <a:xfrm>
            <a:off x="678287" y="4438695"/>
            <a:ext cx="6096000" cy="1200329"/>
          </a:xfrm>
          <a:prstGeom prst="rect">
            <a:avLst/>
          </a:prstGeom>
        </p:spPr>
        <p:txBody>
          <a:bodyPr>
            <a:spAutoFit/>
          </a:bodyPr>
          <a:lstStyle/>
          <a:p>
            <a:r>
              <a:rPr lang="en-US" dirty="0">
                <a:solidFill>
                  <a:srgbClr val="FF0000"/>
                </a:solidFill>
                <a:effectLst>
                  <a:outerShdw blurRad="38100" dist="38100" dir="2700000" algn="tl">
                    <a:srgbClr val="000000">
                      <a:alpha val="43137"/>
                    </a:srgbClr>
                  </a:outerShdw>
                </a:effectLst>
              </a:rPr>
              <a:t>The Grade Assigner</a:t>
            </a:r>
          </a:p>
          <a:p>
            <a:r>
              <a:rPr lang="en-US" dirty="0"/>
              <a:t>Check the results of </a:t>
            </a:r>
            <a:r>
              <a:rPr lang="en-US" dirty="0" err="1"/>
              <a:t>assignGrade</a:t>
            </a:r>
            <a:r>
              <a:rPr lang="en-US" dirty="0"/>
              <a:t> function from the conditionals exercise for every value from 60 to 100 - so your log should show "For 89, you got a B. For 90, you got an A.", etc. </a:t>
            </a:r>
          </a:p>
        </p:txBody>
      </p:sp>
      <p:sp>
        <p:nvSpPr>
          <p:cNvPr id="6" name="Rectangle 5"/>
          <p:cNvSpPr/>
          <p:nvPr/>
        </p:nvSpPr>
        <p:spPr>
          <a:xfrm>
            <a:off x="6774287" y="1777130"/>
            <a:ext cx="6096000" cy="4801314"/>
          </a:xfrm>
          <a:prstGeom prst="rect">
            <a:avLst/>
          </a:prstGeom>
        </p:spPr>
        <p:txBody>
          <a:bodyPr>
            <a:spAutoFit/>
          </a:bodyPr>
          <a:lstStyle/>
          <a:p>
            <a:r>
              <a:rPr lang="en-US" dirty="0"/>
              <a:t>function </a:t>
            </a:r>
            <a:r>
              <a:rPr lang="en-US" dirty="0" err="1"/>
              <a:t>assignGrade</a:t>
            </a:r>
            <a:r>
              <a:rPr lang="en-US" dirty="0"/>
              <a:t>(score) {</a:t>
            </a:r>
          </a:p>
          <a:p>
            <a:r>
              <a:rPr lang="en-US" dirty="0"/>
              <a:t>    if (score &gt; 90) {</a:t>
            </a:r>
          </a:p>
          <a:p>
            <a:r>
              <a:rPr lang="en-US" dirty="0"/>
              <a:t>        return 'A';</a:t>
            </a:r>
          </a:p>
          <a:p>
            <a:r>
              <a:rPr lang="en-US" dirty="0"/>
              <a:t>    } else if (score &gt; 80) {</a:t>
            </a:r>
          </a:p>
          <a:p>
            <a:r>
              <a:rPr lang="en-US" dirty="0"/>
              <a:t>        return 'B';</a:t>
            </a:r>
          </a:p>
          <a:p>
            <a:r>
              <a:rPr lang="en-US" dirty="0"/>
              <a:t>    } else if (score &gt; 70) {</a:t>
            </a:r>
          </a:p>
          <a:p>
            <a:r>
              <a:rPr lang="en-US" dirty="0"/>
              <a:t>        return 'C';</a:t>
            </a:r>
          </a:p>
          <a:p>
            <a:r>
              <a:rPr lang="en-US" dirty="0"/>
              <a:t>    } else if (score &gt; 65) {</a:t>
            </a:r>
          </a:p>
          <a:p>
            <a:r>
              <a:rPr lang="en-US" dirty="0"/>
              <a:t>        return 'D';</a:t>
            </a:r>
          </a:p>
          <a:p>
            <a:r>
              <a:rPr lang="en-US" dirty="0"/>
              <a:t>    } else {</a:t>
            </a:r>
          </a:p>
          <a:p>
            <a:r>
              <a:rPr lang="en-US" dirty="0"/>
              <a:t>        return 'F';</a:t>
            </a:r>
          </a:p>
          <a:p>
            <a:r>
              <a:rPr lang="en-US" dirty="0"/>
              <a:t>    }</a:t>
            </a:r>
          </a:p>
          <a:p>
            <a:r>
              <a:rPr lang="en-US" dirty="0"/>
              <a:t>}</a:t>
            </a:r>
          </a:p>
          <a:p>
            <a:endParaRPr lang="en-US" dirty="0"/>
          </a:p>
          <a:p>
            <a:r>
              <a:rPr lang="en-US" dirty="0"/>
              <a:t>for (</a:t>
            </a:r>
            <a:r>
              <a:rPr lang="en-US" dirty="0" err="1"/>
              <a:t>var</a:t>
            </a:r>
            <a:r>
              <a:rPr lang="en-US" dirty="0"/>
              <a:t> </a:t>
            </a:r>
            <a:r>
              <a:rPr lang="en-US" dirty="0" err="1"/>
              <a:t>i</a:t>
            </a:r>
            <a:r>
              <a:rPr lang="en-US" dirty="0"/>
              <a:t> = 80; </a:t>
            </a:r>
            <a:r>
              <a:rPr lang="en-US" dirty="0" err="1"/>
              <a:t>i</a:t>
            </a:r>
            <a:r>
              <a:rPr lang="en-US" dirty="0"/>
              <a:t> &lt;= 100; </a:t>
            </a:r>
            <a:r>
              <a:rPr lang="en-US" dirty="0" err="1"/>
              <a:t>i</a:t>
            </a:r>
            <a:r>
              <a:rPr lang="en-US" dirty="0"/>
              <a:t>++) {</a:t>
            </a:r>
          </a:p>
          <a:p>
            <a:r>
              <a:rPr lang="en-US" dirty="0"/>
              <a:t>  console.log('For ' + </a:t>
            </a:r>
            <a:r>
              <a:rPr lang="en-US" dirty="0" err="1"/>
              <a:t>i</a:t>
            </a:r>
            <a:r>
              <a:rPr lang="en-US" dirty="0"/>
              <a:t> + ', you got a ' + </a:t>
            </a:r>
            <a:r>
              <a:rPr lang="en-US" dirty="0" err="1"/>
              <a:t>assignGrade</a:t>
            </a:r>
            <a:r>
              <a:rPr lang="en-US" dirty="0"/>
              <a:t>(</a:t>
            </a:r>
            <a:r>
              <a:rPr lang="en-US" dirty="0" err="1"/>
              <a:t>i</a:t>
            </a:r>
            <a:r>
              <a:rPr lang="en-US" dirty="0"/>
              <a:t>));</a:t>
            </a:r>
          </a:p>
          <a:p>
            <a:r>
              <a:rPr lang="en-US" dirty="0"/>
              <a:t>}</a:t>
            </a:r>
          </a:p>
        </p:txBody>
      </p:sp>
    </p:spTree>
    <p:extLst>
      <p:ext uri="{BB962C8B-B14F-4D97-AF65-F5344CB8AC3E}">
        <p14:creationId xmlns:p14="http://schemas.microsoft.com/office/powerpoint/2010/main" val="413625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900" y="648891"/>
            <a:ext cx="6096000" cy="5632311"/>
          </a:xfrm>
          <a:prstGeom prst="rect">
            <a:avLst/>
          </a:prstGeom>
        </p:spPr>
        <p:txBody>
          <a:bodyPr>
            <a:spAutoFit/>
          </a:bodyPr>
          <a:lstStyle/>
          <a:p>
            <a:r>
              <a:rPr lang="en-US" sz="2400" dirty="0"/>
              <a:t>&lt;!DOCTYPE html&gt;</a:t>
            </a:r>
          </a:p>
          <a:p>
            <a:r>
              <a:rPr lang="en-US" sz="2400" dirty="0"/>
              <a:t>&lt;html&gt;</a:t>
            </a:r>
          </a:p>
          <a:p>
            <a:r>
              <a:rPr lang="en-US" sz="2400" dirty="0"/>
              <a:t>&lt;body&gt;</a:t>
            </a:r>
          </a:p>
          <a:p>
            <a:endParaRPr lang="en-US" sz="2400" dirty="0"/>
          </a:p>
          <a:p>
            <a:r>
              <a:rPr lang="en-US" sz="2400" dirty="0"/>
              <a:t>&lt;</a:t>
            </a:r>
            <a:r>
              <a:rPr lang="en-US" sz="2400" dirty="0" err="1">
                <a:solidFill>
                  <a:srgbClr val="FF0000"/>
                </a:solidFill>
              </a:rPr>
              <a:t>svg</a:t>
            </a:r>
            <a:r>
              <a:rPr lang="en-US" sz="2400" dirty="0"/>
              <a:t> width="300" height="200"&gt;</a:t>
            </a:r>
          </a:p>
          <a:p>
            <a:r>
              <a:rPr lang="en-US" sz="2400" dirty="0"/>
              <a:t>  &lt;polygon points="100,10 40,198 190,78 10,78 160,198"</a:t>
            </a:r>
          </a:p>
          <a:p>
            <a:r>
              <a:rPr lang="en-US" sz="2400" dirty="0"/>
              <a:t>  style="fill:lime;stroke:purple;stroke-width:5;fill-rule:evenodd;" /&gt;</a:t>
            </a:r>
          </a:p>
          <a:p>
            <a:r>
              <a:rPr lang="en-US" sz="2400" dirty="0"/>
              <a:t>Sorry, your browser does not support inline SVG.</a:t>
            </a:r>
          </a:p>
          <a:p>
            <a:r>
              <a:rPr lang="en-US" sz="2400" dirty="0">
                <a:solidFill>
                  <a:srgbClr val="FF0000"/>
                </a:solidFill>
              </a:rPr>
              <a:t>&lt;/</a:t>
            </a:r>
            <a:r>
              <a:rPr lang="en-US" sz="2400" dirty="0" err="1">
                <a:solidFill>
                  <a:srgbClr val="FF0000"/>
                </a:solidFill>
              </a:rPr>
              <a:t>svg</a:t>
            </a:r>
            <a:r>
              <a:rPr lang="en-US" sz="2400" dirty="0">
                <a:solidFill>
                  <a:srgbClr val="FF0000"/>
                </a:solidFill>
              </a:rPr>
              <a:t>&gt;</a:t>
            </a:r>
          </a:p>
          <a:p>
            <a:r>
              <a:rPr lang="en-US" sz="2400" dirty="0"/>
              <a:t> </a:t>
            </a:r>
          </a:p>
          <a:p>
            <a:r>
              <a:rPr lang="en-US" sz="2400" dirty="0"/>
              <a:t>&lt;/body&gt;</a:t>
            </a:r>
          </a:p>
          <a:p>
            <a:r>
              <a:rPr lang="en-US" sz="2400" dirty="0"/>
              <a:t>&lt;/html&gt;</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913" y="357188"/>
            <a:ext cx="3252787" cy="344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980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2529" y="113324"/>
            <a:ext cx="11260429" cy="7017306"/>
          </a:xfrm>
          <a:prstGeom prst="rect">
            <a:avLst/>
          </a:prstGeom>
        </p:spPr>
        <p:txBody>
          <a:bodyPr wrap="square">
            <a:spAutoFit/>
          </a:bodyPr>
          <a:lstStyle/>
          <a:p>
            <a:r>
              <a:rPr lang="en-US" dirty="0">
                <a:solidFill>
                  <a:srgbClr val="FF0000"/>
                </a:solidFill>
                <a:effectLst>
                  <a:outerShdw blurRad="38100" dist="38100" dir="2700000" algn="tl">
                    <a:srgbClr val="000000">
                      <a:alpha val="43137"/>
                    </a:srgbClr>
                  </a:outerShdw>
                </a:effectLst>
              </a:rPr>
              <a:t>Exercises: Arrays</a:t>
            </a:r>
          </a:p>
          <a:p>
            <a:r>
              <a:rPr lang="en-US" dirty="0"/>
              <a:t>Your top choices</a:t>
            </a:r>
          </a:p>
          <a:p>
            <a:r>
              <a:rPr lang="en-US" dirty="0"/>
              <a:t>•	Create an array to hold your top choices (colors, presidents, whatever). </a:t>
            </a:r>
          </a:p>
          <a:p>
            <a:r>
              <a:rPr lang="en-US" dirty="0"/>
              <a:t>•	For each choice, log to the screen a string like: "My #1 choice is blue." </a:t>
            </a:r>
          </a:p>
          <a:p>
            <a:r>
              <a:rPr lang="en-US" dirty="0"/>
              <a:t>•	Bonus: Change it to log "My 1st choice, "My 2nd choice", "My 3rd choice", picking the right suffix for the number based on what it is. </a:t>
            </a:r>
          </a:p>
          <a:p>
            <a:r>
              <a:rPr lang="en-US" dirty="0" err="1"/>
              <a:t>var</a:t>
            </a:r>
            <a:r>
              <a:rPr lang="en-US" dirty="0"/>
              <a:t> choices = ['red', 'orange', 'pink', 'yellow'];</a:t>
            </a:r>
          </a:p>
          <a:p>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choices.length</a:t>
            </a:r>
            <a:r>
              <a:rPr lang="en-US" dirty="0"/>
              <a:t>; </a:t>
            </a:r>
            <a:r>
              <a:rPr lang="en-US" dirty="0" err="1"/>
              <a:t>i</a:t>
            </a:r>
            <a:r>
              <a:rPr lang="en-US" dirty="0"/>
              <a:t>++) {</a:t>
            </a:r>
          </a:p>
          <a:p>
            <a:r>
              <a:rPr lang="en-US" dirty="0"/>
              <a:t>    console.log('My #' + (</a:t>
            </a:r>
            <a:r>
              <a:rPr lang="en-US" dirty="0" err="1"/>
              <a:t>i</a:t>
            </a:r>
            <a:r>
              <a:rPr lang="en-US" dirty="0"/>
              <a:t> + 1) + ' choice is ' + choices[</a:t>
            </a:r>
            <a:r>
              <a:rPr lang="en-US" dirty="0" err="1"/>
              <a:t>i</a:t>
            </a:r>
            <a:r>
              <a:rPr lang="en-US" dirty="0"/>
              <a:t>]);</a:t>
            </a:r>
          </a:p>
          <a:p>
            <a:r>
              <a:rPr lang="en-US" dirty="0"/>
              <a:t>}</a:t>
            </a:r>
          </a:p>
          <a:p>
            <a:endParaRPr lang="en-US" dirty="0"/>
          </a:p>
          <a:p>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choices.length</a:t>
            </a:r>
            <a:r>
              <a:rPr lang="en-US" dirty="0"/>
              <a:t>; </a:t>
            </a:r>
            <a:r>
              <a:rPr lang="en-US" dirty="0" err="1"/>
              <a:t>i</a:t>
            </a:r>
            <a:r>
              <a:rPr lang="en-US" dirty="0"/>
              <a:t>++) {</a:t>
            </a:r>
          </a:p>
          <a:p>
            <a:r>
              <a:rPr lang="en-US" dirty="0"/>
              <a:t>    </a:t>
            </a:r>
            <a:r>
              <a:rPr lang="en-US" dirty="0" err="1"/>
              <a:t>var</a:t>
            </a:r>
            <a:r>
              <a:rPr lang="en-US" dirty="0"/>
              <a:t> </a:t>
            </a:r>
            <a:r>
              <a:rPr lang="en-US" dirty="0" err="1"/>
              <a:t>choiceNum</a:t>
            </a:r>
            <a:r>
              <a:rPr lang="en-US" dirty="0"/>
              <a:t> = </a:t>
            </a:r>
            <a:r>
              <a:rPr lang="en-US" dirty="0" err="1"/>
              <a:t>i</a:t>
            </a:r>
            <a:r>
              <a:rPr lang="en-US" dirty="0"/>
              <a:t> + 1;</a:t>
            </a:r>
          </a:p>
          <a:p>
            <a:r>
              <a:rPr lang="en-US" dirty="0"/>
              <a:t>    </a:t>
            </a:r>
            <a:r>
              <a:rPr lang="en-US" dirty="0" err="1"/>
              <a:t>var</a:t>
            </a:r>
            <a:r>
              <a:rPr lang="en-US" dirty="0"/>
              <a:t> </a:t>
            </a:r>
            <a:r>
              <a:rPr lang="en-US" dirty="0" err="1"/>
              <a:t>choiceNumSuffix</a:t>
            </a:r>
            <a:r>
              <a:rPr lang="en-US" dirty="0"/>
              <a:t>;</a:t>
            </a:r>
          </a:p>
          <a:p>
            <a:r>
              <a:rPr lang="en-US" dirty="0"/>
              <a:t>    if (</a:t>
            </a:r>
            <a:r>
              <a:rPr lang="en-US" dirty="0" err="1"/>
              <a:t>choiceNum</a:t>
            </a:r>
            <a:r>
              <a:rPr lang="en-US" dirty="0"/>
              <a:t> == 1) {</a:t>
            </a:r>
          </a:p>
          <a:p>
            <a:r>
              <a:rPr lang="en-US" dirty="0"/>
              <a:t>        </a:t>
            </a:r>
            <a:r>
              <a:rPr lang="en-US" dirty="0" err="1"/>
              <a:t>choiceNumSuffix</a:t>
            </a:r>
            <a:r>
              <a:rPr lang="en-US" dirty="0"/>
              <a:t> = '</a:t>
            </a:r>
            <a:r>
              <a:rPr lang="en-US" dirty="0" err="1"/>
              <a:t>st</a:t>
            </a:r>
            <a:r>
              <a:rPr lang="en-US" dirty="0"/>
              <a:t>';</a:t>
            </a:r>
          </a:p>
          <a:p>
            <a:r>
              <a:rPr lang="en-US" dirty="0"/>
              <a:t>    } else if (</a:t>
            </a:r>
            <a:r>
              <a:rPr lang="en-US" dirty="0" err="1"/>
              <a:t>choiceNum</a:t>
            </a:r>
            <a:r>
              <a:rPr lang="en-US" dirty="0"/>
              <a:t> == 2) {</a:t>
            </a:r>
          </a:p>
          <a:p>
            <a:r>
              <a:rPr lang="en-US" dirty="0"/>
              <a:t>        </a:t>
            </a:r>
            <a:r>
              <a:rPr lang="en-US" dirty="0" err="1"/>
              <a:t>choiceNumSuffix</a:t>
            </a:r>
            <a:r>
              <a:rPr lang="en-US" dirty="0"/>
              <a:t> = '</a:t>
            </a:r>
            <a:r>
              <a:rPr lang="en-US" dirty="0" err="1"/>
              <a:t>nd</a:t>
            </a:r>
            <a:r>
              <a:rPr lang="en-US" dirty="0"/>
              <a:t>';</a:t>
            </a:r>
          </a:p>
          <a:p>
            <a:r>
              <a:rPr lang="en-US" dirty="0"/>
              <a:t>    } else if (</a:t>
            </a:r>
            <a:r>
              <a:rPr lang="en-US" dirty="0" err="1"/>
              <a:t>choiceNum</a:t>
            </a:r>
            <a:r>
              <a:rPr lang="en-US" dirty="0"/>
              <a:t> == 3) {</a:t>
            </a:r>
          </a:p>
          <a:p>
            <a:r>
              <a:rPr lang="en-US" dirty="0"/>
              <a:t>        </a:t>
            </a:r>
            <a:r>
              <a:rPr lang="en-US" dirty="0" err="1"/>
              <a:t>choiceNumSuffix</a:t>
            </a:r>
            <a:r>
              <a:rPr lang="en-US" dirty="0"/>
              <a:t> = '</a:t>
            </a:r>
            <a:r>
              <a:rPr lang="en-US" dirty="0" err="1"/>
              <a:t>rd</a:t>
            </a:r>
            <a:r>
              <a:rPr lang="en-US" dirty="0"/>
              <a:t>';</a:t>
            </a:r>
          </a:p>
          <a:p>
            <a:r>
              <a:rPr lang="en-US" dirty="0"/>
              <a:t>    } else {</a:t>
            </a:r>
          </a:p>
          <a:p>
            <a:r>
              <a:rPr lang="en-US" dirty="0"/>
              <a:t>        </a:t>
            </a:r>
            <a:r>
              <a:rPr lang="en-US" dirty="0" err="1"/>
              <a:t>choiceNumSuffix</a:t>
            </a:r>
            <a:r>
              <a:rPr lang="en-US" dirty="0"/>
              <a:t> = '</a:t>
            </a:r>
            <a:r>
              <a:rPr lang="en-US" dirty="0" err="1"/>
              <a:t>th</a:t>
            </a:r>
            <a:r>
              <a:rPr lang="en-US" dirty="0"/>
              <a:t>';</a:t>
            </a:r>
          </a:p>
          <a:p>
            <a:r>
              <a:rPr lang="en-US" dirty="0"/>
              <a:t>    }</a:t>
            </a:r>
          </a:p>
          <a:p>
            <a:r>
              <a:rPr lang="en-US" dirty="0"/>
              <a:t>    console.log('My ' + </a:t>
            </a:r>
            <a:r>
              <a:rPr lang="en-US" dirty="0" err="1"/>
              <a:t>choiceNum</a:t>
            </a:r>
            <a:r>
              <a:rPr lang="en-US" dirty="0"/>
              <a:t> + </a:t>
            </a:r>
            <a:r>
              <a:rPr lang="en-US" dirty="0" err="1"/>
              <a:t>choiceNumSuffix</a:t>
            </a:r>
            <a:r>
              <a:rPr lang="en-US" dirty="0"/>
              <a:t> + ' choice is ' + choices[</a:t>
            </a:r>
            <a:r>
              <a:rPr lang="en-US" dirty="0" err="1"/>
              <a:t>i</a:t>
            </a:r>
            <a:r>
              <a:rPr lang="en-US" dirty="0"/>
              <a:t>]);</a:t>
            </a:r>
          </a:p>
          <a:p>
            <a:r>
              <a:rPr lang="en-US" dirty="0"/>
              <a:t>}</a:t>
            </a:r>
          </a:p>
        </p:txBody>
      </p:sp>
    </p:spTree>
    <p:extLst>
      <p:ext uri="{BB962C8B-B14F-4D97-AF65-F5344CB8AC3E}">
        <p14:creationId xmlns:p14="http://schemas.microsoft.com/office/powerpoint/2010/main" val="251749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90692"/>
            <a:ext cx="6591300" cy="6376808"/>
          </a:xfrm>
          <a:prstGeom prst="rect">
            <a:avLst/>
          </a:prstGeom>
        </p:spPr>
        <p:txBody>
          <a:bodyPr wrap="square">
            <a:spAutoFit/>
          </a:bodyPr>
          <a:lstStyle/>
          <a:p>
            <a:r>
              <a:rPr lang="en-US" dirty="0"/>
              <a:t>&lt;!DOCTYPE html&gt;</a:t>
            </a:r>
          </a:p>
          <a:p>
            <a:r>
              <a:rPr lang="en-US" dirty="0"/>
              <a:t>&lt;html&gt;</a:t>
            </a:r>
          </a:p>
          <a:p>
            <a:r>
              <a:rPr lang="en-US" dirty="0"/>
              <a:t>&lt;body&gt;</a:t>
            </a:r>
          </a:p>
          <a:p>
            <a:endParaRPr lang="en-US" dirty="0"/>
          </a:p>
          <a:p>
            <a:r>
              <a:rPr lang="en-US" dirty="0"/>
              <a:t>&lt;</a:t>
            </a:r>
            <a:r>
              <a:rPr lang="en-US" dirty="0" err="1">
                <a:solidFill>
                  <a:srgbClr val="FF0000"/>
                </a:solidFill>
              </a:rPr>
              <a:t>svg</a:t>
            </a:r>
            <a:r>
              <a:rPr lang="en-US" dirty="0">
                <a:solidFill>
                  <a:srgbClr val="FF0000"/>
                </a:solidFill>
              </a:rPr>
              <a:t> </a:t>
            </a:r>
            <a:r>
              <a:rPr lang="en-US" dirty="0"/>
              <a:t>height="130" width="500"&gt;</a:t>
            </a:r>
          </a:p>
          <a:p>
            <a:r>
              <a:rPr lang="en-US" dirty="0"/>
              <a:t>  &lt;</a:t>
            </a:r>
            <a:r>
              <a:rPr lang="en-US" dirty="0" err="1"/>
              <a:t>defs</a:t>
            </a:r>
            <a:r>
              <a:rPr lang="en-US" dirty="0"/>
              <a:t>&gt;</a:t>
            </a:r>
          </a:p>
          <a:p>
            <a:r>
              <a:rPr lang="en-US" dirty="0"/>
              <a:t>    &lt;</a:t>
            </a:r>
            <a:r>
              <a:rPr lang="en-US" dirty="0" err="1"/>
              <a:t>linearGradient</a:t>
            </a:r>
            <a:r>
              <a:rPr lang="en-US" dirty="0"/>
              <a:t> id="grad1" x1="0%" y1="0%" x2="100%" y2="0%"&gt;</a:t>
            </a:r>
          </a:p>
          <a:p>
            <a:r>
              <a:rPr lang="en-US" dirty="0"/>
              <a:t>      &lt;stop offset="0%"</a:t>
            </a:r>
          </a:p>
          <a:p>
            <a:r>
              <a:rPr lang="en-US" dirty="0"/>
              <a:t>      style="</a:t>
            </a:r>
            <a:r>
              <a:rPr lang="en-US" dirty="0" err="1"/>
              <a:t>stop-color:rgb</a:t>
            </a:r>
            <a:r>
              <a:rPr lang="en-US" dirty="0"/>
              <a:t>(255,255,0);stop-opacity:1" /&gt;</a:t>
            </a:r>
          </a:p>
          <a:p>
            <a:r>
              <a:rPr lang="en-US" dirty="0"/>
              <a:t>      &lt;stop offset="100%"</a:t>
            </a:r>
          </a:p>
          <a:p>
            <a:r>
              <a:rPr lang="en-US" dirty="0"/>
              <a:t>      style="</a:t>
            </a:r>
            <a:r>
              <a:rPr lang="en-US" dirty="0" err="1"/>
              <a:t>stop-color:rgb</a:t>
            </a:r>
            <a:r>
              <a:rPr lang="en-US" dirty="0"/>
              <a:t>(255,0,0);stop-opacity:1" /&gt;</a:t>
            </a:r>
          </a:p>
          <a:p>
            <a:r>
              <a:rPr lang="en-US" dirty="0"/>
              <a:t>    &lt;/</a:t>
            </a:r>
            <a:r>
              <a:rPr lang="en-US" dirty="0" err="1"/>
              <a:t>linearGradient</a:t>
            </a:r>
            <a:r>
              <a:rPr lang="en-US" dirty="0"/>
              <a:t>&gt;</a:t>
            </a:r>
          </a:p>
          <a:p>
            <a:r>
              <a:rPr lang="en-US" dirty="0"/>
              <a:t>  &lt;/</a:t>
            </a:r>
            <a:r>
              <a:rPr lang="en-US" dirty="0" err="1"/>
              <a:t>defs</a:t>
            </a:r>
            <a:r>
              <a:rPr lang="en-US" dirty="0"/>
              <a:t>&gt;</a:t>
            </a:r>
          </a:p>
          <a:p>
            <a:r>
              <a:rPr lang="en-US" dirty="0"/>
              <a:t>  &lt;ellipse cx="100" cy="70" </a:t>
            </a:r>
            <a:r>
              <a:rPr lang="en-US" dirty="0" err="1"/>
              <a:t>rx</a:t>
            </a:r>
            <a:r>
              <a:rPr lang="en-US" dirty="0"/>
              <a:t>="85" </a:t>
            </a:r>
            <a:r>
              <a:rPr lang="en-US" dirty="0" err="1"/>
              <a:t>ry</a:t>
            </a:r>
            <a:r>
              <a:rPr lang="en-US" dirty="0"/>
              <a:t>="55" fill="</a:t>
            </a:r>
            <a:r>
              <a:rPr lang="en-US" dirty="0" err="1"/>
              <a:t>url</a:t>
            </a:r>
            <a:r>
              <a:rPr lang="en-US" dirty="0"/>
              <a:t>(#grad1)" /&gt;</a:t>
            </a:r>
          </a:p>
          <a:p>
            <a:r>
              <a:rPr lang="en-US" dirty="0"/>
              <a:t>  &lt;text fill="#</a:t>
            </a:r>
            <a:r>
              <a:rPr lang="en-US" dirty="0" err="1"/>
              <a:t>ffffff</a:t>
            </a:r>
            <a:r>
              <a:rPr lang="en-US" dirty="0"/>
              <a:t>" font-size="45" font-family="Verdana"</a:t>
            </a:r>
          </a:p>
          <a:p>
            <a:r>
              <a:rPr lang="en-US" dirty="0"/>
              <a:t>  x="50" y="86"&gt;SVG&lt;/text&gt;</a:t>
            </a:r>
          </a:p>
          <a:p>
            <a:r>
              <a:rPr lang="en-US" dirty="0"/>
              <a:t>Sorry, your browser does not support inline SVG.</a:t>
            </a:r>
          </a:p>
          <a:p>
            <a:r>
              <a:rPr lang="en-US" dirty="0">
                <a:solidFill>
                  <a:srgbClr val="FF0000"/>
                </a:solidFill>
              </a:rPr>
              <a:t>&lt;/</a:t>
            </a:r>
            <a:r>
              <a:rPr lang="en-US" dirty="0" err="1">
                <a:solidFill>
                  <a:srgbClr val="FF0000"/>
                </a:solidFill>
              </a:rPr>
              <a:t>svg</a:t>
            </a:r>
            <a:r>
              <a:rPr lang="en-US" dirty="0">
                <a:solidFill>
                  <a:srgbClr val="FF0000"/>
                </a:solidFill>
              </a:rPr>
              <a:t>&gt;</a:t>
            </a:r>
          </a:p>
          <a:p>
            <a:endParaRPr lang="en-US" dirty="0"/>
          </a:p>
          <a:p>
            <a:r>
              <a:rPr lang="en-US" dirty="0"/>
              <a:t>&lt;/body&gt;</a:t>
            </a:r>
          </a:p>
          <a:p>
            <a:r>
              <a:rPr lang="en-US" dirty="0"/>
              <a:t>&lt;/html&gt;</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488" y="519113"/>
            <a:ext cx="3624262" cy="250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88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08199" y="296562"/>
            <a:ext cx="5969497"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មេរៀនទី៣៩</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Multimedia</a:t>
            </a:r>
          </a:p>
        </p:txBody>
      </p:sp>
      <p:sp>
        <p:nvSpPr>
          <p:cNvPr id="2" name="Rectangle 1"/>
          <p:cNvSpPr/>
          <p:nvPr/>
        </p:nvSpPr>
        <p:spPr>
          <a:xfrm>
            <a:off x="666750" y="1008787"/>
            <a:ext cx="11010900" cy="1569660"/>
          </a:xfrm>
          <a:prstGeom prst="rect">
            <a:avLst/>
          </a:prstGeom>
        </p:spPr>
        <p:txBody>
          <a:bodyPr wrap="square">
            <a:spAutoFit/>
          </a:bodyPr>
          <a:lstStyle/>
          <a:p>
            <a:r>
              <a:rPr lang="en-US" sz="2400" b="1" u="sng" dirty="0">
                <a:solidFill>
                  <a:srgbClr val="0066FF"/>
                </a:solidFill>
                <a:effectLst>
                  <a:outerShdw blurRad="38100" dist="38100" dir="2700000" algn="tl">
                    <a:srgbClr val="000000">
                      <a:alpha val="43137"/>
                    </a:srgbClr>
                  </a:outerShdw>
                </a:effectLst>
              </a:rPr>
              <a:t>Multimedia Formats</a:t>
            </a:r>
          </a:p>
          <a:p>
            <a:r>
              <a:rPr lang="en-US" sz="2400" dirty="0"/>
              <a:t>Multimedia elements (</a:t>
            </a:r>
            <a:r>
              <a:rPr lang="km-KH" sz="2400" dirty="0"/>
              <a:t>ដូចជា </a:t>
            </a:r>
            <a:r>
              <a:rPr lang="en-US" sz="2400" dirty="0"/>
              <a:t> sounds or videos) </a:t>
            </a:r>
            <a:r>
              <a:rPr lang="km-KH" sz="2400" dirty="0"/>
              <a:t>ផ្ទុក </a:t>
            </a:r>
            <a:r>
              <a:rPr lang="en-US" sz="2400" dirty="0"/>
              <a:t>media files. </a:t>
            </a:r>
          </a:p>
          <a:p>
            <a:r>
              <a:rPr lang="km-KH" sz="2400" dirty="0"/>
              <a:t>កាលណា </a:t>
            </a:r>
            <a:r>
              <a:rPr lang="en-US" sz="2400" dirty="0"/>
              <a:t>browser </a:t>
            </a:r>
            <a:r>
              <a:rPr lang="km-KH" sz="2400" dirty="0"/>
              <a:t>ឃើញ </a:t>
            </a:r>
            <a:r>
              <a:rPr lang="en-US" sz="2400" dirty="0"/>
              <a:t>file extension .</a:t>
            </a:r>
            <a:r>
              <a:rPr lang="en-US" sz="2400" dirty="0" err="1"/>
              <a:t>htm</a:t>
            </a:r>
            <a:r>
              <a:rPr lang="en-US" sz="2400" dirty="0"/>
              <a:t> or .html, </a:t>
            </a:r>
            <a:r>
              <a:rPr lang="km-KH" sz="2400" dirty="0"/>
              <a:t>វានឹងប្រើជា </a:t>
            </a:r>
            <a:r>
              <a:rPr lang="en-US" sz="2400" dirty="0"/>
              <a:t>file </a:t>
            </a:r>
            <a:r>
              <a:rPr lang="km-KH" sz="2400" dirty="0"/>
              <a:t>ដូចជា </a:t>
            </a:r>
            <a:r>
              <a:rPr lang="en-US" sz="2400" dirty="0"/>
              <a:t>HTML file</a:t>
            </a:r>
            <a:r>
              <a:rPr lang="km-KH" sz="2400" dirty="0"/>
              <a:t>។</a:t>
            </a:r>
            <a:endParaRPr lang="en-US" sz="2400" dirty="0"/>
          </a:p>
        </p:txBody>
      </p:sp>
      <p:sp>
        <p:nvSpPr>
          <p:cNvPr id="3" name="Rectangle 2"/>
          <p:cNvSpPr/>
          <p:nvPr/>
        </p:nvSpPr>
        <p:spPr>
          <a:xfrm>
            <a:off x="666750" y="2947779"/>
            <a:ext cx="5063759" cy="1938992"/>
          </a:xfrm>
          <a:prstGeom prst="rect">
            <a:avLst/>
          </a:prstGeom>
        </p:spPr>
        <p:txBody>
          <a:bodyPr wrap="none">
            <a:spAutoFit/>
          </a:bodyPr>
          <a:lstStyle/>
          <a:p>
            <a:r>
              <a:rPr lang="en-US" sz="2400" b="1" u="sng" dirty="0">
                <a:solidFill>
                  <a:srgbClr val="0066FF"/>
                </a:solidFill>
                <a:effectLst>
                  <a:outerShdw blurRad="38100" dist="38100" dir="2700000" algn="tl">
                    <a:srgbClr val="000000">
                      <a:alpha val="43137"/>
                    </a:srgbClr>
                  </a:outerShdw>
                </a:effectLst>
              </a:rPr>
              <a:t>Common Video Formats</a:t>
            </a:r>
          </a:p>
          <a:p>
            <a:r>
              <a:rPr lang="en-US" sz="2400" dirty="0"/>
              <a:t>-MP4 </a:t>
            </a:r>
            <a:r>
              <a:rPr lang="km-KH" sz="2400" dirty="0"/>
              <a:t>ជា </a:t>
            </a:r>
            <a:r>
              <a:rPr lang="en-US" sz="2400" dirty="0"/>
              <a:t>format for internet video.</a:t>
            </a:r>
            <a:br>
              <a:rPr lang="en-US" sz="2400" dirty="0"/>
            </a:br>
            <a:r>
              <a:rPr lang="en-US" sz="2400" dirty="0"/>
              <a:t>-MP4 </a:t>
            </a:r>
            <a:r>
              <a:rPr lang="km-KH" sz="2400" dirty="0"/>
              <a:t>ប្រើលើ </a:t>
            </a:r>
            <a:r>
              <a:rPr lang="en-US" sz="2400" dirty="0"/>
              <a:t>YouTube.</a:t>
            </a:r>
            <a:br>
              <a:rPr lang="en-US" sz="2400" dirty="0"/>
            </a:br>
            <a:r>
              <a:rPr lang="en-US" sz="2400" dirty="0"/>
              <a:t>-MP4 </a:t>
            </a:r>
            <a:r>
              <a:rPr lang="en-US" sz="2400" dirty="0" err="1"/>
              <a:t>isupported</a:t>
            </a:r>
            <a:r>
              <a:rPr lang="km-KH" sz="2400" dirty="0"/>
              <a:t> ដោយ </a:t>
            </a:r>
            <a:r>
              <a:rPr lang="en-US" sz="2400" dirty="0"/>
              <a:t>Flash Players</a:t>
            </a:r>
            <a:br>
              <a:rPr lang="en-US" sz="2400" dirty="0"/>
            </a:br>
            <a:r>
              <a:rPr lang="en-US" sz="2400" dirty="0"/>
              <a:t>-MP4 is supported by HTML5. </a:t>
            </a:r>
            <a:endParaRPr lang="en-US" sz="2400" dirty="0">
              <a:solidFill>
                <a:srgbClr val="0066FF"/>
              </a:solidFill>
            </a:endParaRPr>
          </a:p>
        </p:txBody>
      </p:sp>
      <p:pic>
        <p:nvPicPr>
          <p:cNvPr id="1028" name="Picture 4" descr="Videoforma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991" y="2867542"/>
            <a:ext cx="4024037" cy="2237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4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20608235"/>
              </p:ext>
            </p:extLst>
          </p:nvPr>
        </p:nvGraphicFramePr>
        <p:xfrm>
          <a:off x="792197" y="171450"/>
          <a:ext cx="10142504" cy="6029795"/>
        </p:xfrm>
        <a:graphic>
          <a:graphicData uri="http://schemas.openxmlformats.org/drawingml/2006/table">
            <a:tbl>
              <a:tblPr/>
              <a:tblGrid>
                <a:gridCol w="158905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7562851">
                  <a:extLst>
                    <a:ext uri="{9D8B030D-6E8A-4147-A177-3AD203B41FA5}">
                      <a16:colId xmlns:a16="http://schemas.microsoft.com/office/drawing/2014/main" val="20002"/>
                    </a:ext>
                  </a:extLst>
                </a:gridCol>
              </a:tblGrid>
              <a:tr h="325134">
                <a:tc>
                  <a:txBody>
                    <a:bodyPr/>
                    <a:lstStyle/>
                    <a:p>
                      <a:r>
                        <a:rPr lang="en-US" sz="2000" dirty="0">
                          <a:solidFill>
                            <a:srgbClr val="0066FF"/>
                          </a:solidFill>
                          <a:effectLst>
                            <a:outerShdw blurRad="38100" dist="38100" dir="2700000" algn="tl">
                              <a:srgbClr val="000000">
                                <a:alpha val="43137"/>
                              </a:srgbClr>
                            </a:outerShdw>
                          </a:effectLst>
                        </a:rPr>
                        <a:t>Format</a:t>
                      </a:r>
                    </a:p>
                  </a:txBody>
                  <a:tcPr marL="20333" marR="20333" marT="10167" marB="10167" anchor="ctr">
                    <a:lnL>
                      <a:noFill/>
                    </a:lnL>
                    <a:lnR>
                      <a:noFill/>
                    </a:lnR>
                    <a:lnT>
                      <a:noFill/>
                    </a:lnT>
                    <a:lnB>
                      <a:noFill/>
                    </a:lnB>
                  </a:tcPr>
                </a:tc>
                <a:tc>
                  <a:txBody>
                    <a:bodyPr/>
                    <a:lstStyle/>
                    <a:p>
                      <a:r>
                        <a:rPr lang="en-US" sz="2000" dirty="0">
                          <a:solidFill>
                            <a:srgbClr val="0066FF"/>
                          </a:solidFill>
                          <a:effectLst>
                            <a:outerShdw blurRad="38100" dist="38100" dir="2700000" algn="tl">
                              <a:srgbClr val="000000">
                                <a:alpha val="43137"/>
                              </a:srgbClr>
                            </a:outerShdw>
                          </a:effectLst>
                        </a:rPr>
                        <a:t>File</a:t>
                      </a:r>
                    </a:p>
                  </a:txBody>
                  <a:tcPr marL="20333" marR="20333" marT="10167" marB="10167" anchor="ctr">
                    <a:lnL>
                      <a:noFill/>
                    </a:lnL>
                    <a:lnR>
                      <a:noFill/>
                    </a:lnR>
                    <a:lnT>
                      <a:noFill/>
                    </a:lnT>
                    <a:lnB>
                      <a:noFill/>
                    </a:lnB>
                  </a:tcPr>
                </a:tc>
                <a:tc>
                  <a:txBody>
                    <a:bodyPr/>
                    <a:lstStyle/>
                    <a:p>
                      <a:r>
                        <a:rPr lang="en-US" sz="2000" dirty="0">
                          <a:solidFill>
                            <a:srgbClr val="0066FF"/>
                          </a:solidFill>
                          <a:effectLst>
                            <a:outerShdw blurRad="38100" dist="38100" dir="2700000" algn="tl">
                              <a:srgbClr val="000000">
                                <a:alpha val="43137"/>
                              </a:srgbClr>
                            </a:outerShdw>
                          </a:effectLst>
                        </a:rPr>
                        <a:t>Description</a:t>
                      </a:r>
                    </a:p>
                  </a:txBody>
                  <a:tcPr marL="20333" marR="20333" marT="10167" marB="10167" anchor="ctr">
                    <a:lnL>
                      <a:noFill/>
                    </a:lnL>
                    <a:lnR>
                      <a:noFill/>
                    </a:lnR>
                    <a:lnT>
                      <a:noFill/>
                    </a:lnT>
                    <a:lnB>
                      <a:noFill/>
                    </a:lnB>
                  </a:tcPr>
                </a:tc>
                <a:extLst>
                  <a:ext uri="{0D108BD9-81ED-4DB2-BD59-A6C34878D82A}">
                    <a16:rowId xmlns:a16="http://schemas.microsoft.com/office/drawing/2014/main" val="10000"/>
                  </a:ext>
                </a:extLst>
              </a:tr>
              <a:tr h="569334">
                <a:tc>
                  <a:txBody>
                    <a:bodyPr/>
                    <a:lstStyle/>
                    <a:p>
                      <a:r>
                        <a:rPr lang="en-US" sz="2000"/>
                        <a:t>MPEG</a:t>
                      </a:r>
                    </a:p>
                  </a:txBody>
                  <a:tcPr marL="20333" marR="20333" marT="10167" marB="10167" anchor="ctr">
                    <a:lnL>
                      <a:noFill/>
                    </a:lnL>
                    <a:lnR>
                      <a:noFill/>
                    </a:lnR>
                    <a:lnT>
                      <a:noFill/>
                    </a:lnT>
                    <a:lnB>
                      <a:noFill/>
                    </a:lnB>
                  </a:tcPr>
                </a:tc>
                <a:tc>
                  <a:txBody>
                    <a:bodyPr/>
                    <a:lstStyle/>
                    <a:p>
                      <a:r>
                        <a:rPr lang="en-US" sz="2000"/>
                        <a:t>.mpg</a:t>
                      </a:r>
                      <a:br>
                        <a:rPr lang="en-US" sz="2000"/>
                      </a:br>
                      <a:r>
                        <a:rPr lang="en-US" sz="2000"/>
                        <a:t>.mpeg</a:t>
                      </a:r>
                    </a:p>
                  </a:txBody>
                  <a:tcPr marL="20333" marR="20333" marT="10167" marB="10167" anchor="ctr">
                    <a:lnL>
                      <a:noFill/>
                    </a:lnL>
                    <a:lnR>
                      <a:noFill/>
                    </a:lnR>
                    <a:lnT>
                      <a:noFill/>
                    </a:lnT>
                    <a:lnB>
                      <a:noFill/>
                    </a:lnB>
                  </a:tcPr>
                </a:tc>
                <a:tc>
                  <a:txBody>
                    <a:bodyPr/>
                    <a:lstStyle/>
                    <a:p>
                      <a:r>
                        <a:rPr lang="en-US" sz="2000" dirty="0"/>
                        <a:t>MPEG. Developed </a:t>
                      </a:r>
                      <a:r>
                        <a:rPr lang="km-KH" sz="2000" dirty="0"/>
                        <a:t>ដោយ </a:t>
                      </a:r>
                      <a:r>
                        <a:rPr lang="en-US" sz="2000" dirty="0"/>
                        <a:t>Moving Pictures Expert Group</a:t>
                      </a:r>
                      <a:r>
                        <a:rPr lang="km-KH" sz="2000" dirty="0"/>
                        <a:t>។</a:t>
                      </a:r>
                      <a:r>
                        <a:rPr lang="km-KH" sz="2000" baseline="0" dirty="0"/>
                        <a:t> វីដេអូ ពេញនិយម </a:t>
                      </a:r>
                      <a:r>
                        <a:rPr lang="en-US" sz="2000" dirty="0"/>
                        <a:t>video format on the web</a:t>
                      </a:r>
                      <a:r>
                        <a:rPr lang="km-KH" sz="2000" dirty="0"/>
                        <a:t>។</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1"/>
                  </a:ext>
                </a:extLst>
              </a:tr>
              <a:tr h="743557">
                <a:tc>
                  <a:txBody>
                    <a:bodyPr/>
                    <a:lstStyle/>
                    <a:p>
                      <a:r>
                        <a:rPr lang="en-US" sz="2000"/>
                        <a:t>AVI</a:t>
                      </a:r>
                    </a:p>
                  </a:txBody>
                  <a:tcPr marL="20333" marR="20333" marT="10167" marB="10167" anchor="ctr">
                    <a:lnL>
                      <a:noFill/>
                    </a:lnL>
                    <a:lnR>
                      <a:noFill/>
                    </a:lnR>
                    <a:lnT>
                      <a:noFill/>
                    </a:lnT>
                    <a:lnB>
                      <a:noFill/>
                    </a:lnB>
                  </a:tcPr>
                </a:tc>
                <a:tc>
                  <a:txBody>
                    <a:bodyPr/>
                    <a:lstStyle/>
                    <a:p>
                      <a:r>
                        <a:rPr lang="en-US" sz="2000"/>
                        <a:t>.avi</a:t>
                      </a:r>
                    </a:p>
                  </a:txBody>
                  <a:tcPr marL="20333" marR="20333" marT="10167" marB="10167" anchor="ctr">
                    <a:lnL>
                      <a:noFill/>
                    </a:lnL>
                    <a:lnR>
                      <a:noFill/>
                    </a:lnR>
                    <a:lnT>
                      <a:noFill/>
                    </a:lnT>
                    <a:lnB>
                      <a:noFill/>
                    </a:lnB>
                  </a:tcPr>
                </a:tc>
                <a:tc>
                  <a:txBody>
                    <a:bodyPr/>
                    <a:lstStyle/>
                    <a:p>
                      <a:r>
                        <a:rPr lang="en-US" sz="2000" dirty="0"/>
                        <a:t>AVI (Audio Video Interleave).</a:t>
                      </a:r>
                      <a:r>
                        <a:rPr lang="km-KH" sz="2000" baseline="0" dirty="0"/>
                        <a:t> ដើយ </a:t>
                      </a:r>
                      <a:r>
                        <a:rPr lang="en-US" sz="2000" dirty="0"/>
                        <a:t>Microsoft. Commonly </a:t>
                      </a:r>
                      <a:r>
                        <a:rPr lang="km-KH" sz="2000" dirty="0"/>
                        <a:t>បានប្រើ </a:t>
                      </a:r>
                      <a:r>
                        <a:rPr lang="en-US" sz="2000" dirty="0"/>
                        <a:t>video cameras </a:t>
                      </a:r>
                      <a:r>
                        <a:rPr lang="km-KH" sz="2000" dirty="0"/>
                        <a:t>និង </a:t>
                      </a:r>
                      <a:r>
                        <a:rPr lang="en-US" sz="2000" dirty="0"/>
                        <a:t>TV hardware</a:t>
                      </a:r>
                      <a:r>
                        <a:rPr lang="km-KH" sz="2000" dirty="0"/>
                        <a:t>។</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2"/>
                  </a:ext>
                </a:extLst>
              </a:tr>
              <a:tr h="508334">
                <a:tc>
                  <a:txBody>
                    <a:bodyPr/>
                    <a:lstStyle/>
                    <a:p>
                      <a:r>
                        <a:rPr lang="en-US" sz="2000" dirty="0"/>
                        <a:t>WMV</a:t>
                      </a:r>
                    </a:p>
                  </a:txBody>
                  <a:tcPr marL="20333" marR="20333" marT="10167" marB="10167" anchor="ctr">
                    <a:lnL>
                      <a:noFill/>
                    </a:lnL>
                    <a:lnR>
                      <a:noFill/>
                    </a:lnR>
                    <a:lnT>
                      <a:noFill/>
                    </a:lnT>
                    <a:lnB>
                      <a:noFill/>
                    </a:lnB>
                  </a:tcPr>
                </a:tc>
                <a:tc>
                  <a:txBody>
                    <a:bodyPr/>
                    <a:lstStyle/>
                    <a:p>
                      <a:r>
                        <a:rPr lang="en-US" sz="2000" dirty="0"/>
                        <a:t>.</a:t>
                      </a:r>
                      <a:r>
                        <a:rPr lang="en-US" sz="2000" dirty="0" err="1">
                          <a:effectLst>
                            <a:outerShdw blurRad="38100" dist="38100" dir="2700000" algn="tl">
                              <a:srgbClr val="000000">
                                <a:alpha val="43137"/>
                              </a:srgbClr>
                            </a:outerShdw>
                          </a:effectLst>
                        </a:rPr>
                        <a:t>wmv</a:t>
                      </a:r>
                      <a:endParaRPr lang="en-US" sz="2000" dirty="0">
                        <a:effectLst>
                          <a:outerShdw blurRad="38100" dist="38100" dir="2700000" algn="tl">
                            <a:srgbClr val="000000">
                              <a:alpha val="43137"/>
                            </a:srgbClr>
                          </a:outerShdw>
                        </a:effectLst>
                      </a:endParaRPr>
                    </a:p>
                  </a:txBody>
                  <a:tcPr marL="20333" marR="20333" marT="10167" marB="10167" anchor="ctr">
                    <a:lnL>
                      <a:noFill/>
                    </a:lnL>
                    <a:lnR>
                      <a:noFill/>
                    </a:lnR>
                    <a:lnT>
                      <a:noFill/>
                    </a:lnT>
                    <a:lnB>
                      <a:noFill/>
                    </a:lnB>
                  </a:tcPr>
                </a:tc>
                <a:tc>
                  <a:txBody>
                    <a:bodyPr/>
                    <a:lstStyle/>
                    <a:p>
                      <a:r>
                        <a:rPr lang="en-US" sz="2000" dirty="0"/>
                        <a:t>WMV (Windows Media Video)</a:t>
                      </a:r>
                      <a:r>
                        <a:rPr lang="km-KH" sz="2000" baseline="0" dirty="0"/>
                        <a:t> ដើយ </a:t>
                      </a:r>
                      <a:r>
                        <a:rPr lang="en-US" sz="2000" dirty="0"/>
                        <a:t>Microsoft. Commonly </a:t>
                      </a:r>
                      <a:r>
                        <a:rPr lang="km-KH" sz="2000" dirty="0"/>
                        <a:t>ប្រើក្នុង </a:t>
                      </a:r>
                      <a:r>
                        <a:rPr lang="en-US" sz="2000" dirty="0"/>
                        <a:t>video cameras </a:t>
                      </a:r>
                      <a:r>
                        <a:rPr lang="km-KH" sz="2000" dirty="0"/>
                        <a:t>និង </a:t>
                      </a:r>
                      <a:r>
                        <a:rPr lang="en-US" sz="2000" dirty="0"/>
                        <a:t> TV hardware</a:t>
                      </a:r>
                      <a:r>
                        <a:rPr lang="km-KH" sz="2000" dirty="0"/>
                        <a:t>។</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3"/>
                  </a:ext>
                </a:extLst>
              </a:tr>
              <a:tr h="551166">
                <a:tc>
                  <a:txBody>
                    <a:bodyPr/>
                    <a:lstStyle/>
                    <a:p>
                      <a:r>
                        <a:rPr lang="en-US" sz="2000"/>
                        <a:t>QuickTime</a:t>
                      </a:r>
                    </a:p>
                  </a:txBody>
                  <a:tcPr marL="20333" marR="20333" marT="10167" marB="10167" anchor="ctr">
                    <a:lnL>
                      <a:noFill/>
                    </a:lnL>
                    <a:lnR>
                      <a:noFill/>
                    </a:lnR>
                    <a:lnT>
                      <a:noFill/>
                    </a:lnT>
                    <a:lnB>
                      <a:noFill/>
                    </a:lnB>
                  </a:tcPr>
                </a:tc>
                <a:tc>
                  <a:txBody>
                    <a:bodyPr/>
                    <a:lstStyle/>
                    <a:p>
                      <a:r>
                        <a:rPr lang="en-US" sz="2000"/>
                        <a:t>.mov</a:t>
                      </a:r>
                    </a:p>
                  </a:txBody>
                  <a:tcPr marL="20333" marR="20333" marT="10167" marB="10167" anchor="ctr">
                    <a:lnL>
                      <a:noFill/>
                    </a:lnL>
                    <a:lnR>
                      <a:noFill/>
                    </a:lnR>
                    <a:lnT>
                      <a:noFill/>
                    </a:lnT>
                    <a:lnB>
                      <a:noFill/>
                    </a:lnB>
                  </a:tcPr>
                </a:tc>
                <a:tc>
                  <a:txBody>
                    <a:bodyPr/>
                    <a:lstStyle/>
                    <a:p>
                      <a:r>
                        <a:rPr lang="en-US" sz="2000" dirty="0"/>
                        <a:t>QuickTime</a:t>
                      </a:r>
                      <a:r>
                        <a:rPr lang="km-KH" sz="2000" dirty="0"/>
                        <a:t> ដោយ </a:t>
                      </a:r>
                      <a:r>
                        <a:rPr lang="en-US" sz="2000" dirty="0"/>
                        <a:t>Apple</a:t>
                      </a:r>
                      <a:r>
                        <a:rPr lang="km-KH" sz="2000" dirty="0"/>
                        <a:t> ប្រើបាន</a:t>
                      </a:r>
                      <a:r>
                        <a:rPr lang="km-KH" sz="2000" baseline="0" dirty="0"/>
                        <a:t> </a:t>
                      </a:r>
                      <a:r>
                        <a:rPr lang="en-US" sz="2000" dirty="0"/>
                        <a:t>video cameras and TV hardware</a:t>
                      </a:r>
                      <a:r>
                        <a:rPr lang="km-KH" sz="2000" dirty="0"/>
                        <a:t>។</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4"/>
                  </a:ext>
                </a:extLst>
              </a:tr>
              <a:tr h="508334">
                <a:tc>
                  <a:txBody>
                    <a:bodyPr/>
                    <a:lstStyle/>
                    <a:p>
                      <a:r>
                        <a:rPr lang="en-US" sz="2000"/>
                        <a:t>RealVideo</a:t>
                      </a:r>
                    </a:p>
                  </a:txBody>
                  <a:tcPr marL="20333" marR="20333" marT="10167" marB="10167" anchor="ctr">
                    <a:lnL>
                      <a:noFill/>
                    </a:lnL>
                    <a:lnR>
                      <a:noFill/>
                    </a:lnR>
                    <a:lnT>
                      <a:noFill/>
                    </a:lnT>
                    <a:lnB>
                      <a:noFill/>
                    </a:lnB>
                  </a:tcPr>
                </a:tc>
                <a:tc>
                  <a:txBody>
                    <a:bodyPr/>
                    <a:lstStyle/>
                    <a:p>
                      <a:r>
                        <a:rPr lang="en-US" sz="2000"/>
                        <a:t>.rm</a:t>
                      </a:r>
                      <a:br>
                        <a:rPr lang="en-US" sz="2000"/>
                      </a:br>
                      <a:r>
                        <a:rPr lang="en-US" sz="2000"/>
                        <a:t>.ram</a:t>
                      </a:r>
                    </a:p>
                  </a:txBody>
                  <a:tcPr marL="20333" marR="20333" marT="10167" marB="10167" anchor="ctr">
                    <a:lnL>
                      <a:noFill/>
                    </a:lnL>
                    <a:lnR>
                      <a:noFill/>
                    </a:lnR>
                    <a:lnT>
                      <a:noFill/>
                    </a:lnT>
                    <a:lnB>
                      <a:noFill/>
                    </a:lnB>
                  </a:tcPr>
                </a:tc>
                <a:tc>
                  <a:txBody>
                    <a:bodyPr/>
                    <a:lstStyle/>
                    <a:p>
                      <a:r>
                        <a:rPr lang="en-US" sz="2000" dirty="0" err="1"/>
                        <a:t>RealVideo</a:t>
                      </a:r>
                      <a:r>
                        <a:rPr lang="km-KH" sz="2000" baseline="0" dirty="0"/>
                        <a:t> ដោយ​</a:t>
                      </a:r>
                      <a:r>
                        <a:rPr lang="en-US" sz="2000" dirty="0"/>
                        <a:t>Real Media to allow video </a:t>
                      </a:r>
                      <a:r>
                        <a:rPr lang="km-KH" sz="2000" dirty="0"/>
                        <a:t>ជាមួយ </a:t>
                      </a:r>
                      <a:r>
                        <a:rPr lang="en-US" sz="2000" dirty="0"/>
                        <a:t>bandwidths</a:t>
                      </a:r>
                      <a:r>
                        <a:rPr lang="km-KH" sz="2000" dirty="0"/>
                        <a:t> ទាប។</a:t>
                      </a:r>
                      <a:r>
                        <a:rPr lang="en-US" sz="2000" dirty="0"/>
                        <a:t> </a:t>
                      </a:r>
                      <a:r>
                        <a:rPr lang="km-KH" sz="2000" dirty="0"/>
                        <a:t>សម្រាប់ប្រើ </a:t>
                      </a:r>
                      <a:r>
                        <a:rPr lang="en-US" sz="2000" dirty="0"/>
                        <a:t>online video </a:t>
                      </a:r>
                      <a:r>
                        <a:rPr lang="km-KH" sz="2000" dirty="0"/>
                        <a:t>និង </a:t>
                      </a:r>
                      <a:r>
                        <a:rPr lang="en-US" sz="2000" dirty="0"/>
                        <a:t>Internet TV, </a:t>
                      </a:r>
                      <a:r>
                        <a:rPr lang="km-KH" sz="2000" dirty="0"/>
                        <a:t>មិនអាចប្រើលើ </a:t>
                      </a:r>
                      <a:r>
                        <a:rPr lang="en-US" sz="2000" dirty="0"/>
                        <a:t>web browsers</a:t>
                      </a:r>
                      <a:r>
                        <a:rPr lang="km-KH" sz="2000" dirty="0"/>
                        <a:t>។</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5"/>
                  </a:ext>
                </a:extLst>
              </a:tr>
              <a:tr h="325334">
                <a:tc>
                  <a:txBody>
                    <a:bodyPr/>
                    <a:lstStyle/>
                    <a:p>
                      <a:r>
                        <a:rPr lang="en-US" sz="2000"/>
                        <a:t>Flash</a:t>
                      </a:r>
                    </a:p>
                  </a:txBody>
                  <a:tcPr marL="20333" marR="20333" marT="10167" marB="10167" anchor="ctr">
                    <a:lnL>
                      <a:noFill/>
                    </a:lnL>
                    <a:lnR>
                      <a:noFill/>
                    </a:lnR>
                    <a:lnT>
                      <a:noFill/>
                    </a:lnT>
                    <a:lnB>
                      <a:noFill/>
                    </a:lnB>
                  </a:tcPr>
                </a:tc>
                <a:tc>
                  <a:txBody>
                    <a:bodyPr/>
                    <a:lstStyle/>
                    <a:p>
                      <a:r>
                        <a:rPr lang="en-US" sz="2000"/>
                        <a:t>.swf</a:t>
                      </a:r>
                      <a:br>
                        <a:rPr lang="en-US" sz="2000"/>
                      </a:br>
                      <a:r>
                        <a:rPr lang="en-US" sz="2000"/>
                        <a:t>.flv</a:t>
                      </a:r>
                    </a:p>
                  </a:txBody>
                  <a:tcPr marL="20333" marR="20333" marT="10167" marB="10167" anchor="ctr">
                    <a:lnL>
                      <a:noFill/>
                    </a:lnL>
                    <a:lnR>
                      <a:noFill/>
                    </a:lnR>
                    <a:lnT>
                      <a:noFill/>
                    </a:lnT>
                    <a:lnB>
                      <a:noFill/>
                    </a:lnB>
                  </a:tcPr>
                </a:tc>
                <a:tc>
                  <a:txBody>
                    <a:bodyPr/>
                    <a:lstStyle/>
                    <a:p>
                      <a:r>
                        <a:rPr lang="en-US" sz="2000" dirty="0"/>
                        <a:t>Flash. Developed </a:t>
                      </a:r>
                      <a:r>
                        <a:rPr lang="km-KH" sz="2000" dirty="0"/>
                        <a:t>ដោយ</a:t>
                      </a:r>
                      <a:r>
                        <a:rPr lang="en-US" sz="2000" dirty="0"/>
                        <a:t> Macromedia. </a:t>
                      </a:r>
                      <a:r>
                        <a:rPr lang="km-KH" sz="2000" dirty="0"/>
                        <a:t>ត្រូវការ </a:t>
                      </a:r>
                      <a:r>
                        <a:rPr lang="en-US" sz="2000" dirty="0"/>
                        <a:t>t (plug-in) </a:t>
                      </a:r>
                      <a:r>
                        <a:rPr lang="km-KH" sz="2000" dirty="0"/>
                        <a:t>ដើម្បីលេង លើ</a:t>
                      </a:r>
                      <a:r>
                        <a:rPr lang="en-US" sz="2000" dirty="0"/>
                        <a:t>web browsers</a:t>
                      </a:r>
                      <a:r>
                        <a:rPr lang="km-KH" sz="2000" dirty="0"/>
                        <a:t>។</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6"/>
                  </a:ext>
                </a:extLst>
              </a:tr>
              <a:tr h="264334">
                <a:tc>
                  <a:txBody>
                    <a:bodyPr/>
                    <a:lstStyle/>
                    <a:p>
                      <a:r>
                        <a:rPr lang="en-US" sz="2000"/>
                        <a:t>Ogg</a:t>
                      </a:r>
                    </a:p>
                  </a:txBody>
                  <a:tcPr marL="20333" marR="20333" marT="10167" marB="10167" anchor="ctr">
                    <a:lnL>
                      <a:noFill/>
                    </a:lnL>
                    <a:lnR>
                      <a:noFill/>
                    </a:lnR>
                    <a:lnT>
                      <a:noFill/>
                    </a:lnT>
                    <a:lnB>
                      <a:noFill/>
                    </a:lnB>
                  </a:tcPr>
                </a:tc>
                <a:tc>
                  <a:txBody>
                    <a:bodyPr/>
                    <a:lstStyle/>
                    <a:p>
                      <a:r>
                        <a:rPr lang="en-US" sz="2000"/>
                        <a:t>.ogg</a:t>
                      </a:r>
                    </a:p>
                  </a:txBody>
                  <a:tcPr marL="20333" marR="20333" marT="10167" marB="10167" anchor="ctr">
                    <a:lnL>
                      <a:noFill/>
                    </a:lnL>
                    <a:lnR>
                      <a:noFill/>
                    </a:lnR>
                    <a:lnT>
                      <a:noFill/>
                    </a:lnT>
                    <a:lnB>
                      <a:noFill/>
                    </a:lnB>
                  </a:tcPr>
                </a:tc>
                <a:tc>
                  <a:txBody>
                    <a:bodyPr/>
                    <a:lstStyle/>
                    <a:p>
                      <a:r>
                        <a:rPr lang="km-KH" sz="2000" dirty="0"/>
                        <a:t>បានបង្កើតដោយ</a:t>
                      </a:r>
                      <a:r>
                        <a:rPr lang="km-KH" sz="2000" baseline="0" dirty="0"/>
                        <a:t> </a:t>
                      </a:r>
                      <a:r>
                        <a:rPr lang="en-US" sz="2000" dirty="0" err="1"/>
                        <a:t>Xiph.Org</a:t>
                      </a:r>
                      <a:r>
                        <a:rPr lang="en-US" sz="2000" dirty="0"/>
                        <a:t> Foundation</a:t>
                      </a:r>
                      <a:r>
                        <a:rPr lang="km-KH" sz="2000" baseline="0" dirty="0"/>
                        <a:t> ផ្គត់ផ្គង់ដោយ </a:t>
                      </a:r>
                      <a:r>
                        <a:rPr lang="en-US" sz="2000" dirty="0"/>
                        <a:t>HTML5.</a:t>
                      </a:r>
                    </a:p>
                  </a:txBody>
                  <a:tcPr marL="20333" marR="20333" marT="10167" marB="10167" anchor="ctr">
                    <a:lnL>
                      <a:noFill/>
                    </a:lnL>
                    <a:lnR>
                      <a:noFill/>
                    </a:lnR>
                    <a:lnT>
                      <a:noFill/>
                    </a:lnT>
                    <a:lnB>
                      <a:noFill/>
                    </a:lnB>
                  </a:tcPr>
                </a:tc>
                <a:extLst>
                  <a:ext uri="{0D108BD9-81ED-4DB2-BD59-A6C34878D82A}">
                    <a16:rowId xmlns:a16="http://schemas.microsoft.com/office/drawing/2014/main" val="10007"/>
                  </a:ext>
                </a:extLst>
              </a:tr>
              <a:tr h="325334">
                <a:tc>
                  <a:txBody>
                    <a:bodyPr/>
                    <a:lstStyle/>
                    <a:p>
                      <a:r>
                        <a:rPr lang="en-US" sz="2000"/>
                        <a:t>WebM</a:t>
                      </a:r>
                    </a:p>
                  </a:txBody>
                  <a:tcPr marL="20333" marR="20333" marT="10167" marB="10167" anchor="ctr">
                    <a:lnL>
                      <a:noFill/>
                    </a:lnL>
                    <a:lnR>
                      <a:noFill/>
                    </a:lnR>
                    <a:lnT>
                      <a:noFill/>
                    </a:lnT>
                    <a:lnB>
                      <a:noFill/>
                    </a:lnB>
                  </a:tcPr>
                </a:tc>
                <a:tc>
                  <a:txBody>
                    <a:bodyPr/>
                    <a:lstStyle/>
                    <a:p>
                      <a:r>
                        <a:rPr lang="en-US" sz="2000"/>
                        <a:t>.webm</a:t>
                      </a:r>
                    </a:p>
                  </a:txBody>
                  <a:tcPr marL="20333" marR="20333" marT="10167" marB="10167" anchor="ctr">
                    <a:lnL>
                      <a:noFill/>
                    </a:lnL>
                    <a:lnR>
                      <a:noFill/>
                    </a:lnR>
                    <a:lnT>
                      <a:noFill/>
                    </a:lnT>
                    <a:lnB>
                      <a:noFill/>
                    </a:lnB>
                  </a:tcPr>
                </a:tc>
                <a:tc>
                  <a:txBody>
                    <a:bodyPr/>
                    <a:lstStyle/>
                    <a:p>
                      <a:r>
                        <a:rPr lang="en-US" sz="2000" dirty="0" err="1"/>
                        <a:t>WebM</a:t>
                      </a:r>
                      <a:r>
                        <a:rPr lang="en-US" sz="2000" dirty="0"/>
                        <a:t>. </a:t>
                      </a:r>
                      <a:r>
                        <a:rPr lang="km-KH" sz="2000" dirty="0"/>
                        <a:t>ដោយ </a:t>
                      </a:r>
                      <a:r>
                        <a:rPr lang="en-US" sz="2000" dirty="0"/>
                        <a:t>web giants, Mozilla, Opera, Adobe, and Google. Supported </a:t>
                      </a:r>
                      <a:r>
                        <a:rPr lang="km-KH" sz="2000" dirty="0"/>
                        <a:t>ដោយ </a:t>
                      </a:r>
                      <a:r>
                        <a:rPr lang="en-US" sz="2000" dirty="0"/>
                        <a:t> HTML5.</a:t>
                      </a:r>
                    </a:p>
                  </a:txBody>
                  <a:tcPr marL="20333" marR="20333" marT="10167" marB="10167" anchor="ctr">
                    <a:lnL>
                      <a:noFill/>
                    </a:lnL>
                    <a:lnR>
                      <a:noFill/>
                    </a:lnR>
                    <a:lnT>
                      <a:noFill/>
                    </a:lnT>
                    <a:lnB>
                      <a:noFill/>
                    </a:lnB>
                  </a:tcPr>
                </a:tc>
                <a:extLst>
                  <a:ext uri="{0D108BD9-81ED-4DB2-BD59-A6C34878D82A}">
                    <a16:rowId xmlns:a16="http://schemas.microsoft.com/office/drawing/2014/main" val="10008"/>
                  </a:ext>
                </a:extLst>
              </a:tr>
              <a:tr h="630334">
                <a:tc>
                  <a:txBody>
                    <a:bodyPr/>
                    <a:lstStyle/>
                    <a:p>
                      <a:r>
                        <a:rPr lang="en-US" sz="2000"/>
                        <a:t>MPEG-4</a:t>
                      </a:r>
                      <a:br>
                        <a:rPr lang="en-US" sz="2000"/>
                      </a:br>
                      <a:r>
                        <a:rPr lang="en-US" sz="2000"/>
                        <a:t>or MP4</a:t>
                      </a:r>
                    </a:p>
                  </a:txBody>
                  <a:tcPr marL="20333" marR="20333" marT="10167" marB="10167" anchor="ctr">
                    <a:lnL>
                      <a:noFill/>
                    </a:lnL>
                    <a:lnR>
                      <a:noFill/>
                    </a:lnR>
                    <a:lnT>
                      <a:noFill/>
                    </a:lnT>
                    <a:lnB>
                      <a:noFill/>
                    </a:lnB>
                  </a:tcPr>
                </a:tc>
                <a:tc>
                  <a:txBody>
                    <a:bodyPr/>
                    <a:lstStyle/>
                    <a:p>
                      <a:r>
                        <a:rPr lang="en-US" sz="2000"/>
                        <a:t>.mp4</a:t>
                      </a:r>
                    </a:p>
                  </a:txBody>
                  <a:tcPr marL="20333" marR="20333" marT="10167" marB="10167" anchor="ctr">
                    <a:lnL>
                      <a:noFill/>
                    </a:lnL>
                    <a:lnR>
                      <a:noFill/>
                    </a:lnR>
                    <a:lnT>
                      <a:noFill/>
                    </a:lnT>
                    <a:lnB>
                      <a:noFill/>
                    </a:lnB>
                  </a:tcPr>
                </a:tc>
                <a:tc>
                  <a:txBody>
                    <a:bodyPr/>
                    <a:lstStyle/>
                    <a:p>
                      <a:r>
                        <a:rPr lang="en-US" sz="2000" dirty="0"/>
                        <a:t>MP4. Developed </a:t>
                      </a:r>
                      <a:r>
                        <a:rPr lang="km-KH" sz="2000" dirty="0"/>
                        <a:t>ដោយ </a:t>
                      </a:r>
                      <a:r>
                        <a:rPr lang="en-US" sz="2000" dirty="0"/>
                        <a:t>Moving Pictures Expert Group. </a:t>
                      </a:r>
                      <a:r>
                        <a:rPr lang="km-KH" sz="2000" dirty="0"/>
                        <a:t>ដោយប្រើ</a:t>
                      </a:r>
                      <a:r>
                        <a:rPr lang="en-US" sz="2000" dirty="0"/>
                        <a:t>QuickTime</a:t>
                      </a:r>
                      <a:r>
                        <a:rPr lang="km-KH" sz="2000" dirty="0"/>
                        <a:t>។</a:t>
                      </a:r>
                      <a:r>
                        <a:rPr lang="km-KH" sz="2000" baseline="0" dirty="0"/>
                        <a:t> </a:t>
                      </a:r>
                      <a:r>
                        <a:rPr lang="en-US" sz="2000" dirty="0"/>
                        <a:t>Supported </a:t>
                      </a:r>
                      <a:r>
                        <a:rPr lang="km-KH" sz="2000" dirty="0"/>
                        <a:t>ដោយ </a:t>
                      </a:r>
                      <a:r>
                        <a:rPr lang="en-US" sz="2000" dirty="0"/>
                        <a:t>HTML5 browsers</a:t>
                      </a:r>
                      <a:r>
                        <a:rPr lang="km-KH" sz="2000" dirty="0"/>
                        <a:t> ទាំងអស់។</a:t>
                      </a:r>
                      <a:endParaRPr lang="en-US" sz="2000" dirty="0"/>
                    </a:p>
                  </a:txBody>
                  <a:tcPr marL="20333" marR="20333" marT="10167" marB="10167" anchor="ctr">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5" name="Rectangle 4"/>
          <p:cNvSpPr/>
          <p:nvPr/>
        </p:nvSpPr>
        <p:spPr>
          <a:xfrm>
            <a:off x="781050" y="6152287"/>
            <a:ext cx="10934700" cy="461665"/>
          </a:xfrm>
          <a:prstGeom prst="rect">
            <a:avLst/>
          </a:prstGeom>
        </p:spPr>
        <p:txBody>
          <a:bodyPr wrap="square">
            <a:spAutoFit/>
          </a:bodyPr>
          <a:lstStyle/>
          <a:p>
            <a:r>
              <a:rPr lang="en-US" sz="2400" u="sng" dirty="0">
                <a:solidFill>
                  <a:srgbClr val="FF0000"/>
                </a:solidFill>
                <a:effectLst>
                  <a:outerShdw blurRad="38100" dist="38100" dir="2700000" algn="tl">
                    <a:srgbClr val="000000">
                      <a:alpha val="43137"/>
                    </a:srgbClr>
                  </a:outerShdw>
                </a:effectLst>
              </a:rPr>
              <a:t>Note: </a:t>
            </a:r>
            <a:r>
              <a:rPr lang="en-US" sz="2400" dirty="0"/>
              <a:t>Only MP4, </a:t>
            </a:r>
            <a:r>
              <a:rPr lang="en-US" sz="2400" dirty="0" err="1"/>
              <a:t>WebM</a:t>
            </a:r>
            <a:r>
              <a:rPr lang="en-US" sz="2400" dirty="0"/>
              <a:t>, and </a:t>
            </a:r>
            <a:r>
              <a:rPr lang="en-US" sz="2400" dirty="0" err="1"/>
              <a:t>Ogg</a:t>
            </a:r>
            <a:r>
              <a:rPr lang="en-US" sz="2400" dirty="0"/>
              <a:t> video </a:t>
            </a:r>
            <a:r>
              <a:rPr lang="km-KH" sz="2400" dirty="0"/>
              <a:t>បាន</a:t>
            </a:r>
            <a:r>
              <a:rPr lang="en-US" sz="2400" dirty="0"/>
              <a:t> supported </a:t>
            </a:r>
            <a:r>
              <a:rPr lang="km-KH" sz="2400" dirty="0"/>
              <a:t>ដោយស្តង់ដា </a:t>
            </a:r>
            <a:r>
              <a:rPr lang="en-US" sz="2400" dirty="0"/>
              <a:t>HTML5 </a:t>
            </a:r>
            <a:r>
              <a:rPr lang="km-KH" sz="2400" dirty="0"/>
              <a:t>ថ្មីបំផុត</a:t>
            </a:r>
            <a:endParaRPr lang="en-US" sz="2400" dirty="0"/>
          </a:p>
        </p:txBody>
      </p:sp>
    </p:spTree>
    <p:extLst>
      <p:ext uri="{BB962C8B-B14F-4D97-AF65-F5344CB8AC3E}">
        <p14:creationId xmlns:p14="http://schemas.microsoft.com/office/powerpoint/2010/main" val="291207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8486"/>
            <a:ext cx="10648950" cy="461665"/>
          </a:xfrm>
          <a:prstGeom prst="rect">
            <a:avLst/>
          </a:prstGeom>
        </p:spPr>
        <p:txBody>
          <a:bodyPr wrap="square">
            <a:spAutoFit/>
          </a:bodyPr>
          <a:lstStyle/>
          <a:p>
            <a:r>
              <a:rPr lang="en-US" sz="2400" b="1" u="sng" dirty="0">
                <a:solidFill>
                  <a:srgbClr val="0066FF"/>
                </a:solidFill>
                <a:effectLst>
                  <a:outerShdw blurRad="38100" dist="38100" dir="2700000" algn="tl">
                    <a:srgbClr val="000000">
                      <a:alpha val="43137"/>
                    </a:srgbClr>
                  </a:outerShdw>
                </a:effectLst>
              </a:rPr>
              <a:t>Sound Formats</a:t>
            </a:r>
          </a:p>
        </p:txBody>
      </p:sp>
      <p:graphicFrame>
        <p:nvGraphicFramePr>
          <p:cNvPr id="7" name="Table 6"/>
          <p:cNvGraphicFramePr>
            <a:graphicFrameLocks noGrp="1"/>
          </p:cNvGraphicFramePr>
          <p:nvPr>
            <p:extLst>
              <p:ext uri="{D42A27DB-BD31-4B8C-83A1-F6EECF244321}">
                <p14:modId xmlns:p14="http://schemas.microsoft.com/office/powerpoint/2010/main" val="3854439799"/>
              </p:ext>
            </p:extLst>
          </p:nvPr>
        </p:nvGraphicFramePr>
        <p:xfrm>
          <a:off x="476250" y="633034"/>
          <a:ext cx="11506200" cy="5226683"/>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8763000">
                  <a:extLst>
                    <a:ext uri="{9D8B030D-6E8A-4147-A177-3AD203B41FA5}">
                      <a16:colId xmlns:a16="http://schemas.microsoft.com/office/drawing/2014/main" val="20002"/>
                    </a:ext>
                  </a:extLst>
                </a:gridCol>
              </a:tblGrid>
              <a:tr h="153835">
                <a:tc>
                  <a:txBody>
                    <a:bodyPr/>
                    <a:lstStyle/>
                    <a:p>
                      <a:r>
                        <a:rPr lang="en-US" sz="2000" dirty="0"/>
                        <a:t>Format</a:t>
                      </a:r>
                    </a:p>
                  </a:txBody>
                  <a:tcPr marL="21976" marR="21976" marT="10988" marB="10988" anchor="ctr">
                    <a:lnL>
                      <a:noFill/>
                    </a:lnL>
                    <a:lnR>
                      <a:noFill/>
                    </a:lnR>
                    <a:lnT>
                      <a:noFill/>
                    </a:lnT>
                    <a:lnB>
                      <a:noFill/>
                    </a:lnB>
                  </a:tcPr>
                </a:tc>
                <a:tc>
                  <a:txBody>
                    <a:bodyPr/>
                    <a:lstStyle/>
                    <a:p>
                      <a:r>
                        <a:rPr lang="en-US" sz="2000">
                          <a:effectLst/>
                        </a:rPr>
                        <a:t>File</a:t>
                      </a:r>
                    </a:p>
                  </a:txBody>
                  <a:tcPr marL="21976" marR="21976" marT="10988" marB="10988" anchor="ctr">
                    <a:lnL>
                      <a:noFill/>
                    </a:lnL>
                    <a:lnR>
                      <a:noFill/>
                    </a:lnR>
                    <a:lnT>
                      <a:noFill/>
                    </a:lnT>
                    <a:lnB>
                      <a:noFill/>
                    </a:lnB>
                  </a:tcPr>
                </a:tc>
                <a:tc>
                  <a:txBody>
                    <a:bodyPr/>
                    <a:lstStyle/>
                    <a:p>
                      <a:r>
                        <a:rPr lang="en-US" sz="2000"/>
                        <a:t>Description</a:t>
                      </a:r>
                    </a:p>
                  </a:txBody>
                  <a:tcPr marL="21976" marR="21976" marT="10988" marB="10988" anchor="ctr">
                    <a:lnL>
                      <a:noFill/>
                    </a:lnL>
                    <a:lnR>
                      <a:noFill/>
                    </a:lnR>
                    <a:lnT>
                      <a:noFill/>
                    </a:lnT>
                    <a:lnB>
                      <a:noFill/>
                    </a:lnB>
                  </a:tcPr>
                </a:tc>
                <a:extLst>
                  <a:ext uri="{0D108BD9-81ED-4DB2-BD59-A6C34878D82A}">
                    <a16:rowId xmlns:a16="http://schemas.microsoft.com/office/drawing/2014/main" val="10000"/>
                  </a:ext>
                </a:extLst>
              </a:tr>
              <a:tr h="964240">
                <a:tc>
                  <a:txBody>
                    <a:bodyPr/>
                    <a:lstStyle/>
                    <a:p>
                      <a:r>
                        <a:rPr lang="en-US" sz="2000"/>
                        <a:t>MIDI</a:t>
                      </a:r>
                    </a:p>
                  </a:txBody>
                  <a:tcPr marL="21976" marR="21976" marT="10988" marB="10988" anchor="ctr">
                    <a:lnL>
                      <a:noFill/>
                    </a:lnL>
                    <a:lnR>
                      <a:noFill/>
                    </a:lnR>
                    <a:lnT>
                      <a:noFill/>
                    </a:lnT>
                    <a:lnB>
                      <a:noFill/>
                    </a:lnB>
                  </a:tcPr>
                </a:tc>
                <a:tc>
                  <a:txBody>
                    <a:bodyPr/>
                    <a:lstStyle/>
                    <a:p>
                      <a:r>
                        <a:rPr lang="en-US" sz="2000"/>
                        <a:t>.mid</a:t>
                      </a:r>
                      <a:br>
                        <a:rPr lang="en-US" sz="2000"/>
                      </a:br>
                      <a:r>
                        <a:rPr lang="en-US" sz="2000"/>
                        <a:t>.midi</a:t>
                      </a:r>
                    </a:p>
                  </a:txBody>
                  <a:tcPr marL="21976" marR="21976" marT="10988" marB="10988" anchor="ctr">
                    <a:lnL>
                      <a:noFill/>
                    </a:lnL>
                    <a:lnR>
                      <a:noFill/>
                    </a:lnR>
                    <a:lnT>
                      <a:noFill/>
                    </a:lnT>
                    <a:lnB>
                      <a:noFill/>
                    </a:lnB>
                  </a:tcPr>
                </a:tc>
                <a:tc>
                  <a:txBody>
                    <a:bodyPr/>
                    <a:lstStyle/>
                    <a:p>
                      <a:r>
                        <a:rPr lang="en-US" sz="2000" dirty="0"/>
                        <a:t>MIDI (Musical Instrument Digital Interface). Main format </a:t>
                      </a:r>
                      <a:r>
                        <a:rPr lang="km-KH" sz="2000" dirty="0"/>
                        <a:t>សម្រាប់ </a:t>
                      </a:r>
                      <a:r>
                        <a:rPr lang="en-US" sz="2000" dirty="0"/>
                        <a:t>electronic music devices </a:t>
                      </a:r>
                      <a:r>
                        <a:rPr lang="km-KH" sz="2000" dirty="0"/>
                        <a:t>ដូចជា </a:t>
                      </a:r>
                      <a:r>
                        <a:rPr lang="en-US" sz="2000" dirty="0"/>
                        <a:t>PC sound cards</a:t>
                      </a:r>
                      <a:r>
                        <a:rPr lang="km-KH" sz="2000" dirty="0"/>
                        <a:t>។</a:t>
                      </a:r>
                      <a:endParaRPr lang="en-US" sz="2000" dirty="0"/>
                    </a:p>
                  </a:txBody>
                  <a:tcPr marL="21976" marR="21976" marT="10988" marB="10988" anchor="ctr">
                    <a:lnL>
                      <a:noFill/>
                    </a:lnL>
                    <a:lnR>
                      <a:noFill/>
                    </a:lnR>
                    <a:lnT>
                      <a:noFill/>
                    </a:lnT>
                    <a:lnB>
                      <a:noFill/>
                    </a:lnB>
                  </a:tcPr>
                </a:tc>
                <a:extLst>
                  <a:ext uri="{0D108BD9-81ED-4DB2-BD59-A6C34878D82A}">
                    <a16:rowId xmlns:a16="http://schemas.microsoft.com/office/drawing/2014/main" val="10001"/>
                  </a:ext>
                </a:extLst>
              </a:tr>
              <a:tr h="417553">
                <a:tc>
                  <a:txBody>
                    <a:bodyPr/>
                    <a:lstStyle/>
                    <a:p>
                      <a:r>
                        <a:rPr lang="en-US" sz="2000"/>
                        <a:t>RealAudio</a:t>
                      </a:r>
                    </a:p>
                  </a:txBody>
                  <a:tcPr marL="21976" marR="21976" marT="10988" marB="10988" anchor="ctr">
                    <a:lnL>
                      <a:noFill/>
                    </a:lnL>
                    <a:lnR>
                      <a:noFill/>
                    </a:lnR>
                    <a:lnT>
                      <a:noFill/>
                    </a:lnT>
                    <a:lnB>
                      <a:noFill/>
                    </a:lnB>
                  </a:tcPr>
                </a:tc>
                <a:tc>
                  <a:txBody>
                    <a:bodyPr/>
                    <a:lstStyle/>
                    <a:p>
                      <a:r>
                        <a:rPr lang="en-US" sz="2000"/>
                        <a:t>.rm</a:t>
                      </a:r>
                      <a:br>
                        <a:rPr lang="en-US" sz="2000"/>
                      </a:br>
                      <a:r>
                        <a:rPr lang="en-US" sz="2000"/>
                        <a:t>.ram</a:t>
                      </a:r>
                    </a:p>
                  </a:txBody>
                  <a:tcPr marL="21976" marR="21976" marT="10988" marB="10988" anchor="ctr">
                    <a:lnL>
                      <a:noFill/>
                    </a:lnL>
                    <a:lnR>
                      <a:noFill/>
                    </a:lnR>
                    <a:lnT>
                      <a:noFill/>
                    </a:lnT>
                    <a:lnB>
                      <a:noFill/>
                    </a:lnB>
                  </a:tcPr>
                </a:tc>
                <a:tc>
                  <a:txBody>
                    <a:bodyPr/>
                    <a:lstStyle/>
                    <a:p>
                      <a:r>
                        <a:rPr lang="en-US" sz="2000" dirty="0"/>
                        <a:t>RealAudio. </a:t>
                      </a:r>
                      <a:r>
                        <a:rPr lang="km-KH" sz="2000" dirty="0"/>
                        <a:t>បង្កើតដោយ </a:t>
                      </a:r>
                      <a:r>
                        <a:rPr lang="en-US" sz="2000" dirty="0"/>
                        <a:t>Real Media </a:t>
                      </a:r>
                      <a:r>
                        <a:rPr lang="km-KH" sz="2000" dirty="0"/>
                        <a:t>អនុញ្ញាតប្រើ </a:t>
                      </a:r>
                      <a:r>
                        <a:rPr lang="en-US" sz="2000" dirty="0"/>
                        <a:t>audio with low bandwidths</a:t>
                      </a:r>
                      <a:r>
                        <a:rPr lang="km-KH" sz="2000" dirty="0"/>
                        <a:t>។</a:t>
                      </a:r>
                      <a:endParaRPr lang="en-US" sz="2000" dirty="0"/>
                    </a:p>
                  </a:txBody>
                  <a:tcPr marL="21976" marR="21976" marT="10988" marB="10988" anchor="ctr">
                    <a:lnL>
                      <a:noFill/>
                    </a:lnL>
                    <a:lnR>
                      <a:noFill/>
                    </a:lnR>
                    <a:lnT>
                      <a:noFill/>
                    </a:lnT>
                    <a:lnB>
                      <a:noFill/>
                    </a:lnB>
                  </a:tcPr>
                </a:tc>
                <a:extLst>
                  <a:ext uri="{0D108BD9-81ED-4DB2-BD59-A6C34878D82A}">
                    <a16:rowId xmlns:a16="http://schemas.microsoft.com/office/drawing/2014/main" val="10002"/>
                  </a:ext>
                </a:extLst>
              </a:tr>
              <a:tr h="483482">
                <a:tc>
                  <a:txBody>
                    <a:bodyPr/>
                    <a:lstStyle/>
                    <a:p>
                      <a:r>
                        <a:rPr lang="en-US" sz="2000"/>
                        <a:t>WMA</a:t>
                      </a:r>
                    </a:p>
                  </a:txBody>
                  <a:tcPr marL="21976" marR="21976" marT="10988" marB="10988" anchor="ctr">
                    <a:lnL>
                      <a:noFill/>
                    </a:lnL>
                    <a:lnR>
                      <a:noFill/>
                    </a:lnR>
                    <a:lnT>
                      <a:noFill/>
                    </a:lnT>
                    <a:lnB>
                      <a:noFill/>
                    </a:lnB>
                  </a:tcPr>
                </a:tc>
                <a:tc>
                  <a:txBody>
                    <a:bodyPr/>
                    <a:lstStyle/>
                    <a:p>
                      <a:r>
                        <a:rPr lang="en-US" sz="2000"/>
                        <a:t>.wma</a:t>
                      </a:r>
                    </a:p>
                  </a:txBody>
                  <a:tcPr marL="21976" marR="21976" marT="10988" marB="10988" anchor="ctr">
                    <a:lnL>
                      <a:noFill/>
                    </a:lnL>
                    <a:lnR>
                      <a:noFill/>
                    </a:lnR>
                    <a:lnT>
                      <a:noFill/>
                    </a:lnT>
                    <a:lnB>
                      <a:noFill/>
                    </a:lnB>
                  </a:tcPr>
                </a:tc>
                <a:tc>
                  <a:txBody>
                    <a:bodyPr/>
                    <a:lstStyle/>
                    <a:p>
                      <a:r>
                        <a:rPr lang="en-US" sz="2000" dirty="0"/>
                        <a:t>WMA (Windows Media Audio)</a:t>
                      </a:r>
                      <a:r>
                        <a:rPr lang="km-KH" sz="2000" baseline="0" dirty="0"/>
                        <a:t> ដោយ </a:t>
                      </a:r>
                      <a:r>
                        <a:rPr lang="en-US" sz="2000" dirty="0"/>
                        <a:t>Microsoft</a:t>
                      </a:r>
                      <a:r>
                        <a:rPr lang="km-KH" sz="2000" baseline="0" dirty="0"/>
                        <a:t> ដោយប្រើក្នុង </a:t>
                      </a:r>
                      <a:r>
                        <a:rPr lang="en-US" sz="2000" dirty="0"/>
                        <a:t>music players</a:t>
                      </a:r>
                      <a:r>
                        <a:rPr lang="km-KH" sz="2000" dirty="0"/>
                        <a:t>។</a:t>
                      </a:r>
                      <a:endParaRPr lang="en-US" sz="2000" dirty="0"/>
                    </a:p>
                  </a:txBody>
                  <a:tcPr marL="21976" marR="21976" marT="10988" marB="10988" anchor="ctr">
                    <a:lnL>
                      <a:noFill/>
                    </a:lnL>
                    <a:lnR>
                      <a:noFill/>
                    </a:lnR>
                    <a:lnT>
                      <a:noFill/>
                    </a:lnT>
                    <a:lnB>
                      <a:noFill/>
                    </a:lnB>
                  </a:tcPr>
                </a:tc>
                <a:extLst>
                  <a:ext uri="{0D108BD9-81ED-4DB2-BD59-A6C34878D82A}">
                    <a16:rowId xmlns:a16="http://schemas.microsoft.com/office/drawing/2014/main" val="10003"/>
                  </a:ext>
                </a:extLst>
              </a:tr>
              <a:tr h="483482">
                <a:tc>
                  <a:txBody>
                    <a:bodyPr/>
                    <a:lstStyle/>
                    <a:p>
                      <a:r>
                        <a:rPr lang="en-US" sz="2000"/>
                        <a:t>AAC</a:t>
                      </a:r>
                    </a:p>
                  </a:txBody>
                  <a:tcPr marL="21976" marR="21976" marT="10988" marB="10988" anchor="ctr">
                    <a:lnL>
                      <a:noFill/>
                    </a:lnL>
                    <a:lnR>
                      <a:noFill/>
                    </a:lnR>
                    <a:lnT>
                      <a:noFill/>
                    </a:lnT>
                    <a:lnB>
                      <a:noFill/>
                    </a:lnB>
                  </a:tcPr>
                </a:tc>
                <a:tc>
                  <a:txBody>
                    <a:bodyPr/>
                    <a:lstStyle/>
                    <a:p>
                      <a:r>
                        <a:rPr lang="en-US" sz="2000"/>
                        <a:t>.aac</a:t>
                      </a:r>
                    </a:p>
                  </a:txBody>
                  <a:tcPr marL="21976" marR="21976" marT="10988" marB="10988" anchor="ctr">
                    <a:lnL>
                      <a:noFill/>
                    </a:lnL>
                    <a:lnR>
                      <a:noFill/>
                    </a:lnR>
                    <a:lnT>
                      <a:noFill/>
                    </a:lnT>
                    <a:lnB>
                      <a:noFill/>
                    </a:lnB>
                  </a:tcPr>
                </a:tc>
                <a:tc>
                  <a:txBody>
                    <a:bodyPr/>
                    <a:lstStyle/>
                    <a:p>
                      <a:r>
                        <a:rPr lang="en-US" sz="2000" dirty="0"/>
                        <a:t>AAC (Advanced Audio Coding). </a:t>
                      </a:r>
                      <a:r>
                        <a:rPr lang="km-KH" sz="2000" dirty="0"/>
                        <a:t>ដោយ </a:t>
                      </a:r>
                      <a:r>
                        <a:rPr lang="en-US" sz="2000" dirty="0"/>
                        <a:t>Apple </a:t>
                      </a:r>
                      <a:r>
                        <a:rPr lang="km-KH" sz="2000" dirty="0"/>
                        <a:t>ដូចជា </a:t>
                      </a:r>
                      <a:r>
                        <a:rPr lang="en-US" sz="2000" dirty="0"/>
                        <a:t>default format </a:t>
                      </a:r>
                      <a:r>
                        <a:rPr lang="km-KH" sz="2000" dirty="0"/>
                        <a:t>សម្រាប់</a:t>
                      </a:r>
                      <a:r>
                        <a:rPr lang="en-US" sz="2000" dirty="0"/>
                        <a:t> iTunes. </a:t>
                      </a:r>
                      <a:r>
                        <a:rPr lang="km-KH" sz="2000" dirty="0"/>
                        <a:t>លេងលើ </a:t>
                      </a:r>
                      <a:r>
                        <a:rPr lang="en-US" sz="2000" dirty="0"/>
                        <a:t>Apple computers, </a:t>
                      </a:r>
                      <a:r>
                        <a:rPr lang="km-KH" sz="2000" dirty="0"/>
                        <a:t>មិនប្រើលើ </a:t>
                      </a:r>
                      <a:r>
                        <a:rPr lang="en-US" sz="2000" dirty="0"/>
                        <a:t>web browsers.</a:t>
                      </a:r>
                    </a:p>
                  </a:txBody>
                  <a:tcPr marL="21976" marR="21976" marT="10988" marB="10988" anchor="ctr">
                    <a:lnL>
                      <a:noFill/>
                    </a:lnL>
                    <a:lnR>
                      <a:noFill/>
                    </a:lnR>
                    <a:lnT>
                      <a:noFill/>
                    </a:lnT>
                    <a:lnB>
                      <a:noFill/>
                    </a:lnB>
                  </a:tcPr>
                </a:tc>
                <a:extLst>
                  <a:ext uri="{0D108BD9-81ED-4DB2-BD59-A6C34878D82A}">
                    <a16:rowId xmlns:a16="http://schemas.microsoft.com/office/drawing/2014/main" val="10004"/>
                  </a:ext>
                </a:extLst>
              </a:tr>
              <a:tr h="417553">
                <a:tc>
                  <a:txBody>
                    <a:bodyPr/>
                    <a:lstStyle/>
                    <a:p>
                      <a:r>
                        <a:rPr lang="en-US" sz="2000"/>
                        <a:t>WAV</a:t>
                      </a:r>
                    </a:p>
                  </a:txBody>
                  <a:tcPr marL="21976" marR="21976" marT="10988" marB="10988" anchor="ctr">
                    <a:lnL>
                      <a:noFill/>
                    </a:lnL>
                    <a:lnR>
                      <a:noFill/>
                    </a:lnR>
                    <a:lnT>
                      <a:noFill/>
                    </a:lnT>
                    <a:lnB>
                      <a:noFill/>
                    </a:lnB>
                  </a:tcPr>
                </a:tc>
                <a:tc>
                  <a:txBody>
                    <a:bodyPr/>
                    <a:lstStyle/>
                    <a:p>
                      <a:r>
                        <a:rPr lang="en-US" sz="2000"/>
                        <a:t>.wav</a:t>
                      </a:r>
                    </a:p>
                  </a:txBody>
                  <a:tcPr marL="21976" marR="21976" marT="10988" marB="10988" anchor="ctr">
                    <a:lnL>
                      <a:noFill/>
                    </a:lnL>
                    <a:lnR>
                      <a:noFill/>
                    </a:lnR>
                    <a:lnT>
                      <a:noFill/>
                    </a:lnT>
                    <a:lnB>
                      <a:noFill/>
                    </a:lnB>
                  </a:tcPr>
                </a:tc>
                <a:tc>
                  <a:txBody>
                    <a:bodyPr/>
                    <a:lstStyle/>
                    <a:p>
                      <a:r>
                        <a:rPr lang="en-US" sz="2000" dirty="0"/>
                        <a:t>WAV. </a:t>
                      </a:r>
                      <a:r>
                        <a:rPr lang="km-KH" sz="2000" dirty="0"/>
                        <a:t>ដោយ </a:t>
                      </a:r>
                      <a:r>
                        <a:rPr lang="en-US" sz="2000" dirty="0"/>
                        <a:t>IBM and Microsoft. </a:t>
                      </a:r>
                      <a:r>
                        <a:rPr lang="km-KH" sz="2000" dirty="0"/>
                        <a:t>លេងលើ </a:t>
                      </a:r>
                      <a:r>
                        <a:rPr lang="en-US" sz="2000" dirty="0"/>
                        <a:t>Windows, Macintosh, and Linux Supported by HTML5</a:t>
                      </a:r>
                      <a:r>
                        <a:rPr lang="km-KH" sz="2000" dirty="0"/>
                        <a:t>។</a:t>
                      </a:r>
                      <a:endParaRPr lang="en-US" sz="2000" dirty="0"/>
                    </a:p>
                  </a:txBody>
                  <a:tcPr marL="21976" marR="21976" marT="10988" marB="10988" anchor="ctr">
                    <a:lnL>
                      <a:noFill/>
                    </a:lnL>
                    <a:lnR>
                      <a:noFill/>
                    </a:lnR>
                    <a:lnT>
                      <a:noFill/>
                    </a:lnT>
                    <a:lnB>
                      <a:noFill/>
                    </a:lnB>
                  </a:tcPr>
                </a:tc>
                <a:extLst>
                  <a:ext uri="{0D108BD9-81ED-4DB2-BD59-A6C34878D82A}">
                    <a16:rowId xmlns:a16="http://schemas.microsoft.com/office/drawing/2014/main" val="10005"/>
                  </a:ext>
                </a:extLst>
              </a:tr>
              <a:tr h="219765">
                <a:tc>
                  <a:txBody>
                    <a:bodyPr/>
                    <a:lstStyle/>
                    <a:p>
                      <a:r>
                        <a:rPr lang="en-US" sz="2000"/>
                        <a:t>Ogg</a:t>
                      </a:r>
                    </a:p>
                  </a:txBody>
                  <a:tcPr marL="21976" marR="21976" marT="10988" marB="10988" anchor="ctr">
                    <a:lnL>
                      <a:noFill/>
                    </a:lnL>
                    <a:lnR>
                      <a:noFill/>
                    </a:lnR>
                    <a:lnT>
                      <a:noFill/>
                    </a:lnT>
                    <a:lnB>
                      <a:noFill/>
                    </a:lnB>
                  </a:tcPr>
                </a:tc>
                <a:tc>
                  <a:txBody>
                    <a:bodyPr/>
                    <a:lstStyle/>
                    <a:p>
                      <a:r>
                        <a:rPr lang="en-US" sz="2000"/>
                        <a:t>.ogg</a:t>
                      </a:r>
                    </a:p>
                  </a:txBody>
                  <a:tcPr marL="21976" marR="21976" marT="10988" marB="10988" anchor="ctr">
                    <a:lnL>
                      <a:noFill/>
                    </a:lnL>
                    <a:lnR>
                      <a:noFill/>
                    </a:lnR>
                    <a:lnT>
                      <a:noFill/>
                    </a:lnT>
                    <a:lnB>
                      <a:noFill/>
                    </a:lnB>
                  </a:tcPr>
                </a:tc>
                <a:tc>
                  <a:txBody>
                    <a:bodyPr/>
                    <a:lstStyle/>
                    <a:p>
                      <a:r>
                        <a:rPr lang="en-US" sz="2000" dirty="0" err="1"/>
                        <a:t>Ogg</a:t>
                      </a:r>
                      <a:r>
                        <a:rPr lang="en-US" sz="2000" dirty="0"/>
                        <a:t>. </a:t>
                      </a:r>
                      <a:r>
                        <a:rPr lang="km-KH" sz="2000" dirty="0"/>
                        <a:t>ដោយ </a:t>
                      </a:r>
                      <a:r>
                        <a:rPr lang="en-US" sz="2000" dirty="0" err="1"/>
                        <a:t>Xiph.Org</a:t>
                      </a:r>
                      <a:r>
                        <a:rPr lang="en-US" sz="2000" dirty="0"/>
                        <a:t> Foundation. Supported by HTML5.</a:t>
                      </a:r>
                    </a:p>
                  </a:txBody>
                  <a:tcPr marL="21976" marR="21976" marT="10988" marB="10988" anchor="ctr">
                    <a:lnL>
                      <a:noFill/>
                    </a:lnL>
                    <a:lnR>
                      <a:noFill/>
                    </a:lnR>
                    <a:lnT>
                      <a:noFill/>
                    </a:lnT>
                    <a:lnB>
                      <a:noFill/>
                    </a:lnB>
                  </a:tcPr>
                </a:tc>
                <a:extLst>
                  <a:ext uri="{0D108BD9-81ED-4DB2-BD59-A6C34878D82A}">
                    <a16:rowId xmlns:a16="http://schemas.microsoft.com/office/drawing/2014/main" val="10006"/>
                  </a:ext>
                </a:extLst>
              </a:tr>
              <a:tr h="681270">
                <a:tc>
                  <a:txBody>
                    <a:bodyPr/>
                    <a:lstStyle/>
                    <a:p>
                      <a:r>
                        <a:rPr lang="en-US" sz="2000"/>
                        <a:t>MP3</a:t>
                      </a:r>
                    </a:p>
                  </a:txBody>
                  <a:tcPr marL="21976" marR="21976" marT="10988" marB="10988" anchor="ctr">
                    <a:lnL>
                      <a:noFill/>
                    </a:lnL>
                    <a:lnR>
                      <a:noFill/>
                    </a:lnR>
                    <a:lnT>
                      <a:noFill/>
                    </a:lnT>
                    <a:lnB>
                      <a:noFill/>
                    </a:lnB>
                  </a:tcPr>
                </a:tc>
                <a:tc>
                  <a:txBody>
                    <a:bodyPr/>
                    <a:lstStyle/>
                    <a:p>
                      <a:r>
                        <a:rPr lang="en-US" sz="2000"/>
                        <a:t>.mp3</a:t>
                      </a:r>
                    </a:p>
                  </a:txBody>
                  <a:tcPr marL="21976" marR="21976" marT="10988" marB="10988" anchor="ctr">
                    <a:lnL>
                      <a:noFill/>
                    </a:lnL>
                    <a:lnR>
                      <a:noFill/>
                    </a:lnR>
                    <a:lnT>
                      <a:noFill/>
                    </a:lnT>
                    <a:lnB>
                      <a:noFill/>
                    </a:lnB>
                  </a:tcPr>
                </a:tc>
                <a:tc>
                  <a:txBody>
                    <a:bodyPr/>
                    <a:lstStyle/>
                    <a:p>
                      <a:r>
                        <a:rPr lang="en-US" sz="2000" dirty="0"/>
                        <a:t>MP3 files </a:t>
                      </a:r>
                      <a:r>
                        <a:rPr lang="km-KH" sz="2000" dirty="0"/>
                        <a:t>ក្នុងផ្នែកនៃ </a:t>
                      </a:r>
                      <a:r>
                        <a:rPr lang="en-US" sz="2000" dirty="0"/>
                        <a:t>MPEG files</a:t>
                      </a:r>
                      <a:r>
                        <a:rPr lang="km-KH" sz="2000" dirty="0"/>
                        <a:t>។ </a:t>
                      </a:r>
                      <a:r>
                        <a:rPr lang="en-US" sz="2000" dirty="0"/>
                        <a:t>MP3 compression (small files) </a:t>
                      </a:r>
                      <a:r>
                        <a:rPr lang="km-KH" sz="2000" dirty="0"/>
                        <a:t>គុណភាពខ្ពស់បានគ្រប់ </a:t>
                      </a:r>
                      <a:r>
                        <a:rPr lang="en-US" sz="2000" dirty="0"/>
                        <a:t>browsers</a:t>
                      </a:r>
                      <a:r>
                        <a:rPr lang="km-KH" sz="2000" dirty="0"/>
                        <a:t> ទាំងអស់។</a:t>
                      </a:r>
                      <a:endParaRPr lang="en-US" sz="2000" dirty="0"/>
                    </a:p>
                  </a:txBody>
                  <a:tcPr marL="21976" marR="21976" marT="10988" marB="10988" anchor="ctr">
                    <a:lnL>
                      <a:noFill/>
                    </a:lnL>
                    <a:lnR>
                      <a:noFill/>
                    </a:lnR>
                    <a:lnT>
                      <a:noFill/>
                    </a:lnT>
                    <a:lnB>
                      <a:noFill/>
                    </a:lnB>
                  </a:tcPr>
                </a:tc>
                <a:extLst>
                  <a:ext uri="{0D108BD9-81ED-4DB2-BD59-A6C34878D82A}">
                    <a16:rowId xmlns:a16="http://schemas.microsoft.com/office/drawing/2014/main" val="10007"/>
                  </a:ext>
                </a:extLst>
              </a:tr>
              <a:tr h="549411">
                <a:tc>
                  <a:txBody>
                    <a:bodyPr/>
                    <a:lstStyle/>
                    <a:p>
                      <a:r>
                        <a:rPr lang="en-US" sz="2000" dirty="0"/>
                        <a:t>MP4</a:t>
                      </a:r>
                    </a:p>
                  </a:txBody>
                  <a:tcPr marL="21976" marR="21976" marT="10988" marB="10988" anchor="ctr">
                    <a:lnL>
                      <a:noFill/>
                    </a:lnL>
                    <a:lnR>
                      <a:noFill/>
                    </a:lnR>
                    <a:lnT>
                      <a:noFill/>
                    </a:lnT>
                    <a:lnB>
                      <a:noFill/>
                    </a:lnB>
                  </a:tcPr>
                </a:tc>
                <a:tc>
                  <a:txBody>
                    <a:bodyPr/>
                    <a:lstStyle/>
                    <a:p>
                      <a:r>
                        <a:rPr lang="en-US" sz="2000" dirty="0"/>
                        <a:t>.mp4</a:t>
                      </a:r>
                    </a:p>
                  </a:txBody>
                  <a:tcPr marL="21976" marR="21976" marT="10988" marB="10988" anchor="ctr">
                    <a:lnL>
                      <a:noFill/>
                    </a:lnL>
                    <a:lnR>
                      <a:noFill/>
                    </a:lnR>
                    <a:lnT>
                      <a:noFill/>
                    </a:lnT>
                    <a:lnB>
                      <a:noFill/>
                    </a:lnB>
                  </a:tcPr>
                </a:tc>
                <a:tc>
                  <a:txBody>
                    <a:bodyPr/>
                    <a:lstStyle/>
                    <a:p>
                      <a:r>
                        <a:rPr lang="en-US" sz="2000" dirty="0"/>
                        <a:t>MP4 </a:t>
                      </a:r>
                      <a:r>
                        <a:rPr lang="km-KH" sz="2000" dirty="0"/>
                        <a:t>គឺជា </a:t>
                      </a:r>
                      <a:r>
                        <a:rPr lang="en-US" sz="2000" dirty="0"/>
                        <a:t>video format, </a:t>
                      </a:r>
                      <a:r>
                        <a:rPr lang="km-KH" sz="2000" dirty="0"/>
                        <a:t>ប្រើ </a:t>
                      </a:r>
                      <a:r>
                        <a:rPr lang="en-US" sz="2000" dirty="0"/>
                        <a:t>MP4 video</a:t>
                      </a:r>
                      <a:r>
                        <a:rPr lang="km-KH" sz="2000" baseline="0" dirty="0"/>
                        <a:t> ជាមួយ </a:t>
                      </a:r>
                      <a:r>
                        <a:rPr lang="en-US" sz="2000" baseline="0" dirty="0"/>
                        <a:t>HTML5.</a:t>
                      </a:r>
                      <a:endParaRPr lang="en-US" sz="2000" dirty="0"/>
                    </a:p>
                  </a:txBody>
                  <a:tcPr marL="21976" marR="21976" marT="10988" marB="10988"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544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342899"/>
            <a:ext cx="9529762" cy="12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5014" y="1872734"/>
            <a:ext cx="2287806" cy="461665"/>
          </a:xfrm>
          <a:prstGeom prst="rect">
            <a:avLst/>
          </a:prstGeom>
        </p:spPr>
        <p:txBody>
          <a:bodyPr wrap="none">
            <a:spAutoFit/>
          </a:bodyPr>
          <a:lstStyle/>
          <a:p>
            <a:r>
              <a:rPr lang="km-KH" sz="2400" dirty="0">
                <a:solidFill>
                  <a:srgbClr val="0066FF"/>
                </a:solidFill>
              </a:rPr>
              <a:t>មូលដ្ឋាន</a:t>
            </a:r>
            <a:r>
              <a:rPr lang="en-US" sz="2400" dirty="0">
                <a:solidFill>
                  <a:srgbClr val="0066FF"/>
                </a:solidFill>
              </a:rPr>
              <a:t> Canvas</a:t>
            </a:r>
          </a:p>
        </p:txBody>
      </p:sp>
      <p:sp>
        <p:nvSpPr>
          <p:cNvPr id="5" name="Rectangle 4"/>
          <p:cNvSpPr/>
          <p:nvPr/>
        </p:nvSpPr>
        <p:spPr>
          <a:xfrm>
            <a:off x="990600" y="2334399"/>
            <a:ext cx="6096000" cy="4154984"/>
          </a:xfrm>
          <a:prstGeom prst="rect">
            <a:avLst/>
          </a:prstGeom>
        </p:spPr>
        <p:txBody>
          <a:bodyPr>
            <a:spAutoFit/>
          </a:bodyPr>
          <a:lstStyle/>
          <a:p>
            <a:r>
              <a:rPr lang="en-US" sz="2200" dirty="0"/>
              <a:t>&lt;!DOCTYPE html&gt;</a:t>
            </a:r>
          </a:p>
          <a:p>
            <a:r>
              <a:rPr lang="en-US" sz="2200" dirty="0"/>
              <a:t>&lt;html&gt;</a:t>
            </a:r>
          </a:p>
          <a:p>
            <a:r>
              <a:rPr lang="en-US" sz="2200" dirty="0"/>
              <a:t>&lt;body&gt;</a:t>
            </a:r>
          </a:p>
          <a:p>
            <a:endParaRPr lang="en-US" sz="2200" dirty="0"/>
          </a:p>
          <a:p>
            <a:r>
              <a:rPr lang="en-US" sz="2200" dirty="0"/>
              <a:t>&lt;</a:t>
            </a:r>
            <a:r>
              <a:rPr lang="en-US" sz="2200" dirty="0">
                <a:solidFill>
                  <a:srgbClr val="FF0000"/>
                </a:solidFill>
              </a:rPr>
              <a:t>canvas</a:t>
            </a:r>
            <a:r>
              <a:rPr lang="en-US" sz="2200" dirty="0"/>
              <a:t> id="</a:t>
            </a:r>
            <a:r>
              <a:rPr lang="en-US" sz="2200" dirty="0" err="1"/>
              <a:t>myCanvas</a:t>
            </a:r>
            <a:r>
              <a:rPr lang="en-US" sz="2200" dirty="0"/>
              <a:t>" width="</a:t>
            </a:r>
            <a:r>
              <a:rPr lang="en-US" sz="2200" b="1" dirty="0">
                <a:solidFill>
                  <a:srgbClr val="0066FF"/>
                </a:solidFill>
              </a:rPr>
              <a:t>200</a:t>
            </a:r>
            <a:r>
              <a:rPr lang="en-US" sz="2200" dirty="0"/>
              <a:t>" height="</a:t>
            </a:r>
            <a:r>
              <a:rPr lang="en-US" sz="2200" b="1" dirty="0">
                <a:solidFill>
                  <a:srgbClr val="0066FF"/>
                </a:solidFill>
              </a:rPr>
              <a:t>100</a:t>
            </a:r>
            <a:r>
              <a:rPr lang="en-US" sz="2200" dirty="0"/>
              <a:t>" style="border:1px solid #000000;"&gt;</a:t>
            </a:r>
          </a:p>
          <a:p>
            <a:r>
              <a:rPr lang="en-US" sz="2200" dirty="0"/>
              <a:t>Your browser does not support the HTML5 canvas tag.</a:t>
            </a:r>
          </a:p>
          <a:p>
            <a:r>
              <a:rPr lang="en-US" sz="2200" dirty="0">
                <a:solidFill>
                  <a:srgbClr val="FF0000"/>
                </a:solidFill>
              </a:rPr>
              <a:t>&lt;/canvas&gt;</a:t>
            </a:r>
          </a:p>
          <a:p>
            <a:endParaRPr lang="en-US" sz="2200" dirty="0"/>
          </a:p>
          <a:p>
            <a:r>
              <a:rPr lang="en-US" sz="2200" dirty="0"/>
              <a:t>&lt;/body&gt;</a:t>
            </a:r>
          </a:p>
          <a:p>
            <a:r>
              <a:rPr lang="en-US" sz="2200" dirty="0"/>
              <a:t>&lt;/html&gt;</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2060704"/>
            <a:ext cx="3409950" cy="181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68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850" y="356951"/>
            <a:ext cx="10953750" cy="1200329"/>
          </a:xfrm>
          <a:prstGeom prst="rect">
            <a:avLst/>
          </a:prstGeom>
        </p:spPr>
        <p:txBody>
          <a:bodyPr wrap="square">
            <a:spAutoFit/>
          </a:bodyPr>
          <a:lstStyle/>
          <a:p>
            <a:r>
              <a:rPr lang="en-US" sz="2400" b="1" dirty="0">
                <a:solidFill>
                  <a:srgbClr val="FF0000"/>
                </a:solidFill>
                <a:effectLst>
                  <a:outerShdw blurRad="38100" dist="38100" dir="2700000" algn="tl">
                    <a:srgbClr val="000000">
                      <a:alpha val="43137"/>
                    </a:srgbClr>
                  </a:outerShdw>
                </a:effectLst>
              </a:rPr>
              <a:t>Playing Videos in HTML</a:t>
            </a:r>
          </a:p>
          <a:p>
            <a:r>
              <a:rPr lang="km-KH" sz="2400" dirty="0"/>
              <a:t>ពីមុន</a:t>
            </a:r>
            <a:r>
              <a:rPr lang="en-US" sz="2400" dirty="0"/>
              <a:t> HTML5, </a:t>
            </a:r>
            <a:r>
              <a:rPr lang="km-KH" sz="2400" dirty="0"/>
              <a:t>មិនមែនជា </a:t>
            </a:r>
            <a:r>
              <a:rPr lang="en-US" sz="2400" dirty="0"/>
              <a:t>standard </a:t>
            </a:r>
            <a:r>
              <a:rPr lang="km-KH" sz="2400" dirty="0"/>
              <a:t>សម្រាប់ </a:t>
            </a:r>
            <a:r>
              <a:rPr lang="en-US" sz="2400" dirty="0"/>
              <a:t>videos </a:t>
            </a:r>
            <a:r>
              <a:rPr lang="km-KH" sz="2400" dirty="0"/>
              <a:t>លើ </a:t>
            </a:r>
            <a:r>
              <a:rPr lang="en-US" sz="2400" dirty="0"/>
              <a:t>web page.</a:t>
            </a:r>
          </a:p>
          <a:p>
            <a:r>
              <a:rPr lang="en-US" sz="2400" dirty="0"/>
              <a:t>videos </a:t>
            </a:r>
            <a:r>
              <a:rPr lang="km-KH" sz="2400" dirty="0"/>
              <a:t>អាចលេង ជាមួយ </a:t>
            </a:r>
            <a:r>
              <a:rPr lang="en-US" sz="2400" dirty="0"/>
              <a:t>plug-in (like flash).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443163"/>
            <a:ext cx="10953750" cy="143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04850" y="1926611"/>
            <a:ext cx="2724150" cy="461665"/>
          </a:xfrm>
          <a:prstGeom prst="rect">
            <a:avLst/>
          </a:prstGeom>
        </p:spPr>
        <p:txBody>
          <a:bodyPr wrap="square">
            <a:spAutoFit/>
          </a:bodyPr>
          <a:lstStyle/>
          <a:p>
            <a:r>
              <a:rPr lang="en-US" sz="2400" b="1" u="sng" dirty="0">
                <a:solidFill>
                  <a:srgbClr val="0066FF"/>
                </a:solidFill>
                <a:effectLst>
                  <a:outerShdw blurRad="38100" dist="38100" dir="2700000" algn="tl">
                    <a:srgbClr val="000000">
                      <a:alpha val="43137"/>
                    </a:srgbClr>
                  </a:outerShdw>
                </a:effectLst>
              </a:rPr>
              <a:t>Browser Support</a:t>
            </a:r>
          </a:p>
        </p:txBody>
      </p:sp>
      <p:sp>
        <p:nvSpPr>
          <p:cNvPr id="6" name="Rectangle 5"/>
          <p:cNvSpPr/>
          <p:nvPr/>
        </p:nvSpPr>
        <p:spPr>
          <a:xfrm>
            <a:off x="704850" y="4229785"/>
            <a:ext cx="8401050" cy="830997"/>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HTML &lt;video&gt; Element</a:t>
            </a:r>
          </a:p>
          <a:p>
            <a:r>
              <a:rPr lang="km-KH" sz="2400" dirty="0"/>
              <a:t>ដើម្បីបង្ហញ </a:t>
            </a:r>
            <a:r>
              <a:rPr lang="en-US" sz="2400" dirty="0"/>
              <a:t>video in HTML, </a:t>
            </a:r>
            <a:r>
              <a:rPr lang="km-KH" sz="2400" dirty="0"/>
              <a:t>ប្រើ </a:t>
            </a:r>
            <a:r>
              <a:rPr lang="en-US" sz="2400" b="1" dirty="0"/>
              <a:t>&lt;video&gt;</a:t>
            </a:r>
            <a:r>
              <a:rPr lang="en-US" sz="2400" dirty="0"/>
              <a:t> element:</a:t>
            </a:r>
          </a:p>
        </p:txBody>
      </p:sp>
    </p:spTree>
    <p:extLst>
      <p:ext uri="{BB962C8B-B14F-4D97-AF65-F5344CB8AC3E}">
        <p14:creationId xmlns:p14="http://schemas.microsoft.com/office/powerpoint/2010/main" val="58015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350" y="501640"/>
            <a:ext cx="6096000" cy="3785652"/>
          </a:xfrm>
          <a:prstGeom prst="rect">
            <a:avLst/>
          </a:prstGeom>
        </p:spPr>
        <p:txBody>
          <a:bodyPr>
            <a:spAutoFit/>
          </a:bodyPr>
          <a:lstStyle/>
          <a:p>
            <a:r>
              <a:rPr lang="en-US" sz="2000" dirty="0"/>
              <a:t>&lt;!DOCTYPE html&gt;</a:t>
            </a:r>
          </a:p>
          <a:p>
            <a:r>
              <a:rPr lang="en-US" sz="2000" dirty="0"/>
              <a:t>&lt;html&gt;</a:t>
            </a:r>
          </a:p>
          <a:p>
            <a:r>
              <a:rPr lang="en-US" sz="2000" dirty="0"/>
              <a:t>&lt;body&gt;</a:t>
            </a:r>
          </a:p>
          <a:p>
            <a:endParaRPr lang="en-US" sz="2000" dirty="0"/>
          </a:p>
          <a:p>
            <a:r>
              <a:rPr lang="en-US" sz="2000" dirty="0"/>
              <a:t>&lt;</a:t>
            </a:r>
            <a:r>
              <a:rPr lang="en-US" sz="2000" b="1" dirty="0">
                <a:solidFill>
                  <a:srgbClr val="FF0000"/>
                </a:solidFill>
              </a:rPr>
              <a:t>video </a:t>
            </a:r>
            <a:r>
              <a:rPr lang="en-US" sz="2000" dirty="0"/>
              <a:t>width="320" height="240" </a:t>
            </a:r>
            <a:r>
              <a:rPr lang="en-US" sz="2000" dirty="0">
                <a:solidFill>
                  <a:srgbClr val="0066FF"/>
                </a:solidFill>
              </a:rPr>
              <a:t>controls</a:t>
            </a:r>
            <a:r>
              <a:rPr lang="en-US" sz="2000" dirty="0"/>
              <a:t>&gt;</a:t>
            </a:r>
          </a:p>
          <a:p>
            <a:r>
              <a:rPr lang="en-US" sz="2000" dirty="0"/>
              <a:t>  &lt;source </a:t>
            </a:r>
            <a:r>
              <a:rPr lang="en-US" sz="2000" dirty="0" err="1"/>
              <a:t>src</a:t>
            </a:r>
            <a:r>
              <a:rPr lang="en-US" sz="2000" dirty="0"/>
              <a:t>="movie.mp4" type="</a:t>
            </a:r>
            <a:r>
              <a:rPr lang="en-US" sz="2000" dirty="0">
                <a:solidFill>
                  <a:srgbClr val="0066FF"/>
                </a:solidFill>
              </a:rPr>
              <a:t>video/mp4</a:t>
            </a:r>
            <a:r>
              <a:rPr lang="en-US" sz="2000" dirty="0"/>
              <a:t>"&gt;</a:t>
            </a:r>
          </a:p>
          <a:p>
            <a:r>
              <a:rPr lang="en-US" sz="2000" dirty="0"/>
              <a:t>  &lt;source </a:t>
            </a:r>
            <a:r>
              <a:rPr lang="en-US" sz="2000" dirty="0" err="1"/>
              <a:t>src</a:t>
            </a:r>
            <a:r>
              <a:rPr lang="en-US" sz="2000" dirty="0"/>
              <a:t>="movie.ogg" type="video/</a:t>
            </a:r>
            <a:r>
              <a:rPr lang="en-US" sz="2000" dirty="0" err="1"/>
              <a:t>ogg</a:t>
            </a:r>
            <a:r>
              <a:rPr lang="en-US" sz="2000" dirty="0"/>
              <a:t>"&gt;</a:t>
            </a:r>
          </a:p>
          <a:p>
            <a:r>
              <a:rPr lang="en-US" sz="2000" dirty="0"/>
              <a:t>  Your browser does not support the video tag.</a:t>
            </a:r>
          </a:p>
          <a:p>
            <a:r>
              <a:rPr lang="en-US" sz="2000" b="1" dirty="0">
                <a:solidFill>
                  <a:srgbClr val="FF0000"/>
                </a:solidFill>
              </a:rPr>
              <a:t>&lt;/video&gt;</a:t>
            </a:r>
          </a:p>
          <a:p>
            <a:endParaRPr lang="en-US" sz="2000" dirty="0"/>
          </a:p>
          <a:p>
            <a:r>
              <a:rPr lang="en-US" sz="2000" dirty="0"/>
              <a:t>&lt;/body&gt;</a:t>
            </a:r>
          </a:p>
          <a:p>
            <a:r>
              <a:rPr lang="en-US" sz="2000" dirty="0"/>
              <a:t>&lt;/html&gt;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099" y="299612"/>
            <a:ext cx="5067523" cy="382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14350" y="4540674"/>
            <a:ext cx="9925050" cy="830997"/>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HTML &lt;video&gt; </a:t>
            </a:r>
            <a:r>
              <a:rPr lang="en-US" sz="2400" b="1" dirty="0" err="1">
                <a:solidFill>
                  <a:srgbClr val="0066FF"/>
                </a:solidFill>
                <a:effectLst>
                  <a:outerShdw blurRad="38100" dist="38100" dir="2700000" algn="tl">
                    <a:srgbClr val="000000">
                      <a:alpha val="43137"/>
                    </a:srgbClr>
                  </a:outerShdw>
                </a:effectLst>
              </a:rPr>
              <a:t>Autoplay</a:t>
            </a:r>
            <a:endParaRPr lang="en-US" sz="2400" b="1" dirty="0">
              <a:solidFill>
                <a:srgbClr val="0066FF"/>
              </a:solidFill>
              <a:effectLst>
                <a:outerShdw blurRad="38100" dist="38100" dir="2700000" algn="tl">
                  <a:srgbClr val="000000">
                    <a:alpha val="43137"/>
                  </a:srgbClr>
                </a:outerShdw>
              </a:effectLst>
            </a:endParaRPr>
          </a:p>
          <a:p>
            <a:r>
              <a:rPr lang="km-KH" sz="2400" dirty="0"/>
              <a:t>ដើម្បីចាប់ផ្តើម </a:t>
            </a:r>
            <a:r>
              <a:rPr lang="en-US" sz="2400" dirty="0"/>
              <a:t>video automatically </a:t>
            </a:r>
            <a:r>
              <a:rPr lang="km-KH" sz="2400" dirty="0"/>
              <a:t>ប្រើ </a:t>
            </a:r>
            <a:r>
              <a:rPr lang="en-US" sz="2400" b="1" dirty="0" err="1"/>
              <a:t>autoplay</a:t>
            </a:r>
            <a:r>
              <a:rPr lang="en-US" sz="2400" dirty="0"/>
              <a:t> attribute:</a:t>
            </a:r>
          </a:p>
        </p:txBody>
      </p:sp>
    </p:spTree>
    <p:extLst>
      <p:ext uri="{BB962C8B-B14F-4D97-AF65-F5344CB8AC3E}">
        <p14:creationId xmlns:p14="http://schemas.microsoft.com/office/powerpoint/2010/main" val="199185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9150" y="492500"/>
            <a:ext cx="6096000" cy="4524315"/>
          </a:xfrm>
          <a:prstGeom prst="rect">
            <a:avLst/>
          </a:prstGeom>
        </p:spPr>
        <p:txBody>
          <a:bodyPr>
            <a:spAutoFit/>
          </a:bodyPr>
          <a:lstStyle/>
          <a:p>
            <a:r>
              <a:rPr lang="en-US" sz="2400" dirty="0"/>
              <a:t>&lt;!DOCTYPE html&gt;</a:t>
            </a:r>
          </a:p>
          <a:p>
            <a:r>
              <a:rPr lang="en-US" sz="2400" dirty="0"/>
              <a:t>&lt;html&gt;</a:t>
            </a:r>
          </a:p>
          <a:p>
            <a:r>
              <a:rPr lang="en-US" sz="2400" dirty="0"/>
              <a:t>&lt;body&gt;</a:t>
            </a:r>
          </a:p>
          <a:p>
            <a:endParaRPr lang="en-US" sz="2400" dirty="0"/>
          </a:p>
          <a:p>
            <a:r>
              <a:rPr lang="en-US" sz="2400" dirty="0"/>
              <a:t>&lt;</a:t>
            </a:r>
            <a:r>
              <a:rPr lang="en-US" sz="2400" dirty="0">
                <a:solidFill>
                  <a:srgbClr val="FF0000"/>
                </a:solidFill>
              </a:rPr>
              <a:t>video </a:t>
            </a:r>
            <a:r>
              <a:rPr lang="en-US" sz="2400" dirty="0"/>
              <a:t>width="320" height="240"</a:t>
            </a:r>
            <a:r>
              <a:rPr lang="en-US" sz="2400" b="1" dirty="0">
                <a:solidFill>
                  <a:srgbClr val="FF0000"/>
                </a:solidFill>
              </a:rPr>
              <a:t> </a:t>
            </a:r>
            <a:r>
              <a:rPr lang="en-US" sz="2400" b="1" dirty="0" err="1">
                <a:solidFill>
                  <a:srgbClr val="FF0000"/>
                </a:solidFill>
              </a:rPr>
              <a:t>autoplay</a:t>
            </a:r>
            <a:r>
              <a:rPr lang="en-US" sz="2400" dirty="0"/>
              <a:t>&gt;</a:t>
            </a:r>
          </a:p>
          <a:p>
            <a:r>
              <a:rPr lang="en-US" sz="2400" dirty="0"/>
              <a:t>  &lt;source </a:t>
            </a:r>
            <a:r>
              <a:rPr lang="en-US" sz="2400" dirty="0" err="1"/>
              <a:t>src</a:t>
            </a:r>
            <a:r>
              <a:rPr lang="en-US" sz="2400" dirty="0"/>
              <a:t>="movie.mp4" type="video/mp4"&gt;</a:t>
            </a:r>
          </a:p>
          <a:p>
            <a:r>
              <a:rPr lang="en-US" sz="2400" dirty="0"/>
              <a:t>  &lt;source </a:t>
            </a:r>
            <a:r>
              <a:rPr lang="en-US" sz="2400" dirty="0" err="1"/>
              <a:t>src</a:t>
            </a:r>
            <a:r>
              <a:rPr lang="en-US" sz="2400" dirty="0"/>
              <a:t>="movie.ogg" type="video/</a:t>
            </a:r>
            <a:r>
              <a:rPr lang="en-US" sz="2400" dirty="0" err="1"/>
              <a:t>ogg</a:t>
            </a:r>
            <a:r>
              <a:rPr lang="en-US" sz="2400" dirty="0"/>
              <a:t>"&gt;</a:t>
            </a:r>
          </a:p>
          <a:p>
            <a:r>
              <a:rPr lang="en-US" sz="2400" dirty="0"/>
              <a:t>  Your browser does not support the video tag.</a:t>
            </a:r>
          </a:p>
          <a:p>
            <a:r>
              <a:rPr lang="en-US" sz="2400" dirty="0">
                <a:solidFill>
                  <a:srgbClr val="FF0000"/>
                </a:solidFill>
              </a:rPr>
              <a:t>&lt;/video&gt;</a:t>
            </a:r>
          </a:p>
          <a:p>
            <a:endParaRPr lang="en-US" sz="2400" dirty="0"/>
          </a:p>
          <a:p>
            <a:r>
              <a:rPr lang="en-US" sz="2400" dirty="0"/>
              <a:t>&lt;/body&gt;</a:t>
            </a:r>
          </a:p>
          <a:p>
            <a:r>
              <a:rPr lang="en-US" sz="2400" dirty="0"/>
              <a:t>&lt;/html&gt;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328613"/>
            <a:ext cx="4467226" cy="341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19150" y="5054083"/>
            <a:ext cx="11131830" cy="461665"/>
          </a:xfrm>
          <a:prstGeom prst="rect">
            <a:avLst/>
          </a:prstGeom>
        </p:spPr>
        <p:txBody>
          <a:bodyPr wrap="none">
            <a:spAutoFit/>
          </a:bodyPr>
          <a:lstStyle/>
          <a:p>
            <a:r>
              <a:rPr lang="km-KH" sz="2400" u="sng" dirty="0">
                <a:solidFill>
                  <a:srgbClr val="0066FF"/>
                </a:solidFill>
                <a:effectLst>
                  <a:outerShdw blurRad="38100" dist="38100" dir="2700000" algn="tl">
                    <a:srgbClr val="000000">
                      <a:alpha val="43137"/>
                    </a:srgbClr>
                  </a:outerShdw>
                </a:effectLst>
              </a:rPr>
              <a:t>ចំណាំ</a:t>
            </a:r>
            <a:r>
              <a:rPr lang="en-US" sz="2400" u="sng" dirty="0">
                <a:solidFill>
                  <a:srgbClr val="0066FF"/>
                </a:solidFill>
                <a:effectLst>
                  <a:outerShdw blurRad="38100" dist="38100" dir="2700000" algn="tl">
                    <a:srgbClr val="000000">
                      <a:alpha val="43137"/>
                    </a:srgbClr>
                  </a:outerShdw>
                </a:effectLst>
              </a:rPr>
              <a:t>: </a:t>
            </a:r>
            <a:r>
              <a:rPr lang="km-KH" sz="2400" dirty="0">
                <a:solidFill>
                  <a:srgbClr val="0066FF"/>
                </a:solidFill>
              </a:rPr>
              <a:t> </a:t>
            </a:r>
            <a:r>
              <a:rPr lang="km-KH" sz="2400" dirty="0"/>
              <a:t>មិនអាចដំណើរការ </a:t>
            </a:r>
            <a:r>
              <a:rPr lang="en-US" sz="2400" dirty="0"/>
              <a:t>Safari and Opera,</a:t>
            </a:r>
            <a:r>
              <a:rPr lang="km-KH" sz="2400" dirty="0"/>
              <a:t>ឬ</a:t>
            </a:r>
            <a:r>
              <a:rPr lang="en-US" sz="2400" dirty="0"/>
              <a:t> mobile devices </a:t>
            </a:r>
            <a:r>
              <a:rPr lang="km-KH" sz="2400" dirty="0"/>
              <a:t>ដូចជា</a:t>
            </a:r>
            <a:r>
              <a:rPr lang="en-US" sz="2400" dirty="0"/>
              <a:t> </a:t>
            </a:r>
            <a:r>
              <a:rPr lang="en-US" sz="2400" dirty="0" err="1"/>
              <a:t>iPad</a:t>
            </a:r>
            <a:r>
              <a:rPr lang="en-US" sz="2400" dirty="0"/>
              <a:t> and iPhone.</a:t>
            </a:r>
          </a:p>
        </p:txBody>
      </p:sp>
    </p:spTree>
    <p:extLst>
      <p:ext uri="{BB962C8B-B14F-4D97-AF65-F5344CB8AC3E}">
        <p14:creationId xmlns:p14="http://schemas.microsoft.com/office/powerpoint/2010/main" val="346644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371" y="424934"/>
            <a:ext cx="4124975" cy="461665"/>
          </a:xfrm>
          <a:prstGeom prst="rect">
            <a:avLst/>
          </a:prstGeom>
        </p:spPr>
        <p:txBody>
          <a:bodyPr wrap="none">
            <a:spAutoFit/>
          </a:bodyPr>
          <a:lstStyle/>
          <a:p>
            <a:r>
              <a:rPr lang="en-US" sz="2400" b="1" dirty="0">
                <a:solidFill>
                  <a:srgbClr val="0066FF"/>
                </a:solidFill>
                <a:effectLst>
                  <a:outerShdw blurRad="38100" dist="38100" dir="2700000" algn="tl">
                    <a:srgbClr val="000000">
                      <a:alpha val="43137"/>
                    </a:srgbClr>
                  </a:outerShdw>
                </a:effectLst>
              </a:rPr>
              <a:t>HTML Video - Browser Support</a:t>
            </a:r>
          </a:p>
        </p:txBody>
      </p:sp>
      <p:sp>
        <p:nvSpPr>
          <p:cNvPr id="5" name="Rectangle 4"/>
          <p:cNvSpPr/>
          <p:nvPr/>
        </p:nvSpPr>
        <p:spPr>
          <a:xfrm>
            <a:off x="832371" y="906334"/>
            <a:ext cx="10534650" cy="461665"/>
          </a:xfrm>
          <a:prstGeom prst="rect">
            <a:avLst/>
          </a:prstGeom>
        </p:spPr>
        <p:txBody>
          <a:bodyPr wrap="square">
            <a:spAutoFit/>
          </a:bodyPr>
          <a:lstStyle/>
          <a:p>
            <a:r>
              <a:rPr lang="en-US" sz="2400" dirty="0"/>
              <a:t>3 video formats </a:t>
            </a:r>
            <a:r>
              <a:rPr lang="km-KH" sz="2400" dirty="0"/>
              <a:t>សម្រាប់ </a:t>
            </a:r>
            <a:r>
              <a:rPr lang="en-US" sz="2400" dirty="0"/>
              <a:t>&lt;video&gt; element: MP4, </a:t>
            </a:r>
            <a:r>
              <a:rPr lang="en-US" sz="2400" dirty="0" err="1"/>
              <a:t>WebM</a:t>
            </a:r>
            <a:r>
              <a:rPr lang="en-US" sz="2400" dirty="0"/>
              <a:t>, and </a:t>
            </a:r>
            <a:r>
              <a:rPr lang="en-US" sz="2400" dirty="0" err="1"/>
              <a:t>Ogg</a:t>
            </a:r>
            <a:r>
              <a:rPr lang="en-US" sz="2400" dirty="0"/>
              <a:t>:</a:t>
            </a:r>
          </a:p>
        </p:txBody>
      </p:sp>
      <p:graphicFrame>
        <p:nvGraphicFramePr>
          <p:cNvPr id="6" name="Table 5"/>
          <p:cNvGraphicFramePr>
            <a:graphicFrameLocks noGrp="1"/>
          </p:cNvGraphicFramePr>
          <p:nvPr>
            <p:extLst>
              <p:ext uri="{D42A27DB-BD31-4B8C-83A1-F6EECF244321}">
                <p14:modId xmlns:p14="http://schemas.microsoft.com/office/powerpoint/2010/main" val="3027405200"/>
              </p:ext>
            </p:extLst>
          </p:nvPr>
        </p:nvGraphicFramePr>
        <p:xfrm>
          <a:off x="832371" y="1367999"/>
          <a:ext cx="9149828" cy="3155474"/>
        </p:xfrm>
        <a:graphic>
          <a:graphicData uri="http://schemas.openxmlformats.org/drawingml/2006/table">
            <a:tbl>
              <a:tblPr/>
              <a:tblGrid>
                <a:gridCol w="2287457">
                  <a:extLst>
                    <a:ext uri="{9D8B030D-6E8A-4147-A177-3AD203B41FA5}">
                      <a16:colId xmlns:a16="http://schemas.microsoft.com/office/drawing/2014/main" val="20000"/>
                    </a:ext>
                  </a:extLst>
                </a:gridCol>
                <a:gridCol w="3052372">
                  <a:extLst>
                    <a:ext uri="{9D8B030D-6E8A-4147-A177-3AD203B41FA5}">
                      <a16:colId xmlns:a16="http://schemas.microsoft.com/office/drawing/2014/main" val="20001"/>
                    </a:ext>
                  </a:extLst>
                </a:gridCol>
                <a:gridCol w="1522542">
                  <a:extLst>
                    <a:ext uri="{9D8B030D-6E8A-4147-A177-3AD203B41FA5}">
                      <a16:colId xmlns:a16="http://schemas.microsoft.com/office/drawing/2014/main" val="20002"/>
                    </a:ext>
                  </a:extLst>
                </a:gridCol>
                <a:gridCol w="2287457">
                  <a:extLst>
                    <a:ext uri="{9D8B030D-6E8A-4147-A177-3AD203B41FA5}">
                      <a16:colId xmlns:a16="http://schemas.microsoft.com/office/drawing/2014/main" val="20003"/>
                    </a:ext>
                  </a:extLst>
                </a:gridCol>
              </a:tblGrid>
              <a:tr h="503714">
                <a:tc>
                  <a:txBody>
                    <a:bodyPr/>
                    <a:lstStyle/>
                    <a:p>
                      <a:r>
                        <a:rPr lang="en-US" sz="2400" dirty="0">
                          <a:effectLst/>
                        </a:rPr>
                        <a:t>Browser</a:t>
                      </a:r>
                    </a:p>
                  </a:txBody>
                  <a:tcPr anchor="ctr">
                    <a:lnL>
                      <a:noFill/>
                    </a:lnL>
                    <a:lnR>
                      <a:noFill/>
                    </a:lnR>
                    <a:lnT>
                      <a:noFill/>
                    </a:lnT>
                    <a:lnB>
                      <a:noFill/>
                    </a:lnB>
                  </a:tcPr>
                </a:tc>
                <a:tc>
                  <a:txBody>
                    <a:bodyPr/>
                    <a:lstStyle/>
                    <a:p>
                      <a:r>
                        <a:rPr lang="en-US" sz="2400">
                          <a:effectLst/>
                        </a:rPr>
                        <a:t>MP4</a:t>
                      </a:r>
                    </a:p>
                  </a:txBody>
                  <a:tcPr anchor="ctr">
                    <a:lnL>
                      <a:noFill/>
                    </a:lnL>
                    <a:lnR>
                      <a:noFill/>
                    </a:lnR>
                    <a:lnT>
                      <a:noFill/>
                    </a:lnT>
                    <a:lnB>
                      <a:noFill/>
                    </a:lnB>
                  </a:tcPr>
                </a:tc>
                <a:tc>
                  <a:txBody>
                    <a:bodyPr/>
                    <a:lstStyle/>
                    <a:p>
                      <a:r>
                        <a:rPr lang="en-US" sz="2400">
                          <a:effectLst/>
                        </a:rPr>
                        <a:t>WebM</a:t>
                      </a:r>
                    </a:p>
                  </a:txBody>
                  <a:tcPr anchor="ctr">
                    <a:lnL>
                      <a:noFill/>
                    </a:lnL>
                    <a:lnR>
                      <a:noFill/>
                    </a:lnR>
                    <a:lnT>
                      <a:noFill/>
                    </a:lnT>
                    <a:lnB>
                      <a:noFill/>
                    </a:lnB>
                  </a:tcPr>
                </a:tc>
                <a:tc>
                  <a:txBody>
                    <a:bodyPr/>
                    <a:lstStyle/>
                    <a:p>
                      <a:r>
                        <a:rPr lang="en-US" sz="2400" dirty="0" err="1">
                          <a:effectLst/>
                        </a:rPr>
                        <a:t>Ogg</a:t>
                      </a:r>
                      <a:endParaRPr lang="en-US" sz="2400" dirty="0">
                        <a:effectLst/>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a:t>Internet Explorer</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NO</a:t>
                      </a:r>
                    </a:p>
                  </a:txBody>
                  <a:tcPr anchor="ctr">
                    <a:lnL>
                      <a:noFill/>
                    </a:lnL>
                    <a:lnR>
                      <a:noFill/>
                    </a:lnR>
                    <a:lnT>
                      <a:noFill/>
                    </a:lnT>
                    <a:lnB>
                      <a:noFill/>
                    </a:lnB>
                  </a:tcPr>
                </a:tc>
                <a:tc>
                  <a:txBody>
                    <a:bodyPr/>
                    <a:lstStyle/>
                    <a:p>
                      <a:r>
                        <a:rPr lang="en-US" sz="2400"/>
                        <a:t>NO</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a:t>Chrome</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t>Firefox</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t>Safari</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dirty="0"/>
                        <a:t>NO</a:t>
                      </a:r>
                    </a:p>
                  </a:txBody>
                  <a:tcPr anchor="ctr">
                    <a:lnL>
                      <a:noFill/>
                    </a:lnL>
                    <a:lnR>
                      <a:noFill/>
                    </a:lnR>
                    <a:lnT>
                      <a:noFill/>
                    </a:lnT>
                    <a:lnB>
                      <a:noFill/>
                    </a:lnB>
                  </a:tcPr>
                </a:tc>
                <a:tc>
                  <a:txBody>
                    <a:bodyPr/>
                    <a:lstStyle/>
                    <a:p>
                      <a:r>
                        <a:rPr lang="en-US" sz="2400" dirty="0"/>
                        <a:t>NO</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dirty="0"/>
                        <a:t>Opera</a:t>
                      </a:r>
                    </a:p>
                  </a:txBody>
                  <a:tcPr anchor="ctr">
                    <a:lnL>
                      <a:noFill/>
                    </a:lnL>
                    <a:lnR>
                      <a:noFill/>
                    </a:lnR>
                    <a:lnT>
                      <a:noFill/>
                    </a:lnT>
                    <a:lnB>
                      <a:noFill/>
                    </a:lnB>
                  </a:tcPr>
                </a:tc>
                <a:tc>
                  <a:txBody>
                    <a:bodyPr/>
                    <a:lstStyle/>
                    <a:p>
                      <a:r>
                        <a:rPr lang="en-US" sz="2400" dirty="0"/>
                        <a:t>YES (from Opera 25)</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131642"/>
              </p:ext>
            </p:extLst>
          </p:nvPr>
        </p:nvGraphicFramePr>
        <p:xfrm>
          <a:off x="832371" y="4883150"/>
          <a:ext cx="7359129" cy="1828800"/>
        </p:xfrm>
        <a:graphic>
          <a:graphicData uri="http://schemas.openxmlformats.org/drawingml/2006/table">
            <a:tbl>
              <a:tblPr/>
              <a:tblGrid>
                <a:gridCol w="1883857">
                  <a:extLst>
                    <a:ext uri="{9D8B030D-6E8A-4147-A177-3AD203B41FA5}">
                      <a16:colId xmlns:a16="http://schemas.microsoft.com/office/drawing/2014/main" val="20000"/>
                    </a:ext>
                  </a:extLst>
                </a:gridCol>
                <a:gridCol w="5475272">
                  <a:extLst>
                    <a:ext uri="{9D8B030D-6E8A-4147-A177-3AD203B41FA5}">
                      <a16:colId xmlns:a16="http://schemas.microsoft.com/office/drawing/2014/main" val="20001"/>
                    </a:ext>
                  </a:extLst>
                </a:gridCol>
              </a:tblGrid>
              <a:tr h="0">
                <a:tc>
                  <a:txBody>
                    <a:bodyPr/>
                    <a:lstStyle/>
                    <a:p>
                      <a:r>
                        <a:rPr lang="en-US" sz="2400" dirty="0">
                          <a:effectLst/>
                        </a:rPr>
                        <a:t>File Format</a:t>
                      </a:r>
                    </a:p>
                  </a:txBody>
                  <a:tcPr anchor="ctr">
                    <a:lnL>
                      <a:noFill/>
                    </a:lnL>
                    <a:lnR>
                      <a:noFill/>
                    </a:lnR>
                    <a:lnT>
                      <a:noFill/>
                    </a:lnT>
                    <a:lnB>
                      <a:noFill/>
                    </a:lnB>
                  </a:tcPr>
                </a:tc>
                <a:tc>
                  <a:txBody>
                    <a:bodyPr/>
                    <a:lstStyle/>
                    <a:p>
                      <a:r>
                        <a:rPr lang="en-US" sz="2400" dirty="0">
                          <a:effectLst/>
                        </a:rPr>
                        <a:t>Media Type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t>MP4</a:t>
                      </a:r>
                    </a:p>
                  </a:txBody>
                  <a:tcPr anchor="ctr">
                    <a:lnL>
                      <a:noFill/>
                    </a:lnL>
                    <a:lnR>
                      <a:noFill/>
                    </a:lnR>
                    <a:lnT>
                      <a:noFill/>
                    </a:lnT>
                    <a:lnB>
                      <a:noFill/>
                    </a:lnB>
                  </a:tcPr>
                </a:tc>
                <a:tc>
                  <a:txBody>
                    <a:bodyPr/>
                    <a:lstStyle/>
                    <a:p>
                      <a:r>
                        <a:rPr lang="en-US" sz="2400" dirty="0"/>
                        <a:t>video/mp4</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err="1"/>
                        <a:t>WebM</a:t>
                      </a:r>
                      <a:endParaRPr lang="en-US" sz="2400" dirty="0"/>
                    </a:p>
                  </a:txBody>
                  <a:tcPr anchor="ctr">
                    <a:lnL>
                      <a:noFill/>
                    </a:lnL>
                    <a:lnR>
                      <a:noFill/>
                    </a:lnR>
                    <a:lnT>
                      <a:noFill/>
                    </a:lnT>
                    <a:lnB>
                      <a:noFill/>
                    </a:lnB>
                  </a:tcPr>
                </a:tc>
                <a:tc>
                  <a:txBody>
                    <a:bodyPr/>
                    <a:lstStyle/>
                    <a:p>
                      <a:r>
                        <a:rPr lang="en-US" sz="2400"/>
                        <a:t>video/webm</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t>Ogg</a:t>
                      </a:r>
                    </a:p>
                  </a:txBody>
                  <a:tcPr anchor="ctr">
                    <a:lnL>
                      <a:noFill/>
                    </a:lnL>
                    <a:lnR>
                      <a:noFill/>
                    </a:lnR>
                    <a:lnT>
                      <a:noFill/>
                    </a:lnT>
                    <a:lnB>
                      <a:noFill/>
                    </a:lnB>
                  </a:tcPr>
                </a:tc>
                <a:tc>
                  <a:txBody>
                    <a:bodyPr/>
                    <a:lstStyle/>
                    <a:p>
                      <a:r>
                        <a:rPr lang="en-US" sz="2400" dirty="0"/>
                        <a:t>video/</a:t>
                      </a:r>
                      <a:r>
                        <a:rPr lang="en-US" sz="2400" dirty="0" err="1"/>
                        <a:t>ogg</a:t>
                      </a:r>
                      <a:endParaRPr lang="en-US" sz="2400" dirty="0"/>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8" name="Rectangle 1"/>
          <p:cNvSpPr>
            <a:spLocks noChangeArrowheads="1"/>
          </p:cNvSpPr>
          <p:nvPr/>
        </p:nvSpPr>
        <p:spPr bwMode="auto">
          <a:xfrm>
            <a:off x="832371" y="4570343"/>
            <a:ext cx="37362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66FF"/>
                </a:solidFill>
                <a:effectLst>
                  <a:outerShdw blurRad="38100" dist="38100" dir="2700000" algn="tl">
                    <a:srgbClr val="000000">
                      <a:alpha val="43137"/>
                    </a:srgbClr>
                  </a:outerShdw>
                </a:effectLst>
                <a:latin typeface="Arial" charset="0"/>
                <a:cs typeface="Arial" charset="0"/>
              </a:rPr>
              <a:t>HTML Video - Media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2135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845" y="180885"/>
            <a:ext cx="6133026" cy="461665"/>
          </a:xfrm>
          <a:prstGeom prst="rect">
            <a:avLst/>
          </a:prstGeom>
        </p:spPr>
        <p:txBody>
          <a:bodyPr wrap="none">
            <a:spAutoFit/>
          </a:bodyPr>
          <a:lstStyle/>
          <a:p>
            <a:r>
              <a:rPr lang="en-US" sz="2400" b="1" dirty="0">
                <a:solidFill>
                  <a:srgbClr val="0066FF"/>
                </a:solidFill>
                <a:effectLst>
                  <a:outerShdw blurRad="38100" dist="38100" dir="2700000" algn="tl">
                    <a:srgbClr val="000000">
                      <a:alpha val="43137"/>
                    </a:srgbClr>
                  </a:outerShdw>
                </a:effectLst>
              </a:rPr>
              <a:t>HTML Video - Methods, Properties, and Events</a:t>
            </a:r>
          </a:p>
        </p:txBody>
      </p:sp>
      <p:sp>
        <p:nvSpPr>
          <p:cNvPr id="5" name="Rectangle 4"/>
          <p:cNvSpPr/>
          <p:nvPr/>
        </p:nvSpPr>
        <p:spPr>
          <a:xfrm>
            <a:off x="514350" y="829449"/>
            <a:ext cx="7829550" cy="12834283"/>
          </a:xfrm>
          <a:prstGeom prst="rect">
            <a:avLst/>
          </a:prstGeom>
        </p:spPr>
        <p:txBody>
          <a:bodyPr wrap="square">
            <a:spAutoFit/>
          </a:bodyPr>
          <a:lstStyle/>
          <a:p>
            <a:r>
              <a:rPr lang="en-US" dirty="0"/>
              <a:t>&lt;!DOCTYPE html&gt; </a:t>
            </a:r>
          </a:p>
          <a:p>
            <a:r>
              <a:rPr lang="en-US" dirty="0"/>
              <a:t>&lt;html&gt; </a:t>
            </a:r>
          </a:p>
          <a:p>
            <a:r>
              <a:rPr lang="en-US" dirty="0"/>
              <a:t>&lt;body&gt; </a:t>
            </a:r>
          </a:p>
          <a:p>
            <a:endParaRPr lang="en-US" dirty="0"/>
          </a:p>
          <a:p>
            <a:r>
              <a:rPr lang="en-US" dirty="0"/>
              <a:t>&lt;div style="</a:t>
            </a:r>
            <a:r>
              <a:rPr lang="en-US" dirty="0" err="1"/>
              <a:t>text-align:center</a:t>
            </a:r>
            <a:r>
              <a:rPr lang="en-US" dirty="0"/>
              <a:t>"&gt; </a:t>
            </a:r>
          </a:p>
          <a:p>
            <a:r>
              <a:rPr lang="en-US" dirty="0"/>
              <a:t>  &lt;button </a:t>
            </a:r>
            <a:r>
              <a:rPr lang="en-US" dirty="0" err="1"/>
              <a:t>onclick</a:t>
            </a:r>
            <a:r>
              <a:rPr lang="en-US" dirty="0"/>
              <a:t>="</a:t>
            </a:r>
            <a:r>
              <a:rPr lang="en-US" dirty="0" err="1"/>
              <a:t>playPause</a:t>
            </a:r>
            <a:r>
              <a:rPr lang="en-US" dirty="0"/>
              <a:t>()"&gt;Play/Pause&lt;/button&gt; </a:t>
            </a:r>
          </a:p>
          <a:p>
            <a:r>
              <a:rPr lang="en-US" dirty="0"/>
              <a:t>  &lt;button </a:t>
            </a:r>
            <a:r>
              <a:rPr lang="en-US" dirty="0" err="1"/>
              <a:t>onclick</a:t>
            </a:r>
            <a:r>
              <a:rPr lang="en-US" dirty="0"/>
              <a:t>="</a:t>
            </a:r>
            <a:r>
              <a:rPr lang="en-US" dirty="0" err="1"/>
              <a:t>makeBig</a:t>
            </a:r>
            <a:r>
              <a:rPr lang="en-US" dirty="0"/>
              <a:t>()"&gt;Big&lt;/button&gt;</a:t>
            </a:r>
          </a:p>
          <a:p>
            <a:r>
              <a:rPr lang="en-US" dirty="0"/>
              <a:t>  &lt;button </a:t>
            </a:r>
            <a:r>
              <a:rPr lang="en-US" dirty="0" err="1"/>
              <a:t>onclick</a:t>
            </a:r>
            <a:r>
              <a:rPr lang="en-US" dirty="0"/>
              <a:t>="</a:t>
            </a:r>
            <a:r>
              <a:rPr lang="en-US" dirty="0" err="1"/>
              <a:t>makeSmall</a:t>
            </a:r>
            <a:r>
              <a:rPr lang="en-US" dirty="0"/>
              <a:t>()"&gt;Small&lt;/button&gt;</a:t>
            </a:r>
          </a:p>
          <a:p>
            <a:r>
              <a:rPr lang="en-US" dirty="0"/>
              <a:t>  &lt;button </a:t>
            </a:r>
            <a:r>
              <a:rPr lang="en-US" dirty="0" err="1"/>
              <a:t>onclick</a:t>
            </a:r>
            <a:r>
              <a:rPr lang="en-US" dirty="0"/>
              <a:t>="</a:t>
            </a:r>
            <a:r>
              <a:rPr lang="en-US" dirty="0" err="1"/>
              <a:t>makeNormal</a:t>
            </a:r>
            <a:r>
              <a:rPr lang="en-US" dirty="0"/>
              <a:t>()"&gt;Normal&lt;/button&gt;</a:t>
            </a:r>
          </a:p>
          <a:p>
            <a:r>
              <a:rPr lang="en-US" dirty="0"/>
              <a:t>  &lt;</a:t>
            </a:r>
            <a:r>
              <a:rPr lang="en-US" dirty="0" err="1"/>
              <a:t>br</a:t>
            </a:r>
            <a:r>
              <a:rPr lang="en-US" dirty="0"/>
              <a:t>&gt; </a:t>
            </a:r>
          </a:p>
          <a:p>
            <a:r>
              <a:rPr lang="en-US" dirty="0"/>
              <a:t>  </a:t>
            </a:r>
            <a:r>
              <a:rPr lang="en-US" dirty="0">
                <a:solidFill>
                  <a:srgbClr val="FF0000"/>
                </a:solidFill>
              </a:rPr>
              <a:t>&lt;video id="video1" width="420"&gt;</a:t>
            </a:r>
          </a:p>
          <a:p>
            <a:r>
              <a:rPr lang="en-US" dirty="0"/>
              <a:t>    &lt;source </a:t>
            </a:r>
            <a:r>
              <a:rPr lang="en-US" dirty="0" err="1"/>
              <a:t>src</a:t>
            </a:r>
            <a:r>
              <a:rPr lang="en-US" dirty="0"/>
              <a:t>="cambodia.mp4" type="video/mp4"&gt;</a:t>
            </a:r>
          </a:p>
          <a:p>
            <a:r>
              <a:rPr lang="en-US" dirty="0"/>
              <a:t>    &lt;source </a:t>
            </a:r>
            <a:r>
              <a:rPr lang="en-US" dirty="0" err="1"/>
              <a:t>src</a:t>
            </a:r>
            <a:r>
              <a:rPr lang="en-US" dirty="0"/>
              <a:t>="cambodia.ogg" type="video/</a:t>
            </a:r>
            <a:r>
              <a:rPr lang="en-US" dirty="0" err="1"/>
              <a:t>ogg</a:t>
            </a:r>
            <a:r>
              <a:rPr lang="en-US" dirty="0"/>
              <a:t>"&gt;</a:t>
            </a:r>
          </a:p>
          <a:p>
            <a:r>
              <a:rPr lang="en-US" dirty="0"/>
              <a:t>    Your browser does not support HTML5 video.</a:t>
            </a:r>
          </a:p>
          <a:p>
            <a:r>
              <a:rPr lang="en-US" dirty="0"/>
              <a:t>  </a:t>
            </a:r>
            <a:r>
              <a:rPr lang="en-US" dirty="0">
                <a:solidFill>
                  <a:srgbClr val="FF0000"/>
                </a:solidFill>
              </a:rPr>
              <a:t>&lt;/video&gt;</a:t>
            </a:r>
          </a:p>
          <a:p>
            <a:r>
              <a:rPr lang="en-US" dirty="0"/>
              <a:t>&lt;/div&gt; </a:t>
            </a:r>
          </a:p>
          <a:p>
            <a:endParaRPr lang="en-US" dirty="0"/>
          </a:p>
          <a:p>
            <a:r>
              <a:rPr lang="en-US" dirty="0"/>
              <a:t>&lt;script&gt; </a:t>
            </a:r>
          </a:p>
          <a:p>
            <a:r>
              <a:rPr lang="en-US" dirty="0" err="1"/>
              <a:t>var</a:t>
            </a:r>
            <a:r>
              <a:rPr lang="en-US" dirty="0"/>
              <a:t> </a:t>
            </a:r>
            <a:r>
              <a:rPr lang="en-US" dirty="0" err="1"/>
              <a:t>myVideo</a:t>
            </a:r>
            <a:r>
              <a:rPr lang="en-US" dirty="0"/>
              <a:t> = </a:t>
            </a:r>
            <a:r>
              <a:rPr lang="en-US" dirty="0" err="1"/>
              <a:t>document.getElementById</a:t>
            </a:r>
            <a:r>
              <a:rPr lang="en-US" dirty="0"/>
              <a:t>("video1"); </a:t>
            </a:r>
          </a:p>
          <a:p>
            <a:endParaRPr lang="en-US" dirty="0"/>
          </a:p>
          <a:p>
            <a:r>
              <a:rPr lang="en-US" dirty="0"/>
              <a:t>function </a:t>
            </a:r>
            <a:r>
              <a:rPr lang="en-US" dirty="0" err="1"/>
              <a:t>playPause</a:t>
            </a:r>
            <a:r>
              <a:rPr lang="en-US" dirty="0"/>
              <a:t>() { </a:t>
            </a:r>
          </a:p>
          <a:p>
            <a:r>
              <a:rPr lang="en-US" dirty="0"/>
              <a:t>    if (</a:t>
            </a:r>
            <a:r>
              <a:rPr lang="en-US" dirty="0" err="1"/>
              <a:t>myVideo.paused</a:t>
            </a:r>
            <a:r>
              <a:rPr lang="en-US" dirty="0"/>
              <a:t>) </a:t>
            </a:r>
          </a:p>
          <a:p>
            <a:r>
              <a:rPr lang="en-US" dirty="0"/>
              <a:t>        </a:t>
            </a:r>
            <a:r>
              <a:rPr lang="en-US" dirty="0" err="1"/>
              <a:t>myVideo.play</a:t>
            </a:r>
            <a:r>
              <a:rPr lang="en-US" dirty="0"/>
              <a:t>(); </a:t>
            </a:r>
          </a:p>
          <a:p>
            <a:r>
              <a:rPr lang="en-US" dirty="0"/>
              <a:t>    else </a:t>
            </a:r>
          </a:p>
          <a:p>
            <a:r>
              <a:rPr lang="en-US" dirty="0"/>
              <a:t>        </a:t>
            </a:r>
            <a:r>
              <a:rPr lang="en-US" dirty="0" err="1"/>
              <a:t>myVideo.pause</a:t>
            </a:r>
            <a:r>
              <a:rPr lang="en-US" dirty="0"/>
              <a:t>(); </a:t>
            </a:r>
          </a:p>
          <a:p>
            <a:r>
              <a:rPr lang="en-US" dirty="0"/>
              <a:t>} </a:t>
            </a:r>
          </a:p>
          <a:p>
            <a:endParaRPr lang="en-US" dirty="0"/>
          </a:p>
          <a:p>
            <a:r>
              <a:rPr lang="en-US" dirty="0"/>
              <a:t>function </a:t>
            </a:r>
            <a:r>
              <a:rPr lang="en-US" dirty="0" err="1"/>
              <a:t>makeBig</a:t>
            </a:r>
            <a:r>
              <a:rPr lang="en-US" dirty="0"/>
              <a:t>() { </a:t>
            </a:r>
          </a:p>
          <a:p>
            <a:r>
              <a:rPr lang="en-US" dirty="0"/>
              <a:t>    </a:t>
            </a:r>
            <a:r>
              <a:rPr lang="en-US" dirty="0" err="1"/>
              <a:t>myVideo.width</a:t>
            </a:r>
            <a:r>
              <a:rPr lang="en-US" dirty="0"/>
              <a:t> = 560; </a:t>
            </a:r>
          </a:p>
          <a:p>
            <a:r>
              <a:rPr lang="en-US" dirty="0"/>
              <a:t>} </a:t>
            </a:r>
          </a:p>
          <a:p>
            <a:endParaRPr lang="en-US" dirty="0"/>
          </a:p>
          <a:p>
            <a:r>
              <a:rPr lang="en-US" dirty="0"/>
              <a:t>function </a:t>
            </a:r>
            <a:r>
              <a:rPr lang="en-US" dirty="0" err="1"/>
              <a:t>makeSmall</a:t>
            </a:r>
            <a:r>
              <a:rPr lang="en-US" dirty="0"/>
              <a:t>() { </a:t>
            </a:r>
          </a:p>
          <a:p>
            <a:r>
              <a:rPr lang="en-US" dirty="0"/>
              <a:t>    </a:t>
            </a:r>
            <a:r>
              <a:rPr lang="en-US" dirty="0" err="1"/>
              <a:t>myVideo.width</a:t>
            </a:r>
            <a:r>
              <a:rPr lang="en-US" dirty="0"/>
              <a:t> = 320; </a:t>
            </a:r>
          </a:p>
          <a:p>
            <a:r>
              <a:rPr lang="en-US" dirty="0"/>
              <a:t>} </a:t>
            </a:r>
          </a:p>
          <a:p>
            <a:endParaRPr lang="en-US" dirty="0"/>
          </a:p>
          <a:p>
            <a:r>
              <a:rPr lang="en-US" dirty="0"/>
              <a:t>function </a:t>
            </a:r>
            <a:r>
              <a:rPr lang="en-US" dirty="0" err="1"/>
              <a:t>makeNormal</a:t>
            </a:r>
            <a:r>
              <a:rPr lang="en-US" dirty="0"/>
              <a:t>() { </a:t>
            </a:r>
          </a:p>
          <a:p>
            <a:r>
              <a:rPr lang="en-US" dirty="0"/>
              <a:t>    </a:t>
            </a:r>
            <a:r>
              <a:rPr lang="en-US" dirty="0" err="1"/>
              <a:t>myVideo.width</a:t>
            </a:r>
            <a:r>
              <a:rPr lang="en-US" dirty="0"/>
              <a:t> = 420; </a:t>
            </a:r>
          </a:p>
          <a:p>
            <a:r>
              <a:rPr lang="en-US" dirty="0"/>
              <a:t>} </a:t>
            </a:r>
          </a:p>
          <a:p>
            <a:r>
              <a:rPr lang="en-US" dirty="0"/>
              <a:t>&lt;/script&gt; </a:t>
            </a:r>
          </a:p>
          <a:p>
            <a:endParaRPr lang="en-US" dirty="0"/>
          </a:p>
          <a:p>
            <a:r>
              <a:rPr lang="en-US" dirty="0"/>
              <a:t>&lt;p&gt;Video Funny &lt;a </a:t>
            </a:r>
            <a:r>
              <a:rPr lang="en-US" dirty="0" err="1"/>
              <a:t>href</a:t>
            </a:r>
            <a:r>
              <a:rPr lang="en-US" dirty="0"/>
              <a:t>="http://www.itcambo.com" target="_blank"&gt;</a:t>
            </a:r>
            <a:r>
              <a:rPr lang="en-US" dirty="0" err="1"/>
              <a:t>Teav</a:t>
            </a:r>
            <a:r>
              <a:rPr lang="en-US" dirty="0"/>
              <a:t> </a:t>
            </a:r>
            <a:r>
              <a:rPr lang="en-US" dirty="0" err="1"/>
              <a:t>Chhun</a:t>
            </a:r>
            <a:r>
              <a:rPr lang="en-US" dirty="0"/>
              <a:t> Nan&lt;/a&gt;.&lt;/p&gt;</a:t>
            </a:r>
          </a:p>
          <a:p>
            <a:r>
              <a:rPr lang="en-US" dirty="0"/>
              <a:t>&lt;/body&gt; </a:t>
            </a:r>
          </a:p>
          <a:p>
            <a:r>
              <a:rPr lang="en-US" dirty="0"/>
              <a:t>&lt;/html&gt;</a:t>
            </a:r>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1033462"/>
            <a:ext cx="5959265" cy="372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095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2113" y="136951"/>
            <a:ext cx="1911101" cy="461665"/>
          </a:xfrm>
          <a:prstGeom prst="rect">
            <a:avLst/>
          </a:prstGeom>
        </p:spPr>
        <p:txBody>
          <a:bodyPr wrap="none">
            <a:spAutoFit/>
          </a:bodyPr>
          <a:lstStyle/>
          <a:p>
            <a:r>
              <a:rPr lang="en-US" sz="2400" b="1" u="sng" dirty="0">
                <a:solidFill>
                  <a:srgbClr val="FF0000"/>
                </a:solidFill>
                <a:effectLst>
                  <a:outerShdw blurRad="38100" dist="38100" dir="2700000" algn="tl">
                    <a:srgbClr val="000000">
                      <a:alpha val="43137"/>
                    </a:srgbClr>
                  </a:outerShdw>
                </a:effectLst>
              </a:rPr>
              <a:t>HTML5 Audio</a:t>
            </a:r>
          </a:p>
        </p:txBody>
      </p:sp>
      <p:sp>
        <p:nvSpPr>
          <p:cNvPr id="5" name="Rectangle 4"/>
          <p:cNvSpPr/>
          <p:nvPr/>
        </p:nvSpPr>
        <p:spPr>
          <a:xfrm>
            <a:off x="712113" y="565409"/>
            <a:ext cx="2334422" cy="461665"/>
          </a:xfrm>
          <a:prstGeom prst="rect">
            <a:avLst/>
          </a:prstGeom>
        </p:spPr>
        <p:txBody>
          <a:bodyPr wrap="none">
            <a:spAutoFit/>
          </a:bodyPr>
          <a:lstStyle/>
          <a:p>
            <a:r>
              <a:rPr lang="en-US" sz="2400" b="1" dirty="0"/>
              <a:t>Browser Support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4" y="256490"/>
            <a:ext cx="8029575" cy="107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93554" y="1412880"/>
            <a:ext cx="9560096" cy="830997"/>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HTML &lt;audio&gt; Element</a:t>
            </a:r>
          </a:p>
          <a:p>
            <a:r>
              <a:rPr lang="km-KH" sz="2400" dirty="0"/>
              <a:t>ដើម្បីលេង </a:t>
            </a:r>
            <a:r>
              <a:rPr lang="en-US" sz="2400" dirty="0"/>
              <a:t>audio file </a:t>
            </a:r>
            <a:r>
              <a:rPr lang="km-KH" sz="2400" dirty="0"/>
              <a:t>ក្នុង </a:t>
            </a:r>
            <a:r>
              <a:rPr lang="en-US" sz="2400" dirty="0"/>
              <a:t> HTML, </a:t>
            </a:r>
            <a:r>
              <a:rPr lang="km-KH" sz="2400" dirty="0"/>
              <a:t>ប្រើ </a:t>
            </a:r>
            <a:r>
              <a:rPr lang="en-US" sz="2400" b="1" dirty="0"/>
              <a:t>&lt;audio&gt;</a:t>
            </a:r>
            <a:r>
              <a:rPr lang="en-US" sz="2400" dirty="0"/>
              <a:t> element:</a:t>
            </a:r>
          </a:p>
        </p:txBody>
      </p:sp>
      <p:sp>
        <p:nvSpPr>
          <p:cNvPr id="7" name="Rectangle 6"/>
          <p:cNvSpPr/>
          <p:nvPr/>
        </p:nvSpPr>
        <p:spPr>
          <a:xfrm>
            <a:off x="914400" y="2520940"/>
            <a:ext cx="6096000" cy="3785652"/>
          </a:xfrm>
          <a:prstGeom prst="rect">
            <a:avLst/>
          </a:prstGeom>
        </p:spPr>
        <p:txBody>
          <a:bodyPr>
            <a:spAutoFit/>
          </a:bodyPr>
          <a:lstStyle/>
          <a:p>
            <a:r>
              <a:rPr lang="en-US" sz="2000" dirty="0"/>
              <a:t>&lt;!DOCTYPE html&gt;</a:t>
            </a:r>
          </a:p>
          <a:p>
            <a:r>
              <a:rPr lang="en-US" sz="2000" dirty="0"/>
              <a:t>&lt;html&gt;</a:t>
            </a:r>
          </a:p>
          <a:p>
            <a:r>
              <a:rPr lang="en-US" sz="2000" dirty="0"/>
              <a:t>&lt;body&gt;</a:t>
            </a:r>
          </a:p>
          <a:p>
            <a:endParaRPr lang="en-US" sz="2000" dirty="0"/>
          </a:p>
          <a:p>
            <a:r>
              <a:rPr lang="en-US" sz="2000" dirty="0">
                <a:solidFill>
                  <a:srgbClr val="FF0000"/>
                </a:solidFill>
                <a:effectLst>
                  <a:outerShdw blurRad="38100" dist="38100" dir="2700000" algn="tl">
                    <a:srgbClr val="000000">
                      <a:alpha val="43137"/>
                    </a:srgbClr>
                  </a:outerShdw>
                </a:effectLst>
              </a:rPr>
              <a:t>&lt;audio controls&gt;</a:t>
            </a:r>
          </a:p>
          <a:p>
            <a:r>
              <a:rPr lang="en-US" sz="2000" dirty="0"/>
              <a:t>  &lt;source </a:t>
            </a:r>
            <a:r>
              <a:rPr lang="en-US" sz="2000" dirty="0" err="1"/>
              <a:t>src</a:t>
            </a:r>
            <a:r>
              <a:rPr lang="en-US" sz="2000" dirty="0"/>
              <a:t>="horse.ogg" type="audio/</a:t>
            </a:r>
            <a:r>
              <a:rPr lang="en-US" sz="2000" dirty="0" err="1"/>
              <a:t>ogg</a:t>
            </a:r>
            <a:r>
              <a:rPr lang="en-US" sz="2000" dirty="0"/>
              <a:t>"&gt;</a:t>
            </a:r>
          </a:p>
          <a:p>
            <a:r>
              <a:rPr lang="en-US" sz="2000" dirty="0"/>
              <a:t>  &lt;source </a:t>
            </a:r>
            <a:r>
              <a:rPr lang="en-US" sz="2000" dirty="0" err="1"/>
              <a:t>src</a:t>
            </a:r>
            <a:r>
              <a:rPr lang="en-US" sz="2000" dirty="0"/>
              <a:t>="</a:t>
            </a:r>
            <a:r>
              <a:rPr lang="en-US" sz="2000" dirty="0">
                <a:solidFill>
                  <a:srgbClr val="0066FF"/>
                </a:solidFill>
                <a:effectLst>
                  <a:outerShdw blurRad="38100" dist="38100" dir="2700000" algn="tl">
                    <a:srgbClr val="000000">
                      <a:alpha val="43137"/>
                    </a:srgbClr>
                  </a:outerShdw>
                </a:effectLst>
              </a:rPr>
              <a:t>Error_-_Nisa.mp3</a:t>
            </a:r>
            <a:r>
              <a:rPr lang="en-US" sz="2000" dirty="0"/>
              <a:t>" type="audio/mpeg"&gt;</a:t>
            </a:r>
          </a:p>
          <a:p>
            <a:r>
              <a:rPr lang="en-US" sz="2000" dirty="0"/>
              <a:t>Your browser does not support the audio element.</a:t>
            </a:r>
          </a:p>
          <a:p>
            <a:r>
              <a:rPr lang="en-US" sz="2000" dirty="0">
                <a:solidFill>
                  <a:srgbClr val="FF0000"/>
                </a:solidFill>
                <a:effectLst>
                  <a:outerShdw blurRad="38100" dist="38100" dir="2700000" algn="tl">
                    <a:srgbClr val="000000">
                      <a:alpha val="43137"/>
                    </a:srgbClr>
                  </a:outerShdw>
                </a:effectLst>
              </a:rPr>
              <a:t>&lt;/audio&gt;</a:t>
            </a:r>
          </a:p>
          <a:p>
            <a:endParaRPr lang="en-US" sz="2000" dirty="0"/>
          </a:p>
          <a:p>
            <a:r>
              <a:rPr lang="en-US" sz="2000" dirty="0"/>
              <a:t>&lt;/body&gt;</a:t>
            </a:r>
          </a:p>
          <a:p>
            <a:r>
              <a:rPr lang="en-US" sz="2000" dirty="0"/>
              <a:t>&lt;/html&gt;</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2520940"/>
            <a:ext cx="5481637" cy="76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32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6985"/>
            <a:ext cx="11068050" cy="830997"/>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HTML Audio - Browser Support</a:t>
            </a:r>
          </a:p>
          <a:p>
            <a:r>
              <a:rPr lang="en-US" sz="2400" dirty="0"/>
              <a:t>3  file formats </a:t>
            </a:r>
            <a:r>
              <a:rPr lang="km-KH" sz="2400" dirty="0"/>
              <a:t>សម្រាប់ </a:t>
            </a:r>
            <a:r>
              <a:rPr lang="en-US" sz="2400" dirty="0"/>
              <a:t>&lt;audio&gt; element: MP3, Wav, and </a:t>
            </a:r>
            <a:r>
              <a:rPr lang="en-US" sz="2400" dirty="0" err="1"/>
              <a:t>Ogg</a:t>
            </a:r>
            <a:r>
              <a:rPr lang="en-US" sz="2400" dirty="0"/>
              <a:t>:</a:t>
            </a:r>
          </a:p>
        </p:txBody>
      </p:sp>
      <p:graphicFrame>
        <p:nvGraphicFramePr>
          <p:cNvPr id="5" name="Table 4"/>
          <p:cNvGraphicFramePr>
            <a:graphicFrameLocks noGrp="1"/>
          </p:cNvGraphicFramePr>
          <p:nvPr>
            <p:extLst>
              <p:ext uri="{D42A27DB-BD31-4B8C-83A1-F6EECF244321}">
                <p14:modId xmlns:p14="http://schemas.microsoft.com/office/powerpoint/2010/main" val="3912326655"/>
              </p:ext>
            </p:extLst>
          </p:nvPr>
        </p:nvGraphicFramePr>
        <p:xfrm>
          <a:off x="609600" y="1132364"/>
          <a:ext cx="6134100" cy="2743200"/>
        </p:xfrm>
        <a:graphic>
          <a:graphicData uri="http://schemas.openxmlformats.org/drawingml/2006/table">
            <a:tbl>
              <a:tblPr/>
              <a:tblGrid>
                <a:gridCol w="26289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0">
                <a:tc>
                  <a:txBody>
                    <a:bodyPr/>
                    <a:lstStyle/>
                    <a:p>
                      <a:r>
                        <a:rPr lang="en-US" sz="2400" b="1" dirty="0">
                          <a:solidFill>
                            <a:srgbClr val="FF0000"/>
                          </a:solidFill>
                          <a:effectLst/>
                        </a:rPr>
                        <a:t>Browser</a:t>
                      </a:r>
                    </a:p>
                  </a:txBody>
                  <a:tcPr anchor="ctr">
                    <a:lnL>
                      <a:noFill/>
                    </a:lnL>
                    <a:lnR>
                      <a:noFill/>
                    </a:lnR>
                    <a:lnT>
                      <a:noFill/>
                    </a:lnT>
                    <a:lnB>
                      <a:noFill/>
                    </a:lnB>
                  </a:tcPr>
                </a:tc>
                <a:tc>
                  <a:txBody>
                    <a:bodyPr/>
                    <a:lstStyle/>
                    <a:p>
                      <a:r>
                        <a:rPr lang="en-US" sz="2400" b="1" dirty="0">
                          <a:solidFill>
                            <a:srgbClr val="FF0000"/>
                          </a:solidFill>
                          <a:effectLst/>
                        </a:rPr>
                        <a:t>MP3</a:t>
                      </a:r>
                    </a:p>
                  </a:txBody>
                  <a:tcPr anchor="ctr">
                    <a:lnL>
                      <a:noFill/>
                    </a:lnL>
                    <a:lnR>
                      <a:noFill/>
                    </a:lnR>
                    <a:lnT>
                      <a:noFill/>
                    </a:lnT>
                    <a:lnB>
                      <a:noFill/>
                    </a:lnB>
                  </a:tcPr>
                </a:tc>
                <a:tc>
                  <a:txBody>
                    <a:bodyPr/>
                    <a:lstStyle/>
                    <a:p>
                      <a:r>
                        <a:rPr lang="en-US" sz="2400" b="1" dirty="0">
                          <a:solidFill>
                            <a:srgbClr val="FF0000"/>
                          </a:solidFill>
                          <a:effectLst/>
                        </a:rPr>
                        <a:t>Wav</a:t>
                      </a:r>
                    </a:p>
                  </a:txBody>
                  <a:tcPr anchor="ctr">
                    <a:lnL>
                      <a:noFill/>
                    </a:lnL>
                    <a:lnR>
                      <a:noFill/>
                    </a:lnR>
                    <a:lnT>
                      <a:noFill/>
                    </a:lnT>
                    <a:lnB>
                      <a:noFill/>
                    </a:lnB>
                  </a:tcPr>
                </a:tc>
                <a:tc>
                  <a:txBody>
                    <a:bodyPr/>
                    <a:lstStyle/>
                    <a:p>
                      <a:r>
                        <a:rPr lang="en-US" sz="2400" b="1" dirty="0" err="1">
                          <a:solidFill>
                            <a:srgbClr val="FF0000"/>
                          </a:solidFill>
                          <a:effectLst/>
                        </a:rPr>
                        <a:t>Ogg</a:t>
                      </a:r>
                      <a:endParaRPr lang="en-US" sz="2400" b="1" dirty="0">
                        <a:solidFill>
                          <a:srgbClr val="FF0000"/>
                        </a:solidFill>
                        <a:effectLst/>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a:t>Internet Explorer</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NO</a:t>
                      </a:r>
                    </a:p>
                  </a:txBody>
                  <a:tcPr anchor="ctr">
                    <a:lnL>
                      <a:noFill/>
                    </a:lnL>
                    <a:lnR>
                      <a:noFill/>
                    </a:lnR>
                    <a:lnT>
                      <a:noFill/>
                    </a:lnT>
                    <a:lnB>
                      <a:noFill/>
                    </a:lnB>
                  </a:tcPr>
                </a:tc>
                <a:tc>
                  <a:txBody>
                    <a:bodyPr/>
                    <a:lstStyle/>
                    <a:p>
                      <a:r>
                        <a:rPr lang="en-US" sz="2400"/>
                        <a:t>NO</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a:t>Chrome</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dirty="0"/>
                        <a:t>Firefox</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t>Safari</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dirty="0"/>
                        <a:t>NO</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a:t>Opera</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tc>
                  <a:txBody>
                    <a:bodyPr/>
                    <a:lstStyle/>
                    <a:p>
                      <a:r>
                        <a:rPr lang="en-US" sz="2400" dirty="0"/>
                        <a:t>YES</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6" name="Rectangle 5"/>
          <p:cNvSpPr/>
          <p:nvPr/>
        </p:nvSpPr>
        <p:spPr>
          <a:xfrm>
            <a:off x="609600" y="4013776"/>
            <a:ext cx="3607078" cy="461665"/>
          </a:xfrm>
          <a:prstGeom prst="rect">
            <a:avLst/>
          </a:prstGeom>
        </p:spPr>
        <p:txBody>
          <a:bodyPr wrap="none">
            <a:spAutoFit/>
          </a:bodyPr>
          <a:lstStyle/>
          <a:p>
            <a:r>
              <a:rPr lang="en-US" sz="2400" b="1" dirty="0">
                <a:solidFill>
                  <a:srgbClr val="0066FF"/>
                </a:solidFill>
                <a:effectLst>
                  <a:outerShdw blurRad="38100" dist="38100" dir="2700000" algn="tl">
                    <a:srgbClr val="000000">
                      <a:alpha val="43137"/>
                    </a:srgbClr>
                  </a:outerShdw>
                </a:effectLst>
              </a:rPr>
              <a:t>HTML Audio - Media Types</a:t>
            </a:r>
          </a:p>
        </p:txBody>
      </p:sp>
      <p:graphicFrame>
        <p:nvGraphicFramePr>
          <p:cNvPr id="7" name="Table 6"/>
          <p:cNvGraphicFramePr>
            <a:graphicFrameLocks noGrp="1"/>
          </p:cNvGraphicFramePr>
          <p:nvPr>
            <p:extLst>
              <p:ext uri="{D42A27DB-BD31-4B8C-83A1-F6EECF244321}">
                <p14:modId xmlns:p14="http://schemas.microsoft.com/office/powerpoint/2010/main" val="3615193707"/>
              </p:ext>
            </p:extLst>
          </p:nvPr>
        </p:nvGraphicFramePr>
        <p:xfrm>
          <a:off x="619125" y="4774724"/>
          <a:ext cx="5524500" cy="1828800"/>
        </p:xfrm>
        <a:graphic>
          <a:graphicData uri="http://schemas.openxmlformats.org/drawingml/2006/table">
            <a:tbl>
              <a:tblPr/>
              <a:tblGrid>
                <a:gridCol w="2838450">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tblGrid>
              <a:tr h="330716">
                <a:tc>
                  <a:txBody>
                    <a:bodyPr/>
                    <a:lstStyle/>
                    <a:p>
                      <a:r>
                        <a:rPr lang="en-US" sz="2400" b="1" dirty="0">
                          <a:solidFill>
                            <a:srgbClr val="FF0000"/>
                          </a:solidFill>
                          <a:effectLst/>
                        </a:rPr>
                        <a:t>File Format</a:t>
                      </a:r>
                    </a:p>
                  </a:txBody>
                  <a:tcPr anchor="ctr">
                    <a:lnL>
                      <a:noFill/>
                    </a:lnL>
                    <a:lnR>
                      <a:noFill/>
                    </a:lnR>
                    <a:lnT>
                      <a:noFill/>
                    </a:lnT>
                    <a:lnB>
                      <a:noFill/>
                    </a:lnB>
                  </a:tcPr>
                </a:tc>
                <a:tc>
                  <a:txBody>
                    <a:bodyPr/>
                    <a:lstStyle/>
                    <a:p>
                      <a:r>
                        <a:rPr lang="en-US" sz="2400" b="1" dirty="0">
                          <a:solidFill>
                            <a:srgbClr val="FF0000"/>
                          </a:solidFill>
                          <a:effectLst/>
                        </a:rPr>
                        <a:t>Media Type</a:t>
                      </a:r>
                    </a:p>
                  </a:txBody>
                  <a:tcPr anchor="ctr">
                    <a:lnL>
                      <a:noFill/>
                    </a:lnL>
                    <a:lnR>
                      <a:noFill/>
                    </a:lnR>
                    <a:lnT>
                      <a:noFill/>
                    </a:lnT>
                    <a:lnB>
                      <a:noFill/>
                    </a:lnB>
                  </a:tcPr>
                </a:tc>
                <a:extLst>
                  <a:ext uri="{0D108BD9-81ED-4DB2-BD59-A6C34878D82A}">
                    <a16:rowId xmlns:a16="http://schemas.microsoft.com/office/drawing/2014/main" val="10000"/>
                  </a:ext>
                </a:extLst>
              </a:tr>
              <a:tr h="330716">
                <a:tc>
                  <a:txBody>
                    <a:bodyPr/>
                    <a:lstStyle/>
                    <a:p>
                      <a:r>
                        <a:rPr lang="en-US" sz="2400" dirty="0"/>
                        <a:t>MP3</a:t>
                      </a:r>
                    </a:p>
                  </a:txBody>
                  <a:tcPr anchor="ctr">
                    <a:lnL>
                      <a:noFill/>
                    </a:lnL>
                    <a:lnR>
                      <a:noFill/>
                    </a:lnR>
                    <a:lnT>
                      <a:noFill/>
                    </a:lnT>
                    <a:lnB>
                      <a:noFill/>
                    </a:lnB>
                  </a:tcPr>
                </a:tc>
                <a:tc>
                  <a:txBody>
                    <a:bodyPr/>
                    <a:lstStyle/>
                    <a:p>
                      <a:r>
                        <a:rPr lang="en-US" sz="2400"/>
                        <a:t>audio/mpeg</a:t>
                      </a:r>
                    </a:p>
                  </a:txBody>
                  <a:tcPr anchor="ctr">
                    <a:lnL>
                      <a:noFill/>
                    </a:lnL>
                    <a:lnR>
                      <a:noFill/>
                    </a:lnR>
                    <a:lnT>
                      <a:noFill/>
                    </a:lnT>
                    <a:lnB>
                      <a:noFill/>
                    </a:lnB>
                  </a:tcPr>
                </a:tc>
                <a:extLst>
                  <a:ext uri="{0D108BD9-81ED-4DB2-BD59-A6C34878D82A}">
                    <a16:rowId xmlns:a16="http://schemas.microsoft.com/office/drawing/2014/main" val="10001"/>
                  </a:ext>
                </a:extLst>
              </a:tr>
              <a:tr h="330716">
                <a:tc>
                  <a:txBody>
                    <a:bodyPr/>
                    <a:lstStyle/>
                    <a:p>
                      <a:r>
                        <a:rPr lang="en-US" sz="2400" dirty="0" err="1"/>
                        <a:t>Ogg</a:t>
                      </a:r>
                      <a:endParaRPr lang="en-US" sz="2400" dirty="0"/>
                    </a:p>
                  </a:txBody>
                  <a:tcPr anchor="ctr">
                    <a:lnL>
                      <a:noFill/>
                    </a:lnL>
                    <a:lnR>
                      <a:noFill/>
                    </a:lnR>
                    <a:lnT>
                      <a:noFill/>
                    </a:lnT>
                    <a:lnB>
                      <a:noFill/>
                    </a:lnB>
                  </a:tcPr>
                </a:tc>
                <a:tc>
                  <a:txBody>
                    <a:bodyPr/>
                    <a:lstStyle/>
                    <a:p>
                      <a:r>
                        <a:rPr lang="en-US" sz="2400" dirty="0"/>
                        <a:t>audio/</a:t>
                      </a:r>
                      <a:r>
                        <a:rPr lang="en-US" sz="2400" dirty="0" err="1"/>
                        <a:t>ogg</a:t>
                      </a:r>
                      <a:endParaRPr lang="en-US" sz="2400" dirty="0"/>
                    </a:p>
                  </a:txBody>
                  <a:tcPr anchor="ctr">
                    <a:lnL>
                      <a:noFill/>
                    </a:lnL>
                    <a:lnR>
                      <a:noFill/>
                    </a:lnR>
                    <a:lnT>
                      <a:noFill/>
                    </a:lnT>
                    <a:lnB>
                      <a:noFill/>
                    </a:lnB>
                  </a:tcPr>
                </a:tc>
                <a:extLst>
                  <a:ext uri="{0D108BD9-81ED-4DB2-BD59-A6C34878D82A}">
                    <a16:rowId xmlns:a16="http://schemas.microsoft.com/office/drawing/2014/main" val="10002"/>
                  </a:ext>
                </a:extLst>
              </a:tr>
              <a:tr h="330716">
                <a:tc>
                  <a:txBody>
                    <a:bodyPr/>
                    <a:lstStyle/>
                    <a:p>
                      <a:r>
                        <a:rPr lang="en-US" sz="2400"/>
                        <a:t>Wav</a:t>
                      </a:r>
                    </a:p>
                  </a:txBody>
                  <a:tcPr anchor="ctr">
                    <a:lnL>
                      <a:noFill/>
                    </a:lnL>
                    <a:lnR>
                      <a:noFill/>
                    </a:lnR>
                    <a:lnT>
                      <a:noFill/>
                    </a:lnT>
                    <a:lnB>
                      <a:noFill/>
                    </a:lnB>
                  </a:tcPr>
                </a:tc>
                <a:tc>
                  <a:txBody>
                    <a:bodyPr/>
                    <a:lstStyle/>
                    <a:p>
                      <a:r>
                        <a:rPr lang="en-US" sz="2400" dirty="0"/>
                        <a:t>audio/wav</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691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888" y="443984"/>
            <a:ext cx="2007281" cy="461665"/>
          </a:xfrm>
          <a:prstGeom prst="rect">
            <a:avLst/>
          </a:prstGeom>
        </p:spPr>
        <p:txBody>
          <a:bodyPr wrap="none">
            <a:spAutoFit/>
          </a:bodyPr>
          <a:lstStyle/>
          <a:p>
            <a:r>
              <a:rPr lang="en-US" sz="2400" b="1" dirty="0">
                <a:solidFill>
                  <a:srgbClr val="FF0000"/>
                </a:solidFill>
                <a:effectLst>
                  <a:outerShdw blurRad="38100" dist="38100" dir="2700000" algn="tl">
                    <a:srgbClr val="000000">
                      <a:alpha val="43137"/>
                    </a:srgbClr>
                  </a:outerShdw>
                </a:effectLst>
              </a:rPr>
              <a:t>HTML Plug-ins</a:t>
            </a:r>
          </a:p>
        </p:txBody>
      </p:sp>
      <p:sp>
        <p:nvSpPr>
          <p:cNvPr id="5" name="Rectangle 4"/>
          <p:cNvSpPr/>
          <p:nvPr/>
        </p:nvSpPr>
        <p:spPr>
          <a:xfrm>
            <a:off x="3219450" y="305484"/>
            <a:ext cx="8191500" cy="1569660"/>
          </a:xfrm>
          <a:prstGeom prst="rect">
            <a:avLst/>
          </a:prstGeom>
        </p:spPr>
        <p:txBody>
          <a:bodyPr wrap="square">
            <a:spAutoFit/>
          </a:bodyPr>
          <a:lstStyle/>
          <a:p>
            <a:r>
              <a:rPr lang="en-US" sz="2400" b="1" dirty="0">
                <a:solidFill>
                  <a:srgbClr val="0066FF"/>
                </a:solidFill>
              </a:rPr>
              <a:t>&lt;object&gt; Element</a:t>
            </a:r>
          </a:p>
          <a:p>
            <a:r>
              <a:rPr lang="en-US" sz="2400" dirty="0"/>
              <a:t>&lt;object&gt; element  </a:t>
            </a:r>
            <a:r>
              <a:rPr lang="km-KH" sz="2400" dirty="0"/>
              <a:t>គឺ</a:t>
            </a:r>
            <a:r>
              <a:rPr lang="en-US" sz="2400" dirty="0"/>
              <a:t> supported </a:t>
            </a:r>
            <a:r>
              <a:rPr lang="km-KH" sz="2400" dirty="0"/>
              <a:t>ដោយ គ្រប់ </a:t>
            </a:r>
            <a:r>
              <a:rPr lang="en-US" sz="2400" dirty="0"/>
              <a:t>browsers</a:t>
            </a:r>
            <a:r>
              <a:rPr lang="km-KH" sz="2400" dirty="0"/>
              <a:t> </a:t>
            </a:r>
          </a:p>
          <a:p>
            <a:r>
              <a:rPr lang="en-US" sz="2400" dirty="0"/>
              <a:t>&lt;object&gt; element </a:t>
            </a:r>
            <a:r>
              <a:rPr lang="km-KH" sz="2400" dirty="0"/>
              <a:t>កំណត់ </a:t>
            </a:r>
            <a:r>
              <a:rPr lang="en-US" sz="2400" dirty="0"/>
              <a:t>embedded object </a:t>
            </a:r>
            <a:r>
              <a:rPr lang="km-KH" sz="2400" dirty="0"/>
              <a:t>ដោយ </a:t>
            </a:r>
            <a:r>
              <a:rPr lang="en-US" sz="2400" dirty="0"/>
              <a:t>HTML document</a:t>
            </a:r>
            <a:r>
              <a:rPr lang="km-KH" sz="2400" dirty="0"/>
              <a:t>។</a:t>
            </a:r>
            <a:endParaRPr lang="en-US" sz="2400" dirty="0"/>
          </a:p>
        </p:txBody>
      </p:sp>
      <p:sp>
        <p:nvSpPr>
          <p:cNvPr id="6" name="Rectangle 5"/>
          <p:cNvSpPr/>
          <p:nvPr/>
        </p:nvSpPr>
        <p:spPr>
          <a:xfrm>
            <a:off x="609600" y="1913929"/>
            <a:ext cx="11163300" cy="830997"/>
          </a:xfrm>
          <a:prstGeom prst="rect">
            <a:avLst/>
          </a:prstGeom>
        </p:spPr>
        <p:txBody>
          <a:bodyPr wrap="square">
            <a:spAutoFit/>
          </a:bodyPr>
          <a:lstStyle/>
          <a:p>
            <a:r>
              <a:rPr lang="km-KH" sz="2400" dirty="0"/>
              <a:t>ដោយប្រើ </a:t>
            </a:r>
            <a:r>
              <a:rPr lang="en-US" sz="2400" dirty="0"/>
              <a:t>embed plug-ins (</a:t>
            </a:r>
            <a:r>
              <a:rPr lang="km-KH" sz="2400" dirty="0"/>
              <a:t>ដូចជា </a:t>
            </a:r>
            <a:r>
              <a:rPr lang="en-US" sz="2400" dirty="0"/>
              <a:t>Java applets, PDF readers, Flash Players) </a:t>
            </a:r>
            <a:r>
              <a:rPr lang="km-KH" sz="2400" dirty="0"/>
              <a:t>ក្នុង</a:t>
            </a:r>
            <a:r>
              <a:rPr lang="en-US" sz="2400" dirty="0"/>
              <a:t> web pages.</a:t>
            </a:r>
          </a:p>
        </p:txBody>
      </p:sp>
      <p:sp>
        <p:nvSpPr>
          <p:cNvPr id="7" name="Rectangle 6"/>
          <p:cNvSpPr/>
          <p:nvPr/>
        </p:nvSpPr>
        <p:spPr>
          <a:xfrm>
            <a:off x="609600" y="2905720"/>
            <a:ext cx="3448050" cy="461665"/>
          </a:xfrm>
          <a:prstGeom prst="rect">
            <a:avLst/>
          </a:prstGeom>
        </p:spPr>
        <p:txBody>
          <a:bodyPr wrap="square">
            <a:spAutoFit/>
          </a:bodyPr>
          <a:lstStyle/>
          <a:p>
            <a:r>
              <a:rPr lang="en-US" sz="2400" b="1" dirty="0">
                <a:solidFill>
                  <a:srgbClr val="FF0000"/>
                </a:solidFill>
                <a:effectLst>
                  <a:outerShdw blurRad="38100" dist="38100" dir="2700000" algn="tl">
                    <a:srgbClr val="000000">
                      <a:alpha val="43137"/>
                    </a:srgbClr>
                  </a:outerShdw>
                </a:effectLst>
              </a:rPr>
              <a:t>Plug-in </a:t>
            </a:r>
            <a:r>
              <a:rPr lang="km-KH" sz="2400" b="1" dirty="0">
                <a:solidFill>
                  <a:srgbClr val="FF0000"/>
                </a:solidFill>
                <a:effectLst>
                  <a:outerShdw blurRad="38100" dist="38100" dir="2700000" algn="tl">
                    <a:srgbClr val="000000">
                      <a:alpha val="43137"/>
                    </a:srgbClr>
                  </a:outerShdw>
                </a:effectLst>
              </a:rPr>
              <a:t>ជា </a:t>
            </a:r>
            <a:r>
              <a:rPr lang="en-US" sz="2400" b="1" dirty="0">
                <a:solidFill>
                  <a:srgbClr val="FF0000"/>
                </a:solidFill>
                <a:effectLst>
                  <a:outerShdw blurRad="38100" dist="38100" dir="2700000" algn="tl">
                    <a:srgbClr val="000000">
                      <a:alpha val="43137"/>
                    </a:srgbClr>
                  </a:outerShdw>
                </a:effectLst>
              </a:rPr>
              <a:t>Flash  </a:t>
            </a:r>
            <a:r>
              <a:rPr lang="en-US" sz="2400" dirty="0">
                <a:solidFill>
                  <a:srgbClr val="FF0000"/>
                </a:solidFill>
                <a:effectLst>
                  <a:outerShdw blurRad="38100" dist="38100" dir="2700000" algn="tl">
                    <a:srgbClr val="000000">
                      <a:alpha val="43137"/>
                    </a:srgbClr>
                  </a:outerShdw>
                </a:effectLst>
              </a:rPr>
              <a:t>.</a:t>
            </a:r>
            <a:r>
              <a:rPr lang="en-US" sz="2400" dirty="0" err="1">
                <a:solidFill>
                  <a:srgbClr val="FF0000"/>
                </a:solidFill>
                <a:effectLst>
                  <a:outerShdw blurRad="38100" dist="38100" dir="2700000" algn="tl">
                    <a:srgbClr val="000000">
                      <a:alpha val="43137"/>
                    </a:srgbClr>
                  </a:outerShdw>
                </a:effectLst>
              </a:rPr>
              <a:t>swf</a:t>
            </a:r>
            <a:endParaRPr lang="en-US" sz="2400" b="1" dirty="0">
              <a:solidFill>
                <a:srgbClr val="FF0000"/>
              </a:solidFill>
              <a:effectLst>
                <a:outerShdw blurRad="38100" dist="38100" dir="2700000" algn="tl">
                  <a:srgbClr val="000000">
                    <a:alpha val="43137"/>
                  </a:srgbClr>
                </a:outerShdw>
              </a:effectLst>
            </a:endParaRPr>
          </a:p>
        </p:txBody>
      </p:sp>
      <p:sp>
        <p:nvSpPr>
          <p:cNvPr id="8" name="Rectangle 7"/>
          <p:cNvSpPr/>
          <p:nvPr/>
        </p:nvSpPr>
        <p:spPr>
          <a:xfrm>
            <a:off x="786888" y="3679389"/>
            <a:ext cx="6096000" cy="2862322"/>
          </a:xfrm>
          <a:prstGeom prst="rect">
            <a:avLst/>
          </a:prstGeom>
        </p:spPr>
        <p:txBody>
          <a:bodyPr>
            <a:spAutoFit/>
          </a:bodyPr>
          <a:lstStyle/>
          <a:p>
            <a:r>
              <a:rPr lang="en-US" sz="2000" dirty="0"/>
              <a:t>&lt;!DOCTYPE html&gt;</a:t>
            </a:r>
          </a:p>
          <a:p>
            <a:r>
              <a:rPr lang="en-US" sz="2000" dirty="0"/>
              <a:t>&lt;html&gt;</a:t>
            </a:r>
          </a:p>
          <a:p>
            <a:r>
              <a:rPr lang="en-US" sz="2000" dirty="0"/>
              <a:t>&lt;body&gt;</a:t>
            </a:r>
          </a:p>
          <a:p>
            <a:endParaRPr lang="en-US" sz="2000" dirty="0"/>
          </a:p>
          <a:p>
            <a:r>
              <a:rPr lang="en-US" sz="2000" dirty="0"/>
              <a:t>&lt;object width="400" height="50" data="</a:t>
            </a:r>
            <a:r>
              <a:rPr lang="en-US" sz="2000" dirty="0">
                <a:solidFill>
                  <a:srgbClr val="FF0000"/>
                </a:solidFill>
              </a:rPr>
              <a:t>Car-speakers-590x90.swf</a:t>
            </a:r>
            <a:r>
              <a:rPr lang="en-US" sz="2000" dirty="0"/>
              <a:t>"&gt;&lt;/object&gt;</a:t>
            </a:r>
          </a:p>
          <a:p>
            <a:r>
              <a:rPr lang="en-US" sz="2000" dirty="0"/>
              <a:t> </a:t>
            </a:r>
          </a:p>
          <a:p>
            <a:r>
              <a:rPr lang="en-US" sz="2000" dirty="0"/>
              <a:t>&lt;/body&gt;</a:t>
            </a:r>
          </a:p>
          <a:p>
            <a:r>
              <a:rPr lang="en-US" sz="2000" dirty="0"/>
              <a:t>&lt;/html&gt;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813" y="3181349"/>
            <a:ext cx="6205537" cy="81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444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33970"/>
            <a:ext cx="3448050" cy="461665"/>
          </a:xfrm>
          <a:prstGeom prst="rect">
            <a:avLst/>
          </a:prstGeom>
        </p:spPr>
        <p:txBody>
          <a:bodyPr wrap="square">
            <a:spAutoFit/>
          </a:bodyPr>
          <a:lstStyle/>
          <a:p>
            <a:r>
              <a:rPr lang="en-US" sz="2400" b="1" dirty="0">
                <a:solidFill>
                  <a:srgbClr val="FF0000"/>
                </a:solidFill>
                <a:effectLst>
                  <a:outerShdw blurRad="38100" dist="38100" dir="2700000" algn="tl">
                    <a:srgbClr val="000000">
                      <a:alpha val="43137"/>
                    </a:srgbClr>
                  </a:outerShdw>
                </a:effectLst>
              </a:rPr>
              <a:t>Plug-in </a:t>
            </a:r>
            <a:r>
              <a:rPr lang="km-KH" sz="2400" b="1" dirty="0">
                <a:solidFill>
                  <a:srgbClr val="FF0000"/>
                </a:solidFill>
                <a:effectLst>
                  <a:outerShdw blurRad="38100" dist="38100" dir="2700000" algn="tl">
                    <a:srgbClr val="000000">
                      <a:alpha val="43137"/>
                    </a:srgbClr>
                  </a:outerShdw>
                </a:effectLst>
              </a:rPr>
              <a:t>ជា </a:t>
            </a:r>
            <a:r>
              <a:rPr lang="en-US" sz="2400" dirty="0">
                <a:solidFill>
                  <a:srgbClr val="FF0000"/>
                </a:solidFill>
                <a:effectLst>
                  <a:outerShdw blurRad="38100" dist="38100" dir="2700000" algn="tl">
                    <a:srgbClr val="000000">
                      <a:alpha val="43137"/>
                    </a:srgbClr>
                  </a:outerShdw>
                </a:effectLst>
              </a:rPr>
              <a:t>images </a:t>
            </a:r>
            <a:endParaRPr lang="en-US" sz="2400" b="1" dirty="0">
              <a:solidFill>
                <a:srgbClr val="FF0000"/>
              </a:solidFill>
              <a:effectLst>
                <a:outerShdw blurRad="38100" dist="38100" dir="2700000" algn="tl">
                  <a:srgbClr val="000000">
                    <a:alpha val="43137"/>
                  </a:srgbClr>
                </a:outerShdw>
              </a:effectLst>
            </a:endParaRPr>
          </a:p>
        </p:txBody>
      </p:sp>
      <p:sp>
        <p:nvSpPr>
          <p:cNvPr id="5" name="Rectangle 4"/>
          <p:cNvSpPr/>
          <p:nvPr/>
        </p:nvSpPr>
        <p:spPr>
          <a:xfrm>
            <a:off x="609600" y="795635"/>
            <a:ext cx="6096000" cy="2308324"/>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&lt;object data="</a:t>
            </a:r>
            <a:r>
              <a:rPr lang="en-US" dirty="0">
                <a:solidFill>
                  <a:srgbClr val="FF0000"/>
                </a:solidFill>
              </a:rPr>
              <a:t>cambodiabanner.jpg</a:t>
            </a:r>
            <a:r>
              <a:rPr lang="en-US" dirty="0"/>
              <a:t>"&gt;&lt;/object&gt;</a:t>
            </a:r>
          </a:p>
          <a:p>
            <a:r>
              <a:rPr lang="en-US" dirty="0"/>
              <a:t> </a:t>
            </a:r>
          </a:p>
          <a:p>
            <a:r>
              <a:rPr lang="en-US" dirty="0"/>
              <a:t>&lt;/body&gt;</a:t>
            </a:r>
          </a:p>
          <a:p>
            <a:r>
              <a:rPr lang="en-US" dirty="0"/>
              <a:t>&lt;/html&gt;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512" y="370260"/>
            <a:ext cx="5748338" cy="147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9600" y="3141375"/>
            <a:ext cx="10839450" cy="461665"/>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&lt;embed&gt; Element </a:t>
            </a:r>
            <a:r>
              <a:rPr lang="en-US" sz="2400" dirty="0"/>
              <a:t>&lt;embed&gt; element </a:t>
            </a:r>
            <a:r>
              <a:rPr lang="km-KH" sz="2400" dirty="0"/>
              <a:t>ត្រូវបាន </a:t>
            </a:r>
            <a:r>
              <a:rPr lang="en-US" sz="2400" dirty="0"/>
              <a:t>supported </a:t>
            </a:r>
            <a:r>
              <a:rPr lang="km-KH" sz="2400" dirty="0"/>
              <a:t>ក្នុង </a:t>
            </a:r>
            <a:r>
              <a:rPr lang="en-US" sz="2400" dirty="0"/>
              <a:t>browsers</a:t>
            </a:r>
            <a:r>
              <a:rPr lang="km-KH" sz="2400" dirty="0"/>
              <a:t> ទាំងអស់។</a:t>
            </a:r>
            <a:r>
              <a:rPr lang="en-US" sz="2400"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25" y="4538663"/>
            <a:ext cx="578970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 y="3793688"/>
            <a:ext cx="6096000" cy="258532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a:t>
            </a:r>
            <a:r>
              <a:rPr lang="en-US" dirty="0">
                <a:solidFill>
                  <a:srgbClr val="FF0000"/>
                </a:solidFill>
              </a:rPr>
              <a:t>embed </a:t>
            </a:r>
            <a:r>
              <a:rPr lang="en-US" dirty="0"/>
              <a:t>width="400" height="50" </a:t>
            </a:r>
            <a:r>
              <a:rPr lang="en-US" dirty="0" err="1"/>
              <a:t>src</a:t>
            </a:r>
            <a:r>
              <a:rPr lang="en-US" dirty="0"/>
              <a:t>="Car-speakers-590x90.swf"&gt;</a:t>
            </a:r>
          </a:p>
          <a:p>
            <a:endParaRPr lang="en-US" dirty="0"/>
          </a:p>
          <a:p>
            <a:r>
              <a:rPr lang="en-US" dirty="0"/>
              <a:t>&lt;/body&gt;</a:t>
            </a:r>
          </a:p>
          <a:p>
            <a:r>
              <a:rPr lang="en-US" dirty="0"/>
              <a:t>&lt;/html&gt;</a:t>
            </a:r>
          </a:p>
        </p:txBody>
      </p:sp>
      <p:sp>
        <p:nvSpPr>
          <p:cNvPr id="8" name="Rectangle 7"/>
          <p:cNvSpPr/>
          <p:nvPr/>
        </p:nvSpPr>
        <p:spPr>
          <a:xfrm>
            <a:off x="1804613" y="6211520"/>
            <a:ext cx="8449424" cy="461665"/>
          </a:xfrm>
          <a:prstGeom prst="rect">
            <a:avLst/>
          </a:prstGeom>
        </p:spPr>
        <p:txBody>
          <a:bodyPr wrap="square">
            <a:spAutoFit/>
          </a:bodyPr>
          <a:lstStyle/>
          <a:p>
            <a:r>
              <a:rPr lang="km-KH" sz="2400" b="1" u="sng" dirty="0">
                <a:solidFill>
                  <a:srgbClr val="FF0000"/>
                </a:solidFill>
              </a:rPr>
              <a:t>ចំណាំ</a:t>
            </a:r>
            <a:r>
              <a:rPr lang="en-US" sz="2400" b="1" u="sng" dirty="0">
                <a:solidFill>
                  <a:srgbClr val="FF0000"/>
                </a:solidFill>
              </a:rPr>
              <a:t>: </a:t>
            </a:r>
            <a:r>
              <a:rPr lang="en-US" sz="2400" dirty="0"/>
              <a:t>&lt;embed&gt; element </a:t>
            </a:r>
            <a:r>
              <a:rPr lang="km-KH" sz="2400" dirty="0"/>
              <a:t>មិនបិទ </a:t>
            </a:r>
            <a:r>
              <a:rPr lang="en-US" sz="2400" dirty="0"/>
              <a:t>tag</a:t>
            </a:r>
            <a:r>
              <a:rPr lang="km-KH" sz="2400" dirty="0"/>
              <a:t>។</a:t>
            </a:r>
            <a:endParaRPr lang="en-US" dirty="0"/>
          </a:p>
        </p:txBody>
      </p:sp>
    </p:spTree>
    <p:extLst>
      <p:ext uri="{BB962C8B-B14F-4D97-AF65-F5344CB8AC3E}">
        <p14:creationId xmlns:p14="http://schemas.microsoft.com/office/powerpoint/2010/main" val="2570458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8888"/>
            <a:ext cx="6096000" cy="2308324"/>
          </a:xfrm>
          <a:prstGeom prst="rect">
            <a:avLst/>
          </a:prstGeom>
        </p:spPr>
        <p:txBody>
          <a:bodyPr>
            <a:spAutoFit/>
          </a:bodyPr>
          <a:lstStyle/>
          <a:p>
            <a:r>
              <a:rPr lang="en-US" sz="2400" dirty="0"/>
              <a:t>&lt;!DOCTYPE html&gt;</a:t>
            </a:r>
          </a:p>
          <a:p>
            <a:r>
              <a:rPr lang="en-US" sz="2400" dirty="0"/>
              <a:t>&lt;html&gt;</a:t>
            </a:r>
          </a:p>
          <a:p>
            <a:r>
              <a:rPr lang="en-US" sz="2400" dirty="0"/>
              <a:t>&lt;body&gt;</a:t>
            </a:r>
          </a:p>
          <a:p>
            <a:r>
              <a:rPr lang="en-US" sz="2400" dirty="0"/>
              <a:t>&lt;</a:t>
            </a:r>
            <a:r>
              <a:rPr lang="en-US" sz="2400" dirty="0">
                <a:solidFill>
                  <a:srgbClr val="FF0000"/>
                </a:solidFill>
              </a:rPr>
              <a:t>embed</a:t>
            </a:r>
            <a:r>
              <a:rPr lang="en-US" sz="2400" dirty="0"/>
              <a:t> </a:t>
            </a:r>
            <a:r>
              <a:rPr lang="en-US" sz="2400" dirty="0" err="1"/>
              <a:t>src</a:t>
            </a:r>
            <a:r>
              <a:rPr lang="en-US" sz="2400" dirty="0"/>
              <a:t>="</a:t>
            </a:r>
            <a:r>
              <a:rPr lang="en-US" sz="2400" dirty="0">
                <a:solidFill>
                  <a:srgbClr val="FF0000"/>
                </a:solidFill>
              </a:rPr>
              <a:t> cambodiabanner.jpg</a:t>
            </a:r>
            <a:r>
              <a:rPr lang="en-US" sz="2400" dirty="0"/>
              <a:t>"&gt;</a:t>
            </a:r>
          </a:p>
          <a:p>
            <a:r>
              <a:rPr lang="en-US" sz="2400" dirty="0"/>
              <a:t>&lt;/body&gt;</a:t>
            </a:r>
          </a:p>
          <a:p>
            <a:r>
              <a:rPr lang="en-US" sz="2400" dirty="0"/>
              <a:t>&lt;/html&gt;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717888"/>
            <a:ext cx="6115050" cy="156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9550" y="2710428"/>
            <a:ext cx="3023072" cy="461665"/>
          </a:xfrm>
          <a:prstGeom prst="rect">
            <a:avLst/>
          </a:prstGeom>
        </p:spPr>
        <p:txBody>
          <a:bodyPr wrap="none">
            <a:spAutoFit/>
          </a:bodyPr>
          <a:lstStyle/>
          <a:p>
            <a:r>
              <a:rPr lang="en-US" sz="2400" b="1" u="sng" dirty="0">
                <a:solidFill>
                  <a:srgbClr val="FF0000"/>
                </a:solidFill>
                <a:effectLst>
                  <a:outerShdw blurRad="38100" dist="38100" dir="2700000" algn="tl">
                    <a:srgbClr val="000000">
                      <a:alpha val="43137"/>
                    </a:srgbClr>
                  </a:outerShdw>
                </a:effectLst>
              </a:rPr>
              <a:t>HTML YouTube Videos</a:t>
            </a:r>
          </a:p>
        </p:txBody>
      </p:sp>
      <p:sp>
        <p:nvSpPr>
          <p:cNvPr id="6" name="Rectangle 5"/>
          <p:cNvSpPr/>
          <p:nvPr/>
        </p:nvSpPr>
        <p:spPr>
          <a:xfrm>
            <a:off x="723898" y="3397419"/>
            <a:ext cx="9029702" cy="2308324"/>
          </a:xfrm>
          <a:prstGeom prst="rect">
            <a:avLst/>
          </a:prstGeom>
        </p:spPr>
        <p:txBody>
          <a:bodyPr wrap="square">
            <a:spAutoFit/>
          </a:bodyPr>
          <a:lstStyle/>
          <a:p>
            <a:r>
              <a:rPr lang="km-KH" sz="2400" dirty="0"/>
              <a:t>ដើម្បីលេង </a:t>
            </a:r>
            <a:r>
              <a:rPr lang="en-US" sz="2400" dirty="0"/>
              <a:t>video </a:t>
            </a:r>
            <a:r>
              <a:rPr lang="km-KH" sz="2400" dirty="0"/>
              <a:t>លើ </a:t>
            </a:r>
            <a:r>
              <a:rPr lang="en-US" sz="2400" dirty="0"/>
              <a:t>web page, </a:t>
            </a:r>
            <a:r>
              <a:rPr lang="km-KH" sz="2400" dirty="0"/>
              <a:t>ធ្វើដូចខាងក្រោម</a:t>
            </a:r>
            <a:r>
              <a:rPr lang="en-US" sz="2400" dirty="0"/>
              <a:t>:</a:t>
            </a:r>
          </a:p>
          <a:p>
            <a:pPr>
              <a:buFont typeface="Arial"/>
              <a:buChar char="•"/>
            </a:pPr>
            <a:r>
              <a:rPr lang="km-KH" sz="2400" dirty="0"/>
              <a:t> </a:t>
            </a:r>
            <a:r>
              <a:rPr lang="en-US" sz="2400" dirty="0"/>
              <a:t>video </a:t>
            </a:r>
            <a:r>
              <a:rPr lang="km-KH" sz="2400" dirty="0"/>
              <a:t>ទៅ</a:t>
            </a:r>
            <a:r>
              <a:rPr lang="en-US" sz="2400" dirty="0"/>
              <a:t> YouTube</a:t>
            </a:r>
          </a:p>
          <a:p>
            <a:pPr>
              <a:buFont typeface="Arial"/>
              <a:buChar char="•"/>
            </a:pPr>
            <a:r>
              <a:rPr lang="km-KH" sz="2400" dirty="0"/>
              <a:t> កំណត់ </a:t>
            </a:r>
            <a:r>
              <a:rPr lang="en-US" sz="2400" dirty="0"/>
              <a:t>&lt;</a:t>
            </a:r>
            <a:r>
              <a:rPr lang="en-US" sz="2400" dirty="0" err="1"/>
              <a:t>iframe</a:t>
            </a:r>
            <a:r>
              <a:rPr lang="en-US" sz="2400" dirty="0"/>
              <a:t>&gt; element </a:t>
            </a:r>
            <a:r>
              <a:rPr lang="km-KH" sz="2400" dirty="0"/>
              <a:t>ក្នុង </a:t>
            </a:r>
            <a:r>
              <a:rPr lang="en-US" sz="2400" dirty="0"/>
              <a:t>web page</a:t>
            </a:r>
          </a:p>
          <a:p>
            <a:pPr>
              <a:buFont typeface="Arial"/>
              <a:buChar char="•"/>
            </a:pPr>
            <a:r>
              <a:rPr lang="km-KH" sz="2400" dirty="0"/>
              <a:t> ប្រើ </a:t>
            </a:r>
            <a:r>
              <a:rPr lang="en-US" sz="2400" dirty="0" err="1"/>
              <a:t>src</a:t>
            </a:r>
            <a:r>
              <a:rPr lang="en-US" sz="2400" dirty="0"/>
              <a:t> attribute </a:t>
            </a:r>
            <a:r>
              <a:rPr lang="km-KH" sz="2400" dirty="0"/>
              <a:t>ទៅជា </a:t>
            </a:r>
            <a:r>
              <a:rPr lang="en-US" sz="2400" dirty="0"/>
              <a:t>video URL</a:t>
            </a:r>
          </a:p>
          <a:p>
            <a:pPr>
              <a:buFont typeface="Arial"/>
              <a:buChar char="•"/>
            </a:pPr>
            <a:r>
              <a:rPr lang="km-KH" sz="2400" dirty="0"/>
              <a:t> ប្រើ </a:t>
            </a:r>
            <a:r>
              <a:rPr lang="en-US" sz="2400" dirty="0"/>
              <a:t>width </a:t>
            </a:r>
            <a:r>
              <a:rPr lang="km-KH" sz="2400" dirty="0"/>
              <a:t>និង</a:t>
            </a:r>
            <a:r>
              <a:rPr lang="en-US" sz="2400" dirty="0"/>
              <a:t> </a:t>
            </a:r>
            <a:r>
              <a:rPr lang="en-US" sz="2400" dirty="0" err="1"/>
              <a:t>hight</a:t>
            </a:r>
            <a:r>
              <a:rPr lang="en-US" sz="2400" dirty="0"/>
              <a:t> attributes </a:t>
            </a:r>
            <a:r>
              <a:rPr lang="km-KH" sz="2400" dirty="0"/>
              <a:t>លក្ខណ</a:t>
            </a:r>
            <a:r>
              <a:rPr lang="en-US" sz="2400" dirty="0"/>
              <a:t>: dimension </a:t>
            </a:r>
            <a:r>
              <a:rPr lang="km-KH" sz="2400" dirty="0"/>
              <a:t>នៃ </a:t>
            </a:r>
            <a:r>
              <a:rPr lang="en-US" sz="2400" dirty="0"/>
              <a:t>player</a:t>
            </a:r>
          </a:p>
          <a:p>
            <a:pPr>
              <a:buFont typeface="Arial"/>
              <a:buChar char="•"/>
            </a:pPr>
            <a:r>
              <a:rPr lang="km-KH" sz="2400" dirty="0"/>
              <a:t> បន្ថែមប៉ារ៉ាម៉ែត្រ </a:t>
            </a:r>
            <a:r>
              <a:rPr lang="en-US" sz="2400" dirty="0"/>
              <a:t>parameters </a:t>
            </a:r>
            <a:r>
              <a:rPr lang="km-KH" sz="2400" dirty="0"/>
              <a:t>ទៅ </a:t>
            </a:r>
            <a:r>
              <a:rPr lang="en-US" sz="2400" dirty="0"/>
              <a:t>URL</a:t>
            </a:r>
          </a:p>
        </p:txBody>
      </p:sp>
    </p:spTree>
    <p:extLst>
      <p:ext uri="{BB962C8B-B14F-4D97-AF65-F5344CB8AC3E}">
        <p14:creationId xmlns:p14="http://schemas.microsoft.com/office/powerpoint/2010/main" val="56956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7677" y="443984"/>
            <a:ext cx="3577774"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ការគូ ដោយប្រើ </a:t>
            </a:r>
            <a:r>
              <a:rPr lang="en-US" sz="2400" b="1" dirty="0">
                <a:solidFill>
                  <a:srgbClr val="0066FF"/>
                </a:solidFill>
                <a:effectLst>
                  <a:outerShdw blurRad="38100" dist="38100" dir="2700000" algn="tl">
                    <a:srgbClr val="000000">
                      <a:alpha val="43137"/>
                    </a:srgbClr>
                  </a:outerShdw>
                </a:effectLst>
              </a:rPr>
              <a:t>JavaScript</a:t>
            </a:r>
          </a:p>
        </p:txBody>
      </p:sp>
      <p:sp>
        <p:nvSpPr>
          <p:cNvPr id="5" name="Rectangle 4"/>
          <p:cNvSpPr/>
          <p:nvPr/>
        </p:nvSpPr>
        <p:spPr>
          <a:xfrm>
            <a:off x="1219200" y="1099394"/>
            <a:ext cx="6096000" cy="507831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a:t>
            </a:r>
            <a:r>
              <a:rPr lang="en-US" dirty="0">
                <a:solidFill>
                  <a:srgbClr val="FF0000"/>
                </a:solidFill>
              </a:rPr>
              <a:t>canvas </a:t>
            </a:r>
            <a:r>
              <a:rPr lang="en-US" dirty="0"/>
              <a:t>id="</a:t>
            </a:r>
            <a:r>
              <a:rPr lang="en-US" dirty="0" err="1"/>
              <a:t>myCanvas</a:t>
            </a:r>
            <a:r>
              <a:rPr lang="en-US" dirty="0"/>
              <a:t>" width="200" height="100" style="border:1px solid #c3c3c3;"&gt;</a:t>
            </a:r>
          </a:p>
          <a:p>
            <a:r>
              <a:rPr lang="en-US" dirty="0"/>
              <a:t>Your browser does not support the HTML5 canvas tag.</a:t>
            </a:r>
          </a:p>
          <a:p>
            <a:r>
              <a:rPr lang="en-US" dirty="0">
                <a:solidFill>
                  <a:srgbClr val="FF0000"/>
                </a:solidFill>
              </a:rPr>
              <a:t>&lt;/canvas&gt;</a:t>
            </a:r>
          </a:p>
          <a:p>
            <a:endParaRPr lang="en-US" dirty="0"/>
          </a:p>
          <a:p>
            <a:r>
              <a:rPr lang="en-US" dirty="0">
                <a:solidFill>
                  <a:srgbClr val="FF0000"/>
                </a:solidFill>
              </a:rPr>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r>
              <a:rPr lang="en-US" dirty="0" err="1"/>
              <a:t>ctx.fillStyle</a:t>
            </a:r>
            <a:r>
              <a:rPr lang="en-US" dirty="0"/>
              <a:t> = "#FF0000";</a:t>
            </a:r>
          </a:p>
          <a:p>
            <a:r>
              <a:rPr lang="en-US" dirty="0" err="1"/>
              <a:t>ctx.fillRect</a:t>
            </a:r>
            <a:r>
              <a:rPr lang="en-US" dirty="0"/>
              <a:t>(0,0,150,75);</a:t>
            </a:r>
          </a:p>
          <a:p>
            <a:r>
              <a:rPr lang="en-US" dirty="0">
                <a:solidFill>
                  <a:srgbClr val="FF0000"/>
                </a:solidFill>
              </a:rPr>
              <a:t>&lt;/script&gt;</a:t>
            </a:r>
          </a:p>
          <a:p>
            <a:endParaRPr lang="en-US" dirty="0"/>
          </a:p>
          <a:p>
            <a:r>
              <a:rPr lang="en-US" dirty="0"/>
              <a:t>&lt;/body&gt;</a:t>
            </a:r>
          </a:p>
          <a:p>
            <a:r>
              <a:rPr lang="en-US" dirty="0"/>
              <a:t>&lt;/html&gt;</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3" y="1247774"/>
            <a:ext cx="4142957"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77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50" y="335518"/>
            <a:ext cx="2112758"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ការប្រើ</a:t>
            </a:r>
            <a:r>
              <a:rPr lang="en-US" sz="2400" b="1" dirty="0">
                <a:solidFill>
                  <a:srgbClr val="0066FF"/>
                </a:solidFill>
                <a:effectLst>
                  <a:outerShdw blurRad="38100" dist="38100" dir="2700000" algn="tl">
                    <a:srgbClr val="000000">
                      <a:alpha val="43137"/>
                    </a:srgbClr>
                  </a:outerShdw>
                </a:effectLst>
              </a:rPr>
              <a:t> </a:t>
            </a:r>
            <a:r>
              <a:rPr lang="en-US" sz="2400" b="1" dirty="0" err="1">
                <a:solidFill>
                  <a:srgbClr val="0066FF"/>
                </a:solidFill>
                <a:effectLst>
                  <a:outerShdw blurRad="38100" dist="38100" dir="2700000" algn="tl">
                    <a:srgbClr val="000000">
                      <a:alpha val="43137"/>
                    </a:srgbClr>
                  </a:outerShdw>
                </a:effectLst>
              </a:rPr>
              <a:t>iFrame</a:t>
            </a:r>
            <a:r>
              <a:rPr lang="en-US" sz="2400" b="1" dirty="0">
                <a:solidFill>
                  <a:srgbClr val="0066FF"/>
                </a:solidFill>
                <a:effectLst>
                  <a:outerShdw blurRad="38100" dist="38100" dir="2700000" algn="tl">
                    <a:srgbClr val="000000">
                      <a:alpha val="43137"/>
                    </a:srgbClr>
                  </a:outerShdw>
                </a:effectLst>
              </a:rPr>
              <a:t> </a:t>
            </a:r>
          </a:p>
        </p:txBody>
      </p:sp>
      <p:sp>
        <p:nvSpPr>
          <p:cNvPr id="5" name="Rectangle 4"/>
          <p:cNvSpPr/>
          <p:nvPr/>
        </p:nvSpPr>
        <p:spPr>
          <a:xfrm>
            <a:off x="228600" y="1140588"/>
            <a:ext cx="6096000" cy="4154984"/>
          </a:xfrm>
          <a:prstGeom prst="rect">
            <a:avLst/>
          </a:prstGeom>
        </p:spPr>
        <p:txBody>
          <a:bodyPr>
            <a:spAutoFit/>
          </a:bodyPr>
          <a:lstStyle/>
          <a:p>
            <a:r>
              <a:rPr lang="en-US" sz="2400" dirty="0"/>
              <a:t>&lt;!DOCTYPE html&gt;</a:t>
            </a:r>
          </a:p>
          <a:p>
            <a:r>
              <a:rPr lang="en-US" sz="2400" dirty="0"/>
              <a:t>&lt;html&gt;</a:t>
            </a:r>
          </a:p>
          <a:p>
            <a:r>
              <a:rPr lang="en-US" sz="2400" dirty="0"/>
              <a:t>&lt;body&gt;</a:t>
            </a:r>
          </a:p>
          <a:p>
            <a:endParaRPr lang="en-US" sz="2400" dirty="0"/>
          </a:p>
          <a:p>
            <a:r>
              <a:rPr lang="en-US" sz="2400" b="1" dirty="0">
                <a:solidFill>
                  <a:srgbClr val="FF0000"/>
                </a:solidFill>
              </a:rPr>
              <a:t>&lt;</a:t>
            </a:r>
            <a:r>
              <a:rPr lang="en-US" sz="2400" b="1" dirty="0" err="1">
                <a:solidFill>
                  <a:srgbClr val="FF0000"/>
                </a:solidFill>
              </a:rPr>
              <a:t>iframe</a:t>
            </a:r>
            <a:r>
              <a:rPr lang="en-US" sz="2400" b="1" dirty="0">
                <a:solidFill>
                  <a:srgbClr val="FF0000"/>
                </a:solidFill>
              </a:rPr>
              <a:t> </a:t>
            </a:r>
            <a:r>
              <a:rPr lang="en-US" sz="2400" dirty="0"/>
              <a:t>width="420" height="345"</a:t>
            </a:r>
          </a:p>
          <a:p>
            <a:r>
              <a:rPr lang="en-US" sz="2400" dirty="0" err="1"/>
              <a:t>src</a:t>
            </a:r>
            <a:r>
              <a:rPr lang="en-US" sz="2400" dirty="0"/>
              <a:t>="http://www.youtube.com/embed/XGSy3_Czz8k"&gt;</a:t>
            </a:r>
          </a:p>
          <a:p>
            <a:r>
              <a:rPr lang="en-US" sz="2400" b="1" dirty="0">
                <a:solidFill>
                  <a:srgbClr val="FF0000"/>
                </a:solidFill>
              </a:rPr>
              <a:t>&lt;/</a:t>
            </a:r>
            <a:r>
              <a:rPr lang="en-US" sz="2400" b="1" dirty="0" err="1">
                <a:solidFill>
                  <a:srgbClr val="FF0000"/>
                </a:solidFill>
              </a:rPr>
              <a:t>iframe</a:t>
            </a:r>
            <a:r>
              <a:rPr lang="en-US" sz="2400" b="1" dirty="0">
                <a:solidFill>
                  <a:srgbClr val="FF0000"/>
                </a:solidFill>
              </a:rPr>
              <a:t>&gt;</a:t>
            </a:r>
          </a:p>
          <a:p>
            <a:endParaRPr lang="en-US" sz="2400" dirty="0"/>
          </a:p>
          <a:p>
            <a:r>
              <a:rPr lang="en-US" sz="2400" dirty="0"/>
              <a:t>&lt;/body&gt;</a:t>
            </a:r>
          </a:p>
          <a:p>
            <a:r>
              <a:rPr lang="en-US" sz="2400" dirty="0"/>
              <a:t>&lt;/html&gt;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29684"/>
            <a:ext cx="5281450" cy="409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49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051" y="295185"/>
            <a:ext cx="10972800" cy="830997"/>
          </a:xfrm>
          <a:prstGeom prst="rect">
            <a:avLst/>
          </a:prstGeom>
        </p:spPr>
        <p:txBody>
          <a:bodyPr wrap="square">
            <a:spAutoFit/>
          </a:bodyPr>
          <a:lstStyle/>
          <a:p>
            <a:r>
              <a:rPr lang="en-US" sz="2400" b="1" dirty="0">
                <a:solidFill>
                  <a:srgbClr val="0066FF"/>
                </a:solidFill>
                <a:effectLst>
                  <a:outerShdw blurRad="38100" dist="38100" dir="2700000" algn="tl">
                    <a:srgbClr val="000000">
                      <a:alpha val="43137"/>
                    </a:srgbClr>
                  </a:outerShdw>
                </a:effectLst>
              </a:rPr>
              <a:t>YouTube &lt;object&gt; Embeds</a:t>
            </a:r>
          </a:p>
          <a:p>
            <a:r>
              <a:rPr lang="en-US" sz="2400" dirty="0"/>
              <a:t>YouTube &lt;object&gt; </a:t>
            </a:r>
            <a:r>
              <a:rPr lang="km-KH" sz="2400" dirty="0"/>
              <a:t>ការអនុវត្តន៍ប្រើ </a:t>
            </a:r>
            <a:r>
              <a:rPr lang="en-US" sz="2400" dirty="0"/>
              <a:t>&lt;</a:t>
            </a:r>
            <a:r>
              <a:rPr lang="en-US" sz="2400" dirty="0" err="1"/>
              <a:t>iframe</a:t>
            </a:r>
            <a:r>
              <a:rPr lang="en-US" sz="2400" dirty="0"/>
              <a:t>&gt; embeds</a:t>
            </a:r>
          </a:p>
        </p:txBody>
      </p:sp>
      <p:sp>
        <p:nvSpPr>
          <p:cNvPr id="5" name="Rectangle 4"/>
          <p:cNvSpPr/>
          <p:nvPr/>
        </p:nvSpPr>
        <p:spPr>
          <a:xfrm>
            <a:off x="263051" y="2071628"/>
            <a:ext cx="5753100" cy="4154984"/>
          </a:xfrm>
          <a:prstGeom prst="rect">
            <a:avLst/>
          </a:prstGeom>
        </p:spPr>
        <p:txBody>
          <a:bodyPr wrap="square">
            <a:spAutoFit/>
          </a:bodyPr>
          <a:lstStyle/>
          <a:p>
            <a:r>
              <a:rPr lang="en-US" sz="2400" dirty="0"/>
              <a:t>&lt;!DOCTYPE html&gt;</a:t>
            </a:r>
          </a:p>
          <a:p>
            <a:r>
              <a:rPr lang="en-US" sz="2400" dirty="0"/>
              <a:t>&lt;html&gt;</a:t>
            </a:r>
          </a:p>
          <a:p>
            <a:r>
              <a:rPr lang="en-US" sz="2400" dirty="0"/>
              <a:t>&lt;body&gt;</a:t>
            </a:r>
          </a:p>
          <a:p>
            <a:endParaRPr lang="en-US" sz="2400" dirty="0"/>
          </a:p>
          <a:p>
            <a:r>
              <a:rPr lang="en-US" sz="2400" dirty="0"/>
              <a:t>&lt;object width="420" height="315"</a:t>
            </a:r>
          </a:p>
          <a:p>
            <a:r>
              <a:rPr lang="en-US" sz="2400" dirty="0"/>
              <a:t>data="http://www.youtube.com/v/XGSy3_Czz8k"&gt;</a:t>
            </a:r>
          </a:p>
          <a:p>
            <a:r>
              <a:rPr lang="en-US" sz="2400" dirty="0"/>
              <a:t>&lt;/object&gt;</a:t>
            </a:r>
          </a:p>
          <a:p>
            <a:endParaRPr lang="en-US" sz="2400" dirty="0"/>
          </a:p>
          <a:p>
            <a:r>
              <a:rPr lang="en-US" sz="2400" dirty="0"/>
              <a:t>&lt;/body&gt;</a:t>
            </a:r>
          </a:p>
          <a:p>
            <a:r>
              <a:rPr lang="en-US" sz="2400" dirty="0"/>
              <a:t>&lt;/html&gt;</a:t>
            </a:r>
          </a:p>
        </p:txBody>
      </p:sp>
      <p:sp>
        <p:nvSpPr>
          <p:cNvPr id="6" name="Rectangle 5"/>
          <p:cNvSpPr/>
          <p:nvPr/>
        </p:nvSpPr>
        <p:spPr>
          <a:xfrm>
            <a:off x="650578" y="1339334"/>
            <a:ext cx="2343911" cy="461665"/>
          </a:xfrm>
          <a:prstGeom prst="rect">
            <a:avLst/>
          </a:prstGeom>
        </p:spPr>
        <p:txBody>
          <a:bodyPr wrap="none">
            <a:spAutoFit/>
          </a:bodyPr>
          <a:lstStyle/>
          <a:p>
            <a:r>
              <a:rPr lang="km-KH" sz="2400" b="1" u="sng" dirty="0">
                <a:solidFill>
                  <a:srgbClr val="FF0000"/>
                </a:solidFill>
              </a:rPr>
              <a:t>ការប្រើ</a:t>
            </a:r>
            <a:r>
              <a:rPr lang="en-US" sz="2400" b="1" u="sng" dirty="0">
                <a:solidFill>
                  <a:srgbClr val="FF0000"/>
                </a:solidFill>
              </a:rPr>
              <a:t> &lt;object&gt; </a:t>
            </a:r>
          </a:p>
        </p:txBody>
      </p:sp>
      <p:sp>
        <p:nvSpPr>
          <p:cNvPr id="7" name="Rectangle 6"/>
          <p:cNvSpPr/>
          <p:nvPr/>
        </p:nvSpPr>
        <p:spPr>
          <a:xfrm>
            <a:off x="7102001" y="1326118"/>
            <a:ext cx="2366353" cy="461665"/>
          </a:xfrm>
          <a:prstGeom prst="rect">
            <a:avLst/>
          </a:prstGeom>
        </p:spPr>
        <p:txBody>
          <a:bodyPr wrap="none">
            <a:spAutoFit/>
          </a:bodyPr>
          <a:lstStyle/>
          <a:p>
            <a:r>
              <a:rPr lang="km-KH" sz="2400" b="1" u="sng" dirty="0">
                <a:solidFill>
                  <a:srgbClr val="FF0000"/>
                </a:solidFill>
              </a:rPr>
              <a:t>ការប្រើ</a:t>
            </a:r>
            <a:r>
              <a:rPr lang="en-US" sz="2400" b="1" u="sng" dirty="0">
                <a:solidFill>
                  <a:srgbClr val="FF0000"/>
                </a:solidFill>
              </a:rPr>
              <a:t> &lt;embed&gt;</a:t>
            </a:r>
            <a:endParaRPr lang="en-US" sz="2400" b="1" dirty="0">
              <a:solidFill>
                <a:srgbClr val="FF0000"/>
              </a:solidFill>
            </a:endParaRPr>
          </a:p>
        </p:txBody>
      </p:sp>
      <p:sp>
        <p:nvSpPr>
          <p:cNvPr id="8" name="Rectangle 7"/>
          <p:cNvSpPr/>
          <p:nvPr/>
        </p:nvSpPr>
        <p:spPr>
          <a:xfrm>
            <a:off x="6016151" y="2074039"/>
            <a:ext cx="5813899" cy="3785652"/>
          </a:xfrm>
          <a:prstGeom prst="rect">
            <a:avLst/>
          </a:prstGeom>
        </p:spPr>
        <p:txBody>
          <a:bodyPr wrap="square">
            <a:spAutoFit/>
          </a:bodyPr>
          <a:lstStyle/>
          <a:p>
            <a:r>
              <a:rPr lang="en-US" sz="2400" dirty="0"/>
              <a:t>&lt;!DOCTYPE html&gt;</a:t>
            </a:r>
          </a:p>
          <a:p>
            <a:r>
              <a:rPr lang="en-US" sz="2400" dirty="0"/>
              <a:t>&lt;html&gt;</a:t>
            </a:r>
          </a:p>
          <a:p>
            <a:r>
              <a:rPr lang="en-US" sz="2400" dirty="0"/>
              <a:t>&lt;body&gt;</a:t>
            </a:r>
          </a:p>
          <a:p>
            <a:endParaRPr lang="en-US" sz="2400" dirty="0"/>
          </a:p>
          <a:p>
            <a:r>
              <a:rPr lang="en-US" sz="2400" dirty="0"/>
              <a:t>&lt;embed width="420" height="315"</a:t>
            </a:r>
          </a:p>
          <a:p>
            <a:r>
              <a:rPr lang="en-US" sz="2400" dirty="0" err="1"/>
              <a:t>src</a:t>
            </a:r>
            <a:r>
              <a:rPr lang="en-US" sz="2400" dirty="0"/>
              <a:t>="http://www.youtube.com/v/XGSy3_Czz8k"&gt;</a:t>
            </a:r>
          </a:p>
          <a:p>
            <a:endParaRPr lang="en-US" sz="2400" dirty="0"/>
          </a:p>
          <a:p>
            <a:r>
              <a:rPr lang="en-US" sz="2400" dirty="0"/>
              <a:t>&lt;/body&gt;</a:t>
            </a:r>
          </a:p>
          <a:p>
            <a:r>
              <a:rPr lang="en-US" sz="2400" dirty="0"/>
              <a:t>&lt;/html&gt;</a:t>
            </a:r>
          </a:p>
        </p:txBody>
      </p:sp>
    </p:spTree>
    <p:extLst>
      <p:ext uri="{BB962C8B-B14F-4D97-AF65-F5344CB8AC3E}">
        <p14:creationId xmlns:p14="http://schemas.microsoft.com/office/powerpoint/2010/main" val="138706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450" y="749297"/>
            <a:ext cx="5969497" cy="523220"/>
          </a:xfrm>
          <a:prstGeom prst="rect">
            <a:avLst/>
          </a:prstGeom>
        </p:spPr>
        <p:txBody>
          <a:bodyPr wrap="square">
            <a:spAutoFit/>
          </a:bodyPr>
          <a:lstStyle/>
          <a:p>
            <a:r>
              <a:rPr lang="km-KH" sz="2800" b="1" dirty="0">
                <a:solidFill>
                  <a:srgbClr val="0000FF"/>
                </a:solidFill>
                <a:effectLst>
                  <a:outerShdw blurRad="38100" dist="38100" dir="2700000" algn="tl">
                    <a:srgbClr val="000000">
                      <a:alpha val="43137"/>
                    </a:srgbClr>
                  </a:outerShdw>
                </a:effectLst>
              </a:rPr>
              <a:t>មេរៀនទី១</a:t>
            </a:r>
            <a:r>
              <a:rPr lang="en-US" sz="2800" b="1" dirty="0">
                <a:solidFill>
                  <a:srgbClr val="0000FF"/>
                </a:solidFill>
                <a:effectLst>
                  <a:outerShdw blurRad="38100" dist="38100" dir="2700000" algn="tl">
                    <a:srgbClr val="000000">
                      <a:alpha val="43137"/>
                    </a:srgbClr>
                  </a:outerShdw>
                </a:effectLst>
              </a:rPr>
              <a:t>:</a:t>
            </a:r>
            <a:r>
              <a:rPr lang="km-KH" sz="2800" b="1" dirty="0">
                <a:solidFill>
                  <a:srgbClr val="0000FF"/>
                </a:solidFill>
                <a:effectLst>
                  <a:outerShdw blurRad="38100" dist="38100" dir="2700000" algn="tl">
                    <a:srgbClr val="000000">
                      <a:alpha val="43137"/>
                    </a:srgbClr>
                  </a:outerShdw>
                </a:effectLst>
              </a:rPr>
              <a:t>  </a:t>
            </a:r>
            <a:r>
              <a:rPr lang="en-US" sz="2800" b="1" dirty="0">
                <a:solidFill>
                  <a:srgbClr val="0000FF"/>
                </a:solidFill>
                <a:effectLst>
                  <a:outerShdw blurRad="38100" dist="38100" dir="2700000" algn="tl">
                    <a:srgbClr val="000000">
                      <a:alpha val="43137"/>
                    </a:srgbClr>
                  </a:outerShdw>
                </a:effectLst>
              </a:rPr>
              <a:t>JavaScript Output</a:t>
            </a:r>
          </a:p>
        </p:txBody>
      </p:sp>
      <p:sp>
        <p:nvSpPr>
          <p:cNvPr id="5" name="Rectangle 4"/>
          <p:cNvSpPr/>
          <p:nvPr/>
        </p:nvSpPr>
        <p:spPr>
          <a:xfrm>
            <a:off x="3903498" y="134881"/>
            <a:ext cx="5969497" cy="646331"/>
          </a:xfrm>
          <a:prstGeom prst="rect">
            <a:avLst/>
          </a:prstGeom>
        </p:spPr>
        <p:txBody>
          <a:bodyPr wrap="square">
            <a:spAutoFit/>
          </a:bodyPr>
          <a:lstStyle/>
          <a:p>
            <a:r>
              <a:rPr lang="km-KH" sz="3600" b="1" dirty="0">
                <a:solidFill>
                  <a:srgbClr val="7030A0"/>
                </a:solidFill>
                <a:effectLst>
                  <a:outerShdw blurRad="38100" dist="38100" dir="2700000" algn="tl">
                    <a:srgbClr val="000000">
                      <a:alpha val="43137"/>
                    </a:srgbClr>
                  </a:outerShdw>
                </a:effectLst>
              </a:rPr>
              <a:t>ជំពូកទី២</a:t>
            </a:r>
            <a:r>
              <a:rPr lang="en-US" sz="3600" b="1" dirty="0">
                <a:solidFill>
                  <a:srgbClr val="7030A0"/>
                </a:solidFill>
                <a:effectLst>
                  <a:outerShdw blurRad="38100" dist="38100" dir="2700000" algn="tl">
                    <a:srgbClr val="000000">
                      <a:alpha val="43137"/>
                    </a:srgbClr>
                  </a:outerShdw>
                </a:effectLst>
              </a:rPr>
              <a:t>:</a:t>
            </a:r>
            <a:r>
              <a:rPr lang="km-KH" sz="3600" b="1" dirty="0">
                <a:solidFill>
                  <a:srgbClr val="7030A0"/>
                </a:solidFill>
                <a:effectLst>
                  <a:outerShdw blurRad="38100" dist="38100" dir="2700000" algn="tl">
                    <a:srgbClr val="000000">
                      <a:alpha val="43137"/>
                    </a:srgbClr>
                  </a:outerShdw>
                </a:effectLst>
              </a:rPr>
              <a:t> </a:t>
            </a:r>
            <a:r>
              <a:rPr lang="en-US" sz="3600" b="1" dirty="0">
                <a:solidFill>
                  <a:srgbClr val="7030A0"/>
                </a:solidFill>
                <a:effectLst>
                  <a:outerShdw blurRad="38100" dist="38100" dir="2700000" algn="tl">
                    <a:srgbClr val="000000">
                      <a:alpha val="43137"/>
                    </a:srgbClr>
                  </a:outerShdw>
                </a:effectLst>
              </a:rPr>
              <a:t>JavaScript</a:t>
            </a:r>
          </a:p>
        </p:txBody>
      </p:sp>
      <p:sp>
        <p:nvSpPr>
          <p:cNvPr id="6" name="Rectangle 5"/>
          <p:cNvSpPr/>
          <p:nvPr/>
        </p:nvSpPr>
        <p:spPr>
          <a:xfrm>
            <a:off x="571500" y="1408837"/>
            <a:ext cx="9067800" cy="2308324"/>
          </a:xfrm>
          <a:prstGeom prst="rect">
            <a:avLst/>
          </a:prstGeom>
        </p:spPr>
        <p:txBody>
          <a:bodyPr wrap="square">
            <a:spAutoFit/>
          </a:bodyPr>
          <a:lstStyle/>
          <a:p>
            <a:r>
              <a:rPr lang="en-US" sz="2400" b="1" dirty="0"/>
              <a:t>JavaScript Display Possibilities</a:t>
            </a:r>
          </a:p>
          <a:p>
            <a:r>
              <a:rPr lang="en-US" sz="2400" dirty="0"/>
              <a:t>JavaScript </a:t>
            </a:r>
            <a:r>
              <a:rPr lang="km-KH" sz="2400" dirty="0"/>
              <a:t>អាច</a:t>
            </a:r>
            <a:r>
              <a:rPr lang="en-US" sz="2400" dirty="0"/>
              <a:t> "display" data </a:t>
            </a:r>
            <a:r>
              <a:rPr lang="km-KH" sz="2400" dirty="0"/>
              <a:t>ក្នុងមធ្យោបាយខុសគ្នា</a:t>
            </a:r>
            <a:r>
              <a:rPr lang="en-US" sz="2400" dirty="0"/>
              <a:t>:</a:t>
            </a:r>
          </a:p>
          <a:p>
            <a:pPr>
              <a:buFont typeface="Arial"/>
              <a:buChar char="•"/>
            </a:pPr>
            <a:r>
              <a:rPr lang="km-KH" sz="2400" dirty="0"/>
              <a:t>ការសរសេរក្នុង </a:t>
            </a:r>
            <a:r>
              <a:rPr lang="en-US" sz="2400" dirty="0"/>
              <a:t>alert box, </a:t>
            </a:r>
            <a:r>
              <a:rPr lang="km-KH" sz="2400" dirty="0"/>
              <a:t>ដោយប្រើ </a:t>
            </a:r>
            <a:r>
              <a:rPr lang="en-US" sz="2400" b="1" dirty="0" err="1"/>
              <a:t>window.alert</a:t>
            </a:r>
            <a:r>
              <a:rPr lang="en-US" sz="2400" b="1" dirty="0"/>
              <a:t>()</a:t>
            </a:r>
            <a:r>
              <a:rPr lang="en-US" sz="2400" dirty="0"/>
              <a:t>.</a:t>
            </a:r>
          </a:p>
          <a:p>
            <a:pPr>
              <a:buFont typeface="Arial"/>
              <a:buChar char="•"/>
            </a:pPr>
            <a:r>
              <a:rPr lang="km-KH" sz="2400" dirty="0"/>
              <a:t>ការសរសេរក្នុង </a:t>
            </a:r>
            <a:r>
              <a:rPr lang="en-US" sz="2400" dirty="0"/>
              <a:t>HTML output </a:t>
            </a:r>
            <a:r>
              <a:rPr lang="km-KH" sz="2400" dirty="0"/>
              <a:t>ដោយប្រើ </a:t>
            </a:r>
            <a:r>
              <a:rPr lang="en-US" sz="2400" b="1" dirty="0" err="1"/>
              <a:t>document.write</a:t>
            </a:r>
            <a:r>
              <a:rPr lang="en-US" sz="2400" b="1" dirty="0"/>
              <a:t>()</a:t>
            </a:r>
            <a:r>
              <a:rPr lang="en-US" sz="2400" dirty="0"/>
              <a:t>.</a:t>
            </a:r>
          </a:p>
          <a:p>
            <a:pPr>
              <a:buFont typeface="Arial"/>
              <a:buChar char="•"/>
            </a:pPr>
            <a:r>
              <a:rPr lang="km-KH" sz="2400" dirty="0"/>
              <a:t>ការសរសេរក្នុង </a:t>
            </a:r>
            <a:r>
              <a:rPr lang="en-US" sz="2400" dirty="0"/>
              <a:t>HTML element, </a:t>
            </a:r>
            <a:r>
              <a:rPr lang="km-KH" sz="2400" dirty="0"/>
              <a:t>ដោយប្រើ </a:t>
            </a:r>
            <a:r>
              <a:rPr lang="en-US" sz="2400" b="1" dirty="0" err="1"/>
              <a:t>innerHTML</a:t>
            </a:r>
            <a:r>
              <a:rPr lang="en-US" sz="2400" dirty="0"/>
              <a:t>.</a:t>
            </a:r>
          </a:p>
          <a:p>
            <a:pPr>
              <a:buFont typeface="Arial"/>
              <a:buChar char="•"/>
            </a:pPr>
            <a:r>
              <a:rPr lang="km-KH" sz="2400" dirty="0"/>
              <a:t>ការសរសេរក្នុង </a:t>
            </a:r>
            <a:r>
              <a:rPr lang="en-US" sz="2400" dirty="0"/>
              <a:t>browser console, </a:t>
            </a:r>
            <a:r>
              <a:rPr lang="km-KH" sz="2400" dirty="0"/>
              <a:t>ដោយប្រើ</a:t>
            </a:r>
            <a:r>
              <a:rPr lang="en-US" sz="2400" dirty="0"/>
              <a:t> </a:t>
            </a:r>
            <a:r>
              <a:rPr lang="en-US" sz="2400" b="1" dirty="0"/>
              <a:t>console.log()</a:t>
            </a:r>
            <a:r>
              <a:rPr lang="en-US" sz="2400" dirty="0"/>
              <a:t>.</a:t>
            </a:r>
          </a:p>
        </p:txBody>
      </p:sp>
      <p:sp>
        <p:nvSpPr>
          <p:cNvPr id="7" name="Rectangle 6"/>
          <p:cNvSpPr/>
          <p:nvPr/>
        </p:nvSpPr>
        <p:spPr>
          <a:xfrm>
            <a:off x="560174" y="3781335"/>
            <a:ext cx="3051605"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ការប្រើ</a:t>
            </a:r>
            <a:r>
              <a:rPr lang="en-US" sz="2400" b="1" dirty="0">
                <a:solidFill>
                  <a:srgbClr val="0066FF"/>
                </a:solidFill>
                <a:effectLst>
                  <a:outerShdw blurRad="38100" dist="38100" dir="2700000" algn="tl">
                    <a:srgbClr val="000000">
                      <a:alpha val="43137"/>
                    </a:srgbClr>
                  </a:outerShdw>
                </a:effectLst>
              </a:rPr>
              <a:t> </a:t>
            </a:r>
            <a:r>
              <a:rPr lang="en-US" sz="2400" b="1" dirty="0" err="1">
                <a:solidFill>
                  <a:srgbClr val="0066FF"/>
                </a:solidFill>
                <a:effectLst>
                  <a:outerShdw blurRad="38100" dist="38100" dir="2700000" algn="tl">
                    <a:srgbClr val="000000">
                      <a:alpha val="43137"/>
                    </a:srgbClr>
                  </a:outerShdw>
                </a:effectLst>
              </a:rPr>
              <a:t>window.alert</a:t>
            </a:r>
            <a:r>
              <a:rPr lang="en-US" sz="2400" b="1" dirty="0">
                <a:solidFill>
                  <a:srgbClr val="0066FF"/>
                </a:solidFill>
                <a:effectLst>
                  <a:outerShdw blurRad="38100" dist="38100" dir="2700000" algn="tl">
                    <a:srgbClr val="000000">
                      <a:alpha val="43137"/>
                    </a:srgbClr>
                  </a:outerShdw>
                </a:effectLst>
              </a:rPr>
              <a:t>()</a:t>
            </a:r>
          </a:p>
        </p:txBody>
      </p:sp>
      <p:sp>
        <p:nvSpPr>
          <p:cNvPr id="8" name="Rectangle 7"/>
          <p:cNvSpPr/>
          <p:nvPr/>
        </p:nvSpPr>
        <p:spPr>
          <a:xfrm>
            <a:off x="8203096" y="2634505"/>
            <a:ext cx="6096000" cy="4093428"/>
          </a:xfrm>
          <a:prstGeom prst="rect">
            <a:avLst/>
          </a:prstGeom>
        </p:spPr>
        <p:txBody>
          <a:bodyPr>
            <a:spAutoFit/>
          </a:bodyPr>
          <a:lstStyle/>
          <a:p>
            <a:r>
              <a:rPr lang="en-US" sz="2000" dirty="0"/>
              <a:t>&lt;!DOCTYPE html&gt;</a:t>
            </a:r>
            <a:br>
              <a:rPr lang="en-US" sz="2000" dirty="0"/>
            </a:br>
            <a:r>
              <a:rPr lang="en-US" sz="2000" dirty="0"/>
              <a:t>&lt;html&gt;</a:t>
            </a:r>
            <a:br>
              <a:rPr lang="en-US" sz="2000" dirty="0"/>
            </a:br>
            <a:r>
              <a:rPr lang="en-US" sz="2000" dirty="0"/>
              <a:t>&lt;body&gt;</a:t>
            </a:r>
            <a:br>
              <a:rPr lang="en-US" sz="2000" dirty="0"/>
            </a:br>
            <a:br>
              <a:rPr lang="en-US" sz="2000" dirty="0"/>
            </a:br>
            <a:r>
              <a:rPr lang="en-US" sz="2000" dirty="0"/>
              <a:t>&lt;h1&gt;My First Web Page&lt;/h1&gt;</a:t>
            </a:r>
            <a:br>
              <a:rPr lang="en-US" sz="2000" dirty="0"/>
            </a:br>
            <a:r>
              <a:rPr lang="en-US" sz="2000" dirty="0"/>
              <a:t>&lt;p&gt;My first paragraph.&lt;/p&gt;</a:t>
            </a:r>
            <a:br>
              <a:rPr lang="en-US" sz="2000" dirty="0"/>
            </a:br>
            <a:br>
              <a:rPr lang="en-US" sz="2000" dirty="0"/>
            </a:br>
            <a:r>
              <a:rPr lang="en-US" sz="2000" b="1" dirty="0">
                <a:solidFill>
                  <a:srgbClr val="FF0000"/>
                </a:solidFill>
              </a:rPr>
              <a:t>&lt;script&gt;</a:t>
            </a:r>
            <a:br>
              <a:rPr lang="en-US" sz="2000" dirty="0"/>
            </a:br>
            <a:r>
              <a:rPr lang="en-US" sz="2000" b="1" dirty="0" err="1">
                <a:solidFill>
                  <a:srgbClr val="0066FF"/>
                </a:solidFill>
              </a:rPr>
              <a:t>window.alert</a:t>
            </a:r>
            <a:r>
              <a:rPr lang="en-US" sz="2000" b="1" dirty="0">
                <a:solidFill>
                  <a:srgbClr val="0066FF"/>
                </a:solidFill>
              </a:rPr>
              <a:t>(4 + 6);</a:t>
            </a:r>
            <a:br>
              <a:rPr lang="en-US" sz="2000" dirty="0"/>
            </a:br>
            <a:r>
              <a:rPr lang="en-US" sz="2000" b="1" dirty="0">
                <a:solidFill>
                  <a:srgbClr val="FF0000"/>
                </a:solidFill>
              </a:rPr>
              <a:t>&lt;/script&gt;</a:t>
            </a:r>
            <a:br>
              <a:rPr lang="en-US" sz="2000" dirty="0"/>
            </a:br>
            <a:br>
              <a:rPr lang="en-US" sz="2000" dirty="0"/>
            </a:br>
            <a:r>
              <a:rPr lang="en-US" sz="2000" dirty="0"/>
              <a:t>&lt;/body&gt;</a:t>
            </a:r>
            <a:br>
              <a:rPr lang="en-US" sz="2000" dirty="0"/>
            </a:br>
            <a:r>
              <a:rPr lang="en-US" sz="2000" dirty="0"/>
              <a:t>&lt;/html&gt;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486" y="4400550"/>
            <a:ext cx="3216464" cy="1927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784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567" y="218985"/>
            <a:ext cx="3403111" cy="461665"/>
          </a:xfrm>
          <a:prstGeom prst="rect">
            <a:avLst/>
          </a:prstGeom>
        </p:spPr>
        <p:txBody>
          <a:bodyPr wrap="none">
            <a:spAutoFit/>
          </a:bodyPr>
          <a:lstStyle/>
          <a:p>
            <a:r>
              <a:rPr lang="km-KH" sz="2400" b="1" dirty="0">
                <a:solidFill>
                  <a:srgbClr val="0066FF"/>
                </a:solidFill>
              </a:rPr>
              <a:t>ការប្រើ</a:t>
            </a:r>
            <a:r>
              <a:rPr lang="en-US" sz="2400" b="1" dirty="0">
                <a:solidFill>
                  <a:srgbClr val="0066FF"/>
                </a:solidFill>
              </a:rPr>
              <a:t> </a:t>
            </a:r>
            <a:r>
              <a:rPr lang="en-US" sz="2400" b="1" dirty="0" err="1">
                <a:solidFill>
                  <a:srgbClr val="0066FF"/>
                </a:solidFill>
              </a:rPr>
              <a:t>document.write</a:t>
            </a:r>
            <a:r>
              <a:rPr lang="en-US" sz="2400" b="1" dirty="0">
                <a:solidFill>
                  <a:srgbClr val="0066FF"/>
                </a:solidFill>
              </a:rPr>
              <a:t>()</a:t>
            </a:r>
          </a:p>
        </p:txBody>
      </p:sp>
      <p:sp>
        <p:nvSpPr>
          <p:cNvPr id="5" name="Rectangle 4"/>
          <p:cNvSpPr/>
          <p:nvPr/>
        </p:nvSpPr>
        <p:spPr>
          <a:xfrm>
            <a:off x="875097" y="680650"/>
            <a:ext cx="6096000" cy="3693319"/>
          </a:xfrm>
          <a:prstGeom prst="rect">
            <a:avLst/>
          </a:prstGeom>
        </p:spPr>
        <p:txBody>
          <a:bodyPr>
            <a:spAutoFit/>
          </a:bodyPr>
          <a:lstStyle/>
          <a:p>
            <a:r>
              <a:rPr lang="en-US" dirty="0"/>
              <a:t>&lt;!DOCTYPE html&gt;</a:t>
            </a:r>
            <a:br>
              <a:rPr lang="en-US" dirty="0"/>
            </a:br>
            <a:r>
              <a:rPr lang="en-US" dirty="0"/>
              <a:t>&lt;html&gt;</a:t>
            </a:r>
            <a:br>
              <a:rPr lang="en-US" dirty="0"/>
            </a:br>
            <a:r>
              <a:rPr lang="en-US" dirty="0"/>
              <a:t>&lt;body&gt;</a:t>
            </a:r>
            <a:br>
              <a:rPr lang="en-US" dirty="0"/>
            </a:br>
            <a:br>
              <a:rPr lang="en-US" dirty="0"/>
            </a:br>
            <a:r>
              <a:rPr lang="en-US" dirty="0"/>
              <a:t>&lt;h1&gt;My First Web Page&lt;/h1&gt;</a:t>
            </a:r>
            <a:br>
              <a:rPr lang="en-US" dirty="0"/>
            </a:br>
            <a:r>
              <a:rPr lang="en-US" dirty="0"/>
              <a:t>&lt;p&gt;My first paragraph.&lt;/p&gt;</a:t>
            </a:r>
            <a:br>
              <a:rPr lang="en-US" dirty="0"/>
            </a:br>
            <a:br>
              <a:rPr lang="en-US" b="1" dirty="0">
                <a:solidFill>
                  <a:srgbClr val="FF0000"/>
                </a:solidFill>
              </a:rPr>
            </a:br>
            <a:r>
              <a:rPr lang="en-US" b="1" dirty="0">
                <a:solidFill>
                  <a:srgbClr val="FF0000"/>
                </a:solidFill>
              </a:rPr>
              <a:t>&lt;script&gt;</a:t>
            </a:r>
            <a:br>
              <a:rPr lang="en-US" b="1" dirty="0">
                <a:solidFill>
                  <a:srgbClr val="FF0000"/>
                </a:solidFill>
              </a:rPr>
            </a:br>
            <a:r>
              <a:rPr lang="en-US" b="1" dirty="0" err="1">
                <a:solidFill>
                  <a:srgbClr val="0066FF"/>
                </a:solidFill>
              </a:rPr>
              <a:t>document.write</a:t>
            </a:r>
            <a:r>
              <a:rPr lang="en-US" b="1" dirty="0">
                <a:solidFill>
                  <a:srgbClr val="0066FF"/>
                </a:solidFill>
              </a:rPr>
              <a:t>(5 + 6);</a:t>
            </a:r>
            <a:br>
              <a:rPr lang="en-US" dirty="0"/>
            </a:br>
            <a:r>
              <a:rPr lang="en-US" b="1" dirty="0">
                <a:solidFill>
                  <a:srgbClr val="FF0000"/>
                </a:solidFill>
              </a:rPr>
              <a:t>&lt;/script&gt;</a:t>
            </a:r>
            <a:br>
              <a:rPr lang="en-US" dirty="0"/>
            </a:br>
            <a:br>
              <a:rPr lang="en-US" dirty="0"/>
            </a:br>
            <a:r>
              <a:rPr lang="en-US" dirty="0"/>
              <a:t>&lt;/body&gt;</a:t>
            </a:r>
            <a:br>
              <a:rPr lang="en-US" dirty="0"/>
            </a:br>
            <a:r>
              <a:rPr lang="en-US" dirty="0"/>
              <a:t>&lt;/html&gt;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50" y="1006475"/>
            <a:ext cx="3873500" cy="232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8150" y="4728387"/>
            <a:ext cx="11372850" cy="830997"/>
          </a:xfrm>
          <a:prstGeom prst="rect">
            <a:avLst/>
          </a:prstGeom>
        </p:spPr>
        <p:txBody>
          <a:bodyPr wrap="square">
            <a:spAutoFit/>
          </a:bodyPr>
          <a:lstStyle/>
          <a:p>
            <a:r>
              <a:rPr lang="km-KH" sz="2400" b="1" dirty="0">
                <a:solidFill>
                  <a:srgbClr val="0066FF"/>
                </a:solidFill>
              </a:rPr>
              <a:t>ការប្រើប្រាស់</a:t>
            </a:r>
            <a:r>
              <a:rPr lang="en-US" sz="2400" b="1" dirty="0">
                <a:solidFill>
                  <a:srgbClr val="0066FF"/>
                </a:solidFill>
              </a:rPr>
              <a:t> </a:t>
            </a:r>
            <a:r>
              <a:rPr lang="en-US" sz="2400" b="1" dirty="0" err="1">
                <a:solidFill>
                  <a:srgbClr val="0066FF"/>
                </a:solidFill>
              </a:rPr>
              <a:t>document.write</a:t>
            </a:r>
            <a:r>
              <a:rPr lang="en-US" sz="2400" b="1" dirty="0">
                <a:solidFill>
                  <a:srgbClr val="0066FF"/>
                </a:solidFill>
              </a:rPr>
              <a:t>() </a:t>
            </a:r>
            <a:r>
              <a:rPr lang="km-KH" sz="2400" dirty="0"/>
              <a:t>ក្រោយមក </a:t>
            </a:r>
            <a:r>
              <a:rPr lang="en-US" sz="2400" dirty="0"/>
              <a:t>HTML document loaded, </a:t>
            </a:r>
            <a:r>
              <a:rPr lang="km-KH" sz="2400" dirty="0"/>
              <a:t>នឹង </a:t>
            </a:r>
            <a:r>
              <a:rPr lang="en-US" sz="2400" b="1" dirty="0"/>
              <a:t>delete all existing HTML</a:t>
            </a:r>
            <a:r>
              <a:rPr lang="en-US" sz="2400" dirty="0"/>
              <a:t>:</a:t>
            </a:r>
          </a:p>
        </p:txBody>
      </p:sp>
    </p:spTree>
    <p:extLst>
      <p:ext uri="{BB962C8B-B14F-4D97-AF65-F5344CB8AC3E}">
        <p14:creationId xmlns:p14="http://schemas.microsoft.com/office/powerpoint/2010/main" val="3226784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9679"/>
            <a:ext cx="6096000" cy="3785652"/>
          </a:xfrm>
          <a:prstGeom prst="rect">
            <a:avLst/>
          </a:prstGeom>
        </p:spPr>
        <p:txBody>
          <a:bodyPr>
            <a:spAutoFit/>
          </a:bodyPr>
          <a:lstStyle/>
          <a:p>
            <a:r>
              <a:rPr lang="en-US" dirty="0"/>
              <a:t> </a:t>
            </a:r>
            <a:r>
              <a:rPr lang="en-US" sz="2000" dirty="0"/>
              <a:t>&lt;!DOCTYPE html&gt;</a:t>
            </a:r>
          </a:p>
          <a:p>
            <a:r>
              <a:rPr lang="en-US" sz="2000" dirty="0"/>
              <a:t>&lt;html&gt;</a:t>
            </a:r>
          </a:p>
          <a:p>
            <a:r>
              <a:rPr lang="en-US" sz="2000" dirty="0"/>
              <a:t>&lt;body&gt;</a:t>
            </a:r>
          </a:p>
          <a:p>
            <a:endParaRPr lang="en-US" sz="2000" dirty="0"/>
          </a:p>
          <a:p>
            <a:r>
              <a:rPr lang="en-US" sz="2000" dirty="0"/>
              <a:t>&lt;h1&gt;My First Web Page&lt;/h1&gt;</a:t>
            </a:r>
          </a:p>
          <a:p>
            <a:r>
              <a:rPr lang="en-US" sz="2000" dirty="0"/>
              <a:t>&lt;p&gt;My first paragraph.&lt;/p&gt;</a:t>
            </a:r>
          </a:p>
          <a:p>
            <a:endParaRPr lang="en-US" sz="2000" dirty="0"/>
          </a:p>
          <a:p>
            <a:r>
              <a:rPr lang="en-US" sz="2000" dirty="0">
                <a:solidFill>
                  <a:srgbClr val="FF0000"/>
                </a:solidFill>
              </a:rPr>
              <a:t>&lt;button </a:t>
            </a:r>
            <a:r>
              <a:rPr lang="en-US" sz="2000" dirty="0" err="1">
                <a:solidFill>
                  <a:srgbClr val="FF0000"/>
                </a:solidFill>
              </a:rPr>
              <a:t>onclick</a:t>
            </a:r>
            <a:r>
              <a:rPr lang="en-US" sz="2000" dirty="0">
                <a:solidFill>
                  <a:srgbClr val="FF0000"/>
                </a:solidFill>
              </a:rPr>
              <a:t>="</a:t>
            </a:r>
            <a:r>
              <a:rPr lang="en-US" sz="2000" dirty="0" err="1">
                <a:solidFill>
                  <a:srgbClr val="FF0000"/>
                </a:solidFill>
              </a:rPr>
              <a:t>document.write</a:t>
            </a:r>
            <a:r>
              <a:rPr lang="en-US" sz="2000" dirty="0">
                <a:solidFill>
                  <a:srgbClr val="FF0000"/>
                </a:solidFill>
              </a:rPr>
              <a:t>(4 + 6)"&gt;Click it&lt;/button&gt;</a:t>
            </a:r>
          </a:p>
          <a:p>
            <a:endParaRPr lang="en-US" sz="2000" dirty="0"/>
          </a:p>
          <a:p>
            <a:r>
              <a:rPr lang="en-US" sz="2000" dirty="0"/>
              <a:t>&lt;/body&gt;</a:t>
            </a:r>
          </a:p>
          <a:p>
            <a:r>
              <a:rPr lang="en-US" sz="2000" dirty="0"/>
              <a:t>&lt;/html&gt;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288" y="289678"/>
            <a:ext cx="3925317" cy="184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4129384"/>
            <a:ext cx="11430000" cy="830997"/>
          </a:xfrm>
          <a:prstGeom prst="rect">
            <a:avLst/>
          </a:prstGeom>
        </p:spPr>
        <p:txBody>
          <a:bodyPr wrap="square">
            <a:spAutoFit/>
          </a:bodyPr>
          <a:lstStyle/>
          <a:p>
            <a:r>
              <a:rPr lang="km-KH" sz="2400" b="1" u="sng" dirty="0">
                <a:solidFill>
                  <a:srgbClr val="0066FF"/>
                </a:solidFill>
              </a:rPr>
              <a:t>ការប្រើប្រាស់</a:t>
            </a:r>
            <a:r>
              <a:rPr lang="en-US" sz="2400" b="1" u="sng" dirty="0">
                <a:solidFill>
                  <a:srgbClr val="0066FF"/>
                </a:solidFill>
              </a:rPr>
              <a:t> </a:t>
            </a:r>
            <a:r>
              <a:rPr lang="en-US" sz="2400" b="1" u="sng" dirty="0" err="1">
                <a:solidFill>
                  <a:srgbClr val="0066FF"/>
                </a:solidFill>
              </a:rPr>
              <a:t>innerHTML</a:t>
            </a:r>
            <a:endParaRPr lang="en-US" sz="2400" b="1" u="sng" dirty="0">
              <a:solidFill>
                <a:srgbClr val="0066FF"/>
              </a:solidFill>
            </a:endParaRPr>
          </a:p>
          <a:p>
            <a:r>
              <a:rPr lang="km-KH" sz="2400" dirty="0"/>
              <a:t>ដើម្បី </a:t>
            </a:r>
            <a:r>
              <a:rPr lang="en-US" sz="2400" dirty="0"/>
              <a:t>HTML element, JavaScript </a:t>
            </a:r>
            <a:r>
              <a:rPr lang="km-KH" sz="2400" dirty="0"/>
              <a:t>អាចប្រើ </a:t>
            </a:r>
            <a:r>
              <a:rPr lang="en-US" sz="2400" b="1" dirty="0" err="1"/>
              <a:t>document.getElementById</a:t>
            </a:r>
            <a:r>
              <a:rPr lang="en-US" sz="2400" b="1" dirty="0"/>
              <a:t>(id)</a:t>
            </a:r>
            <a:r>
              <a:rPr lang="en-US" sz="2400" dirty="0"/>
              <a:t> method</a:t>
            </a:r>
            <a:r>
              <a:rPr lang="km-KH" sz="2400" dirty="0"/>
              <a:t>។</a:t>
            </a:r>
            <a:r>
              <a:rPr lang="en-US" sz="2400" dirty="0"/>
              <a:t> </a:t>
            </a:r>
          </a:p>
        </p:txBody>
      </p:sp>
      <p:sp>
        <p:nvSpPr>
          <p:cNvPr id="6" name="Rectangle 5"/>
          <p:cNvSpPr/>
          <p:nvPr/>
        </p:nvSpPr>
        <p:spPr>
          <a:xfrm>
            <a:off x="457200" y="5163413"/>
            <a:ext cx="10340405" cy="461665"/>
          </a:xfrm>
          <a:prstGeom prst="rect">
            <a:avLst/>
          </a:prstGeom>
        </p:spPr>
        <p:txBody>
          <a:bodyPr wrap="square">
            <a:spAutoFit/>
          </a:bodyPr>
          <a:lstStyle/>
          <a:p>
            <a:r>
              <a:rPr lang="en-US" sz="2400" b="1" dirty="0"/>
              <a:t>id</a:t>
            </a:r>
            <a:r>
              <a:rPr lang="en-US" sz="2400" dirty="0"/>
              <a:t> attribute </a:t>
            </a:r>
            <a:r>
              <a:rPr lang="km-KH" sz="2400" dirty="0"/>
              <a:t>កំណត់ </a:t>
            </a:r>
            <a:r>
              <a:rPr lang="en-US" sz="2400" dirty="0"/>
              <a:t>HTML element</a:t>
            </a:r>
            <a:r>
              <a:rPr lang="km-KH" sz="2400" dirty="0"/>
              <a:t>។</a:t>
            </a:r>
            <a:r>
              <a:rPr lang="en-US" sz="2400" dirty="0"/>
              <a:t> </a:t>
            </a:r>
            <a:r>
              <a:rPr lang="en-US" sz="2400" b="1" dirty="0" err="1"/>
              <a:t>innerHTML</a:t>
            </a:r>
            <a:r>
              <a:rPr lang="en-US" sz="2400" dirty="0"/>
              <a:t> property </a:t>
            </a:r>
            <a:r>
              <a:rPr lang="km-KH" sz="2400" dirty="0"/>
              <a:t>កំណត់ </a:t>
            </a:r>
            <a:r>
              <a:rPr lang="en-US" sz="2400" dirty="0"/>
              <a:t>HTML content:</a:t>
            </a:r>
          </a:p>
        </p:txBody>
      </p:sp>
    </p:spTree>
    <p:extLst>
      <p:ext uri="{BB962C8B-B14F-4D97-AF65-F5344CB8AC3E}">
        <p14:creationId xmlns:p14="http://schemas.microsoft.com/office/powerpoint/2010/main" val="1165030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1474"/>
            <a:ext cx="3676650" cy="156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38150" y="371474"/>
            <a:ext cx="6096000" cy="4247317"/>
          </a:xfrm>
          <a:prstGeom prst="rect">
            <a:avLst/>
          </a:prstGeom>
        </p:spPr>
        <p:txBody>
          <a:bodyPr>
            <a:spAutoFit/>
          </a:bodyPr>
          <a:lstStyle/>
          <a:p>
            <a:r>
              <a:rPr lang="en-US" dirty="0"/>
              <a:t> &lt;!DOCTYPE html&gt;</a:t>
            </a:r>
          </a:p>
          <a:p>
            <a:r>
              <a:rPr lang="en-US" dirty="0"/>
              <a:t>&lt;html&gt;</a:t>
            </a:r>
          </a:p>
          <a:p>
            <a:r>
              <a:rPr lang="en-US" dirty="0"/>
              <a:t>&lt;body&gt;</a:t>
            </a:r>
          </a:p>
          <a:p>
            <a:endParaRPr lang="en-US" dirty="0"/>
          </a:p>
          <a:p>
            <a:r>
              <a:rPr lang="en-US" dirty="0"/>
              <a:t>&lt;h1&gt;My First Web Page&lt;/h1&gt;</a:t>
            </a:r>
          </a:p>
          <a:p>
            <a:r>
              <a:rPr lang="en-US" dirty="0"/>
              <a:t>&lt;p&gt;My First Paragraph&lt;/p&gt;</a:t>
            </a:r>
          </a:p>
          <a:p>
            <a:endParaRPr lang="en-US" dirty="0"/>
          </a:p>
          <a:p>
            <a:r>
              <a:rPr lang="en-US" dirty="0"/>
              <a:t>&lt;p id="demo"&gt;&lt;/p&gt;</a:t>
            </a:r>
          </a:p>
          <a:p>
            <a:endParaRPr lang="en-US" dirty="0"/>
          </a:p>
          <a:p>
            <a:r>
              <a:rPr lang="en-US" dirty="0">
                <a:solidFill>
                  <a:srgbClr val="FF0000"/>
                </a:solidFill>
              </a:rPr>
              <a:t>&lt;script&gt;</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15 + 6;</a:t>
            </a:r>
          </a:p>
          <a:p>
            <a:r>
              <a:rPr lang="en-US" dirty="0">
                <a:solidFill>
                  <a:srgbClr val="FF0000"/>
                </a:solidFill>
              </a:rPr>
              <a:t>&lt;/script&gt;</a:t>
            </a:r>
          </a:p>
          <a:p>
            <a:endParaRPr lang="en-US" dirty="0"/>
          </a:p>
          <a:p>
            <a:r>
              <a:rPr lang="en-US" dirty="0"/>
              <a:t>&lt;/body&gt;</a:t>
            </a:r>
          </a:p>
          <a:p>
            <a:r>
              <a:rPr lang="en-US" dirty="0"/>
              <a:t>&lt;/html&gt; </a:t>
            </a:r>
          </a:p>
        </p:txBody>
      </p:sp>
      <p:sp>
        <p:nvSpPr>
          <p:cNvPr id="5" name="Rectangle 4"/>
          <p:cNvSpPr/>
          <p:nvPr/>
        </p:nvSpPr>
        <p:spPr>
          <a:xfrm>
            <a:off x="438150" y="4842986"/>
            <a:ext cx="9925050" cy="1200329"/>
          </a:xfrm>
          <a:prstGeom prst="rect">
            <a:avLst/>
          </a:prstGeom>
        </p:spPr>
        <p:txBody>
          <a:bodyPr wrap="square">
            <a:spAutoFit/>
          </a:bodyPr>
          <a:lstStyle/>
          <a:p>
            <a:r>
              <a:rPr lang="km-KH" sz="2400" b="1" u="sng" dirty="0">
                <a:solidFill>
                  <a:srgbClr val="0066FF"/>
                </a:solidFill>
              </a:rPr>
              <a:t>ការប្រើប្រាស់</a:t>
            </a:r>
            <a:r>
              <a:rPr lang="en-US" sz="2400" b="1" u="sng" dirty="0">
                <a:solidFill>
                  <a:srgbClr val="0066FF"/>
                </a:solidFill>
              </a:rPr>
              <a:t> console.log()</a:t>
            </a:r>
          </a:p>
          <a:p>
            <a:r>
              <a:rPr lang="km-KH" sz="2400" dirty="0"/>
              <a:t>ក្នុង </a:t>
            </a:r>
            <a:r>
              <a:rPr lang="en-US" sz="2400" dirty="0"/>
              <a:t>browser, </a:t>
            </a:r>
            <a:r>
              <a:rPr lang="km-KH" sz="2400" dirty="0"/>
              <a:t>អាចប្រើ </a:t>
            </a:r>
            <a:r>
              <a:rPr lang="en-US" sz="2400" b="1" dirty="0"/>
              <a:t>console.log()</a:t>
            </a:r>
            <a:r>
              <a:rPr lang="en-US" sz="2400" dirty="0"/>
              <a:t> method </a:t>
            </a:r>
            <a:r>
              <a:rPr lang="km-KH" sz="2400" dirty="0"/>
              <a:t>ដើម្បីបង្ហាញ</a:t>
            </a:r>
            <a:r>
              <a:rPr lang="en-US" sz="2400" dirty="0"/>
              <a:t> display data</a:t>
            </a:r>
            <a:r>
              <a:rPr lang="km-KH" sz="2400" dirty="0"/>
              <a:t>។</a:t>
            </a:r>
            <a:endParaRPr lang="en-US" sz="2400" dirty="0"/>
          </a:p>
          <a:p>
            <a:r>
              <a:rPr lang="en-US" sz="2400" dirty="0"/>
              <a:t>Activate browser console </a:t>
            </a:r>
            <a:r>
              <a:rPr lang="km-KH" sz="2400" dirty="0"/>
              <a:t>ជាមួយ</a:t>
            </a:r>
            <a:r>
              <a:rPr lang="en-US" sz="2400" dirty="0"/>
              <a:t> F12, </a:t>
            </a:r>
            <a:r>
              <a:rPr lang="km-KH" sz="2400" dirty="0"/>
              <a:t>ហើយជ្រើសរើស </a:t>
            </a:r>
            <a:r>
              <a:rPr lang="en-US" sz="2400" dirty="0"/>
              <a:t>"Console" </a:t>
            </a:r>
            <a:r>
              <a:rPr lang="km-KH" sz="2400" dirty="0"/>
              <a:t>ក្នុង </a:t>
            </a:r>
            <a:r>
              <a:rPr lang="en-US" sz="2400" dirty="0"/>
              <a:t>menu.</a:t>
            </a:r>
          </a:p>
        </p:txBody>
      </p:sp>
    </p:spTree>
    <p:extLst>
      <p:ext uri="{BB962C8B-B14F-4D97-AF65-F5344CB8AC3E}">
        <p14:creationId xmlns:p14="http://schemas.microsoft.com/office/powerpoint/2010/main" val="1147802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713" y="266699"/>
            <a:ext cx="4795837" cy="32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4350" y="266699"/>
            <a:ext cx="6096000" cy="3693319"/>
          </a:xfrm>
          <a:prstGeom prst="rect">
            <a:avLst/>
          </a:prstGeom>
        </p:spPr>
        <p:txBody>
          <a:bodyPr>
            <a:spAutoFit/>
          </a:bodyPr>
          <a:lstStyle/>
          <a:p>
            <a:r>
              <a:rPr lang="en-US" dirty="0"/>
              <a:t> &lt;!DOCTYPE html&gt;</a:t>
            </a:r>
          </a:p>
          <a:p>
            <a:r>
              <a:rPr lang="en-US" dirty="0"/>
              <a:t>&lt;html&gt;</a:t>
            </a:r>
          </a:p>
          <a:p>
            <a:r>
              <a:rPr lang="en-US" dirty="0"/>
              <a:t>&lt;body&gt;</a:t>
            </a:r>
          </a:p>
          <a:p>
            <a:endParaRPr lang="en-US" dirty="0"/>
          </a:p>
          <a:p>
            <a:r>
              <a:rPr lang="en-US" dirty="0"/>
              <a:t>&lt;h1&gt;My First Web Page&lt;/h1&gt;</a:t>
            </a:r>
          </a:p>
          <a:p>
            <a:r>
              <a:rPr lang="en-US" dirty="0"/>
              <a:t>&lt;p&gt;My first paragraph.&lt;/p&gt;</a:t>
            </a:r>
          </a:p>
          <a:p>
            <a:endParaRPr lang="en-US" dirty="0"/>
          </a:p>
          <a:p>
            <a:r>
              <a:rPr lang="en-US" dirty="0">
                <a:solidFill>
                  <a:srgbClr val="FF0000"/>
                </a:solidFill>
              </a:rPr>
              <a:t>&lt;script&gt;</a:t>
            </a:r>
          </a:p>
          <a:p>
            <a:r>
              <a:rPr lang="en-US" dirty="0">
                <a:solidFill>
                  <a:srgbClr val="FF0000"/>
                </a:solidFill>
              </a:rPr>
              <a:t>console.log(15 + 6);</a:t>
            </a:r>
          </a:p>
          <a:p>
            <a:r>
              <a:rPr lang="en-US" dirty="0">
                <a:solidFill>
                  <a:srgbClr val="FF0000"/>
                </a:solidFill>
              </a:rPr>
              <a:t>&lt;/script&gt;</a:t>
            </a:r>
          </a:p>
          <a:p>
            <a:endParaRPr lang="en-US" dirty="0"/>
          </a:p>
          <a:p>
            <a:r>
              <a:rPr lang="en-US" dirty="0"/>
              <a:t>&lt;/body&gt;</a:t>
            </a:r>
          </a:p>
          <a:p>
            <a:r>
              <a:rPr lang="en-US" dirty="0"/>
              <a:t>&lt;/html&gt; </a:t>
            </a:r>
          </a:p>
        </p:txBody>
      </p:sp>
      <p:sp>
        <p:nvSpPr>
          <p:cNvPr id="5" name="Rectangle 4"/>
          <p:cNvSpPr/>
          <p:nvPr/>
        </p:nvSpPr>
        <p:spPr>
          <a:xfrm>
            <a:off x="4755543" y="3351474"/>
            <a:ext cx="4826001" cy="369332"/>
          </a:xfrm>
          <a:prstGeom prst="rect">
            <a:avLst/>
          </a:prstGeom>
        </p:spPr>
        <p:txBody>
          <a:bodyPr wrap="none">
            <a:spAutoFit/>
          </a:bodyPr>
          <a:lstStyle/>
          <a:p>
            <a:r>
              <a:rPr lang="en-US" dirty="0" err="1"/>
              <a:t>document.write</a:t>
            </a:r>
            <a:r>
              <a:rPr lang="en-US" dirty="0"/>
              <a:t>() method </a:t>
            </a:r>
            <a:r>
              <a:rPr lang="km-KH" dirty="0"/>
              <a:t>ប្រើសម្រាប់ធ្វើ </a:t>
            </a:r>
            <a:r>
              <a:rPr lang="en-US" dirty="0"/>
              <a:t>testing.</a:t>
            </a:r>
          </a:p>
        </p:txBody>
      </p:sp>
      <p:sp>
        <p:nvSpPr>
          <p:cNvPr id="6" name="Rectangle 5"/>
          <p:cNvSpPr/>
          <p:nvPr/>
        </p:nvSpPr>
        <p:spPr>
          <a:xfrm>
            <a:off x="514350" y="4442936"/>
            <a:ext cx="9982200" cy="1569660"/>
          </a:xfrm>
          <a:prstGeom prst="rect">
            <a:avLst/>
          </a:prstGeom>
        </p:spPr>
        <p:txBody>
          <a:bodyPr wrap="square">
            <a:spAutoFit/>
          </a:bodyPr>
          <a:lstStyle/>
          <a:p>
            <a:r>
              <a:rPr lang="km-KH" sz="2400" b="1" dirty="0">
                <a:solidFill>
                  <a:srgbClr val="0066FF"/>
                </a:solidFill>
                <a:effectLst>
                  <a:outerShdw blurRad="38100" dist="38100" dir="2700000" algn="tl">
                    <a:srgbClr val="000000">
                      <a:alpha val="43137"/>
                    </a:srgbClr>
                  </a:outerShdw>
                </a:effectLst>
              </a:rPr>
              <a:t>ការប្រើប្រាស់</a:t>
            </a:r>
            <a:r>
              <a:rPr lang="en-US" sz="2400" b="1" dirty="0">
                <a:solidFill>
                  <a:srgbClr val="0066FF"/>
                </a:solidFill>
                <a:effectLst>
                  <a:outerShdw blurRad="38100" dist="38100" dir="2700000" algn="tl">
                    <a:srgbClr val="000000">
                      <a:alpha val="43137"/>
                    </a:srgbClr>
                  </a:outerShdw>
                </a:effectLst>
              </a:rPr>
              <a:t> </a:t>
            </a:r>
            <a:r>
              <a:rPr lang="en-US" sz="2400" b="1" dirty="0" err="1">
                <a:solidFill>
                  <a:srgbClr val="0066FF"/>
                </a:solidFill>
                <a:effectLst>
                  <a:outerShdw blurRad="38100" dist="38100" dir="2700000" algn="tl">
                    <a:srgbClr val="000000">
                      <a:alpha val="43137"/>
                    </a:srgbClr>
                  </a:outerShdw>
                </a:effectLst>
              </a:rPr>
              <a:t>innerHTML</a:t>
            </a:r>
            <a:endParaRPr lang="en-US" sz="2400" b="1" dirty="0">
              <a:solidFill>
                <a:srgbClr val="0066FF"/>
              </a:solidFill>
              <a:effectLst>
                <a:outerShdw blurRad="38100" dist="38100" dir="2700000" algn="tl">
                  <a:srgbClr val="000000">
                    <a:alpha val="43137"/>
                  </a:srgbClr>
                </a:outerShdw>
              </a:effectLst>
            </a:endParaRPr>
          </a:p>
          <a:p>
            <a:r>
              <a:rPr lang="km-KH" sz="2400" dirty="0"/>
              <a:t>ដើម្បីចូល </a:t>
            </a:r>
            <a:r>
              <a:rPr lang="en-US" sz="2400" dirty="0"/>
              <a:t>HTML element, JavaScript </a:t>
            </a:r>
            <a:r>
              <a:rPr lang="km-KH" sz="2400" dirty="0"/>
              <a:t>អាចប្រើ </a:t>
            </a:r>
            <a:r>
              <a:rPr lang="en-US" sz="2400" b="1" dirty="0" err="1"/>
              <a:t>document.getElementById</a:t>
            </a:r>
            <a:r>
              <a:rPr lang="en-US" sz="2400" b="1" dirty="0"/>
              <a:t>(id)</a:t>
            </a:r>
            <a:r>
              <a:rPr lang="en-US" sz="2400" dirty="0"/>
              <a:t> </a:t>
            </a:r>
            <a:r>
              <a:rPr lang="en-US" sz="2400" b="1" dirty="0"/>
              <a:t>id</a:t>
            </a:r>
            <a:r>
              <a:rPr lang="en-US" sz="2400" dirty="0"/>
              <a:t> attribute </a:t>
            </a:r>
            <a:r>
              <a:rPr lang="km-KH" sz="2400" dirty="0"/>
              <a:t>កំណត់ </a:t>
            </a:r>
            <a:r>
              <a:rPr lang="en-US" sz="2400" dirty="0"/>
              <a:t>HTML element</a:t>
            </a:r>
            <a:r>
              <a:rPr lang="km-KH" sz="2400" dirty="0"/>
              <a:t>។ </a:t>
            </a:r>
            <a:r>
              <a:rPr lang="en-US" sz="2400" b="1" dirty="0" err="1"/>
              <a:t>innerHTML</a:t>
            </a:r>
            <a:r>
              <a:rPr lang="en-US" sz="2400" dirty="0"/>
              <a:t> property </a:t>
            </a:r>
            <a:r>
              <a:rPr lang="km-KH" sz="2400" dirty="0"/>
              <a:t>កំណត់ </a:t>
            </a:r>
            <a:r>
              <a:rPr lang="en-US" sz="2400" dirty="0"/>
              <a:t>HTML content:</a:t>
            </a:r>
          </a:p>
        </p:txBody>
      </p:sp>
    </p:spTree>
    <p:extLst>
      <p:ext uri="{BB962C8B-B14F-4D97-AF65-F5344CB8AC3E}">
        <p14:creationId xmlns:p14="http://schemas.microsoft.com/office/powerpoint/2010/main" val="143483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76642"/>
            <a:ext cx="6096000" cy="6001643"/>
          </a:xfrm>
          <a:prstGeom prst="rect">
            <a:avLst/>
          </a:prstGeom>
        </p:spPr>
        <p:txBody>
          <a:bodyPr>
            <a:spAutoFit/>
          </a:bodyPr>
          <a:lstStyle/>
          <a:p>
            <a:r>
              <a:rPr lang="en-US" sz="2400" dirty="0"/>
              <a:t>&lt;!DOCTYPE html&gt;</a:t>
            </a:r>
          </a:p>
          <a:p>
            <a:r>
              <a:rPr lang="en-US" sz="2400" dirty="0"/>
              <a:t>&lt;html&gt;</a:t>
            </a:r>
          </a:p>
          <a:p>
            <a:r>
              <a:rPr lang="en-US" sz="2400" dirty="0"/>
              <a:t>&lt;body&gt;</a:t>
            </a:r>
          </a:p>
          <a:p>
            <a:endParaRPr lang="en-US" sz="2400" dirty="0"/>
          </a:p>
          <a:p>
            <a:r>
              <a:rPr lang="en-US" sz="2400" dirty="0"/>
              <a:t>&lt;h1&gt;My First Web Page&lt;/h1&gt;</a:t>
            </a:r>
          </a:p>
          <a:p>
            <a:r>
              <a:rPr lang="en-US" sz="2400" dirty="0"/>
              <a:t>&lt;p&gt;My First Paragraph&lt;/p&gt;</a:t>
            </a:r>
          </a:p>
          <a:p>
            <a:endParaRPr lang="en-US" sz="2400" dirty="0"/>
          </a:p>
          <a:p>
            <a:r>
              <a:rPr lang="en-US" sz="2400" dirty="0"/>
              <a:t>&lt;p id="demo"&gt;&lt;/p&gt;</a:t>
            </a:r>
          </a:p>
          <a:p>
            <a:endParaRPr lang="en-US" sz="2400" dirty="0"/>
          </a:p>
          <a:p>
            <a:r>
              <a:rPr lang="en-US" sz="2400" dirty="0">
                <a:solidFill>
                  <a:srgbClr val="FF0000"/>
                </a:solidFill>
              </a:rPr>
              <a:t>&lt;script&gt;</a:t>
            </a:r>
          </a:p>
          <a:p>
            <a:r>
              <a:rPr lang="en-US" sz="2400" dirty="0" err="1">
                <a:solidFill>
                  <a:srgbClr val="FF0000"/>
                </a:solidFill>
              </a:rPr>
              <a:t>document.getElementById</a:t>
            </a:r>
            <a:r>
              <a:rPr lang="en-US" sz="2400" dirty="0">
                <a:solidFill>
                  <a:srgbClr val="FF0000"/>
                </a:solidFill>
              </a:rPr>
              <a:t>("demo").</a:t>
            </a:r>
            <a:r>
              <a:rPr lang="en-US" sz="2400" dirty="0" err="1">
                <a:solidFill>
                  <a:srgbClr val="FF0000"/>
                </a:solidFill>
              </a:rPr>
              <a:t>innerHTML</a:t>
            </a:r>
            <a:r>
              <a:rPr lang="en-US" sz="2400" dirty="0">
                <a:solidFill>
                  <a:srgbClr val="FF0000"/>
                </a:solidFill>
              </a:rPr>
              <a:t> = 15 + 6;</a:t>
            </a:r>
          </a:p>
          <a:p>
            <a:r>
              <a:rPr lang="en-US" sz="2400" dirty="0">
                <a:solidFill>
                  <a:srgbClr val="FF0000"/>
                </a:solidFill>
              </a:rPr>
              <a:t>&lt;/script&gt;</a:t>
            </a:r>
          </a:p>
          <a:p>
            <a:endParaRPr lang="en-US" sz="2400" dirty="0">
              <a:solidFill>
                <a:srgbClr val="FF0000"/>
              </a:solidFill>
            </a:endParaRPr>
          </a:p>
          <a:p>
            <a:r>
              <a:rPr lang="en-US" sz="2400" dirty="0"/>
              <a:t>&lt;/body&gt;</a:t>
            </a:r>
          </a:p>
          <a:p>
            <a:r>
              <a:rPr lang="en-US" sz="2400" dirty="0"/>
              <a:t>&lt;/html&gt;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3" y="585788"/>
            <a:ext cx="4243859"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438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3750" y="212106"/>
            <a:ext cx="5969497"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មេរៀនទី១</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Syntax</a:t>
            </a:r>
          </a:p>
        </p:txBody>
      </p:sp>
      <p:sp>
        <p:nvSpPr>
          <p:cNvPr id="5" name="Rectangle 4"/>
          <p:cNvSpPr/>
          <p:nvPr/>
        </p:nvSpPr>
        <p:spPr>
          <a:xfrm>
            <a:off x="379390" y="1149804"/>
            <a:ext cx="11597962" cy="830997"/>
          </a:xfrm>
          <a:prstGeom prst="rect">
            <a:avLst/>
          </a:prstGeom>
        </p:spPr>
        <p:txBody>
          <a:bodyPr wrap="square">
            <a:spAutoFit/>
          </a:bodyPr>
          <a:lstStyle/>
          <a:p>
            <a:r>
              <a:rPr lang="en-US" sz="2400" dirty="0"/>
              <a:t>JavaScript </a:t>
            </a:r>
            <a:r>
              <a:rPr lang="km-KH" sz="2400" dirty="0"/>
              <a:t>មាន </a:t>
            </a:r>
            <a:r>
              <a:rPr lang="en-US" sz="2400" dirty="0"/>
              <a:t>JavaScript statements </a:t>
            </a:r>
            <a:r>
              <a:rPr lang="km-KH" sz="2400" dirty="0"/>
              <a:t>ជាមួយ </a:t>
            </a:r>
            <a:r>
              <a:rPr lang="en-US" sz="2400" dirty="0"/>
              <a:t>&lt;script&gt;... &lt;/script&gt; HTML tags </a:t>
            </a:r>
            <a:r>
              <a:rPr lang="km-KH" sz="2400" dirty="0"/>
              <a:t>ក្នុង</a:t>
            </a:r>
            <a:r>
              <a:rPr lang="en-US" sz="2400" dirty="0"/>
              <a:t> web page. </a:t>
            </a:r>
          </a:p>
          <a:p>
            <a:r>
              <a:rPr lang="km-KH" sz="2400" dirty="0"/>
              <a:t>អាចជំនួស </a:t>
            </a:r>
            <a:r>
              <a:rPr lang="en-US" sz="2400" dirty="0"/>
              <a:t>&lt;script&gt; tag </a:t>
            </a:r>
            <a:r>
              <a:rPr lang="km-KH" sz="2400" dirty="0"/>
              <a:t>ដែលផ្ទុក </a:t>
            </a:r>
            <a:r>
              <a:rPr lang="en-US" sz="2400" dirty="0"/>
              <a:t>JavaScript </a:t>
            </a:r>
            <a:r>
              <a:rPr lang="km-KH" sz="2400" dirty="0"/>
              <a:t>កន្លែង</a:t>
            </a:r>
            <a:r>
              <a:rPr lang="en-US" sz="2400" dirty="0"/>
              <a:t> web page </a:t>
            </a:r>
            <a:r>
              <a:rPr lang="km-KH" sz="2400" dirty="0"/>
              <a:t>រក្សាទុកក្នុង </a:t>
            </a:r>
            <a:r>
              <a:rPr lang="en-US" sz="2400" dirty="0"/>
              <a:t>&lt;head&gt; tags</a:t>
            </a:r>
            <a:r>
              <a:rPr lang="km-KH" sz="2400" dirty="0"/>
              <a:t>។</a:t>
            </a:r>
            <a:endParaRPr lang="en-US" sz="2400" dirty="0"/>
          </a:p>
        </p:txBody>
      </p:sp>
      <p:sp>
        <p:nvSpPr>
          <p:cNvPr id="3" name="Rectangle 2"/>
          <p:cNvSpPr/>
          <p:nvPr/>
        </p:nvSpPr>
        <p:spPr>
          <a:xfrm>
            <a:off x="652529" y="2201488"/>
            <a:ext cx="6096000" cy="1200329"/>
          </a:xfrm>
          <a:prstGeom prst="rect">
            <a:avLst/>
          </a:prstGeom>
        </p:spPr>
        <p:txBody>
          <a:bodyPr>
            <a:spAutoFit/>
          </a:bodyPr>
          <a:lstStyle/>
          <a:p>
            <a:r>
              <a:rPr lang="en-US" sz="2400" dirty="0">
                <a:solidFill>
                  <a:srgbClr val="FF0000"/>
                </a:solidFill>
              </a:rPr>
              <a:t>&lt;script ...&gt;</a:t>
            </a:r>
          </a:p>
          <a:p>
            <a:r>
              <a:rPr lang="en-US" sz="2400" dirty="0">
                <a:solidFill>
                  <a:srgbClr val="FF0000"/>
                </a:solidFill>
              </a:rPr>
              <a:t>  JavaScript code</a:t>
            </a:r>
          </a:p>
          <a:p>
            <a:r>
              <a:rPr lang="en-US" sz="2400" dirty="0">
                <a:solidFill>
                  <a:srgbClr val="FF0000"/>
                </a:solidFill>
              </a:rPr>
              <a:t>&lt;/script&gt;</a:t>
            </a:r>
          </a:p>
        </p:txBody>
      </p:sp>
      <p:sp>
        <p:nvSpPr>
          <p:cNvPr id="7" name="Rectangle 6"/>
          <p:cNvSpPr/>
          <p:nvPr/>
        </p:nvSpPr>
        <p:spPr>
          <a:xfrm>
            <a:off x="612551" y="3793061"/>
            <a:ext cx="11131640" cy="1569660"/>
          </a:xfrm>
          <a:prstGeom prst="rect">
            <a:avLst/>
          </a:prstGeom>
        </p:spPr>
        <p:txBody>
          <a:bodyPr wrap="square">
            <a:spAutoFit/>
          </a:bodyPr>
          <a:lstStyle/>
          <a:p>
            <a:r>
              <a:rPr lang="en-US" sz="2400" b="1" u="sng" dirty="0">
                <a:solidFill>
                  <a:srgbClr val="0066FF"/>
                </a:solidFill>
              </a:rPr>
              <a:t>script tag </a:t>
            </a:r>
            <a:r>
              <a:rPr lang="km-KH" sz="2400" b="1" u="sng" dirty="0">
                <a:solidFill>
                  <a:srgbClr val="0066FF"/>
                </a:solidFill>
              </a:rPr>
              <a:t>មានពី </a:t>
            </a:r>
            <a:r>
              <a:rPr lang="en-US" sz="2400" b="1" u="sng" dirty="0">
                <a:solidFill>
                  <a:srgbClr val="0066FF"/>
                </a:solidFill>
              </a:rPr>
              <a:t>attributes</a:t>
            </a:r>
            <a:r>
              <a:rPr lang="km-KH" sz="2400" b="1" u="sng" dirty="0">
                <a:solidFill>
                  <a:srgbClr val="0066FF"/>
                </a:solidFill>
              </a:rPr>
              <a:t> សំខាន់</a:t>
            </a:r>
            <a:r>
              <a:rPr lang="en-US" sz="2400" b="1" u="sng" dirty="0">
                <a:solidFill>
                  <a:srgbClr val="0066FF"/>
                </a:solidFill>
              </a:rPr>
              <a:t>:</a:t>
            </a:r>
          </a:p>
          <a:p>
            <a:pPr>
              <a:buFont typeface="Arial" panose="020B0604020202020204" pitchFamily="34" charset="0"/>
              <a:buChar char="•"/>
            </a:pPr>
            <a:r>
              <a:rPr lang="en-US" sz="2400" b="1" dirty="0"/>
              <a:t>language:</a:t>
            </a:r>
            <a:r>
              <a:rPr lang="en-US" sz="2400" dirty="0"/>
              <a:t> </a:t>
            </a:r>
            <a:r>
              <a:rPr lang="km-KH" sz="2400" dirty="0"/>
              <a:t>នេះជា </a:t>
            </a:r>
            <a:r>
              <a:rPr lang="en-US" sz="2400" dirty="0"/>
              <a:t>attribute </a:t>
            </a:r>
            <a:r>
              <a:rPr lang="km-KH" sz="2400" dirty="0"/>
              <a:t>ពិសេសសម្រាប់ </a:t>
            </a:r>
            <a:r>
              <a:rPr lang="en-US" sz="2400" dirty="0"/>
              <a:t>scripting language </a:t>
            </a:r>
            <a:r>
              <a:rPr lang="km-KH" sz="2400" dirty="0"/>
              <a:t>ដែលប្រើ។ </a:t>
            </a:r>
          </a:p>
          <a:p>
            <a:pPr>
              <a:buFont typeface="Arial" panose="020B0604020202020204" pitchFamily="34" charset="0"/>
              <a:buChar char="•"/>
            </a:pPr>
            <a:r>
              <a:rPr lang="km-KH" sz="2400" b="1" dirty="0"/>
              <a:t> </a:t>
            </a:r>
            <a:r>
              <a:rPr lang="en-US" sz="2400" b="1" dirty="0"/>
              <a:t>type:</a:t>
            </a:r>
            <a:r>
              <a:rPr lang="en-US" sz="2400" dirty="0"/>
              <a:t> </a:t>
            </a:r>
            <a:r>
              <a:rPr lang="km-KH" sz="2400" dirty="0"/>
              <a:t>នេះជា </a:t>
            </a:r>
            <a:r>
              <a:rPr lang="en-US" sz="2400" dirty="0"/>
              <a:t>attribute </a:t>
            </a:r>
            <a:r>
              <a:rPr lang="km-KH" sz="2400" dirty="0"/>
              <a:t>ដែលបង្ហាញ </a:t>
            </a:r>
            <a:r>
              <a:rPr lang="en-US" sz="2400" dirty="0"/>
              <a:t>scripting language </a:t>
            </a:r>
            <a:r>
              <a:rPr lang="km-KH" sz="2400" dirty="0"/>
              <a:t>ប្រើក្នុងតម្លៃ</a:t>
            </a:r>
            <a:r>
              <a:rPr lang="en-US" sz="2400" dirty="0"/>
              <a:t> value </a:t>
            </a:r>
            <a:r>
              <a:rPr lang="km-KH" sz="2400" dirty="0"/>
              <a:t>របស់វាបង្កើត</a:t>
            </a:r>
            <a:r>
              <a:rPr lang="en-US" sz="2400" i="1" dirty="0"/>
              <a:t>"text/</a:t>
            </a:r>
            <a:r>
              <a:rPr lang="en-US" sz="2400" i="1" dirty="0" err="1"/>
              <a:t>javascript</a:t>
            </a:r>
            <a:r>
              <a:rPr lang="en-US" sz="2400" i="1" dirty="0"/>
              <a:t>"</a:t>
            </a:r>
            <a:endParaRPr lang="en-US" sz="2400" dirty="0"/>
          </a:p>
        </p:txBody>
      </p:sp>
    </p:spTree>
    <p:extLst>
      <p:ext uri="{BB962C8B-B14F-4D97-AF65-F5344CB8AC3E}">
        <p14:creationId xmlns:p14="http://schemas.microsoft.com/office/powerpoint/2010/main" val="732258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874" y="256436"/>
            <a:ext cx="4612032" cy="461665"/>
          </a:xfrm>
          <a:prstGeom prst="rect">
            <a:avLst/>
          </a:prstGeom>
        </p:spPr>
        <p:txBody>
          <a:bodyPr wrap="none">
            <a:spAutoFit/>
          </a:bodyPr>
          <a:lstStyle/>
          <a:p>
            <a:r>
              <a:rPr lang="en-US" sz="2400" b="1" u="sng" dirty="0">
                <a:solidFill>
                  <a:srgbClr val="0066FF"/>
                </a:solidFill>
                <a:effectLst>
                  <a:outerShdw blurRad="38100" dist="38100" dir="2700000" algn="tl">
                    <a:srgbClr val="000000">
                      <a:alpha val="43137"/>
                    </a:srgbClr>
                  </a:outerShdw>
                </a:effectLst>
              </a:rPr>
              <a:t>JavaScript segment </a:t>
            </a:r>
            <a:r>
              <a:rPr lang="km-KH" sz="2400" b="1" u="sng" dirty="0">
                <a:solidFill>
                  <a:srgbClr val="0066FF"/>
                </a:solidFill>
                <a:effectLst>
                  <a:outerShdw blurRad="38100" dist="38100" dir="2700000" algn="tl">
                    <a:srgbClr val="000000">
                      <a:alpha val="43137"/>
                    </a:srgbClr>
                  </a:outerShdw>
                </a:effectLst>
              </a:rPr>
              <a:t>ដូចខាងក្រោម</a:t>
            </a:r>
            <a:r>
              <a:rPr lang="en-US" sz="2400" b="1" u="sng" dirty="0">
                <a:solidFill>
                  <a:srgbClr val="0066FF"/>
                </a:solidFill>
              </a:rPr>
              <a:t>:</a:t>
            </a:r>
          </a:p>
        </p:txBody>
      </p:sp>
      <p:sp>
        <p:nvSpPr>
          <p:cNvPr id="3" name="Rectangle 2"/>
          <p:cNvSpPr/>
          <p:nvPr/>
        </p:nvSpPr>
        <p:spPr>
          <a:xfrm>
            <a:off x="755560" y="777926"/>
            <a:ext cx="6096000" cy="1015663"/>
          </a:xfrm>
          <a:prstGeom prst="rect">
            <a:avLst/>
          </a:prstGeom>
        </p:spPr>
        <p:txBody>
          <a:bodyPr>
            <a:spAutoFit/>
          </a:bodyPr>
          <a:lstStyle/>
          <a:p>
            <a:r>
              <a:rPr lang="fr-FR" dirty="0">
                <a:solidFill>
                  <a:srgbClr val="FF0000"/>
                </a:solidFill>
              </a:rPr>
              <a:t>&lt;</a:t>
            </a:r>
            <a:r>
              <a:rPr lang="fr-FR" sz="2000" dirty="0">
                <a:solidFill>
                  <a:srgbClr val="FF0000"/>
                </a:solidFill>
              </a:rPr>
              <a:t>script </a:t>
            </a:r>
            <a:r>
              <a:rPr lang="fr-FR" sz="2000" dirty="0" err="1">
                <a:solidFill>
                  <a:srgbClr val="FF0000"/>
                </a:solidFill>
              </a:rPr>
              <a:t>language</a:t>
            </a:r>
            <a:r>
              <a:rPr lang="fr-FR" sz="2000" dirty="0">
                <a:solidFill>
                  <a:srgbClr val="FF0000"/>
                </a:solidFill>
              </a:rPr>
              <a:t>="</a:t>
            </a:r>
            <a:r>
              <a:rPr lang="fr-FR" sz="2000" dirty="0" err="1">
                <a:solidFill>
                  <a:srgbClr val="FF0000"/>
                </a:solidFill>
              </a:rPr>
              <a:t>javascript</a:t>
            </a:r>
            <a:r>
              <a:rPr lang="fr-FR" sz="2000" dirty="0">
                <a:solidFill>
                  <a:srgbClr val="FF0000"/>
                </a:solidFill>
              </a:rPr>
              <a:t>" type="</a:t>
            </a:r>
            <a:r>
              <a:rPr lang="fr-FR" sz="2000" dirty="0" err="1">
                <a:solidFill>
                  <a:srgbClr val="FF0000"/>
                </a:solidFill>
              </a:rPr>
              <a:t>text</a:t>
            </a:r>
            <a:r>
              <a:rPr lang="fr-FR" sz="2000" dirty="0">
                <a:solidFill>
                  <a:srgbClr val="FF0000"/>
                </a:solidFill>
              </a:rPr>
              <a:t>/</a:t>
            </a:r>
            <a:r>
              <a:rPr lang="fr-FR" sz="2000" dirty="0" err="1">
                <a:solidFill>
                  <a:srgbClr val="FF0000"/>
                </a:solidFill>
              </a:rPr>
              <a:t>javascript</a:t>
            </a:r>
            <a:r>
              <a:rPr lang="fr-FR" sz="2000" dirty="0">
                <a:solidFill>
                  <a:srgbClr val="FF0000"/>
                </a:solidFill>
              </a:rPr>
              <a:t>"&gt;</a:t>
            </a:r>
          </a:p>
          <a:p>
            <a:r>
              <a:rPr lang="fr-FR" sz="2000" dirty="0">
                <a:solidFill>
                  <a:srgbClr val="FF0000"/>
                </a:solidFill>
              </a:rPr>
              <a:t>  JavaScript code</a:t>
            </a:r>
          </a:p>
          <a:p>
            <a:r>
              <a:rPr lang="fr-FR" sz="2000" dirty="0">
                <a:solidFill>
                  <a:srgbClr val="FF0000"/>
                </a:solidFill>
              </a:rPr>
              <a:t>&lt;/script&gt;</a:t>
            </a:r>
            <a:endParaRPr lang="en-US" sz="2000" dirty="0">
              <a:solidFill>
                <a:srgbClr val="FF0000"/>
              </a:solidFill>
            </a:endParaRPr>
          </a:p>
        </p:txBody>
      </p:sp>
      <p:sp>
        <p:nvSpPr>
          <p:cNvPr id="5" name="Rectangle 4"/>
          <p:cNvSpPr/>
          <p:nvPr/>
        </p:nvSpPr>
        <p:spPr>
          <a:xfrm>
            <a:off x="233874" y="1822636"/>
            <a:ext cx="6478248" cy="461665"/>
          </a:xfrm>
          <a:prstGeom prst="rect">
            <a:avLst/>
          </a:prstGeom>
        </p:spPr>
        <p:txBody>
          <a:bodyPr wrap="none">
            <a:spAutoFit/>
          </a:bodyPr>
          <a:lstStyle/>
          <a:p>
            <a:r>
              <a:rPr lang="km-KH" sz="2400" dirty="0"/>
              <a:t>សរសេរក្នុង </a:t>
            </a:r>
            <a:r>
              <a:rPr lang="en-US" sz="2400" dirty="0"/>
              <a:t>class </a:t>
            </a:r>
            <a:r>
              <a:rPr lang="km-KH" sz="2400" dirty="0"/>
              <a:t>ដើម្បី </a:t>
            </a:r>
            <a:r>
              <a:rPr lang="en-US" sz="2400" dirty="0"/>
              <a:t>print </a:t>
            </a:r>
            <a:r>
              <a:rPr lang="km-KH" sz="2400" dirty="0"/>
              <a:t>ចេញ</a:t>
            </a:r>
            <a:r>
              <a:rPr lang="en-US" sz="2400" dirty="0"/>
              <a:t> "Hello World".</a:t>
            </a:r>
          </a:p>
        </p:txBody>
      </p:sp>
      <p:sp>
        <p:nvSpPr>
          <p:cNvPr id="7" name="Rectangle 6"/>
          <p:cNvSpPr/>
          <p:nvPr/>
        </p:nvSpPr>
        <p:spPr>
          <a:xfrm>
            <a:off x="755560" y="2405681"/>
            <a:ext cx="6096000" cy="2862322"/>
          </a:xfrm>
          <a:prstGeom prst="rect">
            <a:avLst/>
          </a:prstGeom>
        </p:spPr>
        <p:txBody>
          <a:bodyPr>
            <a:spAutoFit/>
          </a:bodyPr>
          <a:lstStyle/>
          <a:p>
            <a:r>
              <a:rPr lang="en-US" sz="2000" dirty="0"/>
              <a:t>&lt;html&gt;</a:t>
            </a:r>
          </a:p>
          <a:p>
            <a:r>
              <a:rPr lang="en-US" sz="2000" dirty="0"/>
              <a:t>&lt;body&gt;</a:t>
            </a:r>
          </a:p>
          <a:p>
            <a:r>
              <a:rPr lang="en-US" sz="2000" dirty="0">
                <a:solidFill>
                  <a:srgbClr val="0066FF"/>
                </a:solidFill>
              </a:rPr>
              <a:t>&lt;script language="</a:t>
            </a:r>
            <a:r>
              <a:rPr lang="en-US" sz="2000" dirty="0" err="1">
                <a:solidFill>
                  <a:srgbClr val="0066FF"/>
                </a:solidFill>
              </a:rPr>
              <a:t>javascript</a:t>
            </a:r>
            <a:r>
              <a:rPr lang="en-US" sz="2000" dirty="0">
                <a:solidFill>
                  <a:srgbClr val="0066FF"/>
                </a:solidFill>
              </a:rPr>
              <a:t>" type="text/</a:t>
            </a:r>
            <a:r>
              <a:rPr lang="en-US" sz="2000" dirty="0" err="1">
                <a:solidFill>
                  <a:srgbClr val="0066FF"/>
                </a:solidFill>
              </a:rPr>
              <a:t>javascript</a:t>
            </a:r>
            <a:r>
              <a:rPr lang="en-US" sz="2000" dirty="0">
                <a:solidFill>
                  <a:srgbClr val="0066FF"/>
                </a:solidFill>
              </a:rPr>
              <a:t>"&gt;</a:t>
            </a:r>
          </a:p>
          <a:p>
            <a:r>
              <a:rPr lang="en-US" sz="2000" dirty="0">
                <a:solidFill>
                  <a:srgbClr val="0066FF"/>
                </a:solidFill>
              </a:rPr>
              <a:t>&lt;!--</a:t>
            </a:r>
          </a:p>
          <a:p>
            <a:r>
              <a:rPr lang="en-US" sz="2000" dirty="0">
                <a:solidFill>
                  <a:srgbClr val="0066FF"/>
                </a:solidFill>
              </a:rPr>
              <a:t>   </a:t>
            </a:r>
            <a:r>
              <a:rPr lang="en-US" sz="2000" dirty="0" err="1">
                <a:solidFill>
                  <a:srgbClr val="0066FF"/>
                </a:solidFill>
              </a:rPr>
              <a:t>document.write</a:t>
            </a:r>
            <a:r>
              <a:rPr lang="en-US" sz="2000" dirty="0">
                <a:solidFill>
                  <a:srgbClr val="0066FF"/>
                </a:solidFill>
              </a:rPr>
              <a:t>("Hello World!")</a:t>
            </a:r>
          </a:p>
          <a:p>
            <a:r>
              <a:rPr lang="en-US" sz="2000" dirty="0"/>
              <a:t>//--&gt;</a:t>
            </a:r>
          </a:p>
          <a:p>
            <a:r>
              <a:rPr lang="en-US" sz="2000" dirty="0"/>
              <a:t>&lt;/script&gt;</a:t>
            </a:r>
          </a:p>
          <a:p>
            <a:r>
              <a:rPr lang="en-US" sz="2000" dirty="0"/>
              <a:t>&lt;/body&gt;</a:t>
            </a:r>
          </a:p>
          <a:p>
            <a:r>
              <a:rPr lang="en-US" sz="2000" dirty="0"/>
              <a:t>&lt;/html&gt;</a:t>
            </a:r>
          </a:p>
        </p:txBody>
      </p:sp>
      <p:sp>
        <p:nvSpPr>
          <p:cNvPr id="8" name="Rectangle 7"/>
          <p:cNvSpPr/>
          <p:nvPr/>
        </p:nvSpPr>
        <p:spPr>
          <a:xfrm>
            <a:off x="625161" y="5278206"/>
            <a:ext cx="10576239" cy="830997"/>
          </a:xfrm>
          <a:prstGeom prst="rect">
            <a:avLst/>
          </a:prstGeom>
        </p:spPr>
        <p:txBody>
          <a:bodyPr wrap="square">
            <a:spAutoFit/>
          </a:bodyPr>
          <a:lstStyle/>
          <a:p>
            <a:r>
              <a:rPr lang="km-KH" sz="2400" dirty="0"/>
              <a:t>ក្នុង </a:t>
            </a:r>
            <a:r>
              <a:rPr lang="en-US" sz="2400" dirty="0"/>
              <a:t>JavaScript </a:t>
            </a:r>
            <a:r>
              <a:rPr lang="km-KH" sz="2400" dirty="0"/>
              <a:t>បានអនុញ្ញាតអោយប្រើ </a:t>
            </a:r>
            <a:r>
              <a:rPr lang="en-US" sz="2400" dirty="0"/>
              <a:t>semicolon character, </a:t>
            </a:r>
            <a:r>
              <a:rPr lang="km-KH" sz="2400" dirty="0"/>
              <a:t>ដូចក្នុង </a:t>
            </a:r>
            <a:r>
              <a:rPr lang="en-US" sz="2400" dirty="0"/>
              <a:t>C, C++</a:t>
            </a:r>
            <a:r>
              <a:rPr lang="km-KH" sz="2400" dirty="0"/>
              <a:t> និង</a:t>
            </a:r>
            <a:r>
              <a:rPr lang="en-US" sz="2400" dirty="0"/>
              <a:t> Java. JavaScript,</a:t>
            </a:r>
          </a:p>
        </p:txBody>
      </p:sp>
    </p:spTree>
    <p:extLst>
      <p:ext uri="{BB962C8B-B14F-4D97-AF65-F5344CB8AC3E}">
        <p14:creationId xmlns:p14="http://schemas.microsoft.com/office/powerpoint/2010/main" val="101871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0543" y="386834"/>
            <a:ext cx="1917513"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គូ បន្ទាត់ </a:t>
            </a:r>
            <a:r>
              <a:rPr lang="en-US" sz="2400" b="1" dirty="0">
                <a:solidFill>
                  <a:srgbClr val="0066FF"/>
                </a:solidFill>
                <a:effectLst>
                  <a:outerShdw blurRad="38100" dist="38100" dir="2700000" algn="tl">
                    <a:srgbClr val="000000">
                      <a:alpha val="43137"/>
                    </a:srgbClr>
                  </a:outerShdw>
                </a:effectLst>
              </a:rPr>
              <a:t>Line</a:t>
            </a:r>
          </a:p>
        </p:txBody>
      </p:sp>
      <p:sp>
        <p:nvSpPr>
          <p:cNvPr id="5" name="Rectangle 4"/>
          <p:cNvSpPr/>
          <p:nvPr/>
        </p:nvSpPr>
        <p:spPr>
          <a:xfrm>
            <a:off x="1352550" y="1132344"/>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a:t>
            </a:r>
            <a:r>
              <a:rPr lang="en-US" dirty="0">
                <a:solidFill>
                  <a:srgbClr val="FF0000"/>
                </a:solidFill>
              </a:rPr>
              <a:t>canvas </a:t>
            </a:r>
            <a:r>
              <a:rPr lang="en-US" dirty="0"/>
              <a:t>id="</a:t>
            </a:r>
            <a:r>
              <a:rPr lang="en-US" dirty="0" err="1"/>
              <a:t>myCanvas</a:t>
            </a:r>
            <a:r>
              <a:rPr lang="en-US" dirty="0"/>
              <a:t>" width="200" height="100" style="border:1px solid #d3d3d3;"&gt;</a:t>
            </a:r>
          </a:p>
          <a:p>
            <a:r>
              <a:rPr lang="en-US" dirty="0"/>
              <a:t>Your browser does not support the HTML5 canvas tag</a:t>
            </a:r>
            <a:r>
              <a:rPr lang="en-US" dirty="0">
                <a:solidFill>
                  <a:srgbClr val="FF0000"/>
                </a:solidFill>
              </a:rPr>
              <a:t>.&lt;/canvas&gt;</a:t>
            </a:r>
          </a:p>
          <a:p>
            <a:endParaRPr lang="en-US" dirty="0"/>
          </a:p>
          <a:p>
            <a:r>
              <a:rPr lang="en-US" dirty="0">
                <a:solidFill>
                  <a:srgbClr val="FF0000"/>
                </a:solidFill>
              </a:rPr>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r>
              <a:rPr lang="en-US" dirty="0" err="1"/>
              <a:t>ctx.moveTo</a:t>
            </a:r>
            <a:r>
              <a:rPr lang="en-US" dirty="0"/>
              <a:t>(0,0);</a:t>
            </a:r>
          </a:p>
          <a:p>
            <a:r>
              <a:rPr lang="en-US" u="sng" dirty="0" err="1">
                <a:solidFill>
                  <a:srgbClr val="FF0000"/>
                </a:solidFill>
              </a:rPr>
              <a:t>ctx.lineTo</a:t>
            </a:r>
            <a:r>
              <a:rPr lang="en-US" u="sng" dirty="0">
                <a:solidFill>
                  <a:srgbClr val="FF0000"/>
                </a:solidFill>
              </a:rPr>
              <a:t>(200,100</a:t>
            </a:r>
            <a:r>
              <a:rPr lang="en-US" dirty="0"/>
              <a:t>);</a:t>
            </a:r>
          </a:p>
          <a:p>
            <a:r>
              <a:rPr lang="en-US" dirty="0" err="1"/>
              <a:t>ctx.stroke</a:t>
            </a:r>
            <a:r>
              <a:rPr lang="en-US" dirty="0"/>
              <a:t>();</a:t>
            </a:r>
          </a:p>
          <a:p>
            <a:r>
              <a:rPr lang="en-US" dirty="0">
                <a:solidFill>
                  <a:srgbClr val="FF0000"/>
                </a:solidFill>
              </a:rPr>
              <a:t>&lt;/script&gt;</a:t>
            </a:r>
          </a:p>
          <a:p>
            <a:endParaRPr lang="en-US" dirty="0"/>
          </a:p>
          <a:p>
            <a:r>
              <a:rPr lang="en-US" dirty="0"/>
              <a:t>&lt;/body&gt;</a:t>
            </a:r>
          </a:p>
          <a:p>
            <a:r>
              <a:rPr lang="en-US" dirty="0"/>
              <a:t>&lt;/html&gt;</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550" y="617666"/>
            <a:ext cx="3324225" cy="181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752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19955" y="118944"/>
            <a:ext cx="6096000" cy="1938992"/>
          </a:xfrm>
          <a:prstGeom prst="rect">
            <a:avLst/>
          </a:prstGeom>
        </p:spPr>
        <p:txBody>
          <a:bodyPr>
            <a:spAutoFit/>
          </a:bodyPr>
          <a:lstStyle/>
          <a:p>
            <a:r>
              <a:rPr lang="en-US" sz="2000" dirty="0"/>
              <a:t>&lt;script language="</a:t>
            </a:r>
            <a:r>
              <a:rPr lang="en-US" sz="2000" dirty="0" err="1"/>
              <a:t>javascript</a:t>
            </a:r>
            <a:r>
              <a:rPr lang="en-US" sz="2000" dirty="0"/>
              <a:t>" type="text/</a:t>
            </a:r>
            <a:r>
              <a:rPr lang="en-US" sz="2000" dirty="0" err="1"/>
              <a:t>javascript</a:t>
            </a:r>
            <a:r>
              <a:rPr lang="en-US" sz="2000" dirty="0"/>
              <a:t>"&gt;</a:t>
            </a:r>
          </a:p>
          <a:p>
            <a:r>
              <a:rPr lang="en-US" sz="2000" dirty="0"/>
              <a:t>&lt;!--</a:t>
            </a:r>
          </a:p>
          <a:p>
            <a:r>
              <a:rPr lang="en-US" sz="2000" dirty="0">
                <a:solidFill>
                  <a:srgbClr val="FF0000"/>
                </a:solidFill>
              </a:rPr>
              <a:t>  var1 = 10</a:t>
            </a:r>
          </a:p>
          <a:p>
            <a:r>
              <a:rPr lang="en-US" sz="2000" dirty="0">
                <a:solidFill>
                  <a:srgbClr val="FF0000"/>
                </a:solidFill>
              </a:rPr>
              <a:t>  var2 = 20</a:t>
            </a:r>
          </a:p>
          <a:p>
            <a:r>
              <a:rPr lang="en-US" sz="2000" dirty="0"/>
              <a:t>//--&gt;</a:t>
            </a:r>
          </a:p>
          <a:p>
            <a:r>
              <a:rPr lang="en-US" sz="2000" dirty="0"/>
              <a:t>&lt;/script&gt;</a:t>
            </a:r>
          </a:p>
        </p:txBody>
      </p:sp>
      <p:sp>
        <p:nvSpPr>
          <p:cNvPr id="12" name="Rectangle 11"/>
          <p:cNvSpPr/>
          <p:nvPr/>
        </p:nvSpPr>
        <p:spPr>
          <a:xfrm>
            <a:off x="819955" y="2039481"/>
            <a:ext cx="3224088" cy="461665"/>
          </a:xfrm>
          <a:prstGeom prst="rect">
            <a:avLst/>
          </a:prstGeom>
        </p:spPr>
        <p:txBody>
          <a:bodyPr wrap="none">
            <a:spAutoFit/>
          </a:bodyPr>
          <a:lstStyle/>
          <a:p>
            <a:r>
              <a:rPr lang="km-KH" sz="2400" b="1" dirty="0">
                <a:solidFill>
                  <a:srgbClr val="0000FF"/>
                </a:solidFill>
                <a:effectLst>
                  <a:outerShdw blurRad="38100" dist="38100" dir="2700000" algn="tl">
                    <a:srgbClr val="000000">
                      <a:alpha val="43137"/>
                    </a:srgbClr>
                  </a:outerShdw>
                </a:effectLst>
              </a:rPr>
              <a:t>តាមសញ្ញា </a:t>
            </a:r>
            <a:r>
              <a:rPr lang="en-US" sz="2400" b="1" dirty="0">
                <a:solidFill>
                  <a:srgbClr val="0000FF"/>
                </a:solidFill>
                <a:effectLst>
                  <a:outerShdw blurRad="38100" dist="38100" dir="2700000" algn="tl">
                    <a:srgbClr val="000000">
                      <a:alpha val="43137"/>
                    </a:srgbClr>
                  </a:outerShdw>
                </a:effectLst>
              </a:rPr>
              <a:t>semicolons :</a:t>
            </a:r>
          </a:p>
        </p:txBody>
      </p:sp>
      <p:sp>
        <p:nvSpPr>
          <p:cNvPr id="13" name="Rectangle 12"/>
          <p:cNvSpPr/>
          <p:nvPr/>
        </p:nvSpPr>
        <p:spPr>
          <a:xfrm>
            <a:off x="819955" y="2544144"/>
            <a:ext cx="6096000" cy="1631216"/>
          </a:xfrm>
          <a:prstGeom prst="rect">
            <a:avLst/>
          </a:prstGeom>
        </p:spPr>
        <p:txBody>
          <a:bodyPr>
            <a:spAutoFit/>
          </a:bodyPr>
          <a:lstStyle/>
          <a:p>
            <a:r>
              <a:rPr lang="en-US" dirty="0"/>
              <a:t>&lt;</a:t>
            </a:r>
            <a:r>
              <a:rPr lang="en-US" sz="2000" dirty="0"/>
              <a:t>script language="</a:t>
            </a:r>
            <a:r>
              <a:rPr lang="en-US" sz="2000" dirty="0" err="1"/>
              <a:t>javascript</a:t>
            </a:r>
            <a:r>
              <a:rPr lang="en-US" sz="2000" dirty="0"/>
              <a:t>" type="text/</a:t>
            </a:r>
            <a:r>
              <a:rPr lang="en-US" sz="2000" dirty="0" err="1"/>
              <a:t>javascript</a:t>
            </a:r>
            <a:r>
              <a:rPr lang="en-US" sz="2000" dirty="0"/>
              <a:t>"&gt;</a:t>
            </a:r>
          </a:p>
          <a:p>
            <a:r>
              <a:rPr lang="en-US" sz="2000" dirty="0"/>
              <a:t>&lt;!--</a:t>
            </a:r>
          </a:p>
          <a:p>
            <a:r>
              <a:rPr lang="en-US" sz="2000" dirty="0"/>
              <a:t>  </a:t>
            </a:r>
            <a:r>
              <a:rPr lang="en-US" sz="2000" dirty="0">
                <a:solidFill>
                  <a:srgbClr val="FF0000"/>
                </a:solidFill>
              </a:rPr>
              <a:t>var1 = 10; var2 = 20;</a:t>
            </a:r>
          </a:p>
          <a:p>
            <a:r>
              <a:rPr lang="en-US" sz="2000" dirty="0"/>
              <a:t>//--&gt;</a:t>
            </a:r>
          </a:p>
          <a:p>
            <a:r>
              <a:rPr lang="en-US" sz="2000" dirty="0"/>
              <a:t>&lt;/script&gt;</a:t>
            </a:r>
          </a:p>
        </p:txBody>
      </p:sp>
      <p:sp>
        <p:nvSpPr>
          <p:cNvPr id="14" name="Rectangle 13"/>
          <p:cNvSpPr/>
          <p:nvPr/>
        </p:nvSpPr>
        <p:spPr>
          <a:xfrm>
            <a:off x="510861" y="4175360"/>
            <a:ext cx="10835425" cy="2246769"/>
          </a:xfrm>
          <a:prstGeom prst="rect">
            <a:avLst/>
          </a:prstGeom>
        </p:spPr>
        <p:txBody>
          <a:bodyPr wrap="square">
            <a:spAutoFit/>
          </a:bodyPr>
          <a:lstStyle/>
          <a:p>
            <a:r>
              <a:rPr lang="en-US" sz="2000" b="1" u="sng" dirty="0">
                <a:solidFill>
                  <a:srgbClr val="0066FF"/>
                </a:solidFill>
              </a:rPr>
              <a:t>Comments </a:t>
            </a:r>
            <a:r>
              <a:rPr lang="km-KH" sz="2000" b="1" u="sng" dirty="0">
                <a:solidFill>
                  <a:srgbClr val="0066FF"/>
                </a:solidFill>
              </a:rPr>
              <a:t>ក្នុង </a:t>
            </a:r>
            <a:r>
              <a:rPr lang="en-US" sz="2000" b="1" u="sng" dirty="0">
                <a:solidFill>
                  <a:srgbClr val="0066FF"/>
                </a:solidFill>
              </a:rPr>
              <a:t>JavaScript:</a:t>
            </a:r>
          </a:p>
          <a:p>
            <a:r>
              <a:rPr lang="en-US" sz="2000" dirty="0"/>
              <a:t>JavaScript supports </a:t>
            </a:r>
            <a:r>
              <a:rPr lang="km-KH" sz="2000" dirty="0"/>
              <a:t>ទាំង </a:t>
            </a:r>
            <a:r>
              <a:rPr lang="en-US" sz="2000" dirty="0"/>
              <a:t>C-style </a:t>
            </a:r>
            <a:r>
              <a:rPr lang="km-KH" sz="2000" dirty="0"/>
              <a:t>និង</a:t>
            </a:r>
            <a:r>
              <a:rPr lang="en-US" sz="2000" dirty="0"/>
              <a:t> C++-style comments, Thus:</a:t>
            </a:r>
          </a:p>
          <a:p>
            <a:pPr>
              <a:buFont typeface="Arial" panose="020B0604020202020204" pitchFamily="34" charset="0"/>
              <a:buChar char="•"/>
            </a:pPr>
            <a:r>
              <a:rPr lang="km-KH" sz="2000" dirty="0"/>
              <a:t> </a:t>
            </a:r>
            <a:r>
              <a:rPr lang="en-US" sz="2000" dirty="0"/>
              <a:t> text </a:t>
            </a:r>
            <a:r>
              <a:rPr lang="km-KH" sz="2000" dirty="0"/>
              <a:t>រវាង </a:t>
            </a:r>
            <a:r>
              <a:rPr lang="en-US" sz="2000" dirty="0"/>
              <a:t>// </a:t>
            </a:r>
            <a:r>
              <a:rPr lang="km-KH" sz="2000" dirty="0"/>
              <a:t>ចុងបញ្ចប់នៃ បន្ទាត់ </a:t>
            </a:r>
            <a:r>
              <a:rPr lang="en-US" sz="2000" dirty="0"/>
              <a:t>line comment </a:t>
            </a:r>
            <a:endParaRPr lang="km-KH" sz="2000" dirty="0"/>
          </a:p>
          <a:p>
            <a:pPr>
              <a:buFont typeface="Arial" panose="020B0604020202020204" pitchFamily="34" charset="0"/>
              <a:buChar char="•"/>
            </a:pPr>
            <a:r>
              <a:rPr lang="en-US" sz="2000" dirty="0"/>
              <a:t>text </a:t>
            </a:r>
            <a:r>
              <a:rPr lang="km-KH" sz="2000" dirty="0"/>
              <a:t>រវាង </a:t>
            </a:r>
            <a:r>
              <a:rPr lang="en-US" sz="2000" dirty="0"/>
              <a:t>characters /* and */ </a:t>
            </a:r>
            <a:r>
              <a:rPr lang="km-KH" sz="2000" dirty="0"/>
              <a:t>ដូចជា </a:t>
            </a:r>
            <a:r>
              <a:rPr lang="en-US" sz="2000" dirty="0"/>
              <a:t>comment</a:t>
            </a:r>
            <a:r>
              <a:rPr lang="km-KH" sz="2000" dirty="0"/>
              <a:t> សរសេរ ច្រើនបន្ទាត់ </a:t>
            </a:r>
            <a:r>
              <a:rPr lang="en-US" sz="2000" dirty="0"/>
              <a:t>multiple lines.</a:t>
            </a:r>
          </a:p>
          <a:p>
            <a:pPr>
              <a:buFont typeface="Arial" panose="020B0604020202020204" pitchFamily="34" charset="0"/>
              <a:buChar char="•"/>
            </a:pPr>
            <a:r>
              <a:rPr lang="en-US" sz="2000" dirty="0"/>
              <a:t>JavaScript </a:t>
            </a:r>
            <a:r>
              <a:rPr lang="km-KH" sz="2000" dirty="0"/>
              <a:t>រៀបចំ </a:t>
            </a:r>
            <a:r>
              <a:rPr lang="en-US" sz="2000" dirty="0"/>
              <a:t>HTML comment </a:t>
            </a:r>
            <a:r>
              <a:rPr lang="km-KH" sz="2000" dirty="0"/>
              <a:t>បើក </a:t>
            </a:r>
            <a:r>
              <a:rPr lang="en-US" sz="2000" dirty="0"/>
              <a:t>&lt;!--. JavaScript t</a:t>
            </a:r>
            <a:r>
              <a:rPr lang="km-KH" sz="2000" dirty="0"/>
              <a:t>សរសេរបន្ទាត់ទោល </a:t>
            </a:r>
            <a:r>
              <a:rPr lang="en-US" sz="2000" dirty="0"/>
              <a:t>single-line comment, </a:t>
            </a:r>
            <a:r>
              <a:rPr lang="km-KH" sz="2000" dirty="0"/>
              <a:t>ប្រើដូច </a:t>
            </a:r>
            <a:r>
              <a:rPr lang="en-US" sz="2000" dirty="0"/>
              <a:t>// comment.</a:t>
            </a:r>
          </a:p>
          <a:p>
            <a:pPr>
              <a:buFont typeface="Arial" panose="020B0604020202020204" pitchFamily="34" charset="0"/>
              <a:buChar char="•"/>
            </a:pPr>
            <a:r>
              <a:rPr lang="km-KH" sz="2000" dirty="0"/>
              <a:t> </a:t>
            </a:r>
            <a:r>
              <a:rPr lang="en-US" sz="2000" dirty="0"/>
              <a:t>HTML comment closing sequence --&gt; </a:t>
            </a:r>
            <a:r>
              <a:rPr lang="km-KH" sz="2000" dirty="0"/>
              <a:t>មិនអាចប្រើជាមួយ </a:t>
            </a:r>
            <a:r>
              <a:rPr lang="en-US" sz="2000" dirty="0"/>
              <a:t>JavaScript </a:t>
            </a:r>
            <a:r>
              <a:rPr lang="km-KH" sz="2000" dirty="0"/>
              <a:t>ដែលគេប្រើ </a:t>
            </a:r>
            <a:r>
              <a:rPr lang="en-US" sz="2000" dirty="0"/>
              <a:t>//--&gt;.</a:t>
            </a:r>
          </a:p>
        </p:txBody>
      </p:sp>
    </p:spTree>
    <p:extLst>
      <p:ext uri="{BB962C8B-B14F-4D97-AF65-F5344CB8AC3E}">
        <p14:creationId xmlns:p14="http://schemas.microsoft.com/office/powerpoint/2010/main" val="2850130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4350" y="210844"/>
            <a:ext cx="6096000" cy="5262979"/>
          </a:xfrm>
          <a:prstGeom prst="rect">
            <a:avLst/>
          </a:prstGeom>
        </p:spPr>
        <p:txBody>
          <a:bodyPr>
            <a:spAutoFit/>
          </a:bodyPr>
          <a:lstStyle/>
          <a:p>
            <a:r>
              <a:rPr lang="en-US" sz="2400" dirty="0">
                <a:solidFill>
                  <a:srgbClr val="0000FF"/>
                </a:solidFill>
              </a:rPr>
              <a:t>&lt;script language="</a:t>
            </a:r>
            <a:r>
              <a:rPr lang="en-US" sz="2400" dirty="0" err="1">
                <a:solidFill>
                  <a:srgbClr val="0000FF"/>
                </a:solidFill>
              </a:rPr>
              <a:t>javascript</a:t>
            </a:r>
            <a:r>
              <a:rPr lang="en-US" sz="2400" dirty="0">
                <a:solidFill>
                  <a:srgbClr val="0000FF"/>
                </a:solidFill>
              </a:rPr>
              <a:t>" type="text/</a:t>
            </a:r>
            <a:r>
              <a:rPr lang="en-US" sz="2400" dirty="0" err="1">
                <a:solidFill>
                  <a:srgbClr val="0000FF"/>
                </a:solidFill>
              </a:rPr>
              <a:t>javascript</a:t>
            </a:r>
            <a:r>
              <a:rPr lang="en-US" sz="2400" dirty="0">
                <a:solidFill>
                  <a:srgbClr val="0000FF"/>
                </a:solidFill>
              </a:rPr>
              <a:t>"&gt;</a:t>
            </a:r>
          </a:p>
          <a:p>
            <a:r>
              <a:rPr lang="en-US" sz="2400" dirty="0">
                <a:solidFill>
                  <a:srgbClr val="0000FF"/>
                </a:solidFill>
              </a:rPr>
              <a:t>&lt;!--</a:t>
            </a:r>
          </a:p>
          <a:p>
            <a:endParaRPr lang="en-US" sz="2400" dirty="0"/>
          </a:p>
          <a:p>
            <a:r>
              <a:rPr lang="en-US" sz="2400" b="1" dirty="0">
                <a:solidFill>
                  <a:srgbClr val="00B050"/>
                </a:solidFill>
              </a:rPr>
              <a:t>// This is a comment. It is similar to comments in C++</a:t>
            </a:r>
          </a:p>
          <a:p>
            <a:endParaRPr lang="en-US" sz="2400" dirty="0"/>
          </a:p>
          <a:p>
            <a:r>
              <a:rPr lang="en-US" sz="2400" dirty="0"/>
              <a:t>/*</a:t>
            </a:r>
          </a:p>
          <a:p>
            <a:r>
              <a:rPr lang="en-US" sz="2400" dirty="0"/>
              <a:t> </a:t>
            </a:r>
            <a:r>
              <a:rPr lang="en-US" sz="2400" dirty="0">
                <a:solidFill>
                  <a:srgbClr val="FF0000"/>
                </a:solidFill>
              </a:rPr>
              <a:t>* This is a multiline comment in JavaScript</a:t>
            </a:r>
          </a:p>
          <a:p>
            <a:r>
              <a:rPr lang="en-US" sz="2400" dirty="0"/>
              <a:t> </a:t>
            </a:r>
            <a:r>
              <a:rPr lang="en-US" sz="2400" dirty="0">
                <a:solidFill>
                  <a:srgbClr val="7030A0"/>
                </a:solidFill>
              </a:rPr>
              <a:t>* It is very similar to comments in C Programming</a:t>
            </a:r>
          </a:p>
          <a:p>
            <a:r>
              <a:rPr lang="en-US" sz="2400" dirty="0"/>
              <a:t> */</a:t>
            </a:r>
          </a:p>
          <a:p>
            <a:r>
              <a:rPr lang="en-US" sz="2400" dirty="0">
                <a:solidFill>
                  <a:srgbClr val="FF0000"/>
                </a:solidFill>
              </a:rPr>
              <a:t>//--&gt;</a:t>
            </a:r>
          </a:p>
          <a:p>
            <a:r>
              <a:rPr lang="en-US" sz="2400" dirty="0"/>
              <a:t>&lt;/script&gt;</a:t>
            </a:r>
          </a:p>
        </p:txBody>
      </p:sp>
    </p:spTree>
    <p:extLst>
      <p:ext uri="{BB962C8B-B14F-4D97-AF65-F5344CB8AC3E}">
        <p14:creationId xmlns:p14="http://schemas.microsoft.com/office/powerpoint/2010/main" val="2482671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200" y="505761"/>
            <a:ext cx="5969497"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មេរៀនទី២</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Enabling JavaScript in Browsers</a:t>
            </a:r>
          </a:p>
        </p:txBody>
      </p:sp>
      <p:sp>
        <p:nvSpPr>
          <p:cNvPr id="5" name="Rectangle 4"/>
          <p:cNvSpPr/>
          <p:nvPr/>
        </p:nvSpPr>
        <p:spPr>
          <a:xfrm>
            <a:off x="755560" y="1144666"/>
            <a:ext cx="9055190" cy="3046988"/>
          </a:xfrm>
          <a:prstGeom prst="rect">
            <a:avLst/>
          </a:prstGeom>
        </p:spPr>
        <p:txBody>
          <a:bodyPr wrap="square">
            <a:spAutoFit/>
          </a:bodyPr>
          <a:lstStyle/>
          <a:p>
            <a:r>
              <a:rPr lang="en-US" sz="2400" b="1" u="sng" dirty="0">
                <a:solidFill>
                  <a:srgbClr val="00B050"/>
                </a:solidFill>
                <a:effectLst>
                  <a:outerShdw blurRad="38100" dist="38100" dir="2700000" algn="tl">
                    <a:srgbClr val="000000">
                      <a:alpha val="43137"/>
                    </a:srgbClr>
                  </a:outerShdw>
                </a:effectLst>
              </a:rPr>
              <a:t>JavaScript</a:t>
            </a:r>
            <a:r>
              <a:rPr lang="en-US" sz="2400" b="1" u="sng" dirty="0"/>
              <a:t> </a:t>
            </a:r>
            <a:r>
              <a:rPr lang="km-KH" sz="2400" b="1" u="sng" dirty="0">
                <a:solidFill>
                  <a:srgbClr val="00B050"/>
                </a:solidFill>
                <a:effectLst>
                  <a:outerShdw blurRad="38100" dist="38100" dir="2700000" algn="tl">
                    <a:srgbClr val="000000">
                      <a:alpha val="43137"/>
                    </a:srgbClr>
                  </a:outerShdw>
                </a:effectLst>
              </a:rPr>
              <a:t>ក្នុង</a:t>
            </a:r>
            <a:r>
              <a:rPr lang="en-US" sz="2400" b="1" u="sng" dirty="0">
                <a:solidFill>
                  <a:srgbClr val="00B050"/>
                </a:solidFill>
                <a:effectLst>
                  <a:outerShdw blurRad="38100" dist="38100" dir="2700000" algn="tl">
                    <a:srgbClr val="000000">
                      <a:alpha val="43137"/>
                    </a:srgbClr>
                  </a:outerShdw>
                </a:effectLst>
              </a:rPr>
              <a:t> Internet Explorer</a:t>
            </a:r>
            <a:r>
              <a:rPr lang="en-US" sz="2400" b="1" u="sng" dirty="0"/>
              <a:t>:</a:t>
            </a:r>
          </a:p>
          <a:p>
            <a:r>
              <a:rPr lang="km-KH" sz="2400" dirty="0"/>
              <a:t>ជំហានងាយ </a:t>
            </a:r>
            <a:r>
              <a:rPr lang="en-US" sz="2400" dirty="0"/>
              <a:t>turn on </a:t>
            </a:r>
            <a:r>
              <a:rPr lang="km-KH" sz="2400" dirty="0"/>
              <a:t>ឬ </a:t>
            </a:r>
            <a:r>
              <a:rPr lang="en-US" sz="2400" dirty="0"/>
              <a:t> turn off JavaScript </a:t>
            </a:r>
            <a:r>
              <a:rPr lang="km-KH" sz="2400" dirty="0"/>
              <a:t>ក្នុង </a:t>
            </a:r>
            <a:r>
              <a:rPr lang="en-US" sz="2400" dirty="0"/>
              <a:t>Internet Explorer:</a:t>
            </a:r>
          </a:p>
          <a:p>
            <a:pPr>
              <a:buFont typeface="+mj-lt"/>
              <a:buAutoNum type="arabicPeriod"/>
            </a:pPr>
            <a:r>
              <a:rPr lang="km-KH" sz="2400" dirty="0"/>
              <a:t>តាម </a:t>
            </a:r>
            <a:r>
              <a:rPr lang="en-US" sz="2400" b="1" dirty="0"/>
              <a:t>Tools-&gt; Internet Options</a:t>
            </a:r>
            <a:r>
              <a:rPr lang="en-US" sz="2400" dirty="0"/>
              <a:t> </a:t>
            </a:r>
            <a:r>
              <a:rPr lang="km-KH" sz="2400" dirty="0"/>
              <a:t>ពី </a:t>
            </a:r>
            <a:r>
              <a:rPr lang="en-US" sz="2400" dirty="0"/>
              <a:t>menu</a:t>
            </a:r>
          </a:p>
          <a:p>
            <a:pPr>
              <a:buFont typeface="+mj-lt"/>
              <a:buAutoNum type="arabicPeriod"/>
            </a:pPr>
            <a:r>
              <a:rPr lang="km-KH" sz="2400" dirty="0"/>
              <a:t>ជ្រើសរើស </a:t>
            </a:r>
            <a:r>
              <a:rPr lang="en-US" sz="2400" b="1" dirty="0"/>
              <a:t>Security</a:t>
            </a:r>
            <a:r>
              <a:rPr lang="en-US" sz="2400" dirty="0"/>
              <a:t> tab </a:t>
            </a:r>
            <a:r>
              <a:rPr lang="km-KH" sz="2400" dirty="0"/>
              <a:t>ពី </a:t>
            </a:r>
            <a:r>
              <a:rPr lang="en-US" sz="2400" dirty="0"/>
              <a:t>dialog box</a:t>
            </a:r>
          </a:p>
          <a:p>
            <a:pPr>
              <a:buFont typeface="+mj-lt"/>
              <a:buAutoNum type="arabicPeriod"/>
            </a:pPr>
            <a:r>
              <a:rPr lang="km-KH" sz="2400" dirty="0"/>
              <a:t>ចុច </a:t>
            </a:r>
            <a:r>
              <a:rPr lang="en-US" sz="2400" b="1" dirty="0"/>
              <a:t>Custom Level</a:t>
            </a:r>
            <a:r>
              <a:rPr lang="en-US" sz="2400" dirty="0"/>
              <a:t> button</a:t>
            </a:r>
          </a:p>
          <a:p>
            <a:pPr>
              <a:buFont typeface="+mj-lt"/>
              <a:buAutoNum type="arabicPeriod"/>
            </a:pPr>
            <a:r>
              <a:rPr lang="km-KH" sz="2400" dirty="0"/>
              <a:t> ទាញចុះក្រោម </a:t>
            </a:r>
            <a:r>
              <a:rPr lang="en-US" sz="2400" dirty="0"/>
              <a:t>Scroll down </a:t>
            </a:r>
            <a:r>
              <a:rPr lang="km-KH" sz="2400" dirty="0"/>
              <a:t>រហូតមើលឃើញ </a:t>
            </a:r>
            <a:r>
              <a:rPr lang="en-US" sz="2400" b="1" dirty="0"/>
              <a:t>Scripting option</a:t>
            </a:r>
            <a:endParaRPr lang="en-US" sz="2400" dirty="0"/>
          </a:p>
          <a:p>
            <a:pPr>
              <a:buFont typeface="+mj-lt"/>
              <a:buAutoNum type="arabicPeriod"/>
            </a:pPr>
            <a:r>
              <a:rPr lang="km-KH" sz="2400" dirty="0"/>
              <a:t>ជ្រើសរើស </a:t>
            </a:r>
            <a:r>
              <a:rPr lang="en-US" sz="2400" i="1" dirty="0"/>
              <a:t>Enable</a:t>
            </a:r>
            <a:r>
              <a:rPr lang="en-US" sz="2400" dirty="0"/>
              <a:t> radio button </a:t>
            </a:r>
            <a:r>
              <a:rPr lang="km-KH" sz="2400" dirty="0"/>
              <a:t>ក្រោម</a:t>
            </a:r>
            <a:r>
              <a:rPr lang="en-US" sz="2400" dirty="0"/>
              <a:t> </a:t>
            </a:r>
            <a:r>
              <a:rPr lang="en-US" sz="2400" b="1" dirty="0"/>
              <a:t>Active scripting</a:t>
            </a:r>
            <a:endParaRPr lang="en-US" sz="2400" dirty="0"/>
          </a:p>
          <a:p>
            <a:pPr>
              <a:buFont typeface="+mj-lt"/>
              <a:buAutoNum type="arabicPeriod"/>
            </a:pPr>
            <a:r>
              <a:rPr lang="km-KH" sz="2400" dirty="0"/>
              <a:t>ចុច </a:t>
            </a:r>
            <a:r>
              <a:rPr lang="en-US" sz="2400" dirty="0"/>
              <a:t>OK</a:t>
            </a:r>
          </a:p>
        </p:txBody>
      </p:sp>
      <p:sp>
        <p:nvSpPr>
          <p:cNvPr id="6" name="Rectangle 5"/>
          <p:cNvSpPr/>
          <p:nvPr/>
        </p:nvSpPr>
        <p:spPr>
          <a:xfrm>
            <a:off x="736100" y="4358318"/>
            <a:ext cx="10487696" cy="830997"/>
          </a:xfrm>
          <a:prstGeom prst="rect">
            <a:avLst/>
          </a:prstGeom>
        </p:spPr>
        <p:txBody>
          <a:bodyPr wrap="square">
            <a:spAutoFit/>
          </a:bodyPr>
          <a:lstStyle/>
          <a:p>
            <a:r>
              <a:rPr lang="km-KH" sz="2400" dirty="0"/>
              <a:t>ដើម្បី</a:t>
            </a:r>
            <a:r>
              <a:rPr lang="en-US" sz="2400" dirty="0"/>
              <a:t> disable JavaScript support </a:t>
            </a:r>
            <a:r>
              <a:rPr lang="km-KH" sz="2400" dirty="0"/>
              <a:t>ក្នុង </a:t>
            </a:r>
            <a:r>
              <a:rPr lang="en-US" sz="2400" dirty="0"/>
              <a:t>Internet Explorer, </a:t>
            </a:r>
            <a:r>
              <a:rPr lang="km-KH" sz="2400" dirty="0"/>
              <a:t>ត្រូវការជ្រើសរើស </a:t>
            </a:r>
            <a:r>
              <a:rPr lang="en-US" sz="2400" i="1" dirty="0"/>
              <a:t>Disable</a:t>
            </a:r>
            <a:r>
              <a:rPr lang="en-US" sz="2400" dirty="0"/>
              <a:t> radio button </a:t>
            </a:r>
            <a:r>
              <a:rPr lang="km-KH" sz="2400" dirty="0"/>
              <a:t>ក្រោម</a:t>
            </a:r>
            <a:r>
              <a:rPr lang="en-US" sz="2400" dirty="0"/>
              <a:t> </a:t>
            </a:r>
            <a:r>
              <a:rPr lang="en-US" sz="2400" b="1" dirty="0"/>
              <a:t>Active scripting</a:t>
            </a:r>
            <a:r>
              <a:rPr lang="en-US" sz="2400" dirty="0"/>
              <a:t>.</a:t>
            </a:r>
          </a:p>
        </p:txBody>
      </p:sp>
    </p:spTree>
    <p:extLst>
      <p:ext uri="{BB962C8B-B14F-4D97-AF65-F5344CB8AC3E}">
        <p14:creationId xmlns:p14="http://schemas.microsoft.com/office/powerpoint/2010/main" val="3264825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197" y="259192"/>
            <a:ext cx="9869510" cy="3416320"/>
          </a:xfrm>
          <a:prstGeom prst="rect">
            <a:avLst/>
          </a:prstGeom>
        </p:spPr>
        <p:txBody>
          <a:bodyPr wrap="square">
            <a:spAutoFit/>
          </a:bodyPr>
          <a:lstStyle/>
          <a:p>
            <a:r>
              <a:rPr lang="en-US" sz="2400" b="1" u="sng" dirty="0">
                <a:solidFill>
                  <a:srgbClr val="00B050"/>
                </a:solidFill>
                <a:effectLst>
                  <a:outerShdw blurRad="38100" dist="38100" dir="2700000" algn="tl">
                    <a:srgbClr val="000000">
                      <a:alpha val="43137"/>
                    </a:srgbClr>
                  </a:outerShdw>
                </a:effectLst>
              </a:rPr>
              <a:t>JavaScript </a:t>
            </a:r>
            <a:r>
              <a:rPr lang="km-KH" sz="2400" b="1" u="sng" dirty="0">
                <a:solidFill>
                  <a:srgbClr val="00B050"/>
                </a:solidFill>
                <a:effectLst>
                  <a:outerShdw blurRad="38100" dist="38100" dir="2700000" algn="tl">
                    <a:srgbClr val="000000">
                      <a:alpha val="43137"/>
                    </a:srgbClr>
                  </a:outerShdw>
                </a:effectLst>
              </a:rPr>
              <a:t>ក្នុង </a:t>
            </a:r>
            <a:r>
              <a:rPr lang="en-US" sz="2400" b="1" u="sng" dirty="0">
                <a:solidFill>
                  <a:srgbClr val="00B050"/>
                </a:solidFill>
                <a:effectLst>
                  <a:outerShdw blurRad="38100" dist="38100" dir="2700000" algn="tl">
                    <a:srgbClr val="000000">
                      <a:alpha val="43137"/>
                    </a:srgbClr>
                  </a:outerShdw>
                </a:effectLst>
              </a:rPr>
              <a:t>Firefox:</a:t>
            </a:r>
          </a:p>
          <a:p>
            <a:r>
              <a:rPr lang="km-KH" sz="2400" dirty="0"/>
              <a:t>បណ្តាជំហាន </a:t>
            </a:r>
            <a:r>
              <a:rPr lang="en-US" sz="2400" dirty="0"/>
              <a:t>turn on </a:t>
            </a:r>
            <a:r>
              <a:rPr lang="km-KH" sz="2400" dirty="0"/>
              <a:t>ឬ</a:t>
            </a:r>
            <a:r>
              <a:rPr lang="en-US" sz="2400" dirty="0"/>
              <a:t> turn off JavaScript </a:t>
            </a:r>
            <a:r>
              <a:rPr lang="km-KH" sz="2400" dirty="0"/>
              <a:t>ក្នុង </a:t>
            </a:r>
            <a:r>
              <a:rPr lang="en-US" sz="2400" dirty="0"/>
              <a:t>Firefox:</a:t>
            </a:r>
          </a:p>
          <a:p>
            <a:pPr>
              <a:buFont typeface="+mj-lt"/>
              <a:buAutoNum type="arabicPeriod"/>
            </a:pPr>
            <a:r>
              <a:rPr lang="en-US" sz="2400" dirty="0"/>
              <a:t>Follow </a:t>
            </a:r>
            <a:r>
              <a:rPr lang="en-US" sz="2400" b="1" dirty="0"/>
              <a:t>Tools-&gt; Options</a:t>
            </a:r>
            <a:endParaRPr lang="en-US" sz="2400" dirty="0"/>
          </a:p>
          <a:p>
            <a:pPr>
              <a:buFont typeface="+mj-lt"/>
              <a:buAutoNum type="arabicPeriod"/>
            </a:pPr>
            <a:r>
              <a:rPr lang="km-KH" sz="2400" dirty="0"/>
              <a:t>ពី </a:t>
            </a:r>
            <a:r>
              <a:rPr lang="en-US" sz="2400" dirty="0"/>
              <a:t>menu</a:t>
            </a:r>
          </a:p>
          <a:p>
            <a:pPr>
              <a:buFont typeface="+mj-lt"/>
              <a:buAutoNum type="arabicPeriod"/>
            </a:pPr>
            <a:r>
              <a:rPr lang="km-KH" sz="2400" dirty="0"/>
              <a:t>ជ្រើសរើស</a:t>
            </a:r>
            <a:r>
              <a:rPr lang="en-US" sz="2400" dirty="0"/>
              <a:t> </a:t>
            </a:r>
            <a:r>
              <a:rPr lang="en-US" sz="2400" b="1" dirty="0"/>
              <a:t>Content</a:t>
            </a:r>
            <a:r>
              <a:rPr lang="en-US" sz="2400" dirty="0"/>
              <a:t> option </a:t>
            </a:r>
            <a:r>
              <a:rPr lang="km-KH" sz="2400" dirty="0"/>
              <a:t>ពី </a:t>
            </a:r>
            <a:r>
              <a:rPr lang="en-US" sz="2400" dirty="0"/>
              <a:t>dialog box</a:t>
            </a:r>
          </a:p>
          <a:p>
            <a:pPr>
              <a:buFont typeface="+mj-lt"/>
              <a:buAutoNum type="arabicPeriod"/>
            </a:pPr>
            <a:r>
              <a:rPr lang="km-KH" sz="2400" dirty="0"/>
              <a:t>ជ្រើសរើស</a:t>
            </a:r>
            <a:r>
              <a:rPr lang="en-US" sz="2400" dirty="0"/>
              <a:t> </a:t>
            </a:r>
            <a:r>
              <a:rPr lang="en-US" sz="2400" i="1" dirty="0"/>
              <a:t>Enable JavaScript</a:t>
            </a:r>
            <a:r>
              <a:rPr lang="en-US" sz="2400" dirty="0"/>
              <a:t> checkbox</a:t>
            </a:r>
          </a:p>
          <a:p>
            <a:pPr>
              <a:buFont typeface="+mj-lt"/>
              <a:buAutoNum type="arabicPeriod"/>
            </a:pPr>
            <a:r>
              <a:rPr lang="km-KH" sz="2400" dirty="0"/>
              <a:t>ចុច </a:t>
            </a:r>
            <a:r>
              <a:rPr lang="en-US" sz="2400" dirty="0"/>
              <a:t>OK </a:t>
            </a:r>
            <a:endParaRPr lang="km-KH" sz="2400" dirty="0"/>
          </a:p>
          <a:p>
            <a:r>
              <a:rPr lang="km-KH" sz="2400" dirty="0"/>
              <a:t>ដើម្បី</a:t>
            </a:r>
            <a:r>
              <a:rPr lang="en-US" sz="2400" dirty="0"/>
              <a:t> disable JavaScript support </a:t>
            </a:r>
            <a:r>
              <a:rPr lang="km-KH" sz="2400" dirty="0"/>
              <a:t>ក្នុង </a:t>
            </a:r>
            <a:r>
              <a:rPr lang="en-US" sz="2400" dirty="0"/>
              <a:t>Firefox, </a:t>
            </a:r>
            <a:r>
              <a:rPr lang="km-KH" sz="2400" dirty="0"/>
              <a:t>មិនជ្រើសរើស </a:t>
            </a:r>
            <a:r>
              <a:rPr lang="en-US" sz="2400" i="1" dirty="0"/>
              <a:t>Enable JavaScript</a:t>
            </a:r>
            <a:r>
              <a:rPr lang="en-US" sz="2400" dirty="0"/>
              <a:t> checkbox</a:t>
            </a:r>
            <a:r>
              <a:rPr lang="en-US" sz="2000" dirty="0"/>
              <a:t>.</a:t>
            </a:r>
          </a:p>
        </p:txBody>
      </p:sp>
      <p:sp>
        <p:nvSpPr>
          <p:cNvPr id="5" name="Rectangle 4"/>
          <p:cNvSpPr/>
          <p:nvPr/>
        </p:nvSpPr>
        <p:spPr>
          <a:xfrm>
            <a:off x="794196" y="3652638"/>
            <a:ext cx="8749853" cy="3046988"/>
          </a:xfrm>
          <a:prstGeom prst="rect">
            <a:avLst/>
          </a:prstGeom>
        </p:spPr>
        <p:txBody>
          <a:bodyPr wrap="square">
            <a:spAutoFit/>
          </a:bodyPr>
          <a:lstStyle/>
          <a:p>
            <a:r>
              <a:rPr lang="en-US" sz="2400" b="1" u="sng" dirty="0">
                <a:solidFill>
                  <a:srgbClr val="00B050"/>
                </a:solidFill>
                <a:effectLst>
                  <a:outerShdw blurRad="38100" dist="38100" dir="2700000" algn="tl">
                    <a:srgbClr val="000000">
                      <a:alpha val="43137"/>
                    </a:srgbClr>
                  </a:outerShdw>
                </a:effectLst>
              </a:rPr>
              <a:t>JavaScript in Opera:</a:t>
            </a:r>
          </a:p>
          <a:p>
            <a:r>
              <a:rPr lang="km-KH" sz="2400" dirty="0"/>
              <a:t>បណ្តាជំហាន </a:t>
            </a:r>
            <a:r>
              <a:rPr lang="en-US" sz="2400" dirty="0"/>
              <a:t>turn on </a:t>
            </a:r>
            <a:r>
              <a:rPr lang="km-KH" sz="2400" dirty="0"/>
              <a:t>ឬ </a:t>
            </a:r>
            <a:r>
              <a:rPr lang="en-US" sz="2400" dirty="0"/>
              <a:t>turn off JavaScript </a:t>
            </a:r>
            <a:r>
              <a:rPr lang="km-KH" sz="2400" dirty="0"/>
              <a:t>ក្នុង </a:t>
            </a:r>
            <a:r>
              <a:rPr lang="en-US" sz="2400" dirty="0"/>
              <a:t>Opera:</a:t>
            </a:r>
          </a:p>
          <a:p>
            <a:pPr>
              <a:buFont typeface="+mj-lt"/>
              <a:buAutoNum type="arabicPeriod"/>
            </a:pPr>
            <a:r>
              <a:rPr lang="en-US" sz="2400" dirty="0"/>
              <a:t>Follow </a:t>
            </a:r>
            <a:r>
              <a:rPr lang="en-US" sz="2400" b="1" dirty="0"/>
              <a:t>Tools-&gt; Preferences</a:t>
            </a:r>
            <a:endParaRPr lang="en-US" sz="2400" dirty="0"/>
          </a:p>
          <a:p>
            <a:pPr>
              <a:buFont typeface="+mj-lt"/>
              <a:buAutoNum type="arabicPeriod"/>
            </a:pPr>
            <a:r>
              <a:rPr lang="km-KH" sz="2400" dirty="0"/>
              <a:t>ពី </a:t>
            </a:r>
            <a:r>
              <a:rPr lang="en-US" sz="2400" dirty="0"/>
              <a:t>menu</a:t>
            </a:r>
          </a:p>
          <a:p>
            <a:pPr>
              <a:buFont typeface="+mj-lt"/>
              <a:buAutoNum type="arabicPeriod"/>
            </a:pPr>
            <a:r>
              <a:rPr lang="km-KH" sz="2400" dirty="0"/>
              <a:t>ជ្រើសរើស</a:t>
            </a:r>
            <a:r>
              <a:rPr lang="en-US" sz="2400" dirty="0"/>
              <a:t> </a:t>
            </a:r>
            <a:r>
              <a:rPr lang="en-US" sz="2400" b="1" dirty="0"/>
              <a:t>Advanced</a:t>
            </a:r>
            <a:r>
              <a:rPr lang="en-US" sz="2400" dirty="0"/>
              <a:t> option </a:t>
            </a:r>
            <a:r>
              <a:rPr lang="km-KH" sz="2400" dirty="0"/>
              <a:t>ពី </a:t>
            </a:r>
            <a:r>
              <a:rPr lang="en-US" sz="2400" dirty="0"/>
              <a:t>dialog box</a:t>
            </a:r>
          </a:p>
          <a:p>
            <a:pPr>
              <a:buFont typeface="+mj-lt"/>
              <a:buAutoNum type="arabicPeriod"/>
            </a:pPr>
            <a:r>
              <a:rPr lang="km-KH" sz="2400" dirty="0"/>
              <a:t>ជ្រើសរើស</a:t>
            </a:r>
            <a:r>
              <a:rPr lang="en-US" sz="2400" dirty="0"/>
              <a:t> </a:t>
            </a:r>
            <a:r>
              <a:rPr lang="en-US" sz="2400" b="1" dirty="0"/>
              <a:t>Content </a:t>
            </a:r>
            <a:r>
              <a:rPr lang="km-KH" sz="2400" dirty="0"/>
              <a:t>ពី </a:t>
            </a:r>
            <a:r>
              <a:rPr lang="en-US" sz="2400" dirty="0"/>
              <a:t>listed items</a:t>
            </a:r>
          </a:p>
          <a:p>
            <a:pPr>
              <a:buFont typeface="+mj-lt"/>
              <a:buAutoNum type="arabicPeriod"/>
            </a:pPr>
            <a:r>
              <a:rPr lang="km-KH" sz="2400" dirty="0"/>
              <a:t>ជ្រើសរើស</a:t>
            </a:r>
            <a:r>
              <a:rPr lang="en-US" sz="2400" dirty="0"/>
              <a:t> </a:t>
            </a:r>
            <a:r>
              <a:rPr lang="en-US" sz="2400" i="1" dirty="0"/>
              <a:t>Enable JavaScript</a:t>
            </a:r>
            <a:r>
              <a:rPr lang="en-US" sz="2400" dirty="0"/>
              <a:t> checkbox</a:t>
            </a:r>
          </a:p>
          <a:p>
            <a:pPr>
              <a:buFont typeface="+mj-lt"/>
              <a:buAutoNum type="arabicPeriod"/>
            </a:pPr>
            <a:r>
              <a:rPr lang="km-KH" sz="2400" dirty="0"/>
              <a:t>ចុច </a:t>
            </a:r>
            <a:r>
              <a:rPr lang="en-US" sz="2400" dirty="0"/>
              <a:t>OK</a:t>
            </a:r>
          </a:p>
        </p:txBody>
      </p:sp>
    </p:spTree>
    <p:extLst>
      <p:ext uri="{BB962C8B-B14F-4D97-AF65-F5344CB8AC3E}">
        <p14:creationId xmlns:p14="http://schemas.microsoft.com/office/powerpoint/2010/main" val="980077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1165" y="330334"/>
            <a:ext cx="10977093" cy="1200329"/>
          </a:xfrm>
          <a:prstGeom prst="rect">
            <a:avLst/>
          </a:prstGeom>
        </p:spPr>
        <p:txBody>
          <a:bodyPr wrap="square">
            <a:spAutoFit/>
          </a:bodyPr>
          <a:lstStyle/>
          <a:p>
            <a:r>
              <a:rPr lang="en-US" sz="2400" b="1" dirty="0"/>
              <a:t>Non-JavaScript Browsers:</a:t>
            </a:r>
          </a:p>
          <a:p>
            <a:r>
              <a:rPr lang="km-KH" sz="2400" dirty="0"/>
              <a:t>ប្រសិនបើមានបញ្ហា សំខាន់ ដោយប្រើ </a:t>
            </a:r>
            <a:r>
              <a:rPr lang="en-US" sz="2400" dirty="0"/>
              <a:t>JavaScript </a:t>
            </a:r>
            <a:r>
              <a:rPr lang="km-KH" sz="2400" dirty="0"/>
              <a:t>លោកអ្នកអាចបង្ហាញ​ </a:t>
            </a:r>
            <a:r>
              <a:rPr lang="en-US" sz="2400" dirty="0"/>
              <a:t>warning message </a:t>
            </a:r>
            <a:r>
              <a:rPr lang="km-KH" sz="2400" dirty="0"/>
              <a:t>ដោយប្រើ </a:t>
            </a:r>
            <a:r>
              <a:rPr lang="en-US" sz="2400" dirty="0"/>
              <a:t>&lt;</a:t>
            </a:r>
            <a:r>
              <a:rPr lang="en-US" sz="2400" dirty="0" err="1"/>
              <a:t>noscript</a:t>
            </a:r>
            <a:r>
              <a:rPr lang="en-US" sz="2400" dirty="0"/>
              <a:t>&gt; tags.</a:t>
            </a:r>
          </a:p>
        </p:txBody>
      </p:sp>
      <p:sp>
        <p:nvSpPr>
          <p:cNvPr id="7" name="Rectangle 6"/>
          <p:cNvSpPr/>
          <p:nvPr/>
        </p:nvSpPr>
        <p:spPr>
          <a:xfrm>
            <a:off x="691164" y="1616320"/>
            <a:ext cx="8148035" cy="5262979"/>
          </a:xfrm>
          <a:prstGeom prst="rect">
            <a:avLst/>
          </a:prstGeom>
        </p:spPr>
        <p:txBody>
          <a:bodyPr wrap="square">
            <a:spAutoFit/>
          </a:bodyPr>
          <a:lstStyle/>
          <a:p>
            <a:r>
              <a:rPr lang="en-US" dirty="0"/>
              <a:t>&lt;</a:t>
            </a:r>
            <a:r>
              <a:rPr lang="en-US" sz="2400" dirty="0"/>
              <a:t>html&gt;</a:t>
            </a:r>
          </a:p>
          <a:p>
            <a:r>
              <a:rPr lang="en-US" sz="2400" dirty="0"/>
              <a:t>&lt;body&gt;</a:t>
            </a:r>
          </a:p>
          <a:p>
            <a:endParaRPr lang="en-US" sz="2400" dirty="0"/>
          </a:p>
          <a:p>
            <a:r>
              <a:rPr lang="en-US" sz="2400" dirty="0"/>
              <a:t>&lt;script language="</a:t>
            </a:r>
            <a:r>
              <a:rPr lang="en-US" sz="2400" dirty="0" err="1"/>
              <a:t>javascript</a:t>
            </a:r>
            <a:r>
              <a:rPr lang="en-US" sz="2400" dirty="0"/>
              <a:t>" type="text/</a:t>
            </a:r>
            <a:r>
              <a:rPr lang="en-US" sz="2400" dirty="0" err="1"/>
              <a:t>javascript</a:t>
            </a:r>
            <a:r>
              <a:rPr lang="en-US" sz="2400" dirty="0"/>
              <a:t>"&gt;</a:t>
            </a:r>
          </a:p>
          <a:p>
            <a:r>
              <a:rPr lang="en-US" sz="2400" dirty="0"/>
              <a:t>&lt;!--</a:t>
            </a:r>
          </a:p>
          <a:p>
            <a:r>
              <a:rPr lang="en-US" sz="2400" dirty="0"/>
              <a:t>   </a:t>
            </a:r>
            <a:r>
              <a:rPr lang="en-US" sz="2400" dirty="0" err="1"/>
              <a:t>document.write</a:t>
            </a:r>
            <a:r>
              <a:rPr lang="en-US" sz="2400" dirty="0"/>
              <a:t>("Hello World!")</a:t>
            </a:r>
          </a:p>
          <a:p>
            <a:r>
              <a:rPr lang="en-US" sz="2400" dirty="0"/>
              <a:t>//--&gt;</a:t>
            </a:r>
          </a:p>
          <a:p>
            <a:r>
              <a:rPr lang="en-US" sz="2400" dirty="0"/>
              <a:t>&lt;/script&gt;</a:t>
            </a:r>
          </a:p>
          <a:p>
            <a:endParaRPr lang="en-US" sz="2400" dirty="0"/>
          </a:p>
          <a:p>
            <a:r>
              <a:rPr lang="en-US" sz="2400" dirty="0">
                <a:solidFill>
                  <a:srgbClr val="FF0000"/>
                </a:solidFill>
              </a:rPr>
              <a:t>&lt;</a:t>
            </a:r>
            <a:r>
              <a:rPr lang="en-US" sz="2400" dirty="0" err="1">
                <a:solidFill>
                  <a:srgbClr val="FF0000"/>
                </a:solidFill>
              </a:rPr>
              <a:t>noscript</a:t>
            </a:r>
            <a:r>
              <a:rPr lang="en-US" sz="2400" dirty="0">
                <a:solidFill>
                  <a:srgbClr val="FF0000"/>
                </a:solidFill>
              </a:rPr>
              <a:t>&gt;</a:t>
            </a:r>
          </a:p>
          <a:p>
            <a:r>
              <a:rPr lang="en-US" sz="2400" dirty="0"/>
              <a:t>  Sorry...JavaScript is needed to go ahead.</a:t>
            </a:r>
          </a:p>
          <a:p>
            <a:r>
              <a:rPr lang="en-US" sz="2400" dirty="0">
                <a:solidFill>
                  <a:srgbClr val="FF0000"/>
                </a:solidFill>
              </a:rPr>
              <a:t>&lt;/</a:t>
            </a:r>
            <a:r>
              <a:rPr lang="en-US" sz="2400" dirty="0" err="1">
                <a:solidFill>
                  <a:srgbClr val="FF0000"/>
                </a:solidFill>
              </a:rPr>
              <a:t>noscript</a:t>
            </a:r>
            <a:r>
              <a:rPr lang="en-US" sz="2400" dirty="0">
                <a:solidFill>
                  <a:srgbClr val="FF0000"/>
                </a:solidFill>
              </a:rPr>
              <a:t>&gt;</a:t>
            </a:r>
          </a:p>
          <a:p>
            <a:r>
              <a:rPr lang="en-US" sz="2400" dirty="0"/>
              <a:t>&lt;/body&gt;</a:t>
            </a:r>
          </a:p>
          <a:p>
            <a:r>
              <a:rPr lang="en-US" sz="2400" dirty="0"/>
              <a:t>&lt;/html&gt;</a:t>
            </a:r>
          </a:p>
        </p:txBody>
      </p:sp>
    </p:spTree>
    <p:extLst>
      <p:ext uri="{BB962C8B-B14F-4D97-AF65-F5344CB8AC3E}">
        <p14:creationId xmlns:p14="http://schemas.microsoft.com/office/powerpoint/2010/main" val="265957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200" y="505761"/>
            <a:ext cx="5969497"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មេរៀនទី៣</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Enabling JavaScript in Browsers</a:t>
            </a:r>
          </a:p>
        </p:txBody>
      </p:sp>
      <p:sp>
        <p:nvSpPr>
          <p:cNvPr id="5" name="Rectangle 4"/>
          <p:cNvSpPr/>
          <p:nvPr/>
        </p:nvSpPr>
        <p:spPr>
          <a:xfrm>
            <a:off x="588134" y="1077102"/>
            <a:ext cx="10098916" cy="2308324"/>
          </a:xfrm>
          <a:prstGeom prst="rect">
            <a:avLst/>
          </a:prstGeom>
        </p:spPr>
        <p:txBody>
          <a:bodyPr wrap="square">
            <a:spAutoFit/>
          </a:bodyPr>
          <a:lstStyle/>
          <a:p>
            <a:r>
              <a:rPr lang="km-KH" sz="2400" dirty="0"/>
              <a:t>ប្រើជា </a:t>
            </a:r>
            <a:r>
              <a:rPr lang="en-US" sz="2400" dirty="0"/>
              <a:t>flexibility given </a:t>
            </a:r>
            <a:r>
              <a:rPr lang="km-KH" sz="2400" dirty="0"/>
              <a:t>រួមបញ្ចូល </a:t>
            </a:r>
            <a:r>
              <a:rPr lang="en-US" sz="2400" dirty="0"/>
              <a:t>JavaScript code </a:t>
            </a:r>
            <a:r>
              <a:rPr lang="km-KH" sz="2400" dirty="0"/>
              <a:t>ក្នុង </a:t>
            </a:r>
            <a:r>
              <a:rPr lang="en-US" sz="2400" dirty="0"/>
              <a:t>HTML document. But </a:t>
            </a:r>
            <a:r>
              <a:rPr lang="km-KH" sz="2400" dirty="0"/>
              <a:t>ដែលរួម មាន </a:t>
            </a:r>
            <a:r>
              <a:rPr lang="en-US" sz="2400" dirty="0"/>
              <a:t>JavaScript </a:t>
            </a:r>
            <a:r>
              <a:rPr lang="km-KH" sz="2400" dirty="0"/>
              <a:t>ក្នុង </a:t>
            </a:r>
            <a:r>
              <a:rPr lang="en-US" sz="2400" dirty="0"/>
              <a:t>HTML file</a:t>
            </a:r>
            <a:r>
              <a:rPr lang="km-KH" sz="2400" dirty="0"/>
              <a:t>។</a:t>
            </a:r>
            <a:endParaRPr lang="en-US" sz="2400" dirty="0"/>
          </a:p>
          <a:p>
            <a:pPr>
              <a:buFont typeface="Arial" panose="020B0604020202020204" pitchFamily="34" charset="0"/>
              <a:buChar char="•"/>
            </a:pPr>
            <a:r>
              <a:rPr lang="en-US" sz="2400" dirty="0"/>
              <a:t>Script </a:t>
            </a:r>
            <a:r>
              <a:rPr lang="km-KH" sz="2400" dirty="0"/>
              <a:t>ក្នុង </a:t>
            </a:r>
            <a:r>
              <a:rPr lang="en-US" sz="2400" dirty="0"/>
              <a:t>&lt;head&gt;...&lt;/head&gt; section.</a:t>
            </a:r>
          </a:p>
          <a:p>
            <a:pPr>
              <a:buFont typeface="Arial" panose="020B0604020202020204" pitchFamily="34" charset="0"/>
              <a:buChar char="•"/>
            </a:pPr>
            <a:r>
              <a:rPr lang="en-US" sz="2400" dirty="0"/>
              <a:t>Script </a:t>
            </a:r>
            <a:r>
              <a:rPr lang="km-KH" sz="2400" dirty="0"/>
              <a:t>ក្នុង</a:t>
            </a:r>
            <a:r>
              <a:rPr lang="en-US" sz="2400" dirty="0"/>
              <a:t> &lt;body&gt;...&lt;/body&gt; section.</a:t>
            </a:r>
          </a:p>
          <a:p>
            <a:pPr>
              <a:buFont typeface="Arial" panose="020B0604020202020204" pitchFamily="34" charset="0"/>
              <a:buChar char="•"/>
            </a:pPr>
            <a:r>
              <a:rPr lang="en-US" sz="2400" dirty="0"/>
              <a:t>Script </a:t>
            </a:r>
            <a:r>
              <a:rPr lang="km-KH" sz="2400" dirty="0"/>
              <a:t>ក្នុង</a:t>
            </a:r>
            <a:r>
              <a:rPr lang="en-US" sz="2400" dirty="0"/>
              <a:t> &lt;body&gt;...&lt;/body&gt; and &lt;head&gt;...&lt;/head&gt; sections.</a:t>
            </a:r>
          </a:p>
          <a:p>
            <a:pPr>
              <a:buFont typeface="Arial" panose="020B0604020202020204" pitchFamily="34" charset="0"/>
              <a:buChar char="•"/>
            </a:pPr>
            <a:r>
              <a:rPr lang="en-US" sz="2400" dirty="0"/>
              <a:t>Script </a:t>
            </a:r>
            <a:r>
              <a:rPr lang="km-KH" sz="2400" dirty="0"/>
              <a:t>ក្នុង </a:t>
            </a:r>
            <a:r>
              <a:rPr lang="en-US" sz="2400" dirty="0"/>
              <a:t>and external file </a:t>
            </a:r>
            <a:r>
              <a:rPr lang="km-KH" sz="2400" dirty="0"/>
              <a:t>ហើយរួមក្នុង </a:t>
            </a:r>
            <a:r>
              <a:rPr lang="en-US" sz="2400" dirty="0"/>
              <a:t>&lt;head&gt;...&lt;/head&gt; section.</a:t>
            </a:r>
          </a:p>
        </p:txBody>
      </p:sp>
      <p:sp>
        <p:nvSpPr>
          <p:cNvPr id="6" name="Rectangle 5"/>
          <p:cNvSpPr/>
          <p:nvPr/>
        </p:nvSpPr>
        <p:spPr>
          <a:xfrm>
            <a:off x="588134" y="3890255"/>
            <a:ext cx="10422767" cy="1200329"/>
          </a:xfrm>
          <a:prstGeom prst="rect">
            <a:avLst/>
          </a:prstGeom>
        </p:spPr>
        <p:txBody>
          <a:bodyPr wrap="square">
            <a:spAutoFit/>
          </a:bodyPr>
          <a:lstStyle/>
          <a:p>
            <a:r>
              <a:rPr lang="en-US" sz="2400" b="1" dirty="0"/>
              <a:t>JavaScript in &lt;head&gt;...&lt;/head&gt; section:</a:t>
            </a:r>
          </a:p>
          <a:p>
            <a:r>
              <a:rPr lang="km-KH" sz="2400" dirty="0"/>
              <a:t>ប្រសិនបើ ចង់មាន </a:t>
            </a:r>
            <a:r>
              <a:rPr lang="en-US" sz="2400" dirty="0"/>
              <a:t>script </a:t>
            </a:r>
            <a:r>
              <a:rPr lang="km-KH" sz="2400" dirty="0"/>
              <a:t>រត់លើ </a:t>
            </a:r>
            <a:r>
              <a:rPr lang="en-US" sz="2400" dirty="0"/>
              <a:t>some event, user clicks somewhere, </a:t>
            </a:r>
            <a:r>
              <a:rPr lang="km-KH" sz="2400" dirty="0"/>
              <a:t>ហើយអាច ជំនួស ជា </a:t>
            </a:r>
            <a:r>
              <a:rPr lang="en-US" sz="2400" dirty="0"/>
              <a:t>script </a:t>
            </a:r>
            <a:r>
              <a:rPr lang="km-KH" sz="2400" dirty="0"/>
              <a:t>ក្នុង </a:t>
            </a:r>
            <a:r>
              <a:rPr lang="en-US" sz="2400" dirty="0"/>
              <a:t>head </a:t>
            </a:r>
            <a:r>
              <a:rPr lang="km-KH" sz="2400" dirty="0"/>
              <a:t>ដូចខាងក្រោម</a:t>
            </a:r>
            <a:r>
              <a:rPr lang="en-US" sz="2400" dirty="0"/>
              <a:t>:</a:t>
            </a:r>
          </a:p>
        </p:txBody>
      </p:sp>
    </p:spTree>
    <p:extLst>
      <p:ext uri="{BB962C8B-B14F-4D97-AF65-F5344CB8AC3E}">
        <p14:creationId xmlns:p14="http://schemas.microsoft.com/office/powerpoint/2010/main" val="875501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6772" y="57150"/>
            <a:ext cx="6096000" cy="4708981"/>
          </a:xfrm>
          <a:prstGeom prst="rect">
            <a:avLst/>
          </a:prstGeom>
        </p:spPr>
        <p:txBody>
          <a:bodyPr>
            <a:spAutoFit/>
          </a:bodyPr>
          <a:lstStyle/>
          <a:p>
            <a:r>
              <a:rPr lang="en-US" sz="2000" dirty="0"/>
              <a:t>&lt;html&gt;</a:t>
            </a:r>
          </a:p>
          <a:p>
            <a:r>
              <a:rPr lang="en-US" sz="2000" dirty="0"/>
              <a:t>&lt;head&gt;</a:t>
            </a:r>
          </a:p>
          <a:p>
            <a:r>
              <a:rPr lang="en-US" sz="2000" dirty="0"/>
              <a:t>&lt;script type="text/</a:t>
            </a:r>
            <a:r>
              <a:rPr lang="en-US" sz="2000" dirty="0" err="1"/>
              <a:t>javascript</a:t>
            </a:r>
            <a:r>
              <a:rPr lang="en-US" sz="2000" dirty="0"/>
              <a:t>"&gt;</a:t>
            </a:r>
          </a:p>
          <a:p>
            <a:r>
              <a:rPr lang="en-US" sz="2000" dirty="0"/>
              <a:t>&lt;!--</a:t>
            </a:r>
          </a:p>
          <a:p>
            <a:r>
              <a:rPr lang="en-US" sz="2000" dirty="0">
                <a:solidFill>
                  <a:srgbClr val="FF0000"/>
                </a:solidFill>
              </a:rPr>
              <a:t>function </a:t>
            </a:r>
            <a:r>
              <a:rPr lang="en-US" sz="2000" dirty="0" err="1">
                <a:solidFill>
                  <a:srgbClr val="FF0000"/>
                </a:solidFill>
              </a:rPr>
              <a:t>sayHello</a:t>
            </a:r>
            <a:r>
              <a:rPr lang="en-US" sz="2000" dirty="0">
                <a:solidFill>
                  <a:srgbClr val="FF0000"/>
                </a:solidFill>
              </a:rPr>
              <a:t>() {</a:t>
            </a:r>
          </a:p>
          <a:p>
            <a:r>
              <a:rPr lang="en-US" sz="2000" dirty="0">
                <a:solidFill>
                  <a:srgbClr val="FF0000"/>
                </a:solidFill>
              </a:rPr>
              <a:t>   alert("Hello World")</a:t>
            </a:r>
          </a:p>
          <a:p>
            <a:r>
              <a:rPr lang="en-US" sz="2000" dirty="0"/>
              <a:t>}</a:t>
            </a:r>
          </a:p>
          <a:p>
            <a:r>
              <a:rPr lang="en-US" sz="2000" dirty="0"/>
              <a:t>//--&gt;</a:t>
            </a:r>
          </a:p>
          <a:p>
            <a:r>
              <a:rPr lang="en-US" sz="2000" dirty="0"/>
              <a:t>&lt;/script&gt;</a:t>
            </a:r>
          </a:p>
          <a:p>
            <a:r>
              <a:rPr lang="en-US" sz="2000" dirty="0"/>
              <a:t>&lt;/head&gt;</a:t>
            </a:r>
          </a:p>
          <a:p>
            <a:r>
              <a:rPr lang="en-US" sz="2000" dirty="0"/>
              <a:t>&lt;body&gt;</a:t>
            </a:r>
          </a:p>
          <a:p>
            <a:r>
              <a:rPr lang="en-US" sz="2000" dirty="0">
                <a:solidFill>
                  <a:srgbClr val="FF0000"/>
                </a:solidFill>
              </a:rPr>
              <a:t>&lt;input type="button" </a:t>
            </a:r>
            <a:r>
              <a:rPr lang="en-US" sz="2000" dirty="0" err="1">
                <a:solidFill>
                  <a:srgbClr val="FF0000"/>
                </a:solidFill>
              </a:rPr>
              <a:t>onclick</a:t>
            </a:r>
            <a:r>
              <a:rPr lang="en-US" sz="2000" dirty="0">
                <a:solidFill>
                  <a:srgbClr val="FF0000"/>
                </a:solidFill>
              </a:rPr>
              <a:t>="</a:t>
            </a:r>
            <a:r>
              <a:rPr lang="en-US" sz="2000" dirty="0" err="1">
                <a:solidFill>
                  <a:srgbClr val="FF0000"/>
                </a:solidFill>
              </a:rPr>
              <a:t>sayHello</a:t>
            </a:r>
            <a:r>
              <a:rPr lang="en-US" sz="2000" dirty="0">
                <a:solidFill>
                  <a:srgbClr val="FF0000"/>
                </a:solidFill>
              </a:rPr>
              <a:t>()" value="Say Hello" /&gt;</a:t>
            </a:r>
          </a:p>
          <a:p>
            <a:r>
              <a:rPr lang="en-US" sz="2000" dirty="0"/>
              <a:t>&lt;/body&gt;</a:t>
            </a:r>
          </a:p>
          <a:p>
            <a:r>
              <a:rPr lang="en-US" sz="2000" dirty="0"/>
              <a:t>&lt;/html&gt;</a:t>
            </a:r>
          </a:p>
        </p:txBody>
      </p:sp>
      <p:pic>
        <p:nvPicPr>
          <p:cNvPr id="6" name="Picture 5"/>
          <p:cNvPicPr>
            <a:picLocks noChangeAspect="1"/>
          </p:cNvPicPr>
          <p:nvPr/>
        </p:nvPicPr>
        <p:blipFill>
          <a:blip r:embed="rId2"/>
          <a:stretch>
            <a:fillRect/>
          </a:stretch>
        </p:blipFill>
        <p:spPr>
          <a:xfrm>
            <a:off x="5076949" y="597814"/>
            <a:ext cx="1478397" cy="497986"/>
          </a:xfrm>
          <a:prstGeom prst="rect">
            <a:avLst/>
          </a:prstGeom>
        </p:spPr>
      </p:pic>
      <p:sp>
        <p:nvSpPr>
          <p:cNvPr id="7" name="Rectangle 6"/>
          <p:cNvSpPr/>
          <p:nvPr/>
        </p:nvSpPr>
        <p:spPr>
          <a:xfrm>
            <a:off x="626771" y="4682431"/>
            <a:ext cx="10955629" cy="1569660"/>
          </a:xfrm>
          <a:prstGeom prst="rect">
            <a:avLst/>
          </a:prstGeom>
        </p:spPr>
        <p:txBody>
          <a:bodyPr wrap="square">
            <a:spAutoFit/>
          </a:bodyPr>
          <a:lstStyle/>
          <a:p>
            <a:r>
              <a:rPr lang="en-US" sz="2400" b="1" dirty="0"/>
              <a:t>JavaScript </a:t>
            </a:r>
            <a:r>
              <a:rPr lang="km-KH" sz="2400" b="1" dirty="0"/>
              <a:t>ក្នុង</a:t>
            </a:r>
            <a:r>
              <a:rPr lang="en-US" sz="2400" b="1" dirty="0"/>
              <a:t> &lt;body&gt;...&lt;/body&gt; section:</a:t>
            </a:r>
          </a:p>
          <a:p>
            <a:r>
              <a:rPr lang="km-KH" sz="2400" dirty="0"/>
              <a:t>ប្រសិនបើត្រូវការ </a:t>
            </a:r>
            <a:r>
              <a:rPr lang="en-US" sz="2400" dirty="0"/>
              <a:t>script </a:t>
            </a:r>
            <a:r>
              <a:rPr lang="km-KH" sz="2400" dirty="0"/>
              <a:t> ដើម្បី</a:t>
            </a:r>
            <a:r>
              <a:rPr lang="en-US" sz="2400" dirty="0"/>
              <a:t> run </a:t>
            </a:r>
            <a:r>
              <a:rPr lang="km-KH" sz="2400" dirty="0"/>
              <a:t>ដូចជា</a:t>
            </a:r>
            <a:r>
              <a:rPr lang="en-US" sz="2400" dirty="0"/>
              <a:t> page loads </a:t>
            </a:r>
            <a:r>
              <a:rPr lang="km-KH" sz="2400" dirty="0"/>
              <a:t>ដូច្នេះ </a:t>
            </a:r>
            <a:r>
              <a:rPr lang="en-US" sz="2400" dirty="0"/>
              <a:t>script generates content </a:t>
            </a:r>
            <a:r>
              <a:rPr lang="km-KH" sz="2400" dirty="0"/>
              <a:t>ក្នុង </a:t>
            </a:r>
            <a:r>
              <a:rPr lang="en-US" sz="2400" dirty="0"/>
              <a:t>page, script </a:t>
            </a:r>
            <a:r>
              <a:rPr lang="km-KH" sz="2400" dirty="0"/>
              <a:t>ចូលក្នុង </a:t>
            </a:r>
            <a:r>
              <a:rPr lang="en-US" sz="2400" dirty="0"/>
              <a:t>&lt;body&gt; </a:t>
            </a:r>
            <a:r>
              <a:rPr lang="km-KH" sz="2400" dirty="0"/>
              <a:t>នៃ </a:t>
            </a:r>
            <a:r>
              <a:rPr lang="en-US" sz="2400" dirty="0"/>
              <a:t>document</a:t>
            </a:r>
            <a:r>
              <a:rPr lang="km-KH" sz="2400" dirty="0"/>
              <a:t>។ ក្នុងករណីនេះ មិនមាន </a:t>
            </a:r>
            <a:r>
              <a:rPr lang="en-US" sz="2400" dirty="0"/>
              <a:t>function </a:t>
            </a:r>
            <a:r>
              <a:rPr lang="km-KH" sz="2400" dirty="0"/>
              <a:t>កំណត់ ប្រើក្នុង </a:t>
            </a:r>
            <a:r>
              <a:rPr lang="en-US" sz="2400" dirty="0"/>
              <a:t>JavaScript:</a:t>
            </a:r>
          </a:p>
        </p:txBody>
      </p:sp>
    </p:spTree>
    <p:extLst>
      <p:ext uri="{BB962C8B-B14F-4D97-AF65-F5344CB8AC3E}">
        <p14:creationId xmlns:p14="http://schemas.microsoft.com/office/powerpoint/2010/main" val="1562649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8287" y="304164"/>
            <a:ext cx="6096000" cy="4524315"/>
          </a:xfrm>
          <a:prstGeom prst="rect">
            <a:avLst/>
          </a:prstGeom>
        </p:spPr>
        <p:txBody>
          <a:bodyPr>
            <a:spAutoFit/>
          </a:bodyPr>
          <a:lstStyle/>
          <a:p>
            <a:r>
              <a:rPr lang="en-US" sz="2400" dirty="0"/>
              <a:t>&lt;html&gt;</a:t>
            </a:r>
          </a:p>
          <a:p>
            <a:r>
              <a:rPr lang="en-US" sz="2400" dirty="0"/>
              <a:t>&lt;head&gt;</a:t>
            </a:r>
          </a:p>
          <a:p>
            <a:r>
              <a:rPr lang="en-US" sz="2400" dirty="0"/>
              <a:t>&lt;/head&gt;</a:t>
            </a:r>
          </a:p>
          <a:p>
            <a:r>
              <a:rPr lang="en-US" sz="2400" dirty="0"/>
              <a:t>&lt;body&gt;</a:t>
            </a:r>
          </a:p>
          <a:p>
            <a:r>
              <a:rPr lang="en-US" sz="2400" dirty="0">
                <a:solidFill>
                  <a:srgbClr val="FF0000"/>
                </a:solidFill>
              </a:rPr>
              <a:t>&lt;script type="text/</a:t>
            </a:r>
            <a:r>
              <a:rPr lang="en-US" sz="2400" dirty="0" err="1">
                <a:solidFill>
                  <a:srgbClr val="FF0000"/>
                </a:solidFill>
              </a:rPr>
              <a:t>javascript</a:t>
            </a:r>
            <a:r>
              <a:rPr lang="en-US" sz="2400" dirty="0">
                <a:solidFill>
                  <a:srgbClr val="FF0000"/>
                </a:solidFill>
              </a:rPr>
              <a:t>"&gt;</a:t>
            </a:r>
          </a:p>
          <a:p>
            <a:r>
              <a:rPr lang="en-US" sz="2400" dirty="0"/>
              <a:t>&lt;!--</a:t>
            </a:r>
          </a:p>
          <a:p>
            <a:r>
              <a:rPr lang="en-US" sz="2400" dirty="0" err="1"/>
              <a:t>document.write</a:t>
            </a:r>
            <a:r>
              <a:rPr lang="en-US" sz="2400" dirty="0"/>
              <a:t>("Hello World")</a:t>
            </a:r>
          </a:p>
          <a:p>
            <a:r>
              <a:rPr lang="en-US" sz="2400" dirty="0"/>
              <a:t>//--&gt;</a:t>
            </a:r>
          </a:p>
          <a:p>
            <a:r>
              <a:rPr lang="en-US" sz="2400" dirty="0">
                <a:solidFill>
                  <a:srgbClr val="FF0000"/>
                </a:solidFill>
              </a:rPr>
              <a:t>&lt;/script&gt;</a:t>
            </a:r>
          </a:p>
          <a:p>
            <a:r>
              <a:rPr lang="en-US" sz="2400" dirty="0"/>
              <a:t>&lt;p&gt;This is web page body &lt;/p&gt;</a:t>
            </a:r>
          </a:p>
          <a:p>
            <a:r>
              <a:rPr lang="en-US" sz="2400" dirty="0"/>
              <a:t>&lt;/body&gt;</a:t>
            </a:r>
          </a:p>
          <a:p>
            <a:r>
              <a:rPr lang="en-US" sz="2400" dirty="0"/>
              <a:t>&lt;/html&gt;</a:t>
            </a:r>
          </a:p>
        </p:txBody>
      </p:sp>
      <p:pic>
        <p:nvPicPr>
          <p:cNvPr id="6" name="Picture 5"/>
          <p:cNvPicPr>
            <a:picLocks noChangeAspect="1"/>
          </p:cNvPicPr>
          <p:nvPr/>
        </p:nvPicPr>
        <p:blipFill>
          <a:blip r:embed="rId2"/>
          <a:stretch>
            <a:fillRect/>
          </a:stretch>
        </p:blipFill>
        <p:spPr>
          <a:xfrm>
            <a:off x="4529657" y="530499"/>
            <a:ext cx="3957520" cy="1072360"/>
          </a:xfrm>
          <a:prstGeom prst="rect">
            <a:avLst/>
          </a:prstGeom>
        </p:spPr>
      </p:pic>
      <p:sp>
        <p:nvSpPr>
          <p:cNvPr id="7" name="Rectangle 6"/>
          <p:cNvSpPr/>
          <p:nvPr/>
        </p:nvSpPr>
        <p:spPr>
          <a:xfrm>
            <a:off x="678287" y="4828479"/>
            <a:ext cx="9959662" cy="1200329"/>
          </a:xfrm>
          <a:prstGeom prst="rect">
            <a:avLst/>
          </a:prstGeom>
        </p:spPr>
        <p:txBody>
          <a:bodyPr wrap="square">
            <a:spAutoFit/>
          </a:bodyPr>
          <a:lstStyle/>
          <a:p>
            <a:r>
              <a:rPr lang="en-US" sz="2400" b="1" dirty="0"/>
              <a:t>JavaScript </a:t>
            </a:r>
            <a:r>
              <a:rPr lang="km-KH" sz="2400" b="1" dirty="0"/>
              <a:t>ក្នុង</a:t>
            </a:r>
            <a:r>
              <a:rPr lang="en-US" sz="2400" b="1" dirty="0"/>
              <a:t> &lt;body&gt; </a:t>
            </a:r>
            <a:r>
              <a:rPr lang="km-KH" sz="2400" b="1" dirty="0"/>
              <a:t>និង</a:t>
            </a:r>
            <a:r>
              <a:rPr lang="en-US" sz="2400" b="1" dirty="0"/>
              <a:t> &lt;head&gt; sections:</a:t>
            </a:r>
          </a:p>
          <a:p>
            <a:r>
              <a:rPr lang="km-KH" sz="2400" dirty="0"/>
              <a:t>អាចបញ្ចូល </a:t>
            </a:r>
            <a:r>
              <a:rPr lang="en-US" sz="2400" dirty="0"/>
              <a:t>JavaScript code </a:t>
            </a:r>
            <a:r>
              <a:rPr lang="km-KH" sz="2400" dirty="0"/>
              <a:t>ក្នុង</a:t>
            </a:r>
            <a:r>
              <a:rPr lang="en-US" sz="2400" dirty="0"/>
              <a:t> &lt;head&gt; and &lt;body&gt; section </a:t>
            </a:r>
            <a:r>
              <a:rPr lang="km-KH" sz="2400" dirty="0"/>
              <a:t>រួមជាមួយគ្នាដូចខាងក្រោម </a:t>
            </a:r>
            <a:r>
              <a:rPr lang="en-US" sz="2400" dirty="0"/>
              <a:t>:</a:t>
            </a:r>
          </a:p>
        </p:txBody>
      </p:sp>
    </p:spTree>
    <p:extLst>
      <p:ext uri="{BB962C8B-B14F-4D97-AF65-F5344CB8AC3E}">
        <p14:creationId xmlns:p14="http://schemas.microsoft.com/office/powerpoint/2010/main" val="3106231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6039" y="296366"/>
            <a:ext cx="6908712" cy="5940088"/>
          </a:xfrm>
          <a:prstGeom prst="rect">
            <a:avLst/>
          </a:prstGeom>
        </p:spPr>
        <p:txBody>
          <a:bodyPr wrap="square">
            <a:spAutoFit/>
          </a:bodyPr>
          <a:lstStyle/>
          <a:p>
            <a:r>
              <a:rPr lang="en-US" sz="2000" dirty="0"/>
              <a:t>&lt;html&gt;</a:t>
            </a:r>
          </a:p>
          <a:p>
            <a:r>
              <a:rPr lang="en-US" sz="2000" dirty="0"/>
              <a:t>&lt;head&gt;</a:t>
            </a:r>
          </a:p>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r>
              <a:rPr lang="en-US" sz="2000" dirty="0">
                <a:solidFill>
                  <a:srgbClr val="FF0000"/>
                </a:solidFill>
              </a:rPr>
              <a:t>&lt;!--</a:t>
            </a:r>
          </a:p>
          <a:p>
            <a:r>
              <a:rPr lang="en-US" sz="2000" dirty="0">
                <a:solidFill>
                  <a:srgbClr val="FF0000"/>
                </a:solidFill>
              </a:rPr>
              <a:t>function </a:t>
            </a:r>
            <a:r>
              <a:rPr lang="en-US" sz="2000" dirty="0" err="1">
                <a:solidFill>
                  <a:srgbClr val="FF0000"/>
                </a:solidFill>
              </a:rPr>
              <a:t>sayHello</a:t>
            </a:r>
            <a:r>
              <a:rPr lang="en-US" sz="2000" dirty="0">
                <a:solidFill>
                  <a:srgbClr val="FF0000"/>
                </a:solidFill>
              </a:rPr>
              <a:t>() {</a:t>
            </a:r>
          </a:p>
          <a:p>
            <a:r>
              <a:rPr lang="en-US" sz="2000" dirty="0">
                <a:solidFill>
                  <a:srgbClr val="FF0000"/>
                </a:solidFill>
              </a:rPr>
              <a:t>   alert("Hello World")</a:t>
            </a:r>
          </a:p>
          <a:p>
            <a:r>
              <a:rPr lang="en-US" sz="2000" dirty="0">
                <a:solidFill>
                  <a:srgbClr val="FF0000"/>
                </a:solidFill>
              </a:rPr>
              <a:t>}</a:t>
            </a:r>
          </a:p>
          <a:p>
            <a:r>
              <a:rPr lang="en-US" sz="2000" dirty="0">
                <a:solidFill>
                  <a:srgbClr val="FF0000"/>
                </a:solidFill>
              </a:rPr>
              <a:t>//--&gt;</a:t>
            </a:r>
          </a:p>
          <a:p>
            <a:r>
              <a:rPr lang="en-US" sz="2000" dirty="0">
                <a:solidFill>
                  <a:srgbClr val="FF0000"/>
                </a:solidFill>
              </a:rPr>
              <a:t>&lt;/script&gt;</a:t>
            </a:r>
          </a:p>
          <a:p>
            <a:r>
              <a:rPr lang="en-US" sz="2000" dirty="0"/>
              <a:t>&lt;/head&gt;</a:t>
            </a:r>
          </a:p>
          <a:p>
            <a:r>
              <a:rPr lang="en-US" sz="2000" dirty="0"/>
              <a:t>&lt;body&gt;</a:t>
            </a:r>
          </a:p>
          <a:p>
            <a:r>
              <a:rPr lang="en-US" sz="2000" dirty="0">
                <a:solidFill>
                  <a:srgbClr val="00B050"/>
                </a:solidFill>
              </a:rPr>
              <a:t>&lt;script type="text/</a:t>
            </a:r>
            <a:r>
              <a:rPr lang="en-US" sz="2000" dirty="0" err="1">
                <a:solidFill>
                  <a:srgbClr val="00B050"/>
                </a:solidFill>
              </a:rPr>
              <a:t>javascript</a:t>
            </a:r>
            <a:r>
              <a:rPr lang="en-US" sz="2000" dirty="0">
                <a:solidFill>
                  <a:srgbClr val="00B050"/>
                </a:solidFill>
              </a:rPr>
              <a:t>"&gt;</a:t>
            </a:r>
          </a:p>
          <a:p>
            <a:r>
              <a:rPr lang="en-US" sz="2000" dirty="0">
                <a:solidFill>
                  <a:srgbClr val="00B050"/>
                </a:solidFill>
              </a:rPr>
              <a:t>&lt;!--</a:t>
            </a:r>
          </a:p>
          <a:p>
            <a:r>
              <a:rPr lang="en-US" sz="2000" dirty="0" err="1">
                <a:solidFill>
                  <a:srgbClr val="00B050"/>
                </a:solidFill>
              </a:rPr>
              <a:t>document.write</a:t>
            </a:r>
            <a:r>
              <a:rPr lang="en-US" sz="2000" dirty="0">
                <a:solidFill>
                  <a:srgbClr val="00B050"/>
                </a:solidFill>
              </a:rPr>
              <a:t>("Hello World")</a:t>
            </a:r>
          </a:p>
          <a:p>
            <a:r>
              <a:rPr lang="en-US" sz="2000" dirty="0">
                <a:solidFill>
                  <a:srgbClr val="00B050"/>
                </a:solidFill>
              </a:rPr>
              <a:t>//--&gt;</a:t>
            </a:r>
          </a:p>
          <a:p>
            <a:r>
              <a:rPr lang="en-US" sz="2000" dirty="0">
                <a:solidFill>
                  <a:srgbClr val="00B050"/>
                </a:solidFill>
              </a:rPr>
              <a:t>&lt;/script&gt;</a:t>
            </a:r>
          </a:p>
          <a:p>
            <a:r>
              <a:rPr lang="en-US" sz="2000" dirty="0">
                <a:solidFill>
                  <a:srgbClr val="00B050"/>
                </a:solidFill>
              </a:rPr>
              <a:t>&lt;input type="button" </a:t>
            </a:r>
            <a:r>
              <a:rPr lang="en-US" sz="2000" dirty="0" err="1">
                <a:solidFill>
                  <a:srgbClr val="00B050"/>
                </a:solidFill>
              </a:rPr>
              <a:t>onclick</a:t>
            </a:r>
            <a:r>
              <a:rPr lang="en-US" sz="2000" dirty="0">
                <a:solidFill>
                  <a:srgbClr val="00B050"/>
                </a:solidFill>
              </a:rPr>
              <a:t>="</a:t>
            </a:r>
            <a:r>
              <a:rPr lang="en-US" sz="2000" dirty="0" err="1">
                <a:solidFill>
                  <a:srgbClr val="00B050"/>
                </a:solidFill>
              </a:rPr>
              <a:t>sayHello</a:t>
            </a:r>
            <a:r>
              <a:rPr lang="en-US" sz="2000" dirty="0">
                <a:solidFill>
                  <a:srgbClr val="00B050"/>
                </a:solidFill>
              </a:rPr>
              <a:t>()" value="Say Hello" /&gt;</a:t>
            </a:r>
          </a:p>
          <a:p>
            <a:r>
              <a:rPr lang="en-US" sz="2000" dirty="0"/>
              <a:t>&lt;/body&gt;</a:t>
            </a:r>
          </a:p>
          <a:p>
            <a:r>
              <a:rPr lang="en-US" sz="2000" dirty="0"/>
              <a:t>&lt;/html&gt;</a:t>
            </a:r>
          </a:p>
        </p:txBody>
      </p:sp>
      <p:pic>
        <p:nvPicPr>
          <p:cNvPr id="5" name="Picture 4"/>
          <p:cNvPicPr>
            <a:picLocks noChangeAspect="1"/>
          </p:cNvPicPr>
          <p:nvPr/>
        </p:nvPicPr>
        <p:blipFill>
          <a:blip r:embed="rId2"/>
          <a:stretch>
            <a:fillRect/>
          </a:stretch>
        </p:blipFill>
        <p:spPr>
          <a:xfrm>
            <a:off x="6054339" y="915999"/>
            <a:ext cx="3360117" cy="1471019"/>
          </a:xfrm>
          <a:prstGeom prst="rect">
            <a:avLst/>
          </a:prstGeom>
        </p:spPr>
      </p:pic>
    </p:spTree>
    <p:extLst>
      <p:ext uri="{BB962C8B-B14F-4D97-AF65-F5344CB8AC3E}">
        <p14:creationId xmlns:p14="http://schemas.microsoft.com/office/powerpoint/2010/main" val="1794852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772" y="220235"/>
            <a:ext cx="10899820" cy="1569660"/>
          </a:xfrm>
          <a:prstGeom prst="rect">
            <a:avLst/>
          </a:prstGeom>
        </p:spPr>
        <p:txBody>
          <a:bodyPr wrap="square">
            <a:spAutoFit/>
          </a:bodyPr>
          <a:lstStyle/>
          <a:p>
            <a:r>
              <a:rPr lang="en-US" sz="2400" b="1" u="sng" dirty="0">
                <a:solidFill>
                  <a:srgbClr val="0000FF"/>
                </a:solidFill>
                <a:effectLst>
                  <a:outerShdw blurRad="38100" dist="38100" dir="2700000" algn="tl">
                    <a:srgbClr val="000000">
                      <a:alpha val="43137"/>
                    </a:srgbClr>
                  </a:outerShdw>
                </a:effectLst>
              </a:rPr>
              <a:t>JavaScript in External File :</a:t>
            </a:r>
          </a:p>
          <a:p>
            <a:r>
              <a:rPr lang="km-KH" sz="2400" dirty="0"/>
              <a:t>ចាប់ផ្តើមដំណើរការក្នុង </a:t>
            </a:r>
            <a:r>
              <a:rPr lang="en-US" sz="2400" dirty="0"/>
              <a:t>JavaScript</a:t>
            </a:r>
            <a:endParaRPr lang="km-KH" sz="2400" dirty="0"/>
          </a:p>
          <a:p>
            <a:r>
              <a:rPr lang="km-KH" sz="2400" dirty="0"/>
              <a:t>នេះជាកាងបង្ហាញរួមបញ្ចូលក្នុង </a:t>
            </a:r>
            <a:r>
              <a:rPr lang="en-US" sz="2400" dirty="0"/>
              <a:t>external JavaScript file </a:t>
            </a:r>
            <a:r>
              <a:rPr lang="km-KH" sz="2400" dirty="0"/>
              <a:t>ក្នុង </a:t>
            </a:r>
            <a:r>
              <a:rPr lang="en-US" sz="2400" dirty="0"/>
              <a:t>HTML code </a:t>
            </a:r>
            <a:r>
              <a:rPr lang="km-KH" sz="2400" dirty="0"/>
              <a:t>ដែលប្រើ</a:t>
            </a:r>
            <a:r>
              <a:rPr lang="en-US" sz="2400" dirty="0"/>
              <a:t> </a:t>
            </a:r>
            <a:r>
              <a:rPr lang="en-US" sz="2400" i="1" dirty="0"/>
              <a:t>script</a:t>
            </a:r>
            <a:r>
              <a:rPr lang="en-US" sz="2400" dirty="0"/>
              <a:t> tag </a:t>
            </a:r>
            <a:r>
              <a:rPr lang="km-KH" sz="2400" dirty="0"/>
              <a:t>និងជា </a:t>
            </a:r>
            <a:r>
              <a:rPr lang="en-US" sz="2400" i="1" dirty="0" err="1"/>
              <a:t>src</a:t>
            </a:r>
            <a:r>
              <a:rPr lang="en-US" sz="2400" dirty="0"/>
              <a:t> attribute:</a:t>
            </a:r>
          </a:p>
        </p:txBody>
      </p:sp>
      <p:sp>
        <p:nvSpPr>
          <p:cNvPr id="6" name="Rectangle 5"/>
          <p:cNvSpPr/>
          <p:nvPr/>
        </p:nvSpPr>
        <p:spPr>
          <a:xfrm>
            <a:off x="1124218" y="2381427"/>
            <a:ext cx="6096000" cy="3416320"/>
          </a:xfrm>
          <a:prstGeom prst="rect">
            <a:avLst/>
          </a:prstGeom>
        </p:spPr>
        <p:txBody>
          <a:bodyPr>
            <a:spAutoFit/>
          </a:bodyPr>
          <a:lstStyle/>
          <a:p>
            <a:r>
              <a:rPr lang="en-US" sz="2400" dirty="0"/>
              <a:t>&lt;html&gt;</a:t>
            </a:r>
          </a:p>
          <a:p>
            <a:r>
              <a:rPr lang="en-US" sz="2400" dirty="0"/>
              <a:t>&lt;head&gt;</a:t>
            </a:r>
          </a:p>
          <a:p>
            <a:r>
              <a:rPr lang="en-US" sz="2400" dirty="0">
                <a:solidFill>
                  <a:srgbClr val="FF0000"/>
                </a:solidFill>
              </a:rPr>
              <a:t>&lt;script type="text/</a:t>
            </a:r>
            <a:r>
              <a:rPr lang="en-US" sz="2400" dirty="0" err="1">
                <a:solidFill>
                  <a:srgbClr val="FF0000"/>
                </a:solidFill>
              </a:rPr>
              <a:t>javascript</a:t>
            </a:r>
            <a:r>
              <a:rPr lang="en-US" sz="2400" dirty="0">
                <a:solidFill>
                  <a:srgbClr val="FF0000"/>
                </a:solidFill>
              </a:rPr>
              <a:t>" </a:t>
            </a:r>
            <a:r>
              <a:rPr lang="en-US" sz="2400" dirty="0" err="1">
                <a:solidFill>
                  <a:srgbClr val="FF0000"/>
                </a:solidFill>
              </a:rPr>
              <a:t>src</a:t>
            </a:r>
            <a:r>
              <a:rPr lang="en-US" sz="2400" dirty="0">
                <a:solidFill>
                  <a:srgbClr val="FF0000"/>
                </a:solidFill>
              </a:rPr>
              <a:t>="filename.js" &gt;&lt;/script&gt;</a:t>
            </a:r>
          </a:p>
          <a:p>
            <a:r>
              <a:rPr lang="en-US" sz="2400" dirty="0"/>
              <a:t>&lt;/head&gt;</a:t>
            </a:r>
          </a:p>
          <a:p>
            <a:r>
              <a:rPr lang="en-US" sz="2400" dirty="0"/>
              <a:t>&lt;body&gt;</a:t>
            </a:r>
          </a:p>
          <a:p>
            <a:r>
              <a:rPr lang="en-US" sz="2400" dirty="0"/>
              <a:t>.......</a:t>
            </a:r>
          </a:p>
          <a:p>
            <a:r>
              <a:rPr lang="en-US" sz="2400" dirty="0"/>
              <a:t>&lt;/body&gt;</a:t>
            </a:r>
          </a:p>
          <a:p>
            <a:r>
              <a:rPr lang="en-US" sz="2400" dirty="0"/>
              <a:t>&lt;/html&gt;</a:t>
            </a:r>
          </a:p>
        </p:txBody>
      </p:sp>
    </p:spTree>
    <p:extLst>
      <p:ext uri="{BB962C8B-B14F-4D97-AF65-F5344CB8AC3E}">
        <p14:creationId xmlns:p14="http://schemas.microsoft.com/office/powerpoint/2010/main" val="423061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3531" y="501134"/>
            <a:ext cx="1779974" cy="461665"/>
          </a:xfrm>
          <a:prstGeom prst="rect">
            <a:avLst/>
          </a:prstGeom>
        </p:spPr>
        <p:txBody>
          <a:bodyPr wrap="none">
            <a:spAutoFit/>
          </a:bodyPr>
          <a:lstStyle/>
          <a:p>
            <a:r>
              <a:rPr lang="km-KH" sz="2400" dirty="0">
                <a:solidFill>
                  <a:srgbClr val="0066FF"/>
                </a:solidFill>
                <a:effectLst>
                  <a:outerShdw blurRad="38100" dist="38100" dir="2700000" algn="tl">
                    <a:srgbClr val="000000">
                      <a:alpha val="43137"/>
                    </a:srgbClr>
                  </a:outerShdw>
                </a:effectLst>
              </a:rPr>
              <a:t>គូរង្វង់ </a:t>
            </a:r>
            <a:r>
              <a:rPr lang="en-US" sz="2400" dirty="0">
                <a:solidFill>
                  <a:srgbClr val="0066FF"/>
                </a:solidFill>
                <a:effectLst>
                  <a:outerShdw blurRad="38100" dist="38100" dir="2700000" algn="tl">
                    <a:srgbClr val="000000">
                      <a:alpha val="43137"/>
                    </a:srgbClr>
                  </a:outerShdw>
                </a:effectLst>
              </a:rPr>
              <a:t>Circle</a:t>
            </a:r>
          </a:p>
        </p:txBody>
      </p:sp>
      <p:sp>
        <p:nvSpPr>
          <p:cNvPr id="5" name="Rectangle 4"/>
          <p:cNvSpPr/>
          <p:nvPr/>
        </p:nvSpPr>
        <p:spPr>
          <a:xfrm>
            <a:off x="1103531" y="1208544"/>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&lt;canvas id="</a:t>
            </a:r>
            <a:r>
              <a:rPr lang="en-US" dirty="0" err="1"/>
              <a:t>myCanvas</a:t>
            </a:r>
            <a:r>
              <a:rPr lang="en-US" dirty="0"/>
              <a:t>" width="200" height="100" style="border:1px solid #d3d3d3;"&gt;</a:t>
            </a:r>
          </a:p>
          <a:p>
            <a:r>
              <a:rPr lang="en-US" dirty="0"/>
              <a:t>Your browser does not support the HTML5 canvas tag.&lt;/canvas&gt;</a:t>
            </a:r>
          </a:p>
          <a:p>
            <a:endParaRPr lang="en-US" dirty="0"/>
          </a:p>
          <a:p>
            <a:r>
              <a:rPr lang="en-US" dirty="0"/>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r>
              <a:rPr lang="en-US" dirty="0" err="1"/>
              <a:t>ctx.beginPath</a:t>
            </a:r>
            <a:r>
              <a:rPr lang="en-US" dirty="0"/>
              <a:t>();</a:t>
            </a:r>
          </a:p>
          <a:p>
            <a:r>
              <a:rPr lang="en-US" dirty="0"/>
              <a:t>ctx.arc(95,50,40,0,2*</a:t>
            </a:r>
            <a:r>
              <a:rPr lang="en-US" dirty="0" err="1"/>
              <a:t>Math.PI</a:t>
            </a:r>
            <a:r>
              <a:rPr lang="en-US" dirty="0"/>
              <a:t>);</a:t>
            </a:r>
          </a:p>
          <a:p>
            <a:r>
              <a:rPr lang="en-US" dirty="0" err="1"/>
              <a:t>ctx.stroke</a:t>
            </a:r>
            <a:r>
              <a:rPr lang="en-US" dirty="0"/>
              <a:t>();</a:t>
            </a:r>
          </a:p>
          <a:p>
            <a:r>
              <a:rPr lang="en-US" dirty="0"/>
              <a:t>&lt;/script&gt; </a:t>
            </a:r>
          </a:p>
          <a:p>
            <a:endParaRPr lang="en-US" dirty="0"/>
          </a:p>
          <a:p>
            <a:r>
              <a:rPr lang="en-US" dirty="0"/>
              <a:t>&lt;/body&gt;</a:t>
            </a:r>
          </a:p>
          <a:p>
            <a:r>
              <a:rPr lang="en-US" dirty="0"/>
              <a:t>&lt;/html&gt;</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4" y="1208544"/>
            <a:ext cx="3076575" cy="165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545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200" y="505761"/>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មេរៀនទី៤</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Variables and </a:t>
            </a:r>
            <a:r>
              <a:rPr lang="en-US" sz="2400" b="1" dirty="0" err="1">
                <a:solidFill>
                  <a:srgbClr val="FF0000"/>
                </a:solidFill>
                <a:effectLst>
                  <a:outerShdw blurRad="38100" dist="38100" dir="2700000" algn="tl">
                    <a:srgbClr val="000000">
                      <a:alpha val="43137"/>
                    </a:srgbClr>
                  </a:outerShdw>
                </a:effectLst>
              </a:rPr>
              <a:t>DataTypes</a:t>
            </a:r>
            <a:endParaRPr lang="en-US" sz="2400" b="1" dirty="0">
              <a:solidFill>
                <a:srgbClr val="FF0000"/>
              </a:solidFill>
              <a:effectLst>
                <a:outerShdw blurRad="38100" dist="38100" dir="2700000" algn="tl">
                  <a:srgbClr val="000000">
                    <a:alpha val="43137"/>
                  </a:srgbClr>
                </a:outerShdw>
              </a:effectLst>
            </a:endParaRPr>
          </a:p>
        </p:txBody>
      </p:sp>
      <p:sp>
        <p:nvSpPr>
          <p:cNvPr id="5" name="Rectangle 4"/>
          <p:cNvSpPr/>
          <p:nvPr/>
        </p:nvSpPr>
        <p:spPr>
          <a:xfrm>
            <a:off x="528090" y="967426"/>
            <a:ext cx="2945102" cy="461665"/>
          </a:xfrm>
          <a:prstGeom prst="rect">
            <a:avLst/>
          </a:prstGeom>
        </p:spPr>
        <p:txBody>
          <a:bodyPr wrap="none">
            <a:spAutoFit/>
          </a:bodyPr>
          <a:lstStyle/>
          <a:p>
            <a:r>
              <a:rPr lang="en-US" sz="2400" b="1" dirty="0">
                <a:solidFill>
                  <a:srgbClr val="0000FF"/>
                </a:solidFill>
              </a:rPr>
              <a:t>JavaScript</a:t>
            </a:r>
            <a:r>
              <a:rPr lang="en-US" sz="2400" b="1" dirty="0"/>
              <a:t> </a:t>
            </a:r>
            <a:r>
              <a:rPr lang="en-US" sz="2400" b="1" dirty="0" err="1">
                <a:solidFill>
                  <a:srgbClr val="0000FF"/>
                </a:solidFill>
              </a:rPr>
              <a:t>DataTypes</a:t>
            </a:r>
            <a:r>
              <a:rPr lang="en-US" sz="2400" b="1" dirty="0"/>
              <a:t>:</a:t>
            </a:r>
          </a:p>
        </p:txBody>
      </p:sp>
      <p:sp>
        <p:nvSpPr>
          <p:cNvPr id="6" name="Rectangle 5"/>
          <p:cNvSpPr/>
          <p:nvPr/>
        </p:nvSpPr>
        <p:spPr>
          <a:xfrm>
            <a:off x="528090" y="1336758"/>
            <a:ext cx="6096000" cy="1569660"/>
          </a:xfrm>
          <a:prstGeom prst="rect">
            <a:avLst/>
          </a:prstGeom>
        </p:spPr>
        <p:txBody>
          <a:bodyPr>
            <a:spAutoFit/>
          </a:bodyPr>
          <a:lstStyle/>
          <a:p>
            <a:r>
              <a:rPr lang="en-US" sz="2400" dirty="0"/>
              <a:t>JavaScript </a:t>
            </a:r>
            <a:r>
              <a:rPr lang="km-KH" sz="2400" dirty="0"/>
              <a:t>អនុញ្ញាធ្វើការ បីប្រភេទ </a:t>
            </a:r>
            <a:r>
              <a:rPr lang="en-US" sz="2400" dirty="0"/>
              <a:t>data types:</a:t>
            </a:r>
          </a:p>
          <a:p>
            <a:pPr>
              <a:buFont typeface="Arial" panose="020B0604020202020204" pitchFamily="34" charset="0"/>
              <a:buChar char="•"/>
            </a:pPr>
            <a:r>
              <a:rPr lang="en-US" sz="2400" dirty="0"/>
              <a:t>Numbers </a:t>
            </a:r>
            <a:r>
              <a:rPr lang="en-US" sz="2400" dirty="0" err="1"/>
              <a:t>eg</a:t>
            </a:r>
            <a:r>
              <a:rPr lang="en-US" sz="2400" dirty="0"/>
              <a:t>. 123, 120.50 etc.</a:t>
            </a:r>
          </a:p>
          <a:p>
            <a:pPr>
              <a:buFont typeface="Arial" panose="020B0604020202020204" pitchFamily="34" charset="0"/>
              <a:buChar char="•"/>
            </a:pPr>
            <a:r>
              <a:rPr lang="en-US" sz="2400" dirty="0"/>
              <a:t>Strings of text e.g. "This text string" etc.</a:t>
            </a:r>
          </a:p>
          <a:p>
            <a:pPr>
              <a:buFont typeface="Arial" panose="020B0604020202020204" pitchFamily="34" charset="0"/>
              <a:buChar char="•"/>
            </a:pPr>
            <a:r>
              <a:rPr lang="en-US" sz="2400" dirty="0"/>
              <a:t>Boolean e.g. true or false.</a:t>
            </a:r>
          </a:p>
        </p:txBody>
      </p:sp>
      <p:sp>
        <p:nvSpPr>
          <p:cNvPr id="7" name="Rectangle 6"/>
          <p:cNvSpPr/>
          <p:nvPr/>
        </p:nvSpPr>
        <p:spPr>
          <a:xfrm>
            <a:off x="528090" y="3144822"/>
            <a:ext cx="6096000" cy="1938992"/>
          </a:xfrm>
          <a:prstGeom prst="rect">
            <a:avLst/>
          </a:prstGeom>
        </p:spPr>
        <p:txBody>
          <a:bodyPr>
            <a:spAutoFit/>
          </a:bodyPr>
          <a:lstStyle/>
          <a:p>
            <a:r>
              <a:rPr lang="en-US" sz="2400" b="1" dirty="0"/>
              <a:t>JavaScript Variables:</a:t>
            </a:r>
          </a:p>
          <a:p>
            <a:r>
              <a:rPr lang="km-KH" sz="2400" dirty="0"/>
              <a:t>ដូច </a:t>
            </a:r>
            <a:r>
              <a:rPr lang="en-US" sz="2400" dirty="0"/>
              <a:t>programming languages</a:t>
            </a:r>
            <a:r>
              <a:rPr lang="km-KH" sz="2400" dirty="0"/>
              <a:t> ផ្សេងទៀត</a:t>
            </a:r>
            <a:r>
              <a:rPr lang="en-US" sz="2400" dirty="0"/>
              <a:t>, JavaScript </a:t>
            </a:r>
            <a:r>
              <a:rPr lang="km-KH" sz="2400" dirty="0"/>
              <a:t>មានអថេរ</a:t>
            </a:r>
            <a:r>
              <a:rPr lang="en-US" sz="2400" dirty="0"/>
              <a:t> variables</a:t>
            </a:r>
            <a:r>
              <a:rPr lang="km-KH" sz="2400" dirty="0"/>
              <a:t> ដែរ។ </a:t>
            </a:r>
            <a:r>
              <a:rPr lang="en-US" sz="2400" dirty="0"/>
              <a:t> </a:t>
            </a:r>
            <a:r>
              <a:rPr lang="km-KH" sz="2400" dirty="0"/>
              <a:t>បណ្តា អថេរ </a:t>
            </a:r>
            <a:r>
              <a:rPr lang="en-US" sz="2400" dirty="0"/>
              <a:t>Variables </a:t>
            </a:r>
            <a:r>
              <a:rPr lang="km-KH" sz="2400" dirty="0"/>
              <a:t>ប្រកាស ជាមួយពាក្ស </a:t>
            </a:r>
            <a:r>
              <a:rPr lang="en-US" sz="2400" b="1" dirty="0" err="1"/>
              <a:t>var</a:t>
            </a:r>
            <a:r>
              <a:rPr lang="en-US" sz="2400" dirty="0"/>
              <a:t> keyword </a:t>
            </a:r>
            <a:r>
              <a:rPr lang="km-KH" sz="2400" dirty="0"/>
              <a:t>ដូចខាងក្រោម</a:t>
            </a:r>
            <a:r>
              <a:rPr lang="en-US" sz="2400" dirty="0"/>
              <a:t>:</a:t>
            </a:r>
          </a:p>
        </p:txBody>
      </p:sp>
      <p:sp>
        <p:nvSpPr>
          <p:cNvPr id="9" name="Rectangle 8"/>
          <p:cNvSpPr/>
          <p:nvPr/>
        </p:nvSpPr>
        <p:spPr>
          <a:xfrm>
            <a:off x="6819900" y="4008465"/>
            <a:ext cx="6096000" cy="2308324"/>
          </a:xfrm>
          <a:prstGeom prst="rect">
            <a:avLst/>
          </a:prstGeom>
        </p:spPr>
        <p:txBody>
          <a:bodyPr>
            <a:spAutoFit/>
          </a:bodyPr>
          <a:lstStyle/>
          <a:p>
            <a:r>
              <a:rPr lang="en-US" sz="2400" dirty="0">
                <a:solidFill>
                  <a:srgbClr val="0000FF"/>
                </a:solidFill>
              </a:rPr>
              <a:t>&lt;script type="text/</a:t>
            </a:r>
            <a:r>
              <a:rPr lang="en-US" sz="2400" dirty="0" err="1">
                <a:solidFill>
                  <a:srgbClr val="0000FF"/>
                </a:solidFill>
              </a:rPr>
              <a:t>javascript</a:t>
            </a:r>
            <a:r>
              <a:rPr lang="en-US" sz="2400" dirty="0">
                <a:solidFill>
                  <a:srgbClr val="0000FF"/>
                </a:solidFill>
              </a:rPr>
              <a:t>"&gt;</a:t>
            </a:r>
          </a:p>
          <a:p>
            <a:r>
              <a:rPr lang="en-US" sz="2400" dirty="0">
                <a:solidFill>
                  <a:srgbClr val="0000FF"/>
                </a:solidFill>
              </a:rPr>
              <a:t>&lt;!--</a:t>
            </a:r>
          </a:p>
          <a:p>
            <a:r>
              <a:rPr lang="en-US" sz="2400" b="1" dirty="0" err="1">
                <a:solidFill>
                  <a:srgbClr val="FF0000"/>
                </a:solidFill>
              </a:rPr>
              <a:t>var</a:t>
            </a:r>
            <a:r>
              <a:rPr lang="en-US" sz="2400" dirty="0">
                <a:solidFill>
                  <a:srgbClr val="0000FF"/>
                </a:solidFill>
              </a:rPr>
              <a:t> money;</a:t>
            </a:r>
          </a:p>
          <a:p>
            <a:r>
              <a:rPr lang="en-US" sz="2400" b="1" dirty="0" err="1">
                <a:solidFill>
                  <a:srgbClr val="FF0000"/>
                </a:solidFill>
              </a:rPr>
              <a:t>var</a:t>
            </a:r>
            <a:r>
              <a:rPr lang="en-US" sz="2400" dirty="0">
                <a:solidFill>
                  <a:srgbClr val="0000FF"/>
                </a:solidFill>
              </a:rPr>
              <a:t> name;</a:t>
            </a:r>
          </a:p>
          <a:p>
            <a:r>
              <a:rPr lang="en-US" sz="2400" dirty="0">
                <a:solidFill>
                  <a:srgbClr val="0000FF"/>
                </a:solidFill>
              </a:rPr>
              <a:t>//--&gt;</a:t>
            </a:r>
          </a:p>
          <a:p>
            <a:r>
              <a:rPr lang="en-US" sz="2400" dirty="0">
                <a:solidFill>
                  <a:srgbClr val="0000FF"/>
                </a:solidFill>
              </a:rPr>
              <a:t>&lt;/script&gt;</a:t>
            </a:r>
          </a:p>
        </p:txBody>
      </p:sp>
    </p:spTree>
    <p:extLst>
      <p:ext uri="{BB962C8B-B14F-4D97-AF65-F5344CB8AC3E}">
        <p14:creationId xmlns:p14="http://schemas.microsoft.com/office/powerpoint/2010/main" val="2266606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408" y="491423"/>
            <a:ext cx="8840542" cy="400110"/>
          </a:xfrm>
          <a:prstGeom prst="rect">
            <a:avLst/>
          </a:prstGeom>
        </p:spPr>
        <p:txBody>
          <a:bodyPr wrap="square">
            <a:spAutoFit/>
          </a:bodyPr>
          <a:lstStyle/>
          <a:p>
            <a:r>
              <a:rPr lang="km-KH" sz="2000" dirty="0"/>
              <a:t>អាចប្រកាស </a:t>
            </a:r>
            <a:r>
              <a:rPr lang="en-US" sz="2000" dirty="0"/>
              <a:t>declare </a:t>
            </a:r>
            <a:r>
              <a:rPr lang="km-KH" sz="2000" dirty="0"/>
              <a:t>អថេរច្រើន </a:t>
            </a:r>
            <a:r>
              <a:rPr lang="en-US" sz="2000" dirty="0"/>
              <a:t>variables </a:t>
            </a:r>
            <a:r>
              <a:rPr lang="km-KH" sz="2000" dirty="0"/>
              <a:t>ជាមួយ </a:t>
            </a:r>
            <a:r>
              <a:rPr lang="en-US" sz="2000" b="1" dirty="0" err="1"/>
              <a:t>var</a:t>
            </a:r>
            <a:r>
              <a:rPr lang="en-US" sz="2000" dirty="0"/>
              <a:t> keyword </a:t>
            </a:r>
            <a:r>
              <a:rPr lang="km-KH" sz="2000" dirty="0"/>
              <a:t>ខាងក្រោម</a:t>
            </a:r>
            <a:r>
              <a:rPr lang="en-US" sz="2000" dirty="0"/>
              <a:t>:</a:t>
            </a:r>
          </a:p>
        </p:txBody>
      </p:sp>
      <p:sp>
        <p:nvSpPr>
          <p:cNvPr id="5" name="Rectangle 4"/>
          <p:cNvSpPr/>
          <p:nvPr/>
        </p:nvSpPr>
        <p:spPr>
          <a:xfrm>
            <a:off x="665408" y="1224291"/>
            <a:ext cx="6096000" cy="1631216"/>
          </a:xfrm>
          <a:prstGeom prst="rect">
            <a:avLst/>
          </a:prstGeom>
        </p:spPr>
        <p:txBody>
          <a:bodyPr>
            <a:spAutoFit/>
          </a:bodyPr>
          <a:lstStyle/>
          <a:p>
            <a:r>
              <a:rPr lang="en-US" sz="2000" dirty="0">
                <a:solidFill>
                  <a:srgbClr val="0000FF"/>
                </a:solidFill>
              </a:rPr>
              <a:t>&lt;script type="text/</a:t>
            </a:r>
            <a:r>
              <a:rPr lang="en-US" sz="2000" dirty="0" err="1">
                <a:solidFill>
                  <a:srgbClr val="0000FF"/>
                </a:solidFill>
              </a:rPr>
              <a:t>javascript</a:t>
            </a:r>
            <a:r>
              <a:rPr lang="en-US" sz="2000" dirty="0">
                <a:solidFill>
                  <a:srgbClr val="0000FF"/>
                </a:solidFill>
              </a:rPr>
              <a:t>"&gt;</a:t>
            </a:r>
          </a:p>
          <a:p>
            <a:r>
              <a:rPr lang="en-US" sz="2000" dirty="0">
                <a:solidFill>
                  <a:srgbClr val="0000FF"/>
                </a:solidFill>
              </a:rPr>
              <a:t>&lt;!--</a:t>
            </a:r>
          </a:p>
          <a:p>
            <a:r>
              <a:rPr lang="en-US" sz="2000" dirty="0" err="1">
                <a:solidFill>
                  <a:srgbClr val="FF0000"/>
                </a:solidFill>
              </a:rPr>
              <a:t>var</a:t>
            </a:r>
            <a:r>
              <a:rPr lang="en-US" sz="2000" dirty="0">
                <a:solidFill>
                  <a:srgbClr val="0000FF"/>
                </a:solidFill>
              </a:rPr>
              <a:t> </a:t>
            </a:r>
            <a:r>
              <a:rPr lang="en-US" sz="2000" dirty="0">
                <a:solidFill>
                  <a:srgbClr val="00B050"/>
                </a:solidFill>
              </a:rPr>
              <a:t>money</a:t>
            </a:r>
            <a:r>
              <a:rPr lang="en-US" sz="2000" dirty="0">
                <a:solidFill>
                  <a:srgbClr val="0000FF"/>
                </a:solidFill>
              </a:rPr>
              <a:t>, name;</a:t>
            </a:r>
          </a:p>
          <a:p>
            <a:r>
              <a:rPr lang="en-US" sz="2000" dirty="0">
                <a:solidFill>
                  <a:srgbClr val="0000FF"/>
                </a:solidFill>
              </a:rPr>
              <a:t>//--&gt;</a:t>
            </a:r>
          </a:p>
          <a:p>
            <a:r>
              <a:rPr lang="en-US" sz="2000" dirty="0">
                <a:solidFill>
                  <a:srgbClr val="0000FF"/>
                </a:solidFill>
              </a:rPr>
              <a:t>&lt;/script&gt;</a:t>
            </a:r>
          </a:p>
        </p:txBody>
      </p:sp>
      <p:sp>
        <p:nvSpPr>
          <p:cNvPr id="6" name="Rectangle 5"/>
          <p:cNvSpPr/>
          <p:nvPr/>
        </p:nvSpPr>
        <p:spPr>
          <a:xfrm>
            <a:off x="665408" y="2854019"/>
            <a:ext cx="10629364" cy="1015663"/>
          </a:xfrm>
          <a:prstGeom prst="rect">
            <a:avLst/>
          </a:prstGeom>
        </p:spPr>
        <p:txBody>
          <a:bodyPr wrap="square">
            <a:spAutoFit/>
          </a:bodyPr>
          <a:lstStyle/>
          <a:p>
            <a:r>
              <a:rPr lang="km-KH" sz="2000" dirty="0"/>
              <a:t>ការផ្ទុក </a:t>
            </a:r>
            <a:r>
              <a:rPr lang="en-US" sz="2000" dirty="0"/>
              <a:t>value </a:t>
            </a:r>
            <a:r>
              <a:rPr lang="km-KH" sz="2000" dirty="0"/>
              <a:t>ក្នុងអថេរ </a:t>
            </a:r>
            <a:r>
              <a:rPr lang="en-US" sz="2000" dirty="0"/>
              <a:t>variable </a:t>
            </a:r>
            <a:r>
              <a:rPr lang="km-KH" sz="2000" dirty="0"/>
              <a:t>មួយត្រូវបានហៅថា </a:t>
            </a:r>
            <a:r>
              <a:rPr lang="en-US" sz="2000" dirty="0"/>
              <a:t>variable initialization</a:t>
            </a:r>
            <a:r>
              <a:rPr lang="km-KH" sz="2000" dirty="0"/>
              <a:t>។​ </a:t>
            </a:r>
          </a:p>
          <a:p>
            <a:r>
              <a:rPr lang="en-US" sz="2000" dirty="0"/>
              <a:t>For instance, you might create a variable named </a:t>
            </a:r>
            <a:r>
              <a:rPr lang="en-US" sz="2000" i="1" dirty="0"/>
              <a:t>money</a:t>
            </a:r>
            <a:r>
              <a:rPr lang="en-US" sz="2000" dirty="0"/>
              <a:t> and assign the value 2000.50 to it later. For another variable you can assign a value the time of initialization as follows:</a:t>
            </a:r>
          </a:p>
        </p:txBody>
      </p:sp>
      <p:sp>
        <p:nvSpPr>
          <p:cNvPr id="8" name="Rectangle 7"/>
          <p:cNvSpPr/>
          <p:nvPr/>
        </p:nvSpPr>
        <p:spPr>
          <a:xfrm>
            <a:off x="665408" y="4159897"/>
            <a:ext cx="6096000" cy="2246769"/>
          </a:xfrm>
          <a:prstGeom prst="rect">
            <a:avLst/>
          </a:prstGeom>
        </p:spPr>
        <p:txBody>
          <a:bodyPr>
            <a:spAutoFit/>
          </a:bodyPr>
          <a:lstStyle/>
          <a:p>
            <a:r>
              <a:rPr lang="en-US" sz="2000" dirty="0"/>
              <a:t>&lt;script type="text/</a:t>
            </a:r>
            <a:r>
              <a:rPr lang="en-US" sz="2000" dirty="0" err="1"/>
              <a:t>javascript</a:t>
            </a:r>
            <a:r>
              <a:rPr lang="en-US" sz="2000" dirty="0"/>
              <a:t>"&gt;</a:t>
            </a:r>
          </a:p>
          <a:p>
            <a:r>
              <a:rPr lang="en-US" sz="2000" dirty="0"/>
              <a:t>&lt;!--</a:t>
            </a:r>
          </a:p>
          <a:p>
            <a:r>
              <a:rPr lang="en-US" sz="2000" dirty="0" err="1">
                <a:solidFill>
                  <a:srgbClr val="00B050"/>
                </a:solidFill>
              </a:rPr>
              <a:t>var</a:t>
            </a:r>
            <a:r>
              <a:rPr lang="en-US" sz="2000" dirty="0"/>
              <a:t> name = “</a:t>
            </a:r>
            <a:r>
              <a:rPr lang="en-US" sz="2000" dirty="0" err="1"/>
              <a:t>Chhunnan</a:t>
            </a:r>
            <a:r>
              <a:rPr lang="en-US" sz="2000" dirty="0"/>
              <a:t>";</a:t>
            </a:r>
          </a:p>
          <a:p>
            <a:r>
              <a:rPr lang="en-US" sz="2000" dirty="0" err="1">
                <a:solidFill>
                  <a:srgbClr val="00B050"/>
                </a:solidFill>
              </a:rPr>
              <a:t>var</a:t>
            </a:r>
            <a:r>
              <a:rPr lang="en-US" sz="2000" dirty="0">
                <a:solidFill>
                  <a:srgbClr val="00B050"/>
                </a:solidFill>
              </a:rPr>
              <a:t> </a:t>
            </a:r>
            <a:r>
              <a:rPr lang="en-US" sz="2000" dirty="0"/>
              <a:t>money;</a:t>
            </a:r>
          </a:p>
          <a:p>
            <a:r>
              <a:rPr lang="en-US" sz="2000" dirty="0"/>
              <a:t>money = 2000.50;</a:t>
            </a:r>
          </a:p>
          <a:p>
            <a:r>
              <a:rPr lang="en-US" sz="2000" dirty="0"/>
              <a:t>//--&gt;</a:t>
            </a:r>
          </a:p>
          <a:p>
            <a:r>
              <a:rPr lang="en-US" sz="2000" dirty="0"/>
              <a:t>&lt;/script&gt;</a:t>
            </a:r>
          </a:p>
        </p:txBody>
      </p:sp>
    </p:spTree>
    <p:extLst>
      <p:ext uri="{BB962C8B-B14F-4D97-AF65-F5344CB8AC3E}">
        <p14:creationId xmlns:p14="http://schemas.microsoft.com/office/powerpoint/2010/main" val="1322599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9649" y="330129"/>
            <a:ext cx="9056801" cy="2246769"/>
          </a:xfrm>
          <a:prstGeom prst="rect">
            <a:avLst/>
          </a:prstGeom>
        </p:spPr>
        <p:txBody>
          <a:bodyPr wrap="square">
            <a:spAutoFit/>
          </a:bodyPr>
          <a:lstStyle/>
          <a:p>
            <a:r>
              <a:rPr lang="en-US" sz="2000" b="1" dirty="0"/>
              <a:t>JavaScript Variable Scope:</a:t>
            </a:r>
          </a:p>
          <a:p>
            <a:r>
              <a:rPr lang="en-US" sz="2000" dirty="0"/>
              <a:t>scope </a:t>
            </a:r>
            <a:r>
              <a:rPr lang="km-KH" sz="2000" dirty="0"/>
              <a:t>នៃអថេរ </a:t>
            </a:r>
            <a:r>
              <a:rPr lang="en-US" sz="2000" dirty="0"/>
              <a:t>variable </a:t>
            </a:r>
            <a:r>
              <a:rPr lang="km-KH" sz="2000" dirty="0"/>
              <a:t>គឺជា </a:t>
            </a:r>
            <a:r>
              <a:rPr lang="en-US" sz="2000" dirty="0"/>
              <a:t>region </a:t>
            </a:r>
            <a:r>
              <a:rPr lang="km-KH" sz="2000" dirty="0"/>
              <a:t>នៃកម្មវិធី </a:t>
            </a:r>
            <a:r>
              <a:rPr lang="en-US" sz="2000" dirty="0"/>
              <a:t>program</a:t>
            </a:r>
            <a:r>
              <a:rPr lang="km-KH" sz="2000" dirty="0"/>
              <a:t> របស់អ្នក ត្រូវបានកំណត់។</a:t>
            </a:r>
            <a:r>
              <a:rPr lang="en-US" sz="2000" dirty="0"/>
              <a:t> JavaScript variable </a:t>
            </a:r>
            <a:r>
              <a:rPr lang="km-KH" sz="2000" dirty="0"/>
              <a:t>និងមានពីរ </a:t>
            </a:r>
            <a:r>
              <a:rPr lang="en-US" sz="2000" dirty="0"/>
              <a:t>two scopes</a:t>
            </a:r>
            <a:r>
              <a:rPr lang="km-KH" sz="2000" dirty="0"/>
              <a:t>។</a:t>
            </a:r>
            <a:endParaRPr lang="en-US" sz="2000" dirty="0"/>
          </a:p>
          <a:p>
            <a:pPr>
              <a:buFont typeface="Arial" panose="020B0604020202020204" pitchFamily="34" charset="0"/>
              <a:buChar char="•"/>
            </a:pPr>
            <a:r>
              <a:rPr lang="en-US" sz="2000" b="1" dirty="0"/>
              <a:t>Global Variables:</a:t>
            </a:r>
            <a:r>
              <a:rPr lang="en-US" sz="2000" dirty="0"/>
              <a:t> global variable </a:t>
            </a:r>
            <a:r>
              <a:rPr lang="km-KH" sz="2000" dirty="0"/>
              <a:t>មាន </a:t>
            </a:r>
            <a:r>
              <a:rPr lang="en-US" sz="2000" dirty="0"/>
              <a:t>global scope </a:t>
            </a:r>
            <a:r>
              <a:rPr lang="km-KH" sz="2000" dirty="0"/>
              <a:t>ត្រូវបានកំណត់ គ្រប់កន្លែងក្នុង</a:t>
            </a:r>
            <a:r>
              <a:rPr lang="en-US" sz="2000" dirty="0"/>
              <a:t>JavaScript code</a:t>
            </a:r>
            <a:r>
              <a:rPr lang="km-KH" sz="2000" dirty="0"/>
              <a:t> របស់អ្នក។</a:t>
            </a:r>
            <a:endParaRPr lang="en-US" sz="2000" dirty="0"/>
          </a:p>
          <a:p>
            <a:pPr>
              <a:buFont typeface="Arial" panose="020B0604020202020204" pitchFamily="34" charset="0"/>
              <a:buChar char="•"/>
            </a:pPr>
            <a:r>
              <a:rPr lang="en-US" sz="2000" b="1" dirty="0"/>
              <a:t>Local Variables:</a:t>
            </a:r>
            <a:r>
              <a:rPr lang="en-US" sz="2000" dirty="0"/>
              <a:t> local variable </a:t>
            </a:r>
            <a:r>
              <a:rPr lang="km-KH" sz="2000" dirty="0"/>
              <a:t>នឹងមើលឃើញ ក្នុង </a:t>
            </a:r>
            <a:r>
              <a:rPr lang="en-US" sz="2000" dirty="0"/>
              <a:t>function</a:t>
            </a:r>
            <a:r>
              <a:rPr lang="km-KH" sz="2000" dirty="0"/>
              <a:t> មួយកន្លែង ត្រូវបានកំណត់</a:t>
            </a:r>
            <a:r>
              <a:rPr lang="en-US" sz="2000" dirty="0"/>
              <a:t> </a:t>
            </a:r>
            <a:r>
              <a:rPr lang="km-KH" sz="2000" dirty="0"/>
              <a:t>។ </a:t>
            </a:r>
            <a:r>
              <a:rPr lang="en-US" sz="2000" dirty="0"/>
              <a:t>Function parameters </a:t>
            </a:r>
            <a:r>
              <a:rPr lang="km-KH" sz="2000" dirty="0"/>
              <a:t>ជា </a:t>
            </a:r>
            <a:r>
              <a:rPr lang="en-US" sz="2000" dirty="0"/>
              <a:t>local </a:t>
            </a:r>
            <a:r>
              <a:rPr lang="km-KH" sz="2000" dirty="0"/>
              <a:t>ទៅ </a:t>
            </a:r>
            <a:r>
              <a:rPr lang="en-US" sz="2000" dirty="0"/>
              <a:t>function</a:t>
            </a:r>
            <a:r>
              <a:rPr lang="km-KH" sz="2000" dirty="0"/>
              <a:t> នោះ។</a:t>
            </a:r>
            <a:endParaRPr lang="en-US" sz="2000" dirty="0"/>
          </a:p>
        </p:txBody>
      </p:sp>
      <p:sp>
        <p:nvSpPr>
          <p:cNvPr id="6" name="Rectangle 5"/>
          <p:cNvSpPr/>
          <p:nvPr/>
        </p:nvSpPr>
        <p:spPr>
          <a:xfrm>
            <a:off x="639649" y="2591689"/>
            <a:ext cx="6096000" cy="4154984"/>
          </a:xfrm>
          <a:prstGeom prst="rect">
            <a:avLst/>
          </a:prstGeom>
        </p:spPr>
        <p:txBody>
          <a:bodyPr>
            <a:spAutoFit/>
          </a:bodyPr>
          <a:lstStyle/>
          <a:p>
            <a:r>
              <a:rPr lang="en-US" sz="2400" dirty="0"/>
              <a:t>&lt;script type="text/</a:t>
            </a:r>
            <a:r>
              <a:rPr lang="en-US" sz="2400" dirty="0" err="1"/>
              <a:t>javascript</a:t>
            </a:r>
            <a:r>
              <a:rPr lang="en-US" sz="2400" dirty="0"/>
              <a:t>"&gt;</a:t>
            </a:r>
          </a:p>
          <a:p>
            <a:r>
              <a:rPr lang="en-US" sz="2400" dirty="0"/>
              <a:t>&lt;!--</a:t>
            </a:r>
          </a:p>
          <a:p>
            <a:r>
              <a:rPr lang="en-US" sz="2400" dirty="0" err="1"/>
              <a:t>var</a:t>
            </a:r>
            <a:r>
              <a:rPr lang="en-US" sz="2400" dirty="0"/>
              <a:t> </a:t>
            </a:r>
            <a:r>
              <a:rPr lang="en-US" sz="2400" dirty="0" err="1"/>
              <a:t>myVar</a:t>
            </a:r>
            <a:r>
              <a:rPr lang="en-US" sz="2400" dirty="0"/>
              <a:t> = "global"; // Declare a global variable</a:t>
            </a:r>
          </a:p>
          <a:p>
            <a:r>
              <a:rPr lang="en-US" sz="2400" dirty="0"/>
              <a:t>function </a:t>
            </a:r>
            <a:r>
              <a:rPr lang="en-US" sz="2400" dirty="0" err="1"/>
              <a:t>checkscope</a:t>
            </a:r>
            <a:r>
              <a:rPr lang="en-US" sz="2400" dirty="0"/>
              <a:t>( ) {</a:t>
            </a:r>
          </a:p>
          <a:p>
            <a:r>
              <a:rPr lang="en-US" sz="2400" dirty="0"/>
              <a:t>   </a:t>
            </a:r>
            <a:r>
              <a:rPr lang="en-US" sz="2400" dirty="0" err="1"/>
              <a:t>var</a:t>
            </a:r>
            <a:r>
              <a:rPr lang="en-US" sz="2400" dirty="0"/>
              <a:t> </a:t>
            </a:r>
            <a:r>
              <a:rPr lang="en-US" sz="2400" dirty="0" err="1"/>
              <a:t>myVar</a:t>
            </a:r>
            <a:r>
              <a:rPr lang="en-US" sz="2400" dirty="0"/>
              <a:t> = "local";  // Declare a local variable</a:t>
            </a:r>
          </a:p>
          <a:p>
            <a:r>
              <a:rPr lang="en-US" sz="2400" dirty="0"/>
              <a:t>   </a:t>
            </a:r>
            <a:r>
              <a:rPr lang="en-US" sz="2400" dirty="0" err="1"/>
              <a:t>document.write</a:t>
            </a:r>
            <a:r>
              <a:rPr lang="en-US" sz="2400" dirty="0"/>
              <a:t>(</a:t>
            </a:r>
            <a:r>
              <a:rPr lang="en-US" sz="2400" dirty="0" err="1"/>
              <a:t>myVar</a:t>
            </a:r>
            <a:r>
              <a:rPr lang="en-US" sz="2400" dirty="0"/>
              <a:t>);</a:t>
            </a:r>
          </a:p>
          <a:p>
            <a:r>
              <a:rPr lang="en-US" sz="2400" dirty="0"/>
              <a:t>}</a:t>
            </a:r>
          </a:p>
          <a:p>
            <a:r>
              <a:rPr lang="en-US" sz="2400" dirty="0"/>
              <a:t>//--&gt;</a:t>
            </a:r>
          </a:p>
          <a:p>
            <a:r>
              <a:rPr lang="en-US" sz="2400" dirty="0"/>
              <a:t>&lt;/script&gt;</a:t>
            </a:r>
          </a:p>
        </p:txBody>
      </p:sp>
      <p:pic>
        <p:nvPicPr>
          <p:cNvPr id="7" name="Picture 6"/>
          <p:cNvPicPr>
            <a:picLocks noChangeAspect="1"/>
          </p:cNvPicPr>
          <p:nvPr/>
        </p:nvPicPr>
        <p:blipFill>
          <a:blip r:embed="rId2"/>
          <a:stretch>
            <a:fillRect/>
          </a:stretch>
        </p:blipFill>
        <p:spPr>
          <a:xfrm>
            <a:off x="6967472" y="2945987"/>
            <a:ext cx="2005078" cy="501271"/>
          </a:xfrm>
          <a:prstGeom prst="rect">
            <a:avLst/>
          </a:prstGeom>
        </p:spPr>
      </p:pic>
    </p:spTree>
    <p:extLst>
      <p:ext uri="{BB962C8B-B14F-4D97-AF65-F5344CB8AC3E}">
        <p14:creationId xmlns:p14="http://schemas.microsoft.com/office/powerpoint/2010/main" val="1274002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3066" y="281157"/>
            <a:ext cx="10423302" cy="923330"/>
          </a:xfrm>
          <a:prstGeom prst="rect">
            <a:avLst/>
          </a:prstGeom>
        </p:spPr>
        <p:txBody>
          <a:bodyPr wrap="square">
            <a:spAutoFit/>
          </a:bodyPr>
          <a:lstStyle/>
          <a:p>
            <a:r>
              <a:rPr lang="en-US" b="1" dirty="0"/>
              <a:t>JavaScript Reserved Words:</a:t>
            </a:r>
          </a:p>
          <a:p>
            <a:r>
              <a:rPr lang="en-US" dirty="0"/>
              <a:t>The following are reserved words in JavaScript. They cannot be used as JavaScript variables, functions, methods, loop labels, or any object names.</a:t>
            </a:r>
          </a:p>
        </p:txBody>
      </p:sp>
      <p:graphicFrame>
        <p:nvGraphicFramePr>
          <p:cNvPr id="8" name="Table 7"/>
          <p:cNvGraphicFramePr>
            <a:graphicFrameLocks noGrp="1"/>
          </p:cNvGraphicFramePr>
          <p:nvPr>
            <p:extLst>
              <p:ext uri="{D42A27DB-BD31-4B8C-83A1-F6EECF244321}">
                <p14:modId xmlns:p14="http://schemas.microsoft.com/office/powerpoint/2010/main" val="2367977831"/>
              </p:ext>
            </p:extLst>
          </p:nvPr>
        </p:nvGraphicFramePr>
        <p:xfrm>
          <a:off x="824516" y="1561441"/>
          <a:ext cx="10515600" cy="466725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r>
                        <a:rPr lang="en-US" sz="2000" dirty="0"/>
                        <a:t>abstract</a:t>
                      </a:r>
                      <a:br>
                        <a:rPr lang="en-US" sz="2000" dirty="0"/>
                      </a:br>
                      <a:r>
                        <a:rPr lang="en-US" sz="2000" dirty="0" err="1"/>
                        <a:t>boolean</a:t>
                      </a:r>
                      <a:br>
                        <a:rPr lang="en-US" sz="2000" dirty="0"/>
                      </a:br>
                      <a:r>
                        <a:rPr lang="en-US" sz="2000" dirty="0"/>
                        <a:t>break</a:t>
                      </a:r>
                      <a:br>
                        <a:rPr lang="en-US" sz="2000" dirty="0"/>
                      </a:br>
                      <a:r>
                        <a:rPr lang="en-US" sz="2000" dirty="0"/>
                        <a:t>byte</a:t>
                      </a:r>
                      <a:br>
                        <a:rPr lang="en-US" sz="2000" dirty="0"/>
                      </a:br>
                      <a:r>
                        <a:rPr lang="en-US" sz="2000" dirty="0"/>
                        <a:t>case</a:t>
                      </a:r>
                      <a:br>
                        <a:rPr lang="en-US" sz="2000" dirty="0"/>
                      </a:br>
                      <a:r>
                        <a:rPr lang="en-US" sz="2000" dirty="0"/>
                        <a:t>catch</a:t>
                      </a:r>
                      <a:br>
                        <a:rPr lang="en-US" sz="2000" dirty="0"/>
                      </a:br>
                      <a:r>
                        <a:rPr lang="en-US" sz="2000" dirty="0"/>
                        <a:t>char</a:t>
                      </a:r>
                      <a:br>
                        <a:rPr lang="en-US" sz="2000" dirty="0"/>
                      </a:br>
                      <a:r>
                        <a:rPr lang="en-US" sz="2000" dirty="0"/>
                        <a:t>class</a:t>
                      </a:r>
                      <a:br>
                        <a:rPr lang="en-US" sz="2000" dirty="0"/>
                      </a:br>
                      <a:r>
                        <a:rPr lang="en-US" sz="2000" dirty="0" err="1"/>
                        <a:t>const</a:t>
                      </a:r>
                      <a:br>
                        <a:rPr lang="en-US" sz="2000" dirty="0"/>
                      </a:br>
                      <a:r>
                        <a:rPr lang="en-US" sz="2000" dirty="0"/>
                        <a:t>continue</a:t>
                      </a:r>
                      <a:br>
                        <a:rPr lang="en-US" sz="2000" dirty="0"/>
                      </a:br>
                      <a:r>
                        <a:rPr lang="en-US" sz="2000" dirty="0"/>
                        <a:t>debugger</a:t>
                      </a:r>
                      <a:br>
                        <a:rPr lang="en-US" sz="2000" dirty="0"/>
                      </a:br>
                      <a:r>
                        <a:rPr lang="en-US" sz="2000" dirty="0"/>
                        <a:t>default</a:t>
                      </a:r>
                      <a:br>
                        <a:rPr lang="en-US" sz="2000" dirty="0"/>
                      </a:br>
                      <a:r>
                        <a:rPr lang="en-US" sz="2000" dirty="0"/>
                        <a:t>delete</a:t>
                      </a:r>
                      <a:br>
                        <a:rPr lang="en-US" sz="2000" dirty="0"/>
                      </a:br>
                      <a:r>
                        <a:rPr lang="en-US" sz="2000" dirty="0"/>
                        <a:t>do</a:t>
                      </a:r>
                      <a:br>
                        <a:rPr lang="en-US" sz="2000" dirty="0"/>
                      </a:br>
                      <a:r>
                        <a:rPr lang="en-US" sz="2000" dirty="0"/>
                        <a:t>double</a:t>
                      </a:r>
                    </a:p>
                  </a:txBody>
                  <a:tcPr marL="47625" marR="47625" marT="47625" marB="47625">
                    <a:lnL>
                      <a:noFill/>
                    </a:lnL>
                    <a:lnR>
                      <a:noFill/>
                    </a:lnR>
                    <a:lnT>
                      <a:noFill/>
                    </a:lnT>
                    <a:lnB>
                      <a:noFill/>
                    </a:lnB>
                  </a:tcPr>
                </a:tc>
                <a:tc>
                  <a:txBody>
                    <a:bodyPr/>
                    <a:lstStyle/>
                    <a:p>
                      <a:r>
                        <a:rPr lang="en-US" sz="2000" dirty="0"/>
                        <a:t>else</a:t>
                      </a:r>
                      <a:br>
                        <a:rPr lang="en-US" sz="2000" dirty="0"/>
                      </a:br>
                      <a:r>
                        <a:rPr lang="en-US" sz="2000" dirty="0" err="1"/>
                        <a:t>enum</a:t>
                      </a:r>
                      <a:br>
                        <a:rPr lang="en-US" sz="2000" dirty="0"/>
                      </a:br>
                      <a:r>
                        <a:rPr lang="en-US" sz="2000" dirty="0"/>
                        <a:t>export</a:t>
                      </a:r>
                      <a:br>
                        <a:rPr lang="en-US" sz="2000" dirty="0"/>
                      </a:br>
                      <a:r>
                        <a:rPr lang="en-US" sz="2000" dirty="0"/>
                        <a:t>extends</a:t>
                      </a:r>
                      <a:br>
                        <a:rPr lang="en-US" sz="2000" dirty="0"/>
                      </a:br>
                      <a:r>
                        <a:rPr lang="en-US" sz="2000" dirty="0"/>
                        <a:t>false</a:t>
                      </a:r>
                      <a:br>
                        <a:rPr lang="en-US" sz="2000" dirty="0"/>
                      </a:br>
                      <a:r>
                        <a:rPr lang="en-US" sz="2000" dirty="0"/>
                        <a:t>final</a:t>
                      </a:r>
                      <a:br>
                        <a:rPr lang="en-US" sz="2000" dirty="0"/>
                      </a:br>
                      <a:r>
                        <a:rPr lang="en-US" sz="2000" dirty="0"/>
                        <a:t>finally</a:t>
                      </a:r>
                      <a:br>
                        <a:rPr lang="en-US" sz="2000" dirty="0"/>
                      </a:br>
                      <a:r>
                        <a:rPr lang="en-US" sz="2000" dirty="0"/>
                        <a:t>float</a:t>
                      </a:r>
                      <a:br>
                        <a:rPr lang="en-US" sz="2000" dirty="0"/>
                      </a:br>
                      <a:r>
                        <a:rPr lang="en-US" sz="2000" dirty="0"/>
                        <a:t>for</a:t>
                      </a:r>
                      <a:br>
                        <a:rPr lang="en-US" sz="2000" dirty="0"/>
                      </a:br>
                      <a:r>
                        <a:rPr lang="en-US" sz="2000" dirty="0"/>
                        <a:t>function</a:t>
                      </a:r>
                      <a:br>
                        <a:rPr lang="en-US" sz="2000" dirty="0"/>
                      </a:br>
                      <a:r>
                        <a:rPr lang="en-US" sz="2000" dirty="0" err="1"/>
                        <a:t>goto</a:t>
                      </a:r>
                      <a:br>
                        <a:rPr lang="en-US" sz="2000" dirty="0"/>
                      </a:br>
                      <a:r>
                        <a:rPr lang="en-US" sz="2000" dirty="0"/>
                        <a:t>if</a:t>
                      </a:r>
                      <a:br>
                        <a:rPr lang="en-US" sz="2000" dirty="0"/>
                      </a:br>
                      <a:r>
                        <a:rPr lang="en-US" sz="2000" dirty="0"/>
                        <a:t>implements</a:t>
                      </a:r>
                      <a:br>
                        <a:rPr lang="en-US" sz="2000" dirty="0"/>
                      </a:br>
                      <a:r>
                        <a:rPr lang="en-US" sz="2000" dirty="0"/>
                        <a:t>import</a:t>
                      </a:r>
                      <a:br>
                        <a:rPr lang="en-US" sz="2000" dirty="0"/>
                      </a:br>
                      <a:r>
                        <a:rPr lang="en-US" sz="2000" dirty="0"/>
                        <a:t>in</a:t>
                      </a:r>
                    </a:p>
                  </a:txBody>
                  <a:tcPr marL="47625" marR="47625" marT="47625" marB="47625">
                    <a:lnL>
                      <a:noFill/>
                    </a:lnL>
                    <a:lnR>
                      <a:noFill/>
                    </a:lnR>
                    <a:lnT>
                      <a:noFill/>
                    </a:lnT>
                    <a:lnB>
                      <a:noFill/>
                    </a:lnB>
                  </a:tcPr>
                </a:tc>
                <a:tc>
                  <a:txBody>
                    <a:bodyPr/>
                    <a:lstStyle/>
                    <a:p>
                      <a:r>
                        <a:rPr lang="en-US" sz="2000" dirty="0" err="1"/>
                        <a:t>instanceof</a:t>
                      </a:r>
                      <a:br>
                        <a:rPr lang="en-US" sz="2000" dirty="0"/>
                      </a:br>
                      <a:r>
                        <a:rPr lang="en-US" sz="2000" dirty="0" err="1"/>
                        <a:t>int</a:t>
                      </a:r>
                      <a:br>
                        <a:rPr lang="en-US" sz="2000" dirty="0"/>
                      </a:br>
                      <a:r>
                        <a:rPr lang="en-US" sz="2000" dirty="0"/>
                        <a:t>interface</a:t>
                      </a:r>
                      <a:br>
                        <a:rPr lang="en-US" sz="2000" dirty="0"/>
                      </a:br>
                      <a:r>
                        <a:rPr lang="en-US" sz="2000" dirty="0"/>
                        <a:t>long</a:t>
                      </a:r>
                      <a:br>
                        <a:rPr lang="en-US" sz="2000" dirty="0"/>
                      </a:br>
                      <a:r>
                        <a:rPr lang="en-US" sz="2000" dirty="0"/>
                        <a:t>native</a:t>
                      </a:r>
                      <a:br>
                        <a:rPr lang="en-US" sz="2000" dirty="0"/>
                      </a:br>
                      <a:r>
                        <a:rPr lang="en-US" sz="2000" dirty="0"/>
                        <a:t>new</a:t>
                      </a:r>
                      <a:br>
                        <a:rPr lang="en-US" sz="2000" dirty="0"/>
                      </a:br>
                      <a:r>
                        <a:rPr lang="en-US" sz="2000" dirty="0"/>
                        <a:t>null</a:t>
                      </a:r>
                      <a:br>
                        <a:rPr lang="en-US" sz="2000" dirty="0"/>
                      </a:br>
                      <a:r>
                        <a:rPr lang="en-US" sz="2000" dirty="0"/>
                        <a:t>package</a:t>
                      </a:r>
                      <a:br>
                        <a:rPr lang="en-US" sz="2000" dirty="0"/>
                      </a:br>
                      <a:r>
                        <a:rPr lang="en-US" sz="2000" dirty="0"/>
                        <a:t>private</a:t>
                      </a:r>
                      <a:br>
                        <a:rPr lang="en-US" sz="2000" dirty="0"/>
                      </a:br>
                      <a:r>
                        <a:rPr lang="en-US" sz="2000" dirty="0"/>
                        <a:t>protected</a:t>
                      </a:r>
                      <a:br>
                        <a:rPr lang="en-US" sz="2000" dirty="0"/>
                      </a:br>
                      <a:r>
                        <a:rPr lang="en-US" sz="2000" dirty="0"/>
                        <a:t>public</a:t>
                      </a:r>
                      <a:br>
                        <a:rPr lang="en-US" sz="2000" dirty="0"/>
                      </a:br>
                      <a:r>
                        <a:rPr lang="en-US" sz="2000" dirty="0"/>
                        <a:t>return</a:t>
                      </a:r>
                      <a:br>
                        <a:rPr lang="en-US" sz="2000" dirty="0"/>
                      </a:br>
                      <a:r>
                        <a:rPr lang="en-US" sz="2000" dirty="0"/>
                        <a:t>short</a:t>
                      </a:r>
                      <a:br>
                        <a:rPr lang="en-US" sz="2000" dirty="0"/>
                      </a:br>
                      <a:r>
                        <a:rPr lang="en-US" sz="2000" dirty="0"/>
                        <a:t>static</a:t>
                      </a:r>
                      <a:br>
                        <a:rPr lang="en-US" sz="2000" dirty="0"/>
                      </a:br>
                      <a:r>
                        <a:rPr lang="en-US" sz="2000" dirty="0"/>
                        <a:t>super</a:t>
                      </a:r>
                    </a:p>
                  </a:txBody>
                  <a:tcPr marL="47625" marR="47625" marT="47625" marB="47625">
                    <a:lnL>
                      <a:noFill/>
                    </a:lnL>
                    <a:lnR>
                      <a:noFill/>
                    </a:lnR>
                    <a:lnT>
                      <a:noFill/>
                    </a:lnT>
                    <a:lnB>
                      <a:noFill/>
                    </a:lnB>
                  </a:tcPr>
                </a:tc>
                <a:tc>
                  <a:txBody>
                    <a:bodyPr/>
                    <a:lstStyle/>
                    <a:p>
                      <a:r>
                        <a:rPr lang="en-US" sz="2000" dirty="0"/>
                        <a:t>switch</a:t>
                      </a:r>
                      <a:br>
                        <a:rPr lang="en-US" sz="2000" dirty="0"/>
                      </a:br>
                      <a:r>
                        <a:rPr lang="en-US" sz="2000" dirty="0"/>
                        <a:t>synchronized</a:t>
                      </a:r>
                      <a:br>
                        <a:rPr lang="en-US" sz="2000" dirty="0"/>
                      </a:br>
                      <a:r>
                        <a:rPr lang="en-US" sz="2000" dirty="0"/>
                        <a:t>this</a:t>
                      </a:r>
                      <a:br>
                        <a:rPr lang="en-US" sz="2000" dirty="0"/>
                      </a:br>
                      <a:r>
                        <a:rPr lang="en-US" sz="2000" dirty="0"/>
                        <a:t>throw</a:t>
                      </a:r>
                      <a:br>
                        <a:rPr lang="en-US" sz="2000" dirty="0"/>
                      </a:br>
                      <a:r>
                        <a:rPr lang="en-US" sz="2000" dirty="0"/>
                        <a:t>throws</a:t>
                      </a:r>
                      <a:br>
                        <a:rPr lang="en-US" sz="2000" dirty="0"/>
                      </a:br>
                      <a:r>
                        <a:rPr lang="en-US" sz="2000" dirty="0"/>
                        <a:t>transient</a:t>
                      </a:r>
                      <a:br>
                        <a:rPr lang="en-US" sz="2000" dirty="0"/>
                      </a:br>
                      <a:r>
                        <a:rPr lang="en-US" sz="2000" dirty="0"/>
                        <a:t>true</a:t>
                      </a:r>
                      <a:br>
                        <a:rPr lang="en-US" sz="2000" dirty="0"/>
                      </a:br>
                      <a:r>
                        <a:rPr lang="en-US" sz="2000" dirty="0"/>
                        <a:t>try</a:t>
                      </a:r>
                      <a:br>
                        <a:rPr lang="en-US" sz="2000" dirty="0"/>
                      </a:br>
                      <a:r>
                        <a:rPr lang="en-US" sz="2000" dirty="0" err="1"/>
                        <a:t>typeof</a:t>
                      </a:r>
                      <a:br>
                        <a:rPr lang="en-US" sz="2000" dirty="0"/>
                      </a:br>
                      <a:r>
                        <a:rPr lang="en-US" sz="2000" dirty="0" err="1"/>
                        <a:t>var</a:t>
                      </a:r>
                      <a:br>
                        <a:rPr lang="en-US" sz="2000" dirty="0"/>
                      </a:br>
                      <a:r>
                        <a:rPr lang="en-US" sz="2000" dirty="0"/>
                        <a:t>void</a:t>
                      </a:r>
                      <a:br>
                        <a:rPr lang="en-US" sz="2000" dirty="0"/>
                      </a:br>
                      <a:r>
                        <a:rPr lang="en-US" sz="2000" dirty="0"/>
                        <a:t>volatile</a:t>
                      </a:r>
                      <a:br>
                        <a:rPr lang="en-US" sz="2000" dirty="0"/>
                      </a:br>
                      <a:r>
                        <a:rPr lang="en-US" sz="2000" dirty="0"/>
                        <a:t>while</a:t>
                      </a:r>
                      <a:br>
                        <a:rPr lang="en-US" sz="2000" dirty="0"/>
                      </a:br>
                      <a:r>
                        <a:rPr lang="en-US" sz="2000" dirty="0"/>
                        <a:t>with</a:t>
                      </a:r>
                    </a:p>
                  </a:txBody>
                  <a:tcPr marL="47625" marR="47625" marT="47625" marB="47625">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391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200" y="505761"/>
            <a:ext cx="7372293"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មេរៀនទី៥</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Operators</a:t>
            </a:r>
          </a:p>
        </p:txBody>
      </p:sp>
      <p:sp>
        <p:nvSpPr>
          <p:cNvPr id="5" name="Rectangle 4"/>
          <p:cNvSpPr/>
          <p:nvPr/>
        </p:nvSpPr>
        <p:spPr>
          <a:xfrm>
            <a:off x="585346" y="1234126"/>
            <a:ext cx="9949304" cy="2554545"/>
          </a:xfrm>
          <a:prstGeom prst="rect">
            <a:avLst/>
          </a:prstGeom>
        </p:spPr>
        <p:txBody>
          <a:bodyPr wrap="square">
            <a:spAutoFit/>
          </a:bodyPr>
          <a:lstStyle/>
          <a:p>
            <a:r>
              <a:rPr lang="en-US" sz="2000" b="1" dirty="0">
                <a:solidFill>
                  <a:srgbClr val="0000FF"/>
                </a:solidFill>
                <a:effectLst>
                  <a:outerShdw blurRad="38100" dist="38100" dir="2700000" algn="tl">
                    <a:srgbClr val="000000">
                      <a:alpha val="43137"/>
                    </a:srgbClr>
                  </a:outerShdw>
                </a:effectLst>
              </a:rPr>
              <a:t>What is an operator?</a:t>
            </a:r>
          </a:p>
          <a:p>
            <a:r>
              <a:rPr lang="en-US" sz="2000" dirty="0"/>
              <a:t>Simple answer can be given using expression </a:t>
            </a:r>
            <a:r>
              <a:rPr lang="en-US" sz="2000" i="1" dirty="0"/>
              <a:t>4 + 5 is equal to 9</a:t>
            </a:r>
            <a:r>
              <a:rPr lang="en-US" sz="2000" dirty="0"/>
              <a:t>. Here 4 and 5 are called operands and + is called operator. JavaScript language supports following type of operators.</a:t>
            </a:r>
          </a:p>
          <a:p>
            <a:pPr>
              <a:buFont typeface="Arial" panose="020B0604020202020204" pitchFamily="34" charset="0"/>
              <a:buChar char="•"/>
            </a:pPr>
            <a:r>
              <a:rPr lang="en-US" sz="2000" dirty="0"/>
              <a:t>Arithmetic Operators</a:t>
            </a:r>
          </a:p>
          <a:p>
            <a:pPr>
              <a:buFont typeface="Arial" panose="020B0604020202020204" pitchFamily="34" charset="0"/>
              <a:buChar char="•"/>
            </a:pPr>
            <a:r>
              <a:rPr lang="en-US" sz="2000" dirty="0" err="1"/>
              <a:t>Comparision</a:t>
            </a:r>
            <a:r>
              <a:rPr lang="en-US" sz="2000" dirty="0"/>
              <a:t> Operators</a:t>
            </a:r>
          </a:p>
          <a:p>
            <a:pPr>
              <a:buFont typeface="Arial" panose="020B0604020202020204" pitchFamily="34" charset="0"/>
              <a:buChar char="•"/>
            </a:pPr>
            <a:r>
              <a:rPr lang="en-US" sz="2000" dirty="0"/>
              <a:t>Logical (or Relational) Operators</a:t>
            </a:r>
          </a:p>
          <a:p>
            <a:pPr>
              <a:buFont typeface="Arial" panose="020B0604020202020204" pitchFamily="34" charset="0"/>
              <a:buChar char="•"/>
            </a:pPr>
            <a:r>
              <a:rPr lang="en-US" sz="2000" dirty="0"/>
              <a:t>Assignment Operators</a:t>
            </a:r>
          </a:p>
          <a:p>
            <a:pPr>
              <a:buFont typeface="Arial" panose="020B0604020202020204" pitchFamily="34" charset="0"/>
              <a:buChar char="•"/>
            </a:pPr>
            <a:r>
              <a:rPr lang="en-US" sz="2000" dirty="0"/>
              <a:t>Conditional (or ternary) Operators</a:t>
            </a:r>
          </a:p>
        </p:txBody>
      </p:sp>
      <p:sp>
        <p:nvSpPr>
          <p:cNvPr id="6" name="Rectangle 5"/>
          <p:cNvSpPr/>
          <p:nvPr/>
        </p:nvSpPr>
        <p:spPr>
          <a:xfrm>
            <a:off x="585346" y="3833388"/>
            <a:ext cx="6096000" cy="1323439"/>
          </a:xfrm>
          <a:prstGeom prst="rect">
            <a:avLst/>
          </a:prstGeom>
        </p:spPr>
        <p:txBody>
          <a:bodyPr>
            <a:spAutoFit/>
          </a:bodyPr>
          <a:lstStyle/>
          <a:p>
            <a:r>
              <a:rPr lang="en-US" sz="2000" b="1" dirty="0">
                <a:solidFill>
                  <a:srgbClr val="0000FF"/>
                </a:solidFill>
              </a:rPr>
              <a:t>The </a:t>
            </a:r>
            <a:r>
              <a:rPr lang="en-US" sz="2000" b="1" dirty="0" err="1">
                <a:solidFill>
                  <a:srgbClr val="0000FF"/>
                </a:solidFill>
              </a:rPr>
              <a:t>Arithmatic</a:t>
            </a:r>
            <a:r>
              <a:rPr lang="en-US" sz="2000" b="1" dirty="0">
                <a:solidFill>
                  <a:srgbClr val="0000FF"/>
                </a:solidFill>
              </a:rPr>
              <a:t> Operators:</a:t>
            </a:r>
          </a:p>
          <a:p>
            <a:r>
              <a:rPr lang="en-US" sz="2000" dirty="0"/>
              <a:t>There are following </a:t>
            </a:r>
            <a:r>
              <a:rPr lang="en-US" sz="2000" dirty="0" err="1"/>
              <a:t>arithmatic</a:t>
            </a:r>
            <a:r>
              <a:rPr lang="en-US" sz="2000" dirty="0"/>
              <a:t> operators supported by JavaScript language:</a:t>
            </a:r>
          </a:p>
          <a:p>
            <a:r>
              <a:rPr lang="en-US" sz="2000" dirty="0"/>
              <a:t>Assume variable A holds 10 and variable B holds 20 then:</a:t>
            </a:r>
          </a:p>
        </p:txBody>
      </p:sp>
    </p:spTree>
    <p:extLst>
      <p:ext uri="{BB962C8B-B14F-4D97-AF65-F5344CB8AC3E}">
        <p14:creationId xmlns:p14="http://schemas.microsoft.com/office/powerpoint/2010/main" val="435328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434" y="303252"/>
            <a:ext cx="5373587" cy="400110"/>
          </a:xfrm>
          <a:prstGeom prst="rect">
            <a:avLst/>
          </a:prstGeom>
        </p:spPr>
        <p:txBody>
          <a:bodyPr wrap="none">
            <a:spAutoFit/>
          </a:bodyPr>
          <a:lstStyle/>
          <a:p>
            <a:r>
              <a:rPr lang="en-US" sz="2000" dirty="0">
                <a:solidFill>
                  <a:srgbClr val="0000FF"/>
                </a:solidFill>
              </a:rPr>
              <a:t>Assign values to variables and add them together:</a:t>
            </a:r>
          </a:p>
        </p:txBody>
      </p:sp>
      <p:sp>
        <p:nvSpPr>
          <p:cNvPr id="3" name="Rectangle 2"/>
          <p:cNvSpPr/>
          <p:nvPr/>
        </p:nvSpPr>
        <p:spPr>
          <a:xfrm>
            <a:off x="704850" y="751344"/>
            <a:ext cx="6096000" cy="5293757"/>
          </a:xfrm>
          <a:prstGeom prst="rect">
            <a:avLst/>
          </a:prstGeom>
        </p:spPr>
        <p:txBody>
          <a:bodyPr>
            <a:spAutoFit/>
          </a:bodyPr>
          <a:lstStyle/>
          <a:p>
            <a:r>
              <a:rPr lang="en-US" sz="2000" dirty="0"/>
              <a:t>&lt;!DOCTYPE html&gt;</a:t>
            </a:r>
          </a:p>
          <a:p>
            <a:r>
              <a:rPr lang="en-US" sz="2000" dirty="0"/>
              <a:t>&lt;html&gt;</a:t>
            </a:r>
          </a:p>
          <a:p>
            <a:r>
              <a:rPr lang="en-US" sz="2000" dirty="0"/>
              <a:t>&lt;body&gt;</a:t>
            </a:r>
          </a:p>
          <a:p>
            <a:endParaRPr lang="en-US" sz="2000" dirty="0"/>
          </a:p>
          <a:p>
            <a:r>
              <a:rPr lang="en-US" sz="2000" dirty="0"/>
              <a:t>&lt;h1&gt;JavaScript Operators&lt;/h1&gt;</a:t>
            </a:r>
          </a:p>
          <a:p>
            <a:r>
              <a:rPr lang="en-US" sz="2000" dirty="0"/>
              <a:t>&lt;p&gt;x = 6, y = 6, calculate z = x + y, and display z:&lt;/p&gt;</a:t>
            </a:r>
          </a:p>
          <a:p>
            <a:r>
              <a:rPr lang="en-US" sz="2000" dirty="0"/>
              <a:t>&lt;p id="demo"&gt;&lt;/p&gt;</a:t>
            </a:r>
          </a:p>
          <a:p>
            <a:endParaRPr lang="en-US" sz="2000" dirty="0"/>
          </a:p>
          <a:p>
            <a:r>
              <a:rPr lang="en-US" sz="2000" dirty="0"/>
              <a:t>&lt;script&gt;</a:t>
            </a:r>
          </a:p>
          <a:p>
            <a:r>
              <a:rPr lang="en-US" sz="2000" dirty="0" err="1">
                <a:solidFill>
                  <a:srgbClr val="FF0000"/>
                </a:solidFill>
              </a:rPr>
              <a:t>var</a:t>
            </a:r>
            <a:r>
              <a:rPr lang="en-US" sz="2000" dirty="0">
                <a:solidFill>
                  <a:srgbClr val="0000FF"/>
                </a:solidFill>
              </a:rPr>
              <a:t> x = 6;</a:t>
            </a:r>
          </a:p>
          <a:p>
            <a:r>
              <a:rPr lang="en-US" sz="2000" dirty="0" err="1">
                <a:solidFill>
                  <a:srgbClr val="FF0000"/>
                </a:solidFill>
              </a:rPr>
              <a:t>var</a:t>
            </a:r>
            <a:r>
              <a:rPr lang="en-US" sz="2000" dirty="0">
                <a:solidFill>
                  <a:srgbClr val="0000FF"/>
                </a:solidFill>
              </a:rPr>
              <a:t> y = 6;</a:t>
            </a:r>
          </a:p>
          <a:p>
            <a:r>
              <a:rPr lang="en-US" sz="2000" dirty="0" err="1">
                <a:solidFill>
                  <a:srgbClr val="FF0000"/>
                </a:solidFill>
              </a:rPr>
              <a:t>var</a:t>
            </a:r>
            <a:r>
              <a:rPr lang="en-US" sz="2000" dirty="0">
                <a:solidFill>
                  <a:srgbClr val="0000FF"/>
                </a:solidFill>
              </a:rPr>
              <a:t> z = x + y;</a:t>
            </a:r>
          </a:p>
          <a:p>
            <a:r>
              <a:rPr lang="en-US" sz="2000" dirty="0" err="1"/>
              <a:t>document.getElementById</a:t>
            </a:r>
            <a:r>
              <a:rPr lang="en-US" sz="2000" dirty="0"/>
              <a:t>("demo").</a:t>
            </a:r>
            <a:r>
              <a:rPr lang="en-US" sz="2000" dirty="0" err="1"/>
              <a:t>innerHTML</a:t>
            </a:r>
            <a:r>
              <a:rPr lang="en-US" sz="2000" dirty="0"/>
              <a:t> = z;</a:t>
            </a:r>
          </a:p>
          <a:p>
            <a:r>
              <a:rPr lang="en-US" sz="2000" dirty="0"/>
              <a:t>&lt;/script&gt;</a:t>
            </a:r>
          </a:p>
          <a:p>
            <a:endParaRPr lang="en-US" sz="2000" dirty="0"/>
          </a:p>
          <a:p>
            <a:r>
              <a:rPr lang="en-US" sz="2000" dirty="0"/>
              <a:t>&lt;/body&gt;</a:t>
            </a:r>
          </a:p>
          <a:p>
            <a:r>
              <a:rPr lang="en-US" dirty="0"/>
              <a:t>&lt;/html&gt;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850" y="942974"/>
            <a:ext cx="4219348"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751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118" y="292089"/>
            <a:ext cx="4232505" cy="461665"/>
          </a:xfrm>
          <a:prstGeom prst="rect">
            <a:avLst/>
          </a:prstGeom>
        </p:spPr>
        <p:txBody>
          <a:bodyPr wrap="none">
            <a:spAutoFit/>
          </a:bodyPr>
          <a:lstStyle/>
          <a:p>
            <a:r>
              <a:rPr lang="en-US" sz="2400" b="1" dirty="0">
                <a:solidFill>
                  <a:srgbClr val="FF0000"/>
                </a:solidFill>
                <a:effectLst>
                  <a:outerShdw blurRad="38100" dist="38100" dir="2700000" algn="tl">
                    <a:srgbClr val="000000">
                      <a:alpha val="43137"/>
                    </a:srgbClr>
                  </a:outerShdw>
                </a:effectLst>
              </a:rPr>
              <a:t>JavaScript Arithmetic Operators</a:t>
            </a:r>
          </a:p>
        </p:txBody>
      </p:sp>
      <p:sp>
        <p:nvSpPr>
          <p:cNvPr id="7" name="Rectangle 6"/>
          <p:cNvSpPr/>
          <p:nvPr/>
        </p:nvSpPr>
        <p:spPr>
          <a:xfrm>
            <a:off x="756118" y="967085"/>
            <a:ext cx="10273832" cy="707886"/>
          </a:xfrm>
          <a:prstGeom prst="rect">
            <a:avLst/>
          </a:prstGeom>
        </p:spPr>
        <p:txBody>
          <a:bodyPr wrap="square">
            <a:spAutoFit/>
          </a:bodyPr>
          <a:lstStyle/>
          <a:p>
            <a:r>
              <a:rPr lang="en-US" sz="2000" b="1" dirty="0"/>
              <a:t>JavaScript Arithmetic Operators</a:t>
            </a:r>
          </a:p>
          <a:p>
            <a:r>
              <a:rPr lang="en-US" sz="2000" dirty="0"/>
              <a:t>Arithmetic operators are used to perform arithmetic on numbers (literals or variables).</a:t>
            </a:r>
          </a:p>
        </p:txBody>
      </p:sp>
      <p:graphicFrame>
        <p:nvGraphicFramePr>
          <p:cNvPr id="8" name="Table 7"/>
          <p:cNvGraphicFramePr>
            <a:graphicFrameLocks noGrp="1"/>
          </p:cNvGraphicFramePr>
          <p:nvPr>
            <p:extLst>
              <p:ext uri="{D42A27DB-BD31-4B8C-83A1-F6EECF244321}">
                <p14:modId xmlns:p14="http://schemas.microsoft.com/office/powerpoint/2010/main" val="896311857"/>
              </p:ext>
            </p:extLst>
          </p:nvPr>
        </p:nvGraphicFramePr>
        <p:xfrm>
          <a:off x="756118" y="1871504"/>
          <a:ext cx="6292382" cy="3657600"/>
        </p:xfrm>
        <a:graphic>
          <a:graphicData uri="http://schemas.openxmlformats.org/drawingml/2006/table">
            <a:tbl>
              <a:tblPr/>
              <a:tblGrid>
                <a:gridCol w="2539532">
                  <a:extLst>
                    <a:ext uri="{9D8B030D-6E8A-4147-A177-3AD203B41FA5}">
                      <a16:colId xmlns:a16="http://schemas.microsoft.com/office/drawing/2014/main" val="20000"/>
                    </a:ext>
                  </a:extLst>
                </a:gridCol>
                <a:gridCol w="3752850">
                  <a:extLst>
                    <a:ext uri="{9D8B030D-6E8A-4147-A177-3AD203B41FA5}">
                      <a16:colId xmlns:a16="http://schemas.microsoft.com/office/drawing/2014/main" val="20001"/>
                    </a:ext>
                  </a:extLst>
                </a:gridCol>
              </a:tblGrid>
              <a:tr h="0">
                <a:tc>
                  <a:txBody>
                    <a:bodyPr/>
                    <a:lstStyle/>
                    <a:p>
                      <a:r>
                        <a:rPr lang="en-US" sz="2400" b="1" dirty="0">
                          <a:solidFill>
                            <a:srgbClr val="FF0000"/>
                          </a:solidFill>
                          <a:effectLst/>
                        </a:rPr>
                        <a:t>Operator</a:t>
                      </a:r>
                    </a:p>
                  </a:txBody>
                  <a:tcPr anchor="ctr">
                    <a:lnL>
                      <a:noFill/>
                    </a:lnL>
                    <a:lnR>
                      <a:noFill/>
                    </a:lnR>
                    <a:lnT>
                      <a:noFill/>
                    </a:lnT>
                    <a:lnB>
                      <a:noFill/>
                    </a:lnB>
                  </a:tcPr>
                </a:tc>
                <a:tc>
                  <a:txBody>
                    <a:bodyPr/>
                    <a:lstStyle/>
                    <a:p>
                      <a:r>
                        <a:rPr lang="en-US" sz="2400" b="1" dirty="0">
                          <a:solidFill>
                            <a:srgbClr val="FF0000"/>
                          </a:solidFill>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a:t>+</a:t>
                      </a:r>
                    </a:p>
                  </a:txBody>
                  <a:tcPr anchor="ctr">
                    <a:lnL>
                      <a:noFill/>
                    </a:lnL>
                    <a:lnR>
                      <a:noFill/>
                    </a:lnR>
                    <a:lnT>
                      <a:noFill/>
                    </a:lnT>
                    <a:lnB>
                      <a:noFill/>
                    </a:lnB>
                  </a:tcPr>
                </a:tc>
                <a:tc>
                  <a:txBody>
                    <a:bodyPr/>
                    <a:lstStyle/>
                    <a:p>
                      <a:r>
                        <a:rPr lang="en-US" sz="2400"/>
                        <a:t>Addition</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a:t>-</a:t>
                      </a:r>
                    </a:p>
                  </a:txBody>
                  <a:tcPr anchor="ctr">
                    <a:lnL>
                      <a:noFill/>
                    </a:lnL>
                    <a:lnR>
                      <a:noFill/>
                    </a:lnR>
                    <a:lnT>
                      <a:noFill/>
                    </a:lnT>
                    <a:lnB>
                      <a:noFill/>
                    </a:lnB>
                  </a:tcPr>
                </a:tc>
                <a:tc>
                  <a:txBody>
                    <a:bodyPr/>
                    <a:lstStyle/>
                    <a:p>
                      <a:r>
                        <a:rPr lang="en-US" sz="2400"/>
                        <a:t>Subtraction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t>*</a:t>
                      </a:r>
                    </a:p>
                  </a:txBody>
                  <a:tcPr anchor="ctr">
                    <a:lnL>
                      <a:noFill/>
                    </a:lnL>
                    <a:lnR>
                      <a:noFill/>
                    </a:lnR>
                    <a:lnT>
                      <a:noFill/>
                    </a:lnT>
                    <a:lnB>
                      <a:noFill/>
                    </a:lnB>
                  </a:tcPr>
                </a:tc>
                <a:tc>
                  <a:txBody>
                    <a:bodyPr/>
                    <a:lstStyle/>
                    <a:p>
                      <a:r>
                        <a:rPr lang="en-US" sz="2400"/>
                        <a:t>Multiplication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dirty="0"/>
                        <a:t>/</a:t>
                      </a:r>
                    </a:p>
                  </a:txBody>
                  <a:tcPr anchor="ctr">
                    <a:lnL>
                      <a:noFill/>
                    </a:lnL>
                    <a:lnR>
                      <a:noFill/>
                    </a:lnR>
                    <a:lnT>
                      <a:noFill/>
                    </a:lnT>
                    <a:lnB>
                      <a:noFill/>
                    </a:lnB>
                  </a:tcPr>
                </a:tc>
                <a:tc>
                  <a:txBody>
                    <a:bodyPr/>
                    <a:lstStyle/>
                    <a:p>
                      <a:r>
                        <a:rPr lang="en-US" sz="2400"/>
                        <a:t>Division</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dirty="0"/>
                        <a:t>%</a:t>
                      </a:r>
                    </a:p>
                  </a:txBody>
                  <a:tcPr anchor="ctr">
                    <a:lnL>
                      <a:noFill/>
                    </a:lnL>
                    <a:lnR>
                      <a:noFill/>
                    </a:lnR>
                    <a:lnT>
                      <a:noFill/>
                    </a:lnT>
                    <a:lnB>
                      <a:noFill/>
                    </a:lnB>
                  </a:tcPr>
                </a:tc>
                <a:tc>
                  <a:txBody>
                    <a:bodyPr/>
                    <a:lstStyle/>
                    <a:p>
                      <a:r>
                        <a:rPr lang="en-US" sz="2400"/>
                        <a:t>Modulus</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dirty="0"/>
                        <a:t>++</a:t>
                      </a:r>
                    </a:p>
                  </a:txBody>
                  <a:tcPr anchor="ctr">
                    <a:lnL>
                      <a:noFill/>
                    </a:lnL>
                    <a:lnR>
                      <a:noFill/>
                    </a:lnR>
                    <a:lnT>
                      <a:noFill/>
                    </a:lnT>
                    <a:lnB>
                      <a:noFill/>
                    </a:lnB>
                  </a:tcPr>
                </a:tc>
                <a:tc>
                  <a:txBody>
                    <a:bodyPr/>
                    <a:lstStyle/>
                    <a:p>
                      <a:r>
                        <a:rPr lang="en-US" sz="2400" dirty="0"/>
                        <a:t>Increment</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a:t>--</a:t>
                      </a:r>
                    </a:p>
                  </a:txBody>
                  <a:tcPr anchor="ctr">
                    <a:lnL>
                      <a:noFill/>
                    </a:lnL>
                    <a:lnR>
                      <a:noFill/>
                    </a:lnR>
                    <a:lnT>
                      <a:noFill/>
                    </a:lnT>
                    <a:lnB>
                      <a:noFill/>
                    </a:lnB>
                  </a:tcPr>
                </a:tc>
                <a:tc>
                  <a:txBody>
                    <a:bodyPr/>
                    <a:lstStyle/>
                    <a:p>
                      <a:r>
                        <a:rPr lang="en-US" sz="2400" dirty="0"/>
                        <a:t>Decrement</a:t>
                      </a: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9" name="Rectangle 8"/>
          <p:cNvSpPr/>
          <p:nvPr/>
        </p:nvSpPr>
        <p:spPr>
          <a:xfrm>
            <a:off x="866180" y="5892284"/>
            <a:ext cx="5279202" cy="461665"/>
          </a:xfrm>
          <a:prstGeom prst="rect">
            <a:avLst/>
          </a:prstGeom>
        </p:spPr>
        <p:txBody>
          <a:bodyPr wrap="none">
            <a:spAutoFit/>
          </a:bodyPr>
          <a:lstStyle/>
          <a:p>
            <a:r>
              <a:rPr lang="en-US" sz="2400" dirty="0"/>
              <a:t>The </a:t>
            </a:r>
            <a:r>
              <a:rPr lang="en-US" sz="2400" b="1" dirty="0"/>
              <a:t>addition</a:t>
            </a:r>
            <a:r>
              <a:rPr lang="en-US" sz="2400" dirty="0"/>
              <a:t> operator (+) adds numbers:</a:t>
            </a:r>
          </a:p>
        </p:txBody>
      </p:sp>
    </p:spTree>
    <p:extLst>
      <p:ext uri="{BB962C8B-B14F-4D97-AF65-F5344CB8AC3E}">
        <p14:creationId xmlns:p14="http://schemas.microsoft.com/office/powerpoint/2010/main" val="2991846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350" y="257086"/>
            <a:ext cx="3314700" cy="1569660"/>
          </a:xfrm>
          <a:prstGeom prst="rect">
            <a:avLst/>
          </a:prstGeom>
        </p:spPr>
        <p:txBody>
          <a:bodyPr wrap="square">
            <a:spAutoFit/>
          </a:bodyPr>
          <a:lstStyle/>
          <a:p>
            <a:r>
              <a:rPr lang="en-US" sz="2400" b="1" dirty="0">
                <a:solidFill>
                  <a:srgbClr val="FF0000"/>
                </a:solidFill>
              </a:rPr>
              <a:t>Adding</a:t>
            </a:r>
          </a:p>
          <a:p>
            <a:r>
              <a:rPr lang="en-US" sz="2400" dirty="0" err="1"/>
              <a:t>var</a:t>
            </a:r>
            <a:r>
              <a:rPr lang="en-US" sz="2400" dirty="0"/>
              <a:t> x = 5;</a:t>
            </a:r>
            <a:br>
              <a:rPr lang="en-US" sz="2400" dirty="0"/>
            </a:br>
            <a:r>
              <a:rPr lang="en-US" sz="2400" dirty="0" err="1"/>
              <a:t>var</a:t>
            </a:r>
            <a:r>
              <a:rPr lang="en-US" sz="2400" dirty="0"/>
              <a:t> y = 2;</a:t>
            </a:r>
            <a:br>
              <a:rPr lang="en-US" sz="2400" dirty="0"/>
            </a:br>
            <a:r>
              <a:rPr lang="en-US" sz="2400" dirty="0" err="1"/>
              <a:t>var</a:t>
            </a:r>
            <a:r>
              <a:rPr lang="en-US" sz="2400" dirty="0"/>
              <a:t> z = x + y; </a:t>
            </a:r>
          </a:p>
        </p:txBody>
      </p:sp>
      <p:sp>
        <p:nvSpPr>
          <p:cNvPr id="3" name="Rectangle 2"/>
          <p:cNvSpPr/>
          <p:nvPr/>
        </p:nvSpPr>
        <p:spPr>
          <a:xfrm>
            <a:off x="3752850" y="295186"/>
            <a:ext cx="6096000" cy="1569660"/>
          </a:xfrm>
          <a:prstGeom prst="rect">
            <a:avLst/>
          </a:prstGeom>
        </p:spPr>
        <p:txBody>
          <a:bodyPr>
            <a:spAutoFit/>
          </a:bodyPr>
          <a:lstStyle/>
          <a:p>
            <a:r>
              <a:rPr lang="en-US" sz="2400" b="1" dirty="0">
                <a:solidFill>
                  <a:srgbClr val="FF0000"/>
                </a:solidFill>
              </a:rPr>
              <a:t>Multiplying</a:t>
            </a:r>
          </a:p>
          <a:p>
            <a:r>
              <a:rPr lang="en-US" sz="2400" dirty="0" err="1"/>
              <a:t>var</a:t>
            </a:r>
            <a:r>
              <a:rPr lang="en-US" sz="2400" dirty="0"/>
              <a:t> x = 5;</a:t>
            </a:r>
            <a:br>
              <a:rPr lang="en-US" sz="2400" dirty="0"/>
            </a:br>
            <a:r>
              <a:rPr lang="en-US" sz="2400" dirty="0" err="1"/>
              <a:t>var</a:t>
            </a:r>
            <a:r>
              <a:rPr lang="en-US" sz="2400" dirty="0"/>
              <a:t> y = 2;</a:t>
            </a:r>
            <a:br>
              <a:rPr lang="en-US" sz="2400" dirty="0"/>
            </a:br>
            <a:r>
              <a:rPr lang="en-US" sz="2400" dirty="0" err="1"/>
              <a:t>var</a:t>
            </a:r>
            <a:r>
              <a:rPr lang="en-US" sz="2400" dirty="0"/>
              <a:t> z = x * y; </a:t>
            </a:r>
          </a:p>
        </p:txBody>
      </p:sp>
      <p:sp>
        <p:nvSpPr>
          <p:cNvPr id="7" name="Rectangle 6"/>
          <p:cNvSpPr/>
          <p:nvPr/>
        </p:nvSpPr>
        <p:spPr>
          <a:xfrm>
            <a:off x="895350" y="1922681"/>
            <a:ext cx="8610600" cy="830997"/>
          </a:xfrm>
          <a:prstGeom prst="rect">
            <a:avLst/>
          </a:prstGeom>
        </p:spPr>
        <p:txBody>
          <a:bodyPr wrap="square">
            <a:spAutoFit/>
          </a:bodyPr>
          <a:lstStyle/>
          <a:p>
            <a:r>
              <a:rPr lang="en-US" sz="2400" b="1" dirty="0"/>
              <a:t>JavaScript Assignment Operators</a:t>
            </a:r>
          </a:p>
          <a:p>
            <a:r>
              <a:rPr lang="en-US" sz="2400" dirty="0"/>
              <a:t>Assignment operators assign values to JavaScript variables.</a:t>
            </a:r>
          </a:p>
        </p:txBody>
      </p:sp>
      <p:graphicFrame>
        <p:nvGraphicFramePr>
          <p:cNvPr id="8" name="Table 7"/>
          <p:cNvGraphicFramePr>
            <a:graphicFrameLocks noGrp="1"/>
          </p:cNvGraphicFramePr>
          <p:nvPr>
            <p:extLst>
              <p:ext uri="{D42A27DB-BD31-4B8C-83A1-F6EECF244321}">
                <p14:modId xmlns:p14="http://schemas.microsoft.com/office/powerpoint/2010/main" val="2654773606"/>
              </p:ext>
            </p:extLst>
          </p:nvPr>
        </p:nvGraphicFramePr>
        <p:xfrm>
          <a:off x="895350" y="2968784"/>
          <a:ext cx="7867650" cy="3200400"/>
        </p:xfrm>
        <a:graphic>
          <a:graphicData uri="http://schemas.openxmlformats.org/drawingml/2006/table">
            <a:tbl>
              <a:tblPr/>
              <a:tblGrid>
                <a:gridCol w="2724150">
                  <a:extLst>
                    <a:ext uri="{9D8B030D-6E8A-4147-A177-3AD203B41FA5}">
                      <a16:colId xmlns:a16="http://schemas.microsoft.com/office/drawing/2014/main" val="20000"/>
                    </a:ext>
                  </a:extLst>
                </a:gridCol>
                <a:gridCol w="2952750">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tblGrid>
              <a:tr h="0">
                <a:tc>
                  <a:txBody>
                    <a:bodyPr/>
                    <a:lstStyle/>
                    <a:p>
                      <a:r>
                        <a:rPr lang="en-US" sz="2400" b="1" dirty="0">
                          <a:solidFill>
                            <a:srgbClr val="0000FF"/>
                          </a:solidFill>
                          <a:effectLst/>
                        </a:rPr>
                        <a:t>Operator</a:t>
                      </a:r>
                    </a:p>
                  </a:txBody>
                  <a:tcPr anchor="ctr">
                    <a:lnL>
                      <a:noFill/>
                    </a:lnL>
                    <a:lnR>
                      <a:noFill/>
                    </a:lnR>
                    <a:lnT>
                      <a:noFill/>
                    </a:lnT>
                    <a:lnB>
                      <a:noFill/>
                    </a:lnB>
                  </a:tcPr>
                </a:tc>
                <a:tc>
                  <a:txBody>
                    <a:bodyPr/>
                    <a:lstStyle/>
                    <a:p>
                      <a:r>
                        <a:rPr lang="en-US" sz="2400" b="1" dirty="0">
                          <a:solidFill>
                            <a:srgbClr val="0000FF"/>
                          </a:solidFill>
                        </a:rPr>
                        <a:t>Example</a:t>
                      </a:r>
                    </a:p>
                  </a:txBody>
                  <a:tcPr anchor="ctr">
                    <a:lnL>
                      <a:noFill/>
                    </a:lnL>
                    <a:lnR>
                      <a:noFill/>
                    </a:lnR>
                    <a:lnT>
                      <a:noFill/>
                    </a:lnT>
                    <a:lnB>
                      <a:noFill/>
                    </a:lnB>
                  </a:tcPr>
                </a:tc>
                <a:tc>
                  <a:txBody>
                    <a:bodyPr/>
                    <a:lstStyle/>
                    <a:p>
                      <a:r>
                        <a:rPr lang="en-US" sz="2400" b="1" dirty="0">
                          <a:solidFill>
                            <a:srgbClr val="0000FF"/>
                          </a:solidFill>
                        </a:rPr>
                        <a:t>Same As</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a:t>=</a:t>
                      </a:r>
                    </a:p>
                  </a:txBody>
                  <a:tcPr anchor="ctr">
                    <a:lnL>
                      <a:noFill/>
                    </a:lnL>
                    <a:lnR>
                      <a:noFill/>
                    </a:lnR>
                    <a:lnT>
                      <a:noFill/>
                    </a:lnT>
                    <a:lnB>
                      <a:noFill/>
                    </a:lnB>
                  </a:tcPr>
                </a:tc>
                <a:tc>
                  <a:txBody>
                    <a:bodyPr/>
                    <a:lstStyle/>
                    <a:p>
                      <a:r>
                        <a:rPr lang="en-US" sz="2400"/>
                        <a:t>x = y</a:t>
                      </a:r>
                    </a:p>
                  </a:txBody>
                  <a:tcPr anchor="ctr">
                    <a:lnL>
                      <a:noFill/>
                    </a:lnL>
                    <a:lnR>
                      <a:noFill/>
                    </a:lnR>
                    <a:lnT>
                      <a:noFill/>
                    </a:lnT>
                    <a:lnB>
                      <a:noFill/>
                    </a:lnB>
                  </a:tcPr>
                </a:tc>
                <a:tc>
                  <a:txBody>
                    <a:bodyPr/>
                    <a:lstStyle/>
                    <a:p>
                      <a:r>
                        <a:rPr lang="en-US" sz="2400"/>
                        <a:t>x = y</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a:t>+=</a:t>
                      </a:r>
                    </a:p>
                  </a:txBody>
                  <a:tcPr anchor="ctr">
                    <a:lnL>
                      <a:noFill/>
                    </a:lnL>
                    <a:lnR>
                      <a:noFill/>
                    </a:lnR>
                    <a:lnT>
                      <a:noFill/>
                    </a:lnT>
                    <a:lnB>
                      <a:noFill/>
                    </a:lnB>
                  </a:tcPr>
                </a:tc>
                <a:tc>
                  <a:txBody>
                    <a:bodyPr/>
                    <a:lstStyle/>
                    <a:p>
                      <a:r>
                        <a:rPr lang="en-US" sz="2400"/>
                        <a:t>x += y</a:t>
                      </a:r>
                    </a:p>
                  </a:txBody>
                  <a:tcPr anchor="ctr">
                    <a:lnL>
                      <a:noFill/>
                    </a:lnL>
                    <a:lnR>
                      <a:noFill/>
                    </a:lnR>
                    <a:lnT>
                      <a:noFill/>
                    </a:lnT>
                    <a:lnB>
                      <a:noFill/>
                    </a:lnB>
                  </a:tcPr>
                </a:tc>
                <a:tc>
                  <a:txBody>
                    <a:bodyPr/>
                    <a:lstStyle/>
                    <a:p>
                      <a:r>
                        <a:rPr lang="en-US" sz="2400" dirty="0"/>
                        <a:t>x = x + y</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dirty="0"/>
                        <a:t>-=</a:t>
                      </a:r>
                    </a:p>
                  </a:txBody>
                  <a:tcPr anchor="ctr">
                    <a:lnL>
                      <a:noFill/>
                    </a:lnL>
                    <a:lnR>
                      <a:noFill/>
                    </a:lnR>
                    <a:lnT>
                      <a:noFill/>
                    </a:lnT>
                    <a:lnB>
                      <a:noFill/>
                    </a:lnB>
                  </a:tcPr>
                </a:tc>
                <a:tc>
                  <a:txBody>
                    <a:bodyPr/>
                    <a:lstStyle/>
                    <a:p>
                      <a:r>
                        <a:rPr lang="en-US" sz="2400" dirty="0"/>
                        <a:t>x -= y</a:t>
                      </a:r>
                    </a:p>
                  </a:txBody>
                  <a:tcPr anchor="ctr">
                    <a:lnL>
                      <a:noFill/>
                    </a:lnL>
                    <a:lnR>
                      <a:noFill/>
                    </a:lnR>
                    <a:lnT>
                      <a:noFill/>
                    </a:lnT>
                    <a:lnB>
                      <a:noFill/>
                    </a:lnB>
                  </a:tcPr>
                </a:tc>
                <a:tc>
                  <a:txBody>
                    <a:bodyPr/>
                    <a:lstStyle/>
                    <a:p>
                      <a:r>
                        <a:rPr lang="en-US" sz="2400"/>
                        <a:t>x = x - y</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t>*=</a:t>
                      </a:r>
                    </a:p>
                  </a:txBody>
                  <a:tcPr anchor="ctr">
                    <a:lnL>
                      <a:noFill/>
                    </a:lnL>
                    <a:lnR>
                      <a:noFill/>
                    </a:lnR>
                    <a:lnT>
                      <a:noFill/>
                    </a:lnT>
                    <a:lnB>
                      <a:noFill/>
                    </a:lnB>
                  </a:tcPr>
                </a:tc>
                <a:tc>
                  <a:txBody>
                    <a:bodyPr/>
                    <a:lstStyle/>
                    <a:p>
                      <a:r>
                        <a:rPr lang="en-US" sz="2400" dirty="0"/>
                        <a:t>x *= y</a:t>
                      </a:r>
                    </a:p>
                  </a:txBody>
                  <a:tcPr anchor="ctr">
                    <a:lnL>
                      <a:noFill/>
                    </a:lnL>
                    <a:lnR>
                      <a:noFill/>
                    </a:lnR>
                    <a:lnT>
                      <a:noFill/>
                    </a:lnT>
                    <a:lnB>
                      <a:noFill/>
                    </a:lnB>
                  </a:tcPr>
                </a:tc>
                <a:tc>
                  <a:txBody>
                    <a:bodyPr/>
                    <a:lstStyle/>
                    <a:p>
                      <a:r>
                        <a:rPr lang="en-US" sz="2400"/>
                        <a:t>x = x * y</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a:t>/=</a:t>
                      </a:r>
                    </a:p>
                  </a:txBody>
                  <a:tcPr anchor="ctr">
                    <a:lnL>
                      <a:noFill/>
                    </a:lnL>
                    <a:lnR>
                      <a:noFill/>
                    </a:lnR>
                    <a:lnT>
                      <a:noFill/>
                    </a:lnT>
                    <a:lnB>
                      <a:noFill/>
                    </a:lnB>
                  </a:tcPr>
                </a:tc>
                <a:tc>
                  <a:txBody>
                    <a:bodyPr/>
                    <a:lstStyle/>
                    <a:p>
                      <a:r>
                        <a:rPr lang="en-US" sz="2400" dirty="0"/>
                        <a:t>x /= y</a:t>
                      </a:r>
                    </a:p>
                  </a:txBody>
                  <a:tcPr anchor="ctr">
                    <a:lnL>
                      <a:noFill/>
                    </a:lnL>
                    <a:lnR>
                      <a:noFill/>
                    </a:lnR>
                    <a:lnT>
                      <a:noFill/>
                    </a:lnT>
                    <a:lnB>
                      <a:noFill/>
                    </a:lnB>
                  </a:tcPr>
                </a:tc>
                <a:tc>
                  <a:txBody>
                    <a:bodyPr/>
                    <a:lstStyle/>
                    <a:p>
                      <a:r>
                        <a:rPr lang="en-US" sz="2400"/>
                        <a:t>x = x / y</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a:t>%=</a:t>
                      </a:r>
                    </a:p>
                  </a:txBody>
                  <a:tcPr anchor="ctr">
                    <a:lnL>
                      <a:noFill/>
                    </a:lnL>
                    <a:lnR>
                      <a:noFill/>
                    </a:lnR>
                    <a:lnT>
                      <a:noFill/>
                    </a:lnT>
                    <a:lnB>
                      <a:noFill/>
                    </a:lnB>
                  </a:tcPr>
                </a:tc>
                <a:tc>
                  <a:txBody>
                    <a:bodyPr/>
                    <a:lstStyle/>
                    <a:p>
                      <a:r>
                        <a:rPr lang="en-US" sz="2400" dirty="0"/>
                        <a:t>x %= y</a:t>
                      </a:r>
                    </a:p>
                  </a:txBody>
                  <a:tcPr anchor="ctr">
                    <a:lnL>
                      <a:noFill/>
                    </a:lnL>
                    <a:lnR>
                      <a:noFill/>
                    </a:lnR>
                    <a:lnT>
                      <a:noFill/>
                    </a:lnT>
                    <a:lnB>
                      <a:noFill/>
                    </a:lnB>
                  </a:tcPr>
                </a:tc>
                <a:tc>
                  <a:txBody>
                    <a:bodyPr/>
                    <a:lstStyle/>
                    <a:p>
                      <a:r>
                        <a:rPr lang="en-US" sz="2400" dirty="0"/>
                        <a:t>x = x % y</a:t>
                      </a: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6297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742" y="405884"/>
            <a:ext cx="7345472" cy="461665"/>
          </a:xfrm>
          <a:prstGeom prst="rect">
            <a:avLst/>
          </a:prstGeom>
        </p:spPr>
        <p:txBody>
          <a:bodyPr wrap="none">
            <a:spAutoFit/>
          </a:bodyPr>
          <a:lstStyle/>
          <a:p>
            <a:r>
              <a:rPr lang="en-US" sz="2400" dirty="0"/>
              <a:t>The </a:t>
            </a:r>
            <a:r>
              <a:rPr lang="en-US" sz="2400" b="1" dirty="0"/>
              <a:t>assignment</a:t>
            </a:r>
            <a:r>
              <a:rPr lang="en-US" sz="2400" dirty="0"/>
              <a:t> operator (=) assigns a value to a variable.</a:t>
            </a:r>
          </a:p>
        </p:txBody>
      </p:sp>
      <p:sp>
        <p:nvSpPr>
          <p:cNvPr id="3" name="Rectangle 2"/>
          <p:cNvSpPr/>
          <p:nvPr/>
        </p:nvSpPr>
        <p:spPr>
          <a:xfrm>
            <a:off x="1085850" y="1048434"/>
            <a:ext cx="3200400" cy="830997"/>
          </a:xfrm>
          <a:prstGeom prst="rect">
            <a:avLst/>
          </a:prstGeom>
        </p:spPr>
        <p:txBody>
          <a:bodyPr wrap="square">
            <a:spAutoFit/>
          </a:bodyPr>
          <a:lstStyle/>
          <a:p>
            <a:r>
              <a:rPr lang="en-US" sz="2400" b="1" dirty="0">
                <a:solidFill>
                  <a:srgbClr val="0000FF"/>
                </a:solidFill>
              </a:rPr>
              <a:t>Assignment</a:t>
            </a:r>
          </a:p>
          <a:p>
            <a:r>
              <a:rPr lang="en-US" sz="2400" dirty="0" err="1"/>
              <a:t>var</a:t>
            </a:r>
            <a:r>
              <a:rPr lang="en-US" sz="2400" dirty="0"/>
              <a:t> x = 10;</a:t>
            </a:r>
          </a:p>
        </p:txBody>
      </p:sp>
      <p:sp>
        <p:nvSpPr>
          <p:cNvPr id="4" name="Rectangle 3"/>
          <p:cNvSpPr/>
          <p:nvPr/>
        </p:nvSpPr>
        <p:spPr>
          <a:xfrm>
            <a:off x="914842" y="2134285"/>
            <a:ext cx="7905308" cy="830997"/>
          </a:xfrm>
          <a:prstGeom prst="rect">
            <a:avLst/>
          </a:prstGeom>
        </p:spPr>
        <p:txBody>
          <a:bodyPr wrap="square">
            <a:spAutoFit/>
          </a:bodyPr>
          <a:lstStyle/>
          <a:p>
            <a:r>
              <a:rPr lang="en-US" sz="2400" dirty="0"/>
              <a:t>The </a:t>
            </a:r>
            <a:r>
              <a:rPr lang="en-US" sz="2400" b="1" dirty="0"/>
              <a:t>addition assignment</a:t>
            </a:r>
            <a:r>
              <a:rPr lang="en-US" sz="2400" dirty="0"/>
              <a:t> operator (+=) adds a value to a variable.</a:t>
            </a:r>
          </a:p>
        </p:txBody>
      </p:sp>
      <p:sp>
        <p:nvSpPr>
          <p:cNvPr id="6" name="Rectangle 5"/>
          <p:cNvSpPr/>
          <p:nvPr/>
        </p:nvSpPr>
        <p:spPr>
          <a:xfrm>
            <a:off x="1085850" y="2967335"/>
            <a:ext cx="6096000" cy="1200329"/>
          </a:xfrm>
          <a:prstGeom prst="rect">
            <a:avLst/>
          </a:prstGeom>
        </p:spPr>
        <p:txBody>
          <a:bodyPr>
            <a:spAutoFit/>
          </a:bodyPr>
          <a:lstStyle/>
          <a:p>
            <a:r>
              <a:rPr lang="en-US" sz="2400" b="1" dirty="0">
                <a:solidFill>
                  <a:srgbClr val="0000FF"/>
                </a:solidFill>
              </a:rPr>
              <a:t>Assignment</a:t>
            </a:r>
          </a:p>
          <a:p>
            <a:r>
              <a:rPr lang="en-US" sz="2400" dirty="0" err="1"/>
              <a:t>var</a:t>
            </a:r>
            <a:r>
              <a:rPr lang="en-US" sz="2400" dirty="0"/>
              <a:t> x = 10;</a:t>
            </a:r>
            <a:br>
              <a:rPr lang="en-US" sz="2400" dirty="0"/>
            </a:br>
            <a:r>
              <a:rPr lang="en-US" sz="2400" dirty="0"/>
              <a:t>x += 5;</a:t>
            </a:r>
          </a:p>
        </p:txBody>
      </p:sp>
      <p:sp>
        <p:nvSpPr>
          <p:cNvPr id="7" name="Rectangle 6"/>
          <p:cNvSpPr/>
          <p:nvPr/>
        </p:nvSpPr>
        <p:spPr>
          <a:xfrm>
            <a:off x="876742" y="4167664"/>
            <a:ext cx="8762558" cy="830997"/>
          </a:xfrm>
          <a:prstGeom prst="rect">
            <a:avLst/>
          </a:prstGeom>
        </p:spPr>
        <p:txBody>
          <a:bodyPr wrap="square">
            <a:spAutoFit/>
          </a:bodyPr>
          <a:lstStyle/>
          <a:p>
            <a:r>
              <a:rPr lang="en-US" sz="2400" b="1" dirty="0">
                <a:solidFill>
                  <a:srgbClr val="0000FF"/>
                </a:solidFill>
              </a:rPr>
              <a:t>JavaScript String Operators</a:t>
            </a:r>
          </a:p>
          <a:p>
            <a:r>
              <a:rPr lang="en-US" sz="2400" dirty="0"/>
              <a:t>The + operator can also be used to add (concatenate) strings.</a:t>
            </a:r>
          </a:p>
        </p:txBody>
      </p:sp>
      <p:sp>
        <p:nvSpPr>
          <p:cNvPr id="8" name="Rectangle 7"/>
          <p:cNvSpPr/>
          <p:nvPr/>
        </p:nvSpPr>
        <p:spPr>
          <a:xfrm>
            <a:off x="990821" y="5196185"/>
            <a:ext cx="6096000" cy="1015663"/>
          </a:xfrm>
          <a:prstGeom prst="rect">
            <a:avLst/>
          </a:prstGeom>
        </p:spPr>
        <p:txBody>
          <a:bodyPr>
            <a:spAutoFit/>
          </a:bodyPr>
          <a:lstStyle/>
          <a:p>
            <a:r>
              <a:rPr lang="en-US" sz="2000" dirty="0"/>
              <a:t>txt1 = “</a:t>
            </a:r>
            <a:r>
              <a:rPr lang="en-US" sz="2000" dirty="0" err="1"/>
              <a:t>Teav</a:t>
            </a:r>
            <a:r>
              <a:rPr lang="en-US" sz="2000" dirty="0"/>
              <a:t>";</a:t>
            </a:r>
            <a:br>
              <a:rPr lang="en-US" sz="2000" dirty="0"/>
            </a:br>
            <a:r>
              <a:rPr lang="en-US" sz="2000" dirty="0"/>
              <a:t>txt2 = “</a:t>
            </a:r>
            <a:r>
              <a:rPr lang="en-US" sz="2000" dirty="0" err="1"/>
              <a:t>Chhunnan</a:t>
            </a:r>
            <a:r>
              <a:rPr lang="en-US" sz="2000" dirty="0"/>
              <a:t>";</a:t>
            </a:r>
            <a:br>
              <a:rPr lang="en-US" sz="2000" dirty="0"/>
            </a:br>
            <a:r>
              <a:rPr lang="en-US" sz="2000" dirty="0"/>
              <a:t>txt3 = txt1 + " " + txt2</a:t>
            </a:r>
            <a:r>
              <a:rPr lang="en-US" dirty="0"/>
              <a:t>;</a:t>
            </a:r>
          </a:p>
        </p:txBody>
      </p:sp>
      <p:sp>
        <p:nvSpPr>
          <p:cNvPr id="9" name="Rectangle 8"/>
          <p:cNvSpPr/>
          <p:nvPr/>
        </p:nvSpPr>
        <p:spPr>
          <a:xfrm>
            <a:off x="5891500" y="5704016"/>
            <a:ext cx="1620636" cy="369332"/>
          </a:xfrm>
          <a:prstGeom prst="rect">
            <a:avLst/>
          </a:prstGeom>
        </p:spPr>
        <p:txBody>
          <a:bodyPr wrap="none">
            <a:spAutoFit/>
          </a:bodyPr>
          <a:lstStyle/>
          <a:p>
            <a:r>
              <a:rPr lang="en-US" dirty="0" err="1"/>
              <a:t>Teav</a:t>
            </a:r>
            <a:r>
              <a:rPr lang="en-US" dirty="0"/>
              <a:t> </a:t>
            </a:r>
            <a:r>
              <a:rPr lang="en-US" dirty="0" err="1"/>
              <a:t>Chhunnan</a:t>
            </a:r>
            <a:endParaRPr lang="en-US" dirty="0"/>
          </a:p>
        </p:txBody>
      </p:sp>
    </p:spTree>
    <p:extLst>
      <p:ext uri="{BB962C8B-B14F-4D97-AF65-F5344CB8AC3E}">
        <p14:creationId xmlns:p14="http://schemas.microsoft.com/office/powerpoint/2010/main" val="272991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0" y="229285"/>
            <a:ext cx="9963150" cy="461665"/>
          </a:xfrm>
          <a:prstGeom prst="rect">
            <a:avLst/>
          </a:prstGeom>
        </p:spPr>
        <p:txBody>
          <a:bodyPr wrap="square">
            <a:spAutoFit/>
          </a:bodyPr>
          <a:lstStyle/>
          <a:p>
            <a:r>
              <a:rPr lang="en-US" sz="2400" dirty="0"/>
              <a:t>The += assignment operator can also be used to add (concatenate) strings:</a:t>
            </a:r>
          </a:p>
        </p:txBody>
      </p:sp>
      <p:sp>
        <p:nvSpPr>
          <p:cNvPr id="3" name="Rectangle 2"/>
          <p:cNvSpPr/>
          <p:nvPr/>
        </p:nvSpPr>
        <p:spPr>
          <a:xfrm>
            <a:off x="742950" y="934135"/>
            <a:ext cx="6096000" cy="830997"/>
          </a:xfrm>
          <a:prstGeom prst="rect">
            <a:avLst/>
          </a:prstGeom>
        </p:spPr>
        <p:txBody>
          <a:bodyPr>
            <a:spAutoFit/>
          </a:bodyPr>
          <a:lstStyle/>
          <a:p>
            <a:r>
              <a:rPr lang="en-US" sz="2400" dirty="0"/>
              <a:t>txt1 = "What a very ";</a:t>
            </a:r>
            <a:br>
              <a:rPr lang="en-US" sz="2400" dirty="0"/>
            </a:br>
            <a:r>
              <a:rPr lang="en-US" sz="2400" dirty="0"/>
              <a:t>txt1 += "nice day";</a:t>
            </a:r>
          </a:p>
        </p:txBody>
      </p:sp>
      <p:sp>
        <p:nvSpPr>
          <p:cNvPr id="6" name="Rectangle 5"/>
          <p:cNvSpPr/>
          <p:nvPr/>
        </p:nvSpPr>
        <p:spPr>
          <a:xfrm>
            <a:off x="5158127" y="1349633"/>
            <a:ext cx="2789033" cy="461665"/>
          </a:xfrm>
          <a:prstGeom prst="rect">
            <a:avLst/>
          </a:prstGeom>
        </p:spPr>
        <p:txBody>
          <a:bodyPr wrap="none">
            <a:spAutoFit/>
          </a:bodyPr>
          <a:lstStyle/>
          <a:p>
            <a:r>
              <a:rPr lang="en-US" sz="2400" dirty="0">
                <a:solidFill>
                  <a:srgbClr val="0000FF"/>
                </a:solidFill>
                <a:effectLst>
                  <a:outerShdw blurRad="38100" dist="38100" dir="2700000" algn="tl">
                    <a:srgbClr val="000000">
                      <a:alpha val="43137"/>
                    </a:srgbClr>
                  </a:outerShdw>
                </a:effectLst>
              </a:rPr>
              <a:t>What a very nice day</a:t>
            </a:r>
          </a:p>
        </p:txBody>
      </p:sp>
      <p:sp>
        <p:nvSpPr>
          <p:cNvPr id="7" name="Rectangle 6"/>
          <p:cNvSpPr/>
          <p:nvPr/>
        </p:nvSpPr>
        <p:spPr>
          <a:xfrm>
            <a:off x="742950" y="2039540"/>
            <a:ext cx="10229850" cy="1200329"/>
          </a:xfrm>
          <a:prstGeom prst="rect">
            <a:avLst/>
          </a:prstGeom>
        </p:spPr>
        <p:txBody>
          <a:bodyPr wrap="square">
            <a:spAutoFit/>
          </a:bodyPr>
          <a:lstStyle/>
          <a:p>
            <a:r>
              <a:rPr lang="en-US" sz="2400" b="1" dirty="0">
                <a:solidFill>
                  <a:srgbClr val="0000FF"/>
                </a:solidFill>
                <a:effectLst>
                  <a:outerShdw blurRad="38100" dist="38100" dir="2700000" algn="tl">
                    <a:srgbClr val="000000">
                      <a:alpha val="43137"/>
                    </a:srgbClr>
                  </a:outerShdw>
                </a:effectLst>
              </a:rPr>
              <a:t>Adding Strings and Numbers</a:t>
            </a:r>
          </a:p>
          <a:p>
            <a:r>
              <a:rPr lang="en-US" sz="2400" dirty="0"/>
              <a:t>Adding two numbers, will return the sum, but adding a number and a string will return a string:</a:t>
            </a:r>
          </a:p>
        </p:txBody>
      </p:sp>
      <p:sp>
        <p:nvSpPr>
          <p:cNvPr id="8" name="Rectangle 7"/>
          <p:cNvSpPr/>
          <p:nvPr/>
        </p:nvSpPr>
        <p:spPr>
          <a:xfrm>
            <a:off x="876300" y="3429000"/>
            <a:ext cx="6096000" cy="1200329"/>
          </a:xfrm>
          <a:prstGeom prst="rect">
            <a:avLst/>
          </a:prstGeom>
        </p:spPr>
        <p:txBody>
          <a:bodyPr>
            <a:spAutoFit/>
          </a:bodyPr>
          <a:lstStyle/>
          <a:p>
            <a:r>
              <a:rPr lang="es-ES" sz="2400" dirty="0"/>
              <a:t>x = 5 + 5;</a:t>
            </a:r>
            <a:br>
              <a:rPr lang="es-ES" sz="2400" dirty="0"/>
            </a:br>
            <a:r>
              <a:rPr lang="es-ES" sz="2400" dirty="0"/>
              <a:t>y = "5" + 5;</a:t>
            </a:r>
            <a:br>
              <a:rPr lang="es-ES" sz="2400" dirty="0"/>
            </a:br>
            <a:r>
              <a:rPr lang="es-ES" sz="2400" dirty="0"/>
              <a:t>z= "</a:t>
            </a:r>
            <a:r>
              <a:rPr lang="es-ES" sz="2400" dirty="0" err="1"/>
              <a:t>Hello</a:t>
            </a:r>
            <a:r>
              <a:rPr lang="es-ES" sz="2400" dirty="0"/>
              <a:t>" + 9;</a:t>
            </a:r>
            <a:endParaRPr lang="en-US" sz="2400" dirty="0"/>
          </a:p>
        </p:txBody>
      </p:sp>
      <p:sp>
        <p:nvSpPr>
          <p:cNvPr id="9" name="Rectangle 8"/>
          <p:cNvSpPr/>
          <p:nvPr/>
        </p:nvSpPr>
        <p:spPr>
          <a:xfrm>
            <a:off x="3790950" y="3663434"/>
            <a:ext cx="6096000" cy="1200329"/>
          </a:xfrm>
          <a:prstGeom prst="rect">
            <a:avLst/>
          </a:prstGeom>
        </p:spPr>
        <p:txBody>
          <a:bodyPr>
            <a:spAutoFit/>
          </a:bodyPr>
          <a:lstStyle/>
          <a:p>
            <a:r>
              <a:rPr lang="en-US" sz="2400" dirty="0"/>
              <a:t>10</a:t>
            </a:r>
            <a:br>
              <a:rPr lang="en-US" sz="2400" dirty="0"/>
            </a:br>
            <a:r>
              <a:rPr lang="en-US" sz="2400" dirty="0"/>
              <a:t>55</a:t>
            </a:r>
            <a:br>
              <a:rPr lang="en-US" sz="2400" dirty="0"/>
            </a:br>
            <a:r>
              <a:rPr lang="en-US" sz="2400" dirty="0"/>
              <a:t>Hello9</a:t>
            </a:r>
          </a:p>
        </p:txBody>
      </p:sp>
    </p:spTree>
    <p:extLst>
      <p:ext uri="{BB962C8B-B14F-4D97-AF65-F5344CB8AC3E}">
        <p14:creationId xmlns:p14="http://schemas.microsoft.com/office/powerpoint/2010/main" val="41967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438" y="424934"/>
            <a:ext cx="1369927"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គូជា </a:t>
            </a:r>
            <a:r>
              <a:rPr lang="en-US" sz="2400" b="1" dirty="0">
                <a:solidFill>
                  <a:srgbClr val="0066FF"/>
                </a:solidFill>
                <a:effectLst>
                  <a:outerShdw blurRad="38100" dist="38100" dir="2700000" algn="tl">
                    <a:srgbClr val="000000">
                      <a:alpha val="43137"/>
                    </a:srgbClr>
                  </a:outerShdw>
                </a:effectLst>
              </a:rPr>
              <a:t>Text</a:t>
            </a:r>
          </a:p>
        </p:txBody>
      </p:sp>
      <p:sp>
        <p:nvSpPr>
          <p:cNvPr id="5" name="Rectangle 4"/>
          <p:cNvSpPr/>
          <p:nvPr/>
        </p:nvSpPr>
        <p:spPr>
          <a:xfrm>
            <a:off x="663438" y="1194643"/>
            <a:ext cx="6096000" cy="507831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&lt;canvas id="</a:t>
            </a:r>
            <a:r>
              <a:rPr lang="en-US" dirty="0" err="1"/>
              <a:t>myCanvas</a:t>
            </a:r>
            <a:r>
              <a:rPr lang="en-US" dirty="0"/>
              <a:t>" width="200" height="100" style="border:1px solid #d3d3d3;"&gt;</a:t>
            </a:r>
          </a:p>
          <a:p>
            <a:r>
              <a:rPr lang="en-US" dirty="0"/>
              <a:t>Your browser does not support the HTML5 canvas tag.&lt;/canvas&gt;</a:t>
            </a:r>
          </a:p>
          <a:p>
            <a:endParaRPr lang="en-US" dirty="0"/>
          </a:p>
          <a:p>
            <a:r>
              <a:rPr lang="en-US" dirty="0"/>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r>
              <a:rPr lang="en-US" dirty="0" err="1"/>
              <a:t>ctx.font</a:t>
            </a:r>
            <a:r>
              <a:rPr lang="en-US" dirty="0"/>
              <a:t> = "30px Arial";</a:t>
            </a:r>
          </a:p>
          <a:p>
            <a:r>
              <a:rPr lang="en-US" dirty="0" err="1"/>
              <a:t>ctx.fillText</a:t>
            </a:r>
            <a:r>
              <a:rPr lang="en-US" dirty="0"/>
              <a:t>("Hello World",10,50);</a:t>
            </a:r>
          </a:p>
          <a:p>
            <a:r>
              <a:rPr lang="en-US" dirty="0"/>
              <a:t>&lt;/script&gt;</a:t>
            </a:r>
          </a:p>
          <a:p>
            <a:endParaRPr lang="en-US" dirty="0"/>
          </a:p>
          <a:p>
            <a:r>
              <a:rPr lang="en-US" dirty="0"/>
              <a:t>&lt;/body&gt;</a:t>
            </a:r>
          </a:p>
          <a:p>
            <a:r>
              <a:rPr lang="en-US" dirty="0"/>
              <a:t>&lt;/html&gt;</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38" y="1000898"/>
            <a:ext cx="3251258" cy="174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563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0" y="365195"/>
            <a:ext cx="6096000" cy="5632311"/>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&lt;h1&gt;JavaScript Operators&lt;/h1&gt;</a:t>
            </a:r>
          </a:p>
          <a:p>
            <a:endParaRPr lang="en-US" dirty="0"/>
          </a:p>
          <a:p>
            <a:r>
              <a:rPr lang="en-US" dirty="0"/>
              <a:t>&lt;p&gt;Adding a number and a string, returns a string.&lt;/p&gt;</a:t>
            </a:r>
          </a:p>
          <a:p>
            <a:endParaRPr lang="en-US" dirty="0"/>
          </a:p>
          <a:p>
            <a:r>
              <a:rPr lang="en-US" dirty="0"/>
              <a:t>&lt;p id="demo"&gt;&lt;/p&gt;</a:t>
            </a:r>
          </a:p>
          <a:p>
            <a:endParaRPr lang="en-US" dirty="0"/>
          </a:p>
          <a:p>
            <a:r>
              <a:rPr lang="en-US" dirty="0"/>
              <a:t>&lt;script&gt;</a:t>
            </a:r>
          </a:p>
          <a:p>
            <a:r>
              <a:rPr lang="en-US" dirty="0" err="1">
                <a:solidFill>
                  <a:srgbClr val="0000FF"/>
                </a:solidFill>
              </a:rPr>
              <a:t>var</a:t>
            </a:r>
            <a:r>
              <a:rPr lang="en-US" dirty="0">
                <a:solidFill>
                  <a:srgbClr val="0000FF"/>
                </a:solidFill>
              </a:rPr>
              <a:t> x = 5 + 5;</a:t>
            </a:r>
          </a:p>
          <a:p>
            <a:r>
              <a:rPr lang="en-US" dirty="0" err="1">
                <a:solidFill>
                  <a:srgbClr val="0000FF"/>
                </a:solidFill>
              </a:rPr>
              <a:t>var</a:t>
            </a:r>
            <a:r>
              <a:rPr lang="en-US" dirty="0">
                <a:solidFill>
                  <a:srgbClr val="0000FF"/>
                </a:solidFill>
              </a:rPr>
              <a:t> y = "5" + 5;</a:t>
            </a:r>
          </a:p>
          <a:p>
            <a:r>
              <a:rPr lang="en-US" dirty="0" err="1">
                <a:solidFill>
                  <a:srgbClr val="0000FF"/>
                </a:solidFill>
              </a:rPr>
              <a:t>var</a:t>
            </a:r>
            <a:r>
              <a:rPr lang="en-US" dirty="0">
                <a:solidFill>
                  <a:srgbClr val="0000FF"/>
                </a:solidFill>
              </a:rPr>
              <a:t> z = "Hello" + 9;</a:t>
            </a:r>
          </a:p>
          <a:p>
            <a:r>
              <a:rPr lang="en-US" dirty="0" err="1"/>
              <a:t>document.getElementById</a:t>
            </a:r>
            <a:r>
              <a:rPr lang="en-US" dirty="0"/>
              <a:t>("demo").</a:t>
            </a:r>
            <a:r>
              <a:rPr lang="en-US" dirty="0" err="1"/>
              <a:t>innerHTML</a:t>
            </a:r>
            <a:r>
              <a:rPr lang="en-US" dirty="0"/>
              <a:t> =</a:t>
            </a:r>
          </a:p>
          <a:p>
            <a:r>
              <a:rPr lang="en-US" dirty="0"/>
              <a:t>x + "&lt;</a:t>
            </a:r>
            <a:r>
              <a:rPr lang="en-US" dirty="0" err="1"/>
              <a:t>br</a:t>
            </a:r>
            <a:r>
              <a:rPr lang="en-US" dirty="0"/>
              <a:t>&gt;" + y + "&lt;</a:t>
            </a:r>
            <a:r>
              <a:rPr lang="en-US" dirty="0" err="1"/>
              <a:t>br</a:t>
            </a:r>
            <a:r>
              <a:rPr lang="en-US" dirty="0"/>
              <a:t>&gt;" + z;</a:t>
            </a:r>
          </a:p>
          <a:p>
            <a:r>
              <a:rPr lang="en-US" dirty="0"/>
              <a:t>&lt;/script&gt;</a:t>
            </a:r>
          </a:p>
          <a:p>
            <a:endParaRPr lang="en-US" dirty="0"/>
          </a:p>
          <a:p>
            <a:r>
              <a:rPr lang="en-US" dirty="0"/>
              <a:t>&lt;/body&gt;</a:t>
            </a:r>
          </a:p>
          <a:p>
            <a:r>
              <a:rPr lang="en-US" dirty="0"/>
              <a:t>&lt;/html&gt;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650" y="555695"/>
            <a:ext cx="3924300" cy="198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956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850" y="267385"/>
            <a:ext cx="10610850" cy="461665"/>
          </a:xfrm>
          <a:prstGeom prst="rect">
            <a:avLst/>
          </a:prstGeom>
        </p:spPr>
        <p:txBody>
          <a:bodyPr wrap="square">
            <a:spAutoFit/>
          </a:bodyPr>
          <a:lstStyle/>
          <a:p>
            <a:r>
              <a:rPr lang="en-US" sz="2400" b="1" dirty="0">
                <a:solidFill>
                  <a:srgbClr val="0000FF"/>
                </a:solidFill>
                <a:effectLst>
                  <a:outerShdw blurRad="38100" dist="38100" dir="2700000" algn="tl">
                    <a:srgbClr val="000000">
                      <a:alpha val="43137"/>
                    </a:srgbClr>
                  </a:outerShdw>
                </a:effectLst>
              </a:rPr>
              <a:t>JavaScript Comparison and Logical Operators</a:t>
            </a:r>
          </a:p>
        </p:txBody>
      </p:sp>
      <p:graphicFrame>
        <p:nvGraphicFramePr>
          <p:cNvPr id="6" name="Table 5"/>
          <p:cNvGraphicFramePr>
            <a:graphicFrameLocks noGrp="1"/>
          </p:cNvGraphicFramePr>
          <p:nvPr>
            <p:extLst>
              <p:ext uri="{D42A27DB-BD31-4B8C-83A1-F6EECF244321}">
                <p14:modId xmlns:p14="http://schemas.microsoft.com/office/powerpoint/2010/main" val="2622623259"/>
              </p:ext>
            </p:extLst>
          </p:nvPr>
        </p:nvGraphicFramePr>
        <p:xfrm>
          <a:off x="704850" y="1174274"/>
          <a:ext cx="6391275" cy="4114800"/>
        </p:xfrm>
        <a:graphic>
          <a:graphicData uri="http://schemas.openxmlformats.org/drawingml/2006/table">
            <a:tbl>
              <a:tblPr/>
              <a:tblGrid>
                <a:gridCol w="1371600">
                  <a:extLst>
                    <a:ext uri="{9D8B030D-6E8A-4147-A177-3AD203B41FA5}">
                      <a16:colId xmlns:a16="http://schemas.microsoft.com/office/drawing/2014/main" val="20000"/>
                    </a:ext>
                  </a:extLst>
                </a:gridCol>
                <a:gridCol w="5019675">
                  <a:extLst>
                    <a:ext uri="{9D8B030D-6E8A-4147-A177-3AD203B41FA5}">
                      <a16:colId xmlns:a16="http://schemas.microsoft.com/office/drawing/2014/main" val="20001"/>
                    </a:ext>
                  </a:extLst>
                </a:gridCol>
              </a:tblGrid>
              <a:tr h="0">
                <a:tc>
                  <a:txBody>
                    <a:bodyPr/>
                    <a:lstStyle/>
                    <a:p>
                      <a:r>
                        <a:rPr lang="en-US" sz="2400" dirty="0">
                          <a:solidFill>
                            <a:srgbClr val="FF0000"/>
                          </a:solidFill>
                          <a:effectLst>
                            <a:outerShdw blurRad="38100" dist="38100" dir="2700000" algn="tl">
                              <a:srgbClr val="000000">
                                <a:alpha val="43137"/>
                              </a:srgbClr>
                            </a:outerShdw>
                          </a:effectLst>
                        </a:rPr>
                        <a:t>Operator</a:t>
                      </a:r>
                    </a:p>
                  </a:txBody>
                  <a:tcPr anchor="ctr">
                    <a:lnL>
                      <a:noFill/>
                    </a:lnL>
                    <a:lnR>
                      <a:noFill/>
                    </a:lnR>
                    <a:lnT>
                      <a:noFill/>
                    </a:lnT>
                    <a:lnB>
                      <a:noFill/>
                    </a:lnB>
                  </a:tcPr>
                </a:tc>
                <a:tc>
                  <a:txBody>
                    <a:bodyPr/>
                    <a:lstStyle/>
                    <a:p>
                      <a:r>
                        <a:rPr lang="en-US" sz="2400" dirty="0">
                          <a:solidFill>
                            <a:srgbClr val="FF0000"/>
                          </a:solidFill>
                          <a:effectLst>
                            <a:outerShdw blurRad="38100" dist="38100" dir="2700000" algn="tl">
                              <a:srgbClr val="000000">
                                <a:alpha val="43137"/>
                              </a:srgbClr>
                            </a:outerShdw>
                          </a:effectLst>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t>==</a:t>
                      </a:r>
                    </a:p>
                  </a:txBody>
                  <a:tcPr anchor="ctr">
                    <a:lnL>
                      <a:noFill/>
                    </a:lnL>
                    <a:lnR>
                      <a:noFill/>
                    </a:lnR>
                    <a:lnT>
                      <a:noFill/>
                    </a:lnT>
                    <a:lnB>
                      <a:noFill/>
                    </a:lnB>
                  </a:tcPr>
                </a:tc>
                <a:tc>
                  <a:txBody>
                    <a:bodyPr/>
                    <a:lstStyle/>
                    <a:p>
                      <a:r>
                        <a:rPr lang="en-US" sz="2400"/>
                        <a:t>equal to</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a:t>===</a:t>
                      </a:r>
                    </a:p>
                  </a:txBody>
                  <a:tcPr anchor="ctr">
                    <a:lnL>
                      <a:noFill/>
                    </a:lnL>
                    <a:lnR>
                      <a:noFill/>
                    </a:lnR>
                    <a:lnT>
                      <a:noFill/>
                    </a:lnT>
                    <a:lnB>
                      <a:noFill/>
                    </a:lnB>
                  </a:tcPr>
                </a:tc>
                <a:tc>
                  <a:txBody>
                    <a:bodyPr/>
                    <a:lstStyle/>
                    <a:p>
                      <a:r>
                        <a:rPr lang="en-US" sz="2400"/>
                        <a:t>equal value and equal type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t>!=</a:t>
                      </a:r>
                    </a:p>
                  </a:txBody>
                  <a:tcPr anchor="ctr">
                    <a:lnL>
                      <a:noFill/>
                    </a:lnL>
                    <a:lnR>
                      <a:noFill/>
                    </a:lnR>
                    <a:lnT>
                      <a:noFill/>
                    </a:lnT>
                    <a:lnB>
                      <a:noFill/>
                    </a:lnB>
                  </a:tcPr>
                </a:tc>
                <a:tc>
                  <a:txBody>
                    <a:bodyPr/>
                    <a:lstStyle/>
                    <a:p>
                      <a:r>
                        <a:rPr lang="en-US" sz="2400"/>
                        <a:t>not equal</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t>!==</a:t>
                      </a:r>
                    </a:p>
                  </a:txBody>
                  <a:tcPr anchor="ctr">
                    <a:lnL>
                      <a:noFill/>
                    </a:lnL>
                    <a:lnR>
                      <a:noFill/>
                    </a:lnR>
                    <a:lnT>
                      <a:noFill/>
                    </a:lnT>
                    <a:lnB>
                      <a:noFill/>
                    </a:lnB>
                  </a:tcPr>
                </a:tc>
                <a:tc>
                  <a:txBody>
                    <a:bodyPr/>
                    <a:lstStyle/>
                    <a:p>
                      <a:r>
                        <a:rPr lang="en-US" sz="2400"/>
                        <a:t>not equal value or not equal type</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a:t>&gt;</a:t>
                      </a:r>
                    </a:p>
                  </a:txBody>
                  <a:tcPr anchor="ctr">
                    <a:lnL>
                      <a:noFill/>
                    </a:lnL>
                    <a:lnR>
                      <a:noFill/>
                    </a:lnR>
                    <a:lnT>
                      <a:noFill/>
                    </a:lnT>
                    <a:lnB>
                      <a:noFill/>
                    </a:lnB>
                  </a:tcPr>
                </a:tc>
                <a:tc>
                  <a:txBody>
                    <a:bodyPr/>
                    <a:lstStyle/>
                    <a:p>
                      <a:r>
                        <a:rPr lang="en-US" sz="2400"/>
                        <a:t>greater than</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a:t>&lt;</a:t>
                      </a:r>
                    </a:p>
                  </a:txBody>
                  <a:tcPr anchor="ctr">
                    <a:lnL>
                      <a:noFill/>
                    </a:lnL>
                    <a:lnR>
                      <a:noFill/>
                    </a:lnR>
                    <a:lnT>
                      <a:noFill/>
                    </a:lnT>
                    <a:lnB>
                      <a:noFill/>
                    </a:lnB>
                  </a:tcPr>
                </a:tc>
                <a:tc>
                  <a:txBody>
                    <a:bodyPr/>
                    <a:lstStyle/>
                    <a:p>
                      <a:r>
                        <a:rPr lang="en-US" sz="2400"/>
                        <a:t>less than</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a:t>&gt;=</a:t>
                      </a:r>
                    </a:p>
                  </a:txBody>
                  <a:tcPr anchor="ctr">
                    <a:lnL>
                      <a:noFill/>
                    </a:lnL>
                    <a:lnR>
                      <a:noFill/>
                    </a:lnR>
                    <a:lnT>
                      <a:noFill/>
                    </a:lnT>
                    <a:lnB>
                      <a:noFill/>
                    </a:lnB>
                  </a:tcPr>
                </a:tc>
                <a:tc>
                  <a:txBody>
                    <a:bodyPr/>
                    <a:lstStyle/>
                    <a:p>
                      <a:r>
                        <a:rPr lang="en-US" sz="2400"/>
                        <a:t>greater than or equal to</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sz="2400"/>
                        <a:t>&lt;=</a:t>
                      </a:r>
                    </a:p>
                  </a:txBody>
                  <a:tcPr anchor="ctr">
                    <a:lnL>
                      <a:noFill/>
                    </a:lnL>
                    <a:lnR>
                      <a:noFill/>
                    </a:lnR>
                    <a:lnT>
                      <a:noFill/>
                    </a:lnT>
                    <a:lnB>
                      <a:noFill/>
                    </a:lnB>
                  </a:tcPr>
                </a:tc>
                <a:tc>
                  <a:txBody>
                    <a:bodyPr/>
                    <a:lstStyle/>
                    <a:p>
                      <a:r>
                        <a:rPr lang="en-US" sz="2400" dirty="0"/>
                        <a:t>less than or equal to</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8070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9551" y="230472"/>
            <a:ext cx="8717949"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មេរៀនទី៦</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Statements</a:t>
            </a:r>
          </a:p>
        </p:txBody>
      </p:sp>
      <p:sp>
        <p:nvSpPr>
          <p:cNvPr id="2" name="Rectangle 1"/>
          <p:cNvSpPr/>
          <p:nvPr/>
        </p:nvSpPr>
        <p:spPr>
          <a:xfrm>
            <a:off x="400050" y="1086535"/>
            <a:ext cx="10325100" cy="830997"/>
          </a:xfrm>
          <a:prstGeom prst="rect">
            <a:avLst/>
          </a:prstGeom>
        </p:spPr>
        <p:txBody>
          <a:bodyPr wrap="square">
            <a:spAutoFit/>
          </a:bodyPr>
          <a:lstStyle/>
          <a:p>
            <a:r>
              <a:rPr lang="en-US" sz="2400" dirty="0"/>
              <a:t>This statement tells the browser to write "Hello Dolly." inside an HTML element with id="demo":</a:t>
            </a:r>
          </a:p>
        </p:txBody>
      </p:sp>
      <p:sp>
        <p:nvSpPr>
          <p:cNvPr id="3" name="Rectangle 2"/>
          <p:cNvSpPr/>
          <p:nvPr/>
        </p:nvSpPr>
        <p:spPr>
          <a:xfrm>
            <a:off x="838200" y="2062193"/>
            <a:ext cx="6096000" cy="4524315"/>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&lt;p&gt;In HTML, JavaScript statements are "commands" to the browser.&lt;/p&gt;</a:t>
            </a:r>
          </a:p>
          <a:p>
            <a:endParaRPr lang="en-US" dirty="0"/>
          </a:p>
          <a:p>
            <a:r>
              <a:rPr lang="en-US" dirty="0"/>
              <a:t>&lt;p id="demo"&gt;&lt;/p&gt;</a:t>
            </a:r>
          </a:p>
          <a:p>
            <a:endParaRPr lang="en-US" dirty="0"/>
          </a:p>
          <a:p>
            <a:r>
              <a:rPr lang="en-US" dirty="0"/>
              <a:t>&lt;script&gt;</a:t>
            </a:r>
          </a:p>
          <a:p>
            <a:r>
              <a:rPr lang="en-US" b="1" dirty="0" err="1">
                <a:solidFill>
                  <a:srgbClr val="0000FF"/>
                </a:solidFill>
              </a:rPr>
              <a:t>document.getElementById</a:t>
            </a:r>
            <a:r>
              <a:rPr lang="en-US" b="1" dirty="0">
                <a:solidFill>
                  <a:srgbClr val="0000FF"/>
                </a:solidFill>
              </a:rPr>
              <a:t>("demo").</a:t>
            </a:r>
            <a:r>
              <a:rPr lang="en-US" b="1" dirty="0" err="1">
                <a:solidFill>
                  <a:srgbClr val="0000FF"/>
                </a:solidFill>
              </a:rPr>
              <a:t>innerHTML</a:t>
            </a:r>
            <a:r>
              <a:rPr lang="en-US" b="1" dirty="0">
                <a:solidFill>
                  <a:srgbClr val="0000FF"/>
                </a:solidFill>
              </a:rPr>
              <a:t> = "Hello </a:t>
            </a:r>
            <a:r>
              <a:rPr lang="en-US" b="1" dirty="0" err="1">
                <a:solidFill>
                  <a:srgbClr val="0000FF"/>
                </a:solidFill>
              </a:rPr>
              <a:t>Chhunnan</a:t>
            </a:r>
            <a:r>
              <a:rPr lang="en-US" b="1" dirty="0">
                <a:solidFill>
                  <a:srgbClr val="0000FF"/>
                </a:solidFill>
              </a:rPr>
              <a:t>.";</a:t>
            </a:r>
          </a:p>
          <a:p>
            <a:r>
              <a:rPr lang="en-US" dirty="0"/>
              <a:t>&lt;/script&gt;</a:t>
            </a:r>
          </a:p>
          <a:p>
            <a:endParaRPr lang="en-US" dirty="0"/>
          </a:p>
          <a:p>
            <a:r>
              <a:rPr lang="en-US" dirty="0"/>
              <a:t>&lt;/body&gt;</a:t>
            </a:r>
          </a:p>
          <a:p>
            <a:r>
              <a:rPr lang="en-US" dirty="0"/>
              <a:t>&lt;/html&gt;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675" y="1917532"/>
            <a:ext cx="5749625" cy="97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853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18237"/>
            <a:ext cx="10782300" cy="1569660"/>
          </a:xfrm>
          <a:prstGeom prst="rect">
            <a:avLst/>
          </a:prstGeom>
        </p:spPr>
        <p:txBody>
          <a:bodyPr wrap="square">
            <a:spAutoFit/>
          </a:bodyPr>
          <a:lstStyle/>
          <a:p>
            <a:r>
              <a:rPr lang="en-US" sz="2400" b="1" dirty="0">
                <a:solidFill>
                  <a:srgbClr val="0000FF"/>
                </a:solidFill>
                <a:effectLst>
                  <a:outerShdw blurRad="38100" dist="38100" dir="2700000" algn="tl">
                    <a:srgbClr val="000000">
                      <a:alpha val="43137"/>
                    </a:srgbClr>
                  </a:outerShdw>
                </a:effectLst>
              </a:rPr>
              <a:t>JavaScript Programs</a:t>
            </a:r>
          </a:p>
          <a:p>
            <a:r>
              <a:rPr lang="en-US" sz="2400" dirty="0"/>
              <a:t>Most JavaScript programs contain many JavaScript statements.</a:t>
            </a:r>
          </a:p>
          <a:p>
            <a:r>
              <a:rPr lang="en-US" sz="2400" dirty="0"/>
              <a:t>The statements are executed, one by one, in the same order as they are written.</a:t>
            </a:r>
          </a:p>
          <a:p>
            <a:r>
              <a:rPr lang="en-US" sz="2400" dirty="0"/>
              <a:t>In this example, x, y, and z is given values, and finally z is displayed: </a:t>
            </a:r>
          </a:p>
        </p:txBody>
      </p:sp>
      <p:sp>
        <p:nvSpPr>
          <p:cNvPr id="3" name="Rectangle 2"/>
          <p:cNvSpPr/>
          <p:nvPr/>
        </p:nvSpPr>
        <p:spPr>
          <a:xfrm>
            <a:off x="685800" y="2020491"/>
            <a:ext cx="6096000" cy="507831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&lt;p&gt;JavaScript code (or just JavaScript) is a list of JavaScript statements.&lt;/p&gt;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x = 7;</a:t>
            </a:r>
          </a:p>
          <a:p>
            <a:r>
              <a:rPr lang="en-US" dirty="0" err="1">
                <a:solidFill>
                  <a:srgbClr val="FF0000"/>
                </a:solidFill>
              </a:rPr>
              <a:t>var</a:t>
            </a:r>
            <a:r>
              <a:rPr lang="en-US" dirty="0">
                <a:solidFill>
                  <a:srgbClr val="FF0000"/>
                </a:solidFill>
              </a:rPr>
              <a:t> y = 6;</a:t>
            </a:r>
          </a:p>
          <a:p>
            <a:r>
              <a:rPr lang="en-US" dirty="0" err="1">
                <a:solidFill>
                  <a:srgbClr val="FF0000"/>
                </a:solidFill>
              </a:rPr>
              <a:t>var</a:t>
            </a:r>
            <a:r>
              <a:rPr lang="en-US" dirty="0">
                <a:solidFill>
                  <a:srgbClr val="FF0000"/>
                </a:solidFill>
              </a:rPr>
              <a:t> z = x + y;</a:t>
            </a:r>
          </a:p>
          <a:p>
            <a:r>
              <a:rPr lang="en-US" dirty="0" err="1">
                <a:solidFill>
                  <a:srgbClr val="FF0000"/>
                </a:solidFill>
              </a:rPr>
              <a:t>document.getElementById</a:t>
            </a:r>
            <a:r>
              <a:rPr lang="en-US" dirty="0">
                <a:solidFill>
                  <a:srgbClr val="FF0000"/>
                </a:solidFill>
              </a:rPr>
              <a:t>("demo").</a:t>
            </a:r>
            <a:r>
              <a:rPr lang="en-US" dirty="0" err="1">
                <a:solidFill>
                  <a:srgbClr val="FF0000"/>
                </a:solidFill>
              </a:rPr>
              <a:t>innerHTML</a:t>
            </a:r>
            <a:r>
              <a:rPr lang="en-US" dirty="0">
                <a:solidFill>
                  <a:srgbClr val="FF0000"/>
                </a:solidFill>
              </a:rPr>
              <a:t> = z;</a:t>
            </a:r>
          </a:p>
          <a:p>
            <a:r>
              <a:rPr lang="en-US" dirty="0"/>
              <a:t>&lt;/script&gt;</a:t>
            </a:r>
          </a:p>
          <a:p>
            <a:endParaRPr lang="en-US" dirty="0"/>
          </a:p>
          <a:p>
            <a:r>
              <a:rPr lang="en-US" dirty="0"/>
              <a:t>&lt;/body&gt;</a:t>
            </a:r>
          </a:p>
          <a:p>
            <a:r>
              <a:rPr lang="en-US" dirty="0"/>
              <a:t>&lt;/html&gt;</a:t>
            </a:r>
          </a:p>
        </p:txBody>
      </p:sp>
      <p:sp>
        <p:nvSpPr>
          <p:cNvPr id="4" name="Rectangle 3"/>
          <p:cNvSpPr/>
          <p:nvPr/>
        </p:nvSpPr>
        <p:spPr>
          <a:xfrm>
            <a:off x="5543550" y="4377035"/>
            <a:ext cx="6096000" cy="923330"/>
          </a:xfrm>
          <a:prstGeom prst="rect">
            <a:avLst/>
          </a:prstGeom>
        </p:spPr>
        <p:txBody>
          <a:bodyPr>
            <a:spAutoFit/>
          </a:bodyPr>
          <a:lstStyle/>
          <a:p>
            <a:r>
              <a:rPr lang="en-US" dirty="0"/>
              <a:t>JavaScript code (or just JavaScript) is a list of JavaScript statements.</a:t>
            </a:r>
          </a:p>
          <a:p>
            <a:r>
              <a:rPr lang="en-US" dirty="0"/>
              <a:t>13</a:t>
            </a:r>
          </a:p>
        </p:txBody>
      </p:sp>
    </p:spTree>
    <p:extLst>
      <p:ext uri="{BB962C8B-B14F-4D97-AF65-F5344CB8AC3E}">
        <p14:creationId xmlns:p14="http://schemas.microsoft.com/office/powerpoint/2010/main" val="32187462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2735"/>
            <a:ext cx="10363200" cy="1200329"/>
          </a:xfrm>
          <a:prstGeom prst="rect">
            <a:avLst/>
          </a:prstGeom>
        </p:spPr>
        <p:txBody>
          <a:bodyPr wrap="square">
            <a:spAutoFit/>
          </a:bodyPr>
          <a:lstStyle/>
          <a:p>
            <a:r>
              <a:rPr lang="en-US" sz="2400" b="1" dirty="0">
                <a:solidFill>
                  <a:srgbClr val="0000FF"/>
                </a:solidFill>
                <a:effectLst>
                  <a:outerShdw blurRad="38100" dist="38100" dir="2700000" algn="tl">
                    <a:srgbClr val="000000">
                      <a:alpha val="43137"/>
                    </a:srgbClr>
                  </a:outerShdw>
                </a:effectLst>
              </a:rPr>
              <a:t>Semicolons ;</a:t>
            </a:r>
          </a:p>
          <a:p>
            <a:r>
              <a:rPr lang="en-US" sz="2400" dirty="0"/>
              <a:t>Semicolons separate JavaScript statements.</a:t>
            </a:r>
          </a:p>
          <a:p>
            <a:r>
              <a:rPr lang="en-US" sz="2400" dirty="0"/>
              <a:t>Add a semicolon at the end of each executable statement: </a:t>
            </a:r>
          </a:p>
        </p:txBody>
      </p:sp>
      <p:sp>
        <p:nvSpPr>
          <p:cNvPr id="3" name="Rectangle 2"/>
          <p:cNvSpPr/>
          <p:nvPr/>
        </p:nvSpPr>
        <p:spPr>
          <a:xfrm>
            <a:off x="838200" y="1847493"/>
            <a:ext cx="6096000" cy="4801314"/>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&lt;p&gt;JavaScript statements are separated by semicolon.&lt;/p&gt;</a:t>
            </a:r>
          </a:p>
          <a:p>
            <a:endParaRPr lang="en-US" dirty="0"/>
          </a:p>
          <a:p>
            <a:r>
              <a:rPr lang="en-US" dirty="0"/>
              <a:t>&lt;p id="demo1"&gt;&lt;/p&gt;</a:t>
            </a:r>
          </a:p>
          <a:p>
            <a:endParaRPr lang="en-US" dirty="0"/>
          </a:p>
          <a:p>
            <a:r>
              <a:rPr lang="en-US" dirty="0"/>
              <a:t>&lt;script&gt;</a:t>
            </a:r>
          </a:p>
          <a:p>
            <a:r>
              <a:rPr lang="en-US" dirty="0">
                <a:solidFill>
                  <a:srgbClr val="0000FF"/>
                </a:solidFill>
              </a:rPr>
              <a:t>a = 1;</a:t>
            </a:r>
          </a:p>
          <a:p>
            <a:r>
              <a:rPr lang="en-US" dirty="0">
                <a:solidFill>
                  <a:srgbClr val="0000FF"/>
                </a:solidFill>
              </a:rPr>
              <a:t>b = 2;</a:t>
            </a:r>
          </a:p>
          <a:p>
            <a:r>
              <a:rPr lang="en-US" dirty="0">
                <a:solidFill>
                  <a:srgbClr val="0000FF"/>
                </a:solidFill>
              </a:rPr>
              <a:t>c = a + b;</a:t>
            </a:r>
          </a:p>
          <a:p>
            <a:r>
              <a:rPr lang="en-US" dirty="0" err="1">
                <a:solidFill>
                  <a:srgbClr val="0000FF"/>
                </a:solidFill>
              </a:rPr>
              <a:t>document.getElementById</a:t>
            </a:r>
            <a:r>
              <a:rPr lang="en-US" dirty="0">
                <a:solidFill>
                  <a:srgbClr val="0000FF"/>
                </a:solidFill>
              </a:rPr>
              <a:t>("demo1").</a:t>
            </a:r>
            <a:r>
              <a:rPr lang="en-US" dirty="0" err="1">
                <a:solidFill>
                  <a:srgbClr val="0000FF"/>
                </a:solidFill>
              </a:rPr>
              <a:t>innerHTML</a:t>
            </a:r>
            <a:r>
              <a:rPr lang="en-US" dirty="0">
                <a:solidFill>
                  <a:srgbClr val="0000FF"/>
                </a:solidFill>
              </a:rPr>
              <a:t> = c;</a:t>
            </a:r>
          </a:p>
          <a:p>
            <a:r>
              <a:rPr lang="en-US" dirty="0"/>
              <a:t>&lt;/script&gt;</a:t>
            </a:r>
          </a:p>
          <a:p>
            <a:endParaRPr lang="en-US" dirty="0"/>
          </a:p>
          <a:p>
            <a:r>
              <a:rPr lang="en-US" dirty="0"/>
              <a:t>&lt;/body&gt;</a:t>
            </a:r>
          </a:p>
          <a:p>
            <a:r>
              <a:rPr lang="en-US" dirty="0"/>
              <a:t>&lt;/html&gt;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550" y="3629024"/>
            <a:ext cx="4610100" cy="919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01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350" y="534085"/>
            <a:ext cx="10306050" cy="461665"/>
          </a:xfrm>
          <a:prstGeom prst="rect">
            <a:avLst/>
          </a:prstGeom>
        </p:spPr>
        <p:txBody>
          <a:bodyPr wrap="square">
            <a:spAutoFit/>
          </a:bodyPr>
          <a:lstStyle/>
          <a:p>
            <a:r>
              <a:rPr lang="en-US" sz="2400" dirty="0"/>
              <a:t>When separated by semicolons, multiple statements on one line are allowed:</a:t>
            </a:r>
          </a:p>
        </p:txBody>
      </p:sp>
      <p:sp>
        <p:nvSpPr>
          <p:cNvPr id="3" name="Rectangle 2"/>
          <p:cNvSpPr/>
          <p:nvPr/>
        </p:nvSpPr>
        <p:spPr>
          <a:xfrm>
            <a:off x="1034767" y="1282184"/>
            <a:ext cx="2794355" cy="461665"/>
          </a:xfrm>
          <a:prstGeom prst="rect">
            <a:avLst/>
          </a:prstGeom>
        </p:spPr>
        <p:txBody>
          <a:bodyPr wrap="none">
            <a:spAutoFit/>
          </a:bodyPr>
          <a:lstStyle/>
          <a:p>
            <a:r>
              <a:rPr lang="pt-BR" sz="2400" dirty="0">
                <a:solidFill>
                  <a:srgbClr val="FF0000"/>
                </a:solidFill>
              </a:rPr>
              <a:t>a = 5; b = 6; c = a + b;</a:t>
            </a:r>
            <a:endParaRPr lang="en-US" sz="2400" dirty="0">
              <a:solidFill>
                <a:srgbClr val="FF0000"/>
              </a:solidFill>
            </a:endParaRPr>
          </a:p>
        </p:txBody>
      </p:sp>
      <p:sp>
        <p:nvSpPr>
          <p:cNvPr id="4" name="Rectangle 3"/>
          <p:cNvSpPr/>
          <p:nvPr/>
        </p:nvSpPr>
        <p:spPr>
          <a:xfrm>
            <a:off x="1034766" y="1990636"/>
            <a:ext cx="9633233" cy="1569660"/>
          </a:xfrm>
          <a:prstGeom prst="rect">
            <a:avLst/>
          </a:prstGeom>
        </p:spPr>
        <p:txBody>
          <a:bodyPr wrap="square">
            <a:spAutoFit/>
          </a:bodyPr>
          <a:lstStyle/>
          <a:p>
            <a:r>
              <a:rPr lang="en-US" sz="2400" b="1" dirty="0"/>
              <a:t>JavaScript White Space</a:t>
            </a:r>
          </a:p>
          <a:p>
            <a:r>
              <a:rPr lang="en-US" sz="2400" dirty="0"/>
              <a:t>JavaScript ignores multiple spaces. You can add white space to your script to make it more readable.</a:t>
            </a:r>
          </a:p>
          <a:p>
            <a:r>
              <a:rPr lang="en-US" sz="2400" dirty="0"/>
              <a:t>The following lines are equivalent:</a:t>
            </a:r>
          </a:p>
        </p:txBody>
      </p:sp>
      <p:sp>
        <p:nvSpPr>
          <p:cNvPr id="6" name="Rectangle 5"/>
          <p:cNvSpPr/>
          <p:nvPr/>
        </p:nvSpPr>
        <p:spPr>
          <a:xfrm>
            <a:off x="1034767" y="3810001"/>
            <a:ext cx="6096000" cy="830997"/>
          </a:xfrm>
          <a:prstGeom prst="rect">
            <a:avLst/>
          </a:prstGeom>
        </p:spPr>
        <p:txBody>
          <a:bodyPr>
            <a:spAutoFit/>
          </a:bodyPr>
          <a:lstStyle/>
          <a:p>
            <a:r>
              <a:rPr lang="en-US" sz="2400" dirty="0" err="1">
                <a:solidFill>
                  <a:srgbClr val="FF0000"/>
                </a:solidFill>
              </a:rPr>
              <a:t>var</a:t>
            </a:r>
            <a:r>
              <a:rPr lang="en-US" sz="2400" dirty="0">
                <a:solidFill>
                  <a:srgbClr val="FF0000"/>
                </a:solidFill>
              </a:rPr>
              <a:t> person = "</a:t>
            </a:r>
            <a:r>
              <a:rPr lang="en-US" sz="2400" dirty="0" err="1">
                <a:solidFill>
                  <a:srgbClr val="FF0000"/>
                </a:solidFill>
              </a:rPr>
              <a:t>Hege</a:t>
            </a:r>
            <a:r>
              <a:rPr lang="en-US" sz="2400" dirty="0">
                <a:solidFill>
                  <a:srgbClr val="FF0000"/>
                </a:solidFill>
              </a:rPr>
              <a:t>";</a:t>
            </a:r>
            <a:br>
              <a:rPr lang="en-US" sz="2400" dirty="0">
                <a:solidFill>
                  <a:srgbClr val="FF0000"/>
                </a:solidFill>
              </a:rPr>
            </a:br>
            <a:r>
              <a:rPr lang="en-US" sz="2400" dirty="0" err="1">
                <a:solidFill>
                  <a:srgbClr val="FF0000"/>
                </a:solidFill>
              </a:rPr>
              <a:t>var</a:t>
            </a:r>
            <a:r>
              <a:rPr lang="en-US" sz="2400" dirty="0">
                <a:solidFill>
                  <a:srgbClr val="FF0000"/>
                </a:solidFill>
              </a:rPr>
              <a:t> person="</a:t>
            </a:r>
            <a:r>
              <a:rPr lang="en-US" sz="2400" dirty="0" err="1">
                <a:solidFill>
                  <a:srgbClr val="FF0000"/>
                </a:solidFill>
              </a:rPr>
              <a:t>Hege</a:t>
            </a:r>
            <a:r>
              <a:rPr lang="en-US" sz="2400" dirty="0">
                <a:solidFill>
                  <a:srgbClr val="FF0000"/>
                </a:solidFill>
              </a:rPr>
              <a:t>"; </a:t>
            </a:r>
          </a:p>
        </p:txBody>
      </p:sp>
      <p:sp>
        <p:nvSpPr>
          <p:cNvPr id="7" name="Rectangle 6"/>
          <p:cNvSpPr/>
          <p:nvPr/>
        </p:nvSpPr>
        <p:spPr>
          <a:xfrm>
            <a:off x="1034766" y="4939784"/>
            <a:ext cx="7781169" cy="461665"/>
          </a:xfrm>
          <a:prstGeom prst="rect">
            <a:avLst/>
          </a:prstGeom>
        </p:spPr>
        <p:txBody>
          <a:bodyPr wrap="none">
            <a:spAutoFit/>
          </a:bodyPr>
          <a:lstStyle/>
          <a:p>
            <a:r>
              <a:rPr lang="en-US" sz="2400" dirty="0"/>
              <a:t>A good practice is to put spaces around operators ( = + - * / ):</a:t>
            </a:r>
          </a:p>
        </p:txBody>
      </p:sp>
      <p:sp>
        <p:nvSpPr>
          <p:cNvPr id="10" name="Rectangle 9"/>
          <p:cNvSpPr/>
          <p:nvPr/>
        </p:nvSpPr>
        <p:spPr>
          <a:xfrm>
            <a:off x="1169601" y="5644634"/>
            <a:ext cx="1703030" cy="461665"/>
          </a:xfrm>
          <a:prstGeom prst="rect">
            <a:avLst/>
          </a:prstGeom>
        </p:spPr>
        <p:txBody>
          <a:bodyPr wrap="none">
            <a:spAutoFit/>
          </a:bodyPr>
          <a:lstStyle/>
          <a:p>
            <a:r>
              <a:rPr lang="en-US" sz="2400" dirty="0" err="1">
                <a:solidFill>
                  <a:srgbClr val="FF0000"/>
                </a:solidFill>
              </a:rPr>
              <a:t>var</a:t>
            </a:r>
            <a:r>
              <a:rPr lang="en-US" sz="2400" dirty="0">
                <a:solidFill>
                  <a:srgbClr val="FF0000"/>
                </a:solidFill>
              </a:rPr>
              <a:t> x = y + z;</a:t>
            </a:r>
          </a:p>
        </p:txBody>
      </p:sp>
    </p:spTree>
    <p:extLst>
      <p:ext uri="{BB962C8B-B14F-4D97-AF65-F5344CB8AC3E}">
        <p14:creationId xmlns:p14="http://schemas.microsoft.com/office/powerpoint/2010/main" val="1143139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2950" y="309086"/>
            <a:ext cx="10458450" cy="1938992"/>
          </a:xfrm>
          <a:prstGeom prst="rect">
            <a:avLst/>
          </a:prstGeom>
        </p:spPr>
        <p:txBody>
          <a:bodyPr wrap="square">
            <a:spAutoFit/>
          </a:bodyPr>
          <a:lstStyle/>
          <a:p>
            <a:r>
              <a:rPr lang="en-US" sz="2400" b="1" dirty="0">
                <a:solidFill>
                  <a:srgbClr val="0000FF"/>
                </a:solidFill>
                <a:effectLst>
                  <a:outerShdw blurRad="38100" dist="38100" dir="2700000" algn="tl">
                    <a:srgbClr val="000000">
                      <a:alpha val="43137"/>
                    </a:srgbClr>
                  </a:outerShdw>
                </a:effectLst>
              </a:rPr>
              <a:t>JavaScript Line Length and Line Breaks</a:t>
            </a:r>
          </a:p>
          <a:p>
            <a:r>
              <a:rPr lang="en-US" sz="2400" dirty="0"/>
              <a:t>For best readability, programmers often like to avoid code lines longer than 80 characters.</a:t>
            </a:r>
          </a:p>
          <a:p>
            <a:r>
              <a:rPr lang="en-US" sz="2400" dirty="0"/>
              <a:t>If a JavaScript statement does not fit on one line, the best place to break it, is after an operator:</a:t>
            </a:r>
          </a:p>
        </p:txBody>
      </p:sp>
      <p:sp>
        <p:nvSpPr>
          <p:cNvPr id="5" name="Rectangle 4"/>
          <p:cNvSpPr/>
          <p:nvPr/>
        </p:nvSpPr>
        <p:spPr>
          <a:xfrm>
            <a:off x="609600" y="2289423"/>
            <a:ext cx="6096000" cy="5632311"/>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&lt;h1&gt;My Web Page&lt;/h1&gt;</a:t>
            </a:r>
          </a:p>
          <a:p>
            <a:endParaRPr lang="en-US" dirty="0"/>
          </a:p>
          <a:p>
            <a:r>
              <a:rPr lang="en-US" dirty="0"/>
              <a:t>&lt;p&gt;</a:t>
            </a:r>
          </a:p>
          <a:p>
            <a:r>
              <a:rPr lang="en-US" dirty="0"/>
              <a:t>The best place to break a code line is after an operator or a comma.</a:t>
            </a:r>
          </a:p>
          <a:p>
            <a:r>
              <a:rPr lang="en-US" dirty="0"/>
              <a:t>&lt;/p&gt;</a:t>
            </a:r>
          </a:p>
          <a:p>
            <a:endParaRPr lang="en-US" dirty="0"/>
          </a:p>
          <a:p>
            <a:r>
              <a:rPr lang="en-US" dirty="0"/>
              <a:t>&lt;p id="demo"&gt;&lt;/p&gt;</a:t>
            </a:r>
          </a:p>
          <a:p>
            <a:endParaRPr lang="en-US" dirty="0"/>
          </a:p>
          <a:p>
            <a:r>
              <a:rPr lang="en-US" dirty="0"/>
              <a:t>&lt;script&gt;</a:t>
            </a:r>
          </a:p>
          <a:p>
            <a:r>
              <a:rPr lang="en-US" b="1" dirty="0" err="1">
                <a:solidFill>
                  <a:srgbClr val="0000FF"/>
                </a:solidFill>
              </a:rPr>
              <a:t>document.getElementById</a:t>
            </a:r>
            <a:r>
              <a:rPr lang="en-US" b="1" dirty="0">
                <a:solidFill>
                  <a:srgbClr val="0000FF"/>
                </a:solidFill>
              </a:rPr>
              <a:t>("demo").</a:t>
            </a:r>
            <a:r>
              <a:rPr lang="en-US" b="1" dirty="0" err="1">
                <a:solidFill>
                  <a:srgbClr val="0000FF"/>
                </a:solidFill>
              </a:rPr>
              <a:t>innerHTML</a:t>
            </a:r>
            <a:r>
              <a:rPr lang="en-US" b="1" dirty="0">
                <a:solidFill>
                  <a:srgbClr val="0000FF"/>
                </a:solidFill>
              </a:rPr>
              <a:t> =</a:t>
            </a:r>
          </a:p>
          <a:p>
            <a:r>
              <a:rPr lang="en-US" b="1" dirty="0">
                <a:solidFill>
                  <a:srgbClr val="0000FF"/>
                </a:solidFill>
              </a:rPr>
              <a:t>"Hello </a:t>
            </a:r>
            <a:r>
              <a:rPr lang="en-US" b="1" dirty="0" err="1">
                <a:solidFill>
                  <a:srgbClr val="0000FF"/>
                </a:solidFill>
              </a:rPr>
              <a:t>Chhunnan</a:t>
            </a:r>
            <a:r>
              <a:rPr lang="en-US" b="1" dirty="0">
                <a:solidFill>
                  <a:srgbClr val="0000FF"/>
                </a:solidFill>
              </a:rPr>
              <a:t>.";</a:t>
            </a:r>
          </a:p>
          <a:p>
            <a:r>
              <a:rPr lang="en-US" dirty="0"/>
              <a:t>&lt;/script&gt;</a:t>
            </a:r>
          </a:p>
          <a:p>
            <a:endParaRPr lang="en-US" dirty="0"/>
          </a:p>
          <a:p>
            <a:r>
              <a:rPr lang="en-US" dirty="0"/>
              <a:t>&lt;/body&gt;</a:t>
            </a:r>
          </a:p>
          <a:p>
            <a:r>
              <a:rPr lang="en-US" dirty="0"/>
              <a:t>&lt;/html&gt;</a:t>
            </a:r>
          </a:p>
        </p:txBody>
      </p:sp>
      <p:sp>
        <p:nvSpPr>
          <p:cNvPr id="6" name="Rectangle 5"/>
          <p:cNvSpPr/>
          <p:nvPr/>
        </p:nvSpPr>
        <p:spPr>
          <a:xfrm>
            <a:off x="5972175" y="2485936"/>
            <a:ext cx="6096000" cy="1200329"/>
          </a:xfrm>
          <a:prstGeom prst="rect">
            <a:avLst/>
          </a:prstGeom>
        </p:spPr>
        <p:txBody>
          <a:bodyPr>
            <a:spAutoFit/>
          </a:bodyPr>
          <a:lstStyle/>
          <a:p>
            <a:r>
              <a:rPr lang="en-US" b="1" dirty="0"/>
              <a:t>My Web Page</a:t>
            </a:r>
          </a:p>
          <a:p>
            <a:r>
              <a:rPr lang="en-US" dirty="0"/>
              <a:t>The best place to break a code line is after an operator or a comma. </a:t>
            </a:r>
          </a:p>
          <a:p>
            <a:r>
              <a:rPr lang="en-US" dirty="0" err="1"/>
              <a:t>Chhunnan</a:t>
            </a:r>
            <a:r>
              <a:rPr lang="en-US" dirty="0"/>
              <a:t>.</a:t>
            </a:r>
          </a:p>
        </p:txBody>
      </p:sp>
    </p:spTree>
    <p:extLst>
      <p:ext uri="{BB962C8B-B14F-4D97-AF65-F5344CB8AC3E}">
        <p14:creationId xmlns:p14="http://schemas.microsoft.com/office/powerpoint/2010/main" val="1361805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42651"/>
            <a:ext cx="10725150" cy="2308324"/>
          </a:xfrm>
          <a:prstGeom prst="rect">
            <a:avLst/>
          </a:prstGeom>
        </p:spPr>
        <p:txBody>
          <a:bodyPr wrap="square">
            <a:spAutoFit/>
          </a:bodyPr>
          <a:lstStyle/>
          <a:p>
            <a:r>
              <a:rPr lang="en-US" sz="2400" b="1" dirty="0">
                <a:solidFill>
                  <a:srgbClr val="0000FF"/>
                </a:solidFill>
                <a:effectLst>
                  <a:outerShdw blurRad="38100" dist="38100" dir="2700000" algn="tl">
                    <a:srgbClr val="000000">
                      <a:alpha val="43137"/>
                    </a:srgbClr>
                  </a:outerShdw>
                </a:effectLst>
              </a:rPr>
              <a:t>JavaScript Code Blocks</a:t>
            </a:r>
          </a:p>
          <a:p>
            <a:r>
              <a:rPr lang="en-US" sz="2400" dirty="0"/>
              <a:t>JavaScript statements can be grouped together in code blocks, inside curly brackets {...}.</a:t>
            </a:r>
          </a:p>
          <a:p>
            <a:r>
              <a:rPr lang="en-US" sz="2400" dirty="0"/>
              <a:t>The purpose of code blocks is to define statements to be executed together.</a:t>
            </a:r>
          </a:p>
          <a:p>
            <a:r>
              <a:rPr lang="en-US" sz="2400" dirty="0"/>
              <a:t>One place you will find statements grouped together in blocks, are in JavaScript functions:</a:t>
            </a:r>
          </a:p>
        </p:txBody>
      </p:sp>
      <p:sp>
        <p:nvSpPr>
          <p:cNvPr id="5" name="Rectangle 4"/>
          <p:cNvSpPr/>
          <p:nvPr/>
        </p:nvSpPr>
        <p:spPr>
          <a:xfrm>
            <a:off x="400050" y="2550975"/>
            <a:ext cx="6096000" cy="757130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&lt;h1&gt;My Web Page&lt;/h1&gt;</a:t>
            </a:r>
          </a:p>
          <a:p>
            <a:endParaRPr lang="en-US" dirty="0"/>
          </a:p>
          <a:p>
            <a:r>
              <a:rPr lang="en-US" dirty="0"/>
              <a:t>&lt;p id="</a:t>
            </a:r>
            <a:r>
              <a:rPr lang="en-US" dirty="0" err="1"/>
              <a:t>myPar</a:t>
            </a:r>
            <a:r>
              <a:rPr lang="en-US" dirty="0"/>
              <a:t>"&gt;I am a paragraph.&lt;/p&gt;</a:t>
            </a:r>
          </a:p>
          <a:p>
            <a:r>
              <a:rPr lang="en-US" dirty="0"/>
              <a:t>&lt;div id="</a:t>
            </a:r>
            <a:r>
              <a:rPr lang="en-US" dirty="0" err="1"/>
              <a:t>myDiv</a:t>
            </a:r>
            <a:r>
              <a:rPr lang="en-US" dirty="0"/>
              <a:t>"&gt;I am a div.&lt;/div&gt;</a:t>
            </a:r>
          </a:p>
          <a:p>
            <a:endParaRPr lang="en-US" dirty="0"/>
          </a:p>
          <a:p>
            <a:r>
              <a:rPr lang="en-US" dirty="0"/>
              <a:t>&lt;p&gt;</a:t>
            </a:r>
          </a:p>
          <a:p>
            <a:r>
              <a:rPr lang="en-US" dirty="0"/>
              <a:t>&lt;button type="button" </a:t>
            </a:r>
            <a:r>
              <a:rPr lang="en-US" dirty="0" err="1"/>
              <a:t>onclick</a:t>
            </a:r>
            <a:r>
              <a:rPr lang="en-US" dirty="0"/>
              <a:t>="</a:t>
            </a:r>
            <a:r>
              <a:rPr lang="en-US" dirty="0" err="1"/>
              <a:t>myFunction</a:t>
            </a:r>
            <a:r>
              <a:rPr lang="en-US" dirty="0"/>
              <a:t>()"&gt;Try it&lt;/button&gt;</a:t>
            </a:r>
          </a:p>
          <a:p>
            <a:r>
              <a:rPr lang="en-US" dirty="0"/>
              <a:t>&lt;/p&gt;</a:t>
            </a:r>
          </a:p>
          <a:p>
            <a:endParaRPr lang="en-US" dirty="0"/>
          </a:p>
          <a:p>
            <a:r>
              <a:rPr lang="en-US" dirty="0"/>
              <a:t>&lt;script&gt;</a:t>
            </a:r>
          </a:p>
          <a:p>
            <a:r>
              <a:rPr lang="en-US" dirty="0"/>
              <a:t>function </a:t>
            </a:r>
            <a:r>
              <a:rPr lang="en-US" dirty="0" err="1"/>
              <a:t>myFunction</a:t>
            </a:r>
            <a:r>
              <a:rPr lang="en-US" dirty="0"/>
              <a:t>() {</a:t>
            </a:r>
          </a:p>
          <a:p>
            <a:r>
              <a:rPr lang="en-US" dirty="0"/>
              <a:t>    </a:t>
            </a:r>
            <a:r>
              <a:rPr lang="en-US" dirty="0" err="1"/>
              <a:t>document.getElementById</a:t>
            </a:r>
            <a:r>
              <a:rPr lang="en-US" dirty="0"/>
              <a:t>("</a:t>
            </a:r>
            <a:r>
              <a:rPr lang="en-US" dirty="0" err="1"/>
              <a:t>myPar</a:t>
            </a:r>
            <a:r>
              <a:rPr lang="en-US" dirty="0"/>
              <a:t>").</a:t>
            </a:r>
            <a:r>
              <a:rPr lang="en-US" dirty="0" err="1"/>
              <a:t>innerHTML</a:t>
            </a:r>
            <a:r>
              <a:rPr lang="en-US" dirty="0"/>
              <a:t> = "Hello Dolly.";</a:t>
            </a:r>
          </a:p>
          <a:p>
            <a:r>
              <a:rPr lang="en-US" dirty="0"/>
              <a:t>    </a:t>
            </a:r>
            <a:r>
              <a:rPr lang="en-US" dirty="0" err="1"/>
              <a:t>document.getElementById</a:t>
            </a:r>
            <a:r>
              <a:rPr lang="en-US" dirty="0"/>
              <a:t>("</a:t>
            </a:r>
            <a:r>
              <a:rPr lang="en-US" dirty="0" err="1"/>
              <a:t>myDiv</a:t>
            </a:r>
            <a:r>
              <a:rPr lang="en-US" dirty="0"/>
              <a:t>").</a:t>
            </a:r>
            <a:r>
              <a:rPr lang="en-US" dirty="0" err="1"/>
              <a:t>innerHTML</a:t>
            </a:r>
            <a:r>
              <a:rPr lang="en-US" dirty="0"/>
              <a:t> = "How are you?";</a:t>
            </a:r>
          </a:p>
          <a:p>
            <a:r>
              <a:rPr lang="en-US" dirty="0"/>
              <a:t>}</a:t>
            </a:r>
          </a:p>
          <a:p>
            <a:r>
              <a:rPr lang="en-US" dirty="0"/>
              <a:t>&lt;/script&gt;</a:t>
            </a:r>
          </a:p>
          <a:p>
            <a:endParaRPr lang="en-US" dirty="0"/>
          </a:p>
          <a:p>
            <a:r>
              <a:rPr lang="en-US" dirty="0"/>
              <a:t>&lt;p&gt;When you click on "Try it", the two elements will change.&lt;/p&gt;</a:t>
            </a:r>
          </a:p>
          <a:p>
            <a:endParaRPr lang="en-US" dirty="0"/>
          </a:p>
          <a:p>
            <a:r>
              <a:rPr lang="en-US" dirty="0"/>
              <a:t>&lt;/body&gt;</a:t>
            </a:r>
          </a:p>
          <a:p>
            <a:r>
              <a:rPr lang="en-US" dirty="0"/>
              <a:t>&lt;/html&gt;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062413"/>
            <a:ext cx="4062412" cy="229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6218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200" y="505761"/>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មេរៀនទី៧</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Switch Case</a:t>
            </a:r>
          </a:p>
        </p:txBody>
      </p:sp>
      <p:sp>
        <p:nvSpPr>
          <p:cNvPr id="5" name="Rectangle 4"/>
          <p:cNvSpPr/>
          <p:nvPr/>
        </p:nvSpPr>
        <p:spPr>
          <a:xfrm>
            <a:off x="755560" y="1250864"/>
            <a:ext cx="10487696" cy="1754326"/>
          </a:xfrm>
          <a:prstGeom prst="rect">
            <a:avLst/>
          </a:prstGeom>
        </p:spPr>
        <p:txBody>
          <a:bodyPr wrap="square">
            <a:spAutoFit/>
          </a:bodyPr>
          <a:lstStyle/>
          <a:p>
            <a:r>
              <a:rPr lang="en-US" dirty="0"/>
              <a:t>Starting with JavaScript 1.2, you can use a </a:t>
            </a:r>
            <a:r>
              <a:rPr lang="en-US" b="1" dirty="0"/>
              <a:t>switch</a:t>
            </a:r>
            <a:r>
              <a:rPr lang="en-US" dirty="0"/>
              <a:t> statement which handles exactly this situation, and it does so more efficiently than repeated </a:t>
            </a:r>
            <a:r>
              <a:rPr lang="en-US" i="1" dirty="0"/>
              <a:t>if...else if</a:t>
            </a:r>
            <a:r>
              <a:rPr lang="en-US" dirty="0"/>
              <a:t> statements.</a:t>
            </a:r>
          </a:p>
          <a:p>
            <a:r>
              <a:rPr lang="en-US" b="1" dirty="0"/>
              <a:t>Syntax:</a:t>
            </a:r>
          </a:p>
          <a:p>
            <a:r>
              <a:rPr lang="en-US" dirty="0"/>
              <a:t>The basic syntax of the </a:t>
            </a:r>
            <a:r>
              <a:rPr lang="en-US" b="1" dirty="0"/>
              <a:t>switch</a:t>
            </a:r>
            <a:r>
              <a:rPr lang="en-US" dirty="0"/>
              <a:t> statement is to give an expression to evaluate and several different statements to execute based on the value of the expression. The interpreter checks each </a:t>
            </a:r>
            <a:r>
              <a:rPr lang="en-US" b="1" dirty="0"/>
              <a:t>case</a:t>
            </a:r>
            <a:r>
              <a:rPr lang="en-US" dirty="0"/>
              <a:t> against the value of the expression until a match is found. If nothing matches, a </a:t>
            </a:r>
            <a:r>
              <a:rPr lang="en-US" b="1" dirty="0"/>
              <a:t>default</a:t>
            </a:r>
            <a:r>
              <a:rPr lang="en-US" dirty="0"/>
              <a:t> condition will be used.</a:t>
            </a:r>
          </a:p>
        </p:txBody>
      </p:sp>
      <p:sp>
        <p:nvSpPr>
          <p:cNvPr id="7" name="Rectangle 6"/>
          <p:cNvSpPr/>
          <p:nvPr/>
        </p:nvSpPr>
        <p:spPr>
          <a:xfrm>
            <a:off x="1425262" y="3288628"/>
            <a:ext cx="6096000" cy="3139321"/>
          </a:xfrm>
          <a:prstGeom prst="rect">
            <a:avLst/>
          </a:prstGeom>
        </p:spPr>
        <p:txBody>
          <a:bodyPr>
            <a:spAutoFit/>
          </a:bodyPr>
          <a:lstStyle/>
          <a:p>
            <a:r>
              <a:rPr lang="en-US" dirty="0"/>
              <a:t>switch (expression)</a:t>
            </a:r>
          </a:p>
          <a:p>
            <a:r>
              <a:rPr lang="en-US" dirty="0"/>
              <a:t>{</a:t>
            </a:r>
          </a:p>
          <a:p>
            <a:r>
              <a:rPr lang="en-US" dirty="0"/>
              <a:t>  case condition 1: statement(s)</a:t>
            </a:r>
          </a:p>
          <a:p>
            <a:r>
              <a:rPr lang="en-US" dirty="0"/>
              <a:t>                    break;</a:t>
            </a:r>
          </a:p>
          <a:p>
            <a:r>
              <a:rPr lang="en-US" dirty="0"/>
              <a:t>  case condition 2: statement(s)</a:t>
            </a:r>
          </a:p>
          <a:p>
            <a:r>
              <a:rPr lang="en-US" dirty="0"/>
              <a:t>                    break;</a:t>
            </a:r>
          </a:p>
          <a:p>
            <a:r>
              <a:rPr lang="en-US" dirty="0"/>
              <a:t>   ...</a:t>
            </a:r>
          </a:p>
          <a:p>
            <a:r>
              <a:rPr lang="en-US" dirty="0"/>
              <a:t>  case condition n: statement(s)</a:t>
            </a:r>
          </a:p>
          <a:p>
            <a:r>
              <a:rPr lang="en-US" dirty="0"/>
              <a:t>                    break;</a:t>
            </a:r>
          </a:p>
          <a:p>
            <a:r>
              <a:rPr lang="en-US" dirty="0"/>
              <a:t>  default: statement(s)</a:t>
            </a:r>
          </a:p>
          <a:p>
            <a:r>
              <a:rPr lang="en-US" dirty="0"/>
              <a:t>}</a:t>
            </a:r>
          </a:p>
        </p:txBody>
      </p:sp>
    </p:spTree>
    <p:extLst>
      <p:ext uri="{BB962C8B-B14F-4D97-AF65-F5344CB8AC3E}">
        <p14:creationId xmlns:p14="http://schemas.microsoft.com/office/powerpoint/2010/main" val="3259538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2529" y="533023"/>
            <a:ext cx="9921026" cy="1477328"/>
          </a:xfrm>
          <a:prstGeom prst="rect">
            <a:avLst/>
          </a:prstGeom>
        </p:spPr>
        <p:txBody>
          <a:bodyPr wrap="square">
            <a:spAutoFit/>
          </a:bodyPr>
          <a:lstStyle/>
          <a:p>
            <a:r>
              <a:rPr lang="en-US" dirty="0"/>
              <a:t>The </a:t>
            </a:r>
            <a:r>
              <a:rPr lang="en-US" b="1" dirty="0"/>
              <a:t>break</a:t>
            </a:r>
            <a:r>
              <a:rPr lang="en-US" dirty="0"/>
              <a:t> statements indicate to the interpreter the end of that particular case. If they were omitted, the interpreter would continue executing each statement in each of the following cases.</a:t>
            </a:r>
          </a:p>
          <a:p>
            <a:r>
              <a:rPr lang="en-US" dirty="0"/>
              <a:t>We will explain </a:t>
            </a:r>
            <a:r>
              <a:rPr lang="en-US" b="1" dirty="0"/>
              <a:t>break</a:t>
            </a:r>
            <a:r>
              <a:rPr lang="en-US" dirty="0"/>
              <a:t> statement in </a:t>
            </a:r>
            <a:r>
              <a:rPr lang="en-US" i="1" dirty="0"/>
              <a:t>Loop Control</a:t>
            </a:r>
            <a:r>
              <a:rPr lang="en-US" dirty="0"/>
              <a:t> chapter.</a:t>
            </a:r>
          </a:p>
          <a:p>
            <a:r>
              <a:rPr lang="en-US" b="1" dirty="0"/>
              <a:t>Example:</a:t>
            </a:r>
          </a:p>
          <a:p>
            <a:r>
              <a:rPr lang="en-US" dirty="0"/>
              <a:t>Following example illustrates a basic while loop:</a:t>
            </a:r>
          </a:p>
        </p:txBody>
      </p:sp>
      <p:sp>
        <p:nvSpPr>
          <p:cNvPr id="5" name="Rectangle 4"/>
          <p:cNvSpPr/>
          <p:nvPr/>
        </p:nvSpPr>
        <p:spPr>
          <a:xfrm>
            <a:off x="652529" y="2079735"/>
            <a:ext cx="6096000" cy="5909310"/>
          </a:xfrm>
          <a:prstGeom prst="rect">
            <a:avLst/>
          </a:prstGeom>
        </p:spPr>
        <p:txBody>
          <a:bodyPr>
            <a:spAutoFit/>
          </a:bodyPr>
          <a:lstStyle/>
          <a:p>
            <a:r>
              <a:rPr lang="en-US" dirty="0"/>
              <a:t>&lt;script type="text/</a:t>
            </a:r>
            <a:r>
              <a:rPr lang="en-US" dirty="0" err="1"/>
              <a:t>javascript</a:t>
            </a:r>
            <a:r>
              <a:rPr lang="en-US" dirty="0"/>
              <a:t>"&gt;</a:t>
            </a:r>
          </a:p>
          <a:p>
            <a:r>
              <a:rPr lang="en-US" dirty="0"/>
              <a:t>&lt;!--</a:t>
            </a:r>
          </a:p>
          <a:p>
            <a:r>
              <a:rPr lang="en-US" dirty="0" err="1"/>
              <a:t>var</a:t>
            </a:r>
            <a:r>
              <a:rPr lang="en-US" dirty="0"/>
              <a:t> grade='A';</a:t>
            </a:r>
          </a:p>
          <a:p>
            <a:r>
              <a:rPr lang="en-US" dirty="0" err="1"/>
              <a:t>document.write</a:t>
            </a:r>
            <a:r>
              <a:rPr lang="en-US" dirty="0"/>
              <a:t>("Entering switch block&lt;</a:t>
            </a:r>
            <a:r>
              <a:rPr lang="en-US" dirty="0" err="1"/>
              <a:t>br</a:t>
            </a:r>
            <a:r>
              <a:rPr lang="en-US" dirty="0"/>
              <a:t> /&gt;");</a:t>
            </a:r>
          </a:p>
          <a:p>
            <a:r>
              <a:rPr lang="en-US" dirty="0"/>
              <a:t>switch (grade)</a:t>
            </a:r>
          </a:p>
          <a:p>
            <a:r>
              <a:rPr lang="en-US" dirty="0"/>
              <a:t>{</a:t>
            </a:r>
          </a:p>
          <a:p>
            <a:r>
              <a:rPr lang="en-US" dirty="0"/>
              <a:t>  case 'A': </a:t>
            </a:r>
            <a:r>
              <a:rPr lang="en-US" dirty="0" err="1"/>
              <a:t>document.write</a:t>
            </a:r>
            <a:r>
              <a:rPr lang="en-US" dirty="0"/>
              <a:t>("Good job&lt;</a:t>
            </a:r>
            <a:r>
              <a:rPr lang="en-US" dirty="0" err="1"/>
              <a:t>br</a:t>
            </a:r>
            <a:r>
              <a:rPr lang="en-US" dirty="0"/>
              <a:t> /&gt;");</a:t>
            </a:r>
          </a:p>
          <a:p>
            <a:r>
              <a:rPr lang="en-US" dirty="0"/>
              <a:t>            break;</a:t>
            </a:r>
          </a:p>
          <a:p>
            <a:r>
              <a:rPr lang="en-US" dirty="0"/>
              <a:t>  case 'B': </a:t>
            </a:r>
            <a:r>
              <a:rPr lang="en-US" dirty="0" err="1"/>
              <a:t>document.write</a:t>
            </a:r>
            <a:r>
              <a:rPr lang="en-US" dirty="0"/>
              <a:t>("Pretty good&lt;</a:t>
            </a:r>
            <a:r>
              <a:rPr lang="en-US" dirty="0" err="1"/>
              <a:t>br</a:t>
            </a:r>
            <a:r>
              <a:rPr lang="en-US" dirty="0"/>
              <a:t> /&gt;");</a:t>
            </a:r>
          </a:p>
          <a:p>
            <a:r>
              <a:rPr lang="en-US" dirty="0"/>
              <a:t>            break;</a:t>
            </a:r>
          </a:p>
          <a:p>
            <a:r>
              <a:rPr lang="en-US" dirty="0"/>
              <a:t>  case 'C': </a:t>
            </a:r>
            <a:r>
              <a:rPr lang="en-US" dirty="0" err="1"/>
              <a:t>document.write</a:t>
            </a:r>
            <a:r>
              <a:rPr lang="en-US" dirty="0"/>
              <a:t>("Passed&lt;</a:t>
            </a:r>
            <a:r>
              <a:rPr lang="en-US" dirty="0" err="1"/>
              <a:t>br</a:t>
            </a:r>
            <a:r>
              <a:rPr lang="en-US" dirty="0"/>
              <a:t> /&gt;");</a:t>
            </a:r>
          </a:p>
          <a:p>
            <a:r>
              <a:rPr lang="en-US" dirty="0"/>
              <a:t>            break;</a:t>
            </a:r>
          </a:p>
          <a:p>
            <a:r>
              <a:rPr lang="en-US" dirty="0"/>
              <a:t>  case 'D': </a:t>
            </a:r>
            <a:r>
              <a:rPr lang="en-US" dirty="0" err="1"/>
              <a:t>document.write</a:t>
            </a:r>
            <a:r>
              <a:rPr lang="en-US" dirty="0"/>
              <a:t>("Not so good&lt;</a:t>
            </a:r>
            <a:r>
              <a:rPr lang="en-US" dirty="0" err="1"/>
              <a:t>br</a:t>
            </a:r>
            <a:r>
              <a:rPr lang="en-US" dirty="0"/>
              <a:t> /&gt;");</a:t>
            </a:r>
          </a:p>
          <a:p>
            <a:r>
              <a:rPr lang="en-US" dirty="0"/>
              <a:t>            break;</a:t>
            </a:r>
          </a:p>
          <a:p>
            <a:r>
              <a:rPr lang="en-US" dirty="0"/>
              <a:t>  case 'F': </a:t>
            </a:r>
            <a:r>
              <a:rPr lang="en-US" dirty="0" err="1"/>
              <a:t>document.write</a:t>
            </a:r>
            <a:r>
              <a:rPr lang="en-US" dirty="0"/>
              <a:t>("Failed&lt;</a:t>
            </a:r>
            <a:r>
              <a:rPr lang="en-US" dirty="0" err="1"/>
              <a:t>br</a:t>
            </a:r>
            <a:r>
              <a:rPr lang="en-US" dirty="0"/>
              <a:t> /&gt;");</a:t>
            </a:r>
          </a:p>
          <a:p>
            <a:r>
              <a:rPr lang="en-US" dirty="0"/>
              <a:t>            break;</a:t>
            </a:r>
          </a:p>
          <a:p>
            <a:r>
              <a:rPr lang="en-US" dirty="0"/>
              <a:t>  default:  </a:t>
            </a:r>
            <a:r>
              <a:rPr lang="en-US" dirty="0" err="1"/>
              <a:t>document.write</a:t>
            </a:r>
            <a:r>
              <a:rPr lang="en-US" dirty="0"/>
              <a:t>("Unknown grade&lt;</a:t>
            </a:r>
            <a:r>
              <a:rPr lang="en-US" dirty="0" err="1"/>
              <a:t>br</a:t>
            </a:r>
            <a:r>
              <a:rPr lang="en-US" dirty="0"/>
              <a:t> /&gt;")</a:t>
            </a:r>
          </a:p>
          <a:p>
            <a:r>
              <a:rPr lang="en-US" dirty="0"/>
              <a:t>}</a:t>
            </a:r>
          </a:p>
          <a:p>
            <a:r>
              <a:rPr lang="en-US" dirty="0" err="1"/>
              <a:t>document.write</a:t>
            </a:r>
            <a:r>
              <a:rPr lang="en-US" dirty="0"/>
              <a:t>("Exiting switch block");</a:t>
            </a:r>
          </a:p>
          <a:p>
            <a:r>
              <a:rPr lang="en-US" dirty="0"/>
              <a:t>//--&gt;</a:t>
            </a:r>
          </a:p>
          <a:p>
            <a:r>
              <a:rPr lang="en-US" dirty="0"/>
              <a:t>&lt;/script&gt;</a:t>
            </a:r>
          </a:p>
        </p:txBody>
      </p:sp>
      <p:pic>
        <p:nvPicPr>
          <p:cNvPr id="6" name="Picture 5"/>
          <p:cNvPicPr>
            <a:picLocks noChangeAspect="1"/>
          </p:cNvPicPr>
          <p:nvPr/>
        </p:nvPicPr>
        <p:blipFill>
          <a:blip r:embed="rId2"/>
          <a:stretch>
            <a:fillRect/>
          </a:stretch>
        </p:blipFill>
        <p:spPr>
          <a:xfrm>
            <a:off x="6543843" y="2764494"/>
            <a:ext cx="2673764" cy="828711"/>
          </a:xfrm>
          <a:prstGeom prst="rect">
            <a:avLst/>
          </a:prstGeom>
        </p:spPr>
      </p:pic>
    </p:spTree>
    <p:extLst>
      <p:ext uri="{BB962C8B-B14F-4D97-AF65-F5344CB8AC3E}">
        <p14:creationId xmlns:p14="http://schemas.microsoft.com/office/powerpoint/2010/main" val="227063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6616" y="463034"/>
            <a:ext cx="3398366"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សរសេរអក្សរ </a:t>
            </a:r>
            <a:r>
              <a:rPr lang="en-US" sz="2400" b="1" dirty="0">
                <a:solidFill>
                  <a:srgbClr val="0066FF"/>
                </a:solidFill>
                <a:effectLst>
                  <a:outerShdw blurRad="38100" dist="38100" dir="2700000" algn="tl">
                    <a:srgbClr val="000000">
                      <a:alpha val="43137"/>
                    </a:srgbClr>
                  </a:outerShdw>
                </a:effectLst>
              </a:rPr>
              <a:t>Stroke Text</a:t>
            </a:r>
          </a:p>
        </p:txBody>
      </p:sp>
      <p:sp>
        <p:nvSpPr>
          <p:cNvPr id="5" name="Rectangle 4"/>
          <p:cNvSpPr/>
          <p:nvPr/>
        </p:nvSpPr>
        <p:spPr>
          <a:xfrm>
            <a:off x="846616" y="1156544"/>
            <a:ext cx="6096000" cy="507831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&lt;canvas id="</a:t>
            </a:r>
            <a:r>
              <a:rPr lang="en-US" dirty="0" err="1"/>
              <a:t>myCanvas</a:t>
            </a:r>
            <a:r>
              <a:rPr lang="en-US" dirty="0"/>
              <a:t>" width="200" height="100" style="border:1px solid #d3d3d3;"&gt;</a:t>
            </a:r>
          </a:p>
          <a:p>
            <a:r>
              <a:rPr lang="en-US" dirty="0"/>
              <a:t>Your browser does not support the HTML5 canvas tag.&lt;/canvas&gt;</a:t>
            </a:r>
          </a:p>
          <a:p>
            <a:endParaRPr lang="en-US" dirty="0"/>
          </a:p>
          <a:p>
            <a:r>
              <a:rPr lang="en-US" dirty="0"/>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r>
              <a:rPr lang="en-US" dirty="0" err="1"/>
              <a:t>ctx.font</a:t>
            </a:r>
            <a:r>
              <a:rPr lang="en-US" dirty="0"/>
              <a:t> = "30px Arial";</a:t>
            </a:r>
          </a:p>
          <a:p>
            <a:r>
              <a:rPr lang="en-US" dirty="0" err="1"/>
              <a:t>ctx.strokeText</a:t>
            </a:r>
            <a:r>
              <a:rPr lang="en-US" dirty="0"/>
              <a:t>("Hello World",10,50);</a:t>
            </a:r>
          </a:p>
          <a:p>
            <a:r>
              <a:rPr lang="en-US" dirty="0"/>
              <a:t>&lt;/script&gt;</a:t>
            </a:r>
          </a:p>
          <a:p>
            <a:endParaRPr lang="en-US" dirty="0"/>
          </a:p>
          <a:p>
            <a:r>
              <a:rPr lang="en-US" dirty="0"/>
              <a:t>&lt;/body&gt;</a:t>
            </a:r>
          </a:p>
          <a:p>
            <a:r>
              <a:rPr lang="en-US" dirty="0"/>
              <a:t>&lt;/html&gt;</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924698"/>
            <a:ext cx="3243262" cy="175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9396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316" y="465666"/>
            <a:ext cx="6096000" cy="646331"/>
          </a:xfrm>
          <a:prstGeom prst="rect">
            <a:avLst/>
          </a:prstGeom>
        </p:spPr>
        <p:txBody>
          <a:bodyPr>
            <a:spAutoFit/>
          </a:bodyPr>
          <a:lstStyle/>
          <a:p>
            <a:r>
              <a:rPr lang="en-US" b="1" dirty="0"/>
              <a:t>Example:</a:t>
            </a:r>
          </a:p>
          <a:p>
            <a:r>
              <a:rPr lang="en-US" dirty="0"/>
              <a:t>Consider a case if you do not use </a:t>
            </a:r>
            <a:r>
              <a:rPr lang="en-US" b="1" dirty="0"/>
              <a:t>break</a:t>
            </a:r>
            <a:r>
              <a:rPr lang="en-US" dirty="0"/>
              <a:t> statement:</a:t>
            </a:r>
          </a:p>
        </p:txBody>
      </p:sp>
      <p:sp>
        <p:nvSpPr>
          <p:cNvPr id="6" name="Rectangle 5"/>
          <p:cNvSpPr/>
          <p:nvPr/>
        </p:nvSpPr>
        <p:spPr>
          <a:xfrm>
            <a:off x="871470" y="1269874"/>
            <a:ext cx="6096000" cy="5016758"/>
          </a:xfrm>
          <a:prstGeom prst="rect">
            <a:avLst/>
          </a:prstGeom>
        </p:spPr>
        <p:txBody>
          <a:bodyPr>
            <a:spAutoFit/>
          </a:bodyPr>
          <a:lstStyle/>
          <a:p>
            <a:r>
              <a:rPr lang="en-US" sz="2000" dirty="0"/>
              <a:t>&lt;script type="text/</a:t>
            </a:r>
            <a:r>
              <a:rPr lang="en-US" sz="2000" dirty="0" err="1"/>
              <a:t>javascript</a:t>
            </a:r>
            <a:r>
              <a:rPr lang="en-US" sz="2000" dirty="0"/>
              <a:t>"&gt;</a:t>
            </a:r>
          </a:p>
          <a:p>
            <a:r>
              <a:rPr lang="en-US" sz="2000" dirty="0"/>
              <a:t>&lt;!--</a:t>
            </a:r>
          </a:p>
          <a:p>
            <a:r>
              <a:rPr lang="en-US" sz="2000" dirty="0" err="1"/>
              <a:t>var</a:t>
            </a:r>
            <a:r>
              <a:rPr lang="en-US" sz="2000" dirty="0"/>
              <a:t> grade='A';</a:t>
            </a:r>
          </a:p>
          <a:p>
            <a:r>
              <a:rPr lang="en-US" sz="2000" dirty="0" err="1"/>
              <a:t>document.write</a:t>
            </a:r>
            <a:r>
              <a:rPr lang="en-US" sz="2000" dirty="0"/>
              <a:t>("Entering switch block&lt;</a:t>
            </a:r>
            <a:r>
              <a:rPr lang="en-US" sz="2000" dirty="0" err="1"/>
              <a:t>br</a:t>
            </a:r>
            <a:r>
              <a:rPr lang="en-US" sz="2000" dirty="0"/>
              <a:t> /&gt;");</a:t>
            </a:r>
          </a:p>
          <a:p>
            <a:r>
              <a:rPr lang="en-US" sz="2000" dirty="0"/>
              <a:t>switch (grade)</a:t>
            </a:r>
          </a:p>
          <a:p>
            <a:r>
              <a:rPr lang="en-US" sz="2000" dirty="0"/>
              <a:t>{</a:t>
            </a:r>
          </a:p>
          <a:p>
            <a:r>
              <a:rPr lang="en-US" sz="2000" dirty="0"/>
              <a:t>  case 'A': </a:t>
            </a:r>
            <a:r>
              <a:rPr lang="en-US" sz="2000" dirty="0" err="1"/>
              <a:t>document.write</a:t>
            </a:r>
            <a:r>
              <a:rPr lang="en-US" sz="2000" dirty="0"/>
              <a:t>("Good job&lt;</a:t>
            </a:r>
            <a:r>
              <a:rPr lang="en-US" sz="2000" dirty="0" err="1"/>
              <a:t>br</a:t>
            </a:r>
            <a:r>
              <a:rPr lang="en-US" sz="2000" dirty="0"/>
              <a:t> /&gt;");</a:t>
            </a:r>
          </a:p>
          <a:p>
            <a:r>
              <a:rPr lang="en-US" sz="2000" dirty="0"/>
              <a:t>  case 'B': </a:t>
            </a:r>
            <a:r>
              <a:rPr lang="en-US" sz="2000" dirty="0" err="1"/>
              <a:t>document.write</a:t>
            </a:r>
            <a:r>
              <a:rPr lang="en-US" sz="2000" dirty="0"/>
              <a:t>("Pretty good&lt;</a:t>
            </a:r>
            <a:r>
              <a:rPr lang="en-US" sz="2000" dirty="0" err="1"/>
              <a:t>br</a:t>
            </a:r>
            <a:r>
              <a:rPr lang="en-US" sz="2000" dirty="0"/>
              <a:t> /&gt;");</a:t>
            </a:r>
          </a:p>
          <a:p>
            <a:r>
              <a:rPr lang="en-US" sz="2000" dirty="0"/>
              <a:t>  case 'C': </a:t>
            </a:r>
            <a:r>
              <a:rPr lang="en-US" sz="2000" dirty="0" err="1"/>
              <a:t>document.write</a:t>
            </a:r>
            <a:r>
              <a:rPr lang="en-US" sz="2000" dirty="0"/>
              <a:t>("Passed&lt;</a:t>
            </a:r>
            <a:r>
              <a:rPr lang="en-US" sz="2000" dirty="0" err="1"/>
              <a:t>br</a:t>
            </a:r>
            <a:r>
              <a:rPr lang="en-US" sz="2000" dirty="0"/>
              <a:t> /&gt;");</a:t>
            </a:r>
          </a:p>
          <a:p>
            <a:r>
              <a:rPr lang="en-US" sz="2000" dirty="0"/>
              <a:t>  case 'D': </a:t>
            </a:r>
            <a:r>
              <a:rPr lang="en-US" sz="2000" dirty="0" err="1"/>
              <a:t>document.write</a:t>
            </a:r>
            <a:r>
              <a:rPr lang="en-US" sz="2000" dirty="0"/>
              <a:t>("Not so good&lt;</a:t>
            </a:r>
            <a:r>
              <a:rPr lang="en-US" sz="2000" dirty="0" err="1"/>
              <a:t>br</a:t>
            </a:r>
            <a:r>
              <a:rPr lang="en-US" sz="2000" dirty="0"/>
              <a:t> /&gt;");</a:t>
            </a:r>
          </a:p>
          <a:p>
            <a:r>
              <a:rPr lang="en-US" sz="2000" dirty="0"/>
              <a:t>  case 'F': </a:t>
            </a:r>
            <a:r>
              <a:rPr lang="en-US" sz="2000" dirty="0" err="1"/>
              <a:t>document.write</a:t>
            </a:r>
            <a:r>
              <a:rPr lang="en-US" sz="2000" dirty="0"/>
              <a:t>("Failed&lt;</a:t>
            </a:r>
            <a:r>
              <a:rPr lang="en-US" sz="2000" dirty="0" err="1"/>
              <a:t>br</a:t>
            </a:r>
            <a:r>
              <a:rPr lang="en-US" sz="2000" dirty="0"/>
              <a:t> /&gt;");</a:t>
            </a:r>
          </a:p>
          <a:p>
            <a:r>
              <a:rPr lang="en-US" sz="2000" dirty="0"/>
              <a:t>  default:  </a:t>
            </a:r>
            <a:r>
              <a:rPr lang="en-US" sz="2000" dirty="0" err="1"/>
              <a:t>document.write</a:t>
            </a:r>
            <a:r>
              <a:rPr lang="en-US" sz="2000" dirty="0"/>
              <a:t>("Unknown grade&lt;</a:t>
            </a:r>
            <a:r>
              <a:rPr lang="en-US" sz="2000" dirty="0" err="1"/>
              <a:t>br</a:t>
            </a:r>
            <a:r>
              <a:rPr lang="en-US" sz="2000" dirty="0"/>
              <a:t> /&gt;")</a:t>
            </a:r>
          </a:p>
          <a:p>
            <a:r>
              <a:rPr lang="en-US" sz="2000" dirty="0"/>
              <a:t>}</a:t>
            </a:r>
          </a:p>
          <a:p>
            <a:r>
              <a:rPr lang="en-US" sz="2000" dirty="0" err="1"/>
              <a:t>document.write</a:t>
            </a:r>
            <a:r>
              <a:rPr lang="en-US" sz="2000" dirty="0"/>
              <a:t>("Exiting switch block");</a:t>
            </a:r>
          </a:p>
          <a:p>
            <a:r>
              <a:rPr lang="en-US" sz="2000" dirty="0"/>
              <a:t>//--&gt;</a:t>
            </a:r>
          </a:p>
          <a:p>
            <a:r>
              <a:rPr lang="en-US" sz="2000" dirty="0"/>
              <a:t>&lt;/script&gt;</a:t>
            </a:r>
          </a:p>
        </p:txBody>
      </p:sp>
      <p:pic>
        <p:nvPicPr>
          <p:cNvPr id="7" name="Picture 6"/>
          <p:cNvPicPr>
            <a:picLocks noChangeAspect="1"/>
          </p:cNvPicPr>
          <p:nvPr/>
        </p:nvPicPr>
        <p:blipFill>
          <a:blip r:embed="rId2"/>
          <a:stretch>
            <a:fillRect/>
          </a:stretch>
        </p:blipFill>
        <p:spPr>
          <a:xfrm>
            <a:off x="6790491" y="1269874"/>
            <a:ext cx="2546692" cy="1765321"/>
          </a:xfrm>
          <a:prstGeom prst="rect">
            <a:avLst/>
          </a:prstGeom>
        </p:spPr>
      </p:pic>
    </p:spTree>
    <p:extLst>
      <p:ext uri="{BB962C8B-B14F-4D97-AF65-F5344CB8AC3E}">
        <p14:creationId xmlns:p14="http://schemas.microsoft.com/office/powerpoint/2010/main" val="41484008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6100" y="505760"/>
            <a:ext cx="7372293"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មេរៀនទី៨</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while Loops</a:t>
            </a:r>
          </a:p>
        </p:txBody>
      </p:sp>
      <p:sp>
        <p:nvSpPr>
          <p:cNvPr id="2" name="Rectangle 1"/>
          <p:cNvSpPr/>
          <p:nvPr/>
        </p:nvSpPr>
        <p:spPr>
          <a:xfrm>
            <a:off x="323850" y="1438186"/>
            <a:ext cx="9829800" cy="1569660"/>
          </a:xfrm>
          <a:prstGeom prst="rect">
            <a:avLst/>
          </a:prstGeom>
        </p:spPr>
        <p:txBody>
          <a:bodyPr wrap="square">
            <a:spAutoFit/>
          </a:bodyPr>
          <a:lstStyle/>
          <a:p>
            <a:r>
              <a:rPr lang="en-US" sz="2400" b="1" dirty="0">
                <a:solidFill>
                  <a:srgbClr val="0000FF"/>
                </a:solidFill>
              </a:rPr>
              <a:t>The While Loop</a:t>
            </a:r>
          </a:p>
          <a:p>
            <a:r>
              <a:rPr lang="en-US" sz="2400" dirty="0"/>
              <a:t>The while loop loops through a block of code as long as a specified condition is true.</a:t>
            </a:r>
          </a:p>
          <a:p>
            <a:r>
              <a:rPr lang="en-US" sz="2400" b="1" dirty="0">
                <a:solidFill>
                  <a:srgbClr val="0000FF"/>
                </a:solidFill>
              </a:rPr>
              <a:t>Syntax</a:t>
            </a:r>
          </a:p>
        </p:txBody>
      </p:sp>
      <p:sp>
        <p:nvSpPr>
          <p:cNvPr id="3" name="Rectangle 2"/>
          <p:cNvSpPr/>
          <p:nvPr/>
        </p:nvSpPr>
        <p:spPr>
          <a:xfrm>
            <a:off x="2343150" y="2546181"/>
            <a:ext cx="6096000" cy="1200329"/>
          </a:xfrm>
          <a:prstGeom prst="rect">
            <a:avLst/>
          </a:prstGeom>
        </p:spPr>
        <p:txBody>
          <a:bodyPr>
            <a:spAutoFit/>
          </a:bodyPr>
          <a:lstStyle/>
          <a:p>
            <a:r>
              <a:rPr lang="en-US" sz="2400" dirty="0">
                <a:solidFill>
                  <a:srgbClr val="FF0000"/>
                </a:solidFill>
              </a:rPr>
              <a:t>while (</a:t>
            </a:r>
            <a:r>
              <a:rPr lang="en-US" sz="2400" i="1" dirty="0">
                <a:solidFill>
                  <a:srgbClr val="FF0000"/>
                </a:solidFill>
              </a:rPr>
              <a:t>condition</a:t>
            </a:r>
            <a:r>
              <a:rPr lang="en-US" sz="2400" dirty="0">
                <a:solidFill>
                  <a:srgbClr val="FF0000"/>
                </a:solidFill>
              </a:rPr>
              <a:t>) {</a:t>
            </a:r>
            <a:br>
              <a:rPr lang="en-US" sz="2400" dirty="0">
                <a:solidFill>
                  <a:srgbClr val="FF0000"/>
                </a:solidFill>
              </a:rPr>
            </a:br>
            <a:r>
              <a:rPr lang="en-US" sz="2400" i="1" dirty="0">
                <a:solidFill>
                  <a:srgbClr val="FF0000"/>
                </a:solidFill>
              </a:rPr>
              <a:t>    code block to be executed</a:t>
            </a:r>
            <a:br>
              <a:rPr lang="en-US" sz="2400" dirty="0">
                <a:solidFill>
                  <a:srgbClr val="FF0000"/>
                </a:solidFill>
              </a:rPr>
            </a:br>
            <a:r>
              <a:rPr lang="en-US" sz="2400" dirty="0">
                <a:solidFill>
                  <a:srgbClr val="FF0000"/>
                </a:solidFill>
              </a:rPr>
              <a:t>}</a:t>
            </a:r>
          </a:p>
        </p:txBody>
      </p:sp>
      <p:sp>
        <p:nvSpPr>
          <p:cNvPr id="6" name="Rectangle 5"/>
          <p:cNvSpPr/>
          <p:nvPr/>
        </p:nvSpPr>
        <p:spPr>
          <a:xfrm>
            <a:off x="323850" y="3746510"/>
            <a:ext cx="10039350" cy="1200329"/>
          </a:xfrm>
          <a:prstGeom prst="rect">
            <a:avLst/>
          </a:prstGeom>
        </p:spPr>
        <p:txBody>
          <a:bodyPr wrap="square">
            <a:spAutoFit/>
          </a:bodyPr>
          <a:lstStyle/>
          <a:p>
            <a:r>
              <a:rPr lang="en-US" sz="2400" b="1" dirty="0"/>
              <a:t>Example</a:t>
            </a:r>
          </a:p>
          <a:p>
            <a:r>
              <a:rPr lang="en-US" sz="2400" dirty="0"/>
              <a:t>In the following example, the code in the loop will run, over and over again, as long as a variable (i) is less than 10:</a:t>
            </a:r>
          </a:p>
        </p:txBody>
      </p:sp>
      <p:sp>
        <p:nvSpPr>
          <p:cNvPr id="9" name="Rectangle 8"/>
          <p:cNvSpPr/>
          <p:nvPr/>
        </p:nvSpPr>
        <p:spPr>
          <a:xfrm>
            <a:off x="2343150" y="4975325"/>
            <a:ext cx="6096000" cy="1569660"/>
          </a:xfrm>
          <a:prstGeom prst="rect">
            <a:avLst/>
          </a:prstGeom>
        </p:spPr>
        <p:txBody>
          <a:bodyPr>
            <a:spAutoFit/>
          </a:bodyPr>
          <a:lstStyle/>
          <a:p>
            <a:r>
              <a:rPr lang="en-US" sz="2400" dirty="0">
                <a:solidFill>
                  <a:srgbClr val="FF0000"/>
                </a:solidFill>
              </a:rPr>
              <a:t>while (i &lt; 10) {</a:t>
            </a:r>
            <a:br>
              <a:rPr lang="en-US" sz="2400" dirty="0">
                <a:solidFill>
                  <a:srgbClr val="FF0000"/>
                </a:solidFill>
              </a:rPr>
            </a:br>
            <a:r>
              <a:rPr lang="en-US" sz="2400" dirty="0">
                <a:solidFill>
                  <a:srgbClr val="FF0000"/>
                </a:solidFill>
              </a:rPr>
              <a:t>    text += "The number is " + i;</a:t>
            </a:r>
            <a:br>
              <a:rPr lang="en-US" sz="2400" dirty="0">
                <a:solidFill>
                  <a:srgbClr val="FF0000"/>
                </a:solidFill>
              </a:rPr>
            </a:br>
            <a:r>
              <a:rPr lang="en-US" sz="2400" dirty="0">
                <a:solidFill>
                  <a:srgbClr val="FF0000"/>
                </a:solidFill>
              </a:rPr>
              <a:t>    i++;</a:t>
            </a:r>
            <a:br>
              <a:rPr lang="en-US" sz="2400" dirty="0">
                <a:solidFill>
                  <a:srgbClr val="FF0000"/>
                </a:solidFill>
              </a:rPr>
            </a:br>
            <a:r>
              <a:rPr lang="en-US" sz="2400" dirty="0">
                <a:solidFill>
                  <a:srgbClr val="FF0000"/>
                </a:solidFill>
              </a:rPr>
              <a:t>}</a:t>
            </a:r>
          </a:p>
        </p:txBody>
      </p:sp>
    </p:spTree>
    <p:extLst>
      <p:ext uri="{BB962C8B-B14F-4D97-AF65-F5344CB8AC3E}">
        <p14:creationId xmlns:p14="http://schemas.microsoft.com/office/powerpoint/2010/main" val="2635389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 y="72747"/>
            <a:ext cx="6096000" cy="7017306"/>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&lt;p&gt;Click the button to loop through a block of code as long as i is less than 10.&lt;/p&gt;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a:solidFill>
                  <a:srgbClr val="0000FF"/>
                </a:solidFill>
              </a:rPr>
              <a:t>function </a:t>
            </a:r>
            <a:r>
              <a:rPr lang="en-US" dirty="0" err="1">
                <a:solidFill>
                  <a:srgbClr val="0000FF"/>
                </a:solidFill>
              </a:rPr>
              <a:t>myFunction</a:t>
            </a:r>
            <a:r>
              <a:rPr lang="en-US" dirty="0">
                <a:solidFill>
                  <a:srgbClr val="0000FF"/>
                </a:solidFill>
              </a:rPr>
              <a:t>() {</a:t>
            </a:r>
          </a:p>
          <a:p>
            <a:r>
              <a:rPr lang="en-US" dirty="0">
                <a:solidFill>
                  <a:srgbClr val="0000FF"/>
                </a:solidFill>
              </a:rPr>
              <a:t>    </a:t>
            </a:r>
            <a:r>
              <a:rPr lang="en-US" dirty="0" err="1">
                <a:solidFill>
                  <a:srgbClr val="0000FF"/>
                </a:solidFill>
              </a:rPr>
              <a:t>var</a:t>
            </a:r>
            <a:r>
              <a:rPr lang="en-US" dirty="0">
                <a:solidFill>
                  <a:srgbClr val="0000FF"/>
                </a:solidFill>
              </a:rPr>
              <a:t> text = "";</a:t>
            </a:r>
          </a:p>
          <a:p>
            <a:r>
              <a:rPr lang="en-US" dirty="0">
                <a:solidFill>
                  <a:srgbClr val="0000FF"/>
                </a:solidFill>
              </a:rPr>
              <a:t>    </a:t>
            </a:r>
            <a:r>
              <a:rPr lang="en-US" dirty="0" err="1">
                <a:solidFill>
                  <a:srgbClr val="0000FF"/>
                </a:solidFill>
              </a:rPr>
              <a:t>var</a:t>
            </a:r>
            <a:r>
              <a:rPr lang="en-US" dirty="0">
                <a:solidFill>
                  <a:srgbClr val="0000FF"/>
                </a:solidFill>
              </a:rPr>
              <a:t> i = 0;</a:t>
            </a:r>
          </a:p>
          <a:p>
            <a:r>
              <a:rPr lang="en-US" dirty="0">
                <a:solidFill>
                  <a:srgbClr val="FF0000"/>
                </a:solidFill>
              </a:rPr>
              <a:t>    while (i &lt; 10) {</a:t>
            </a:r>
          </a:p>
          <a:p>
            <a:r>
              <a:rPr lang="en-US" dirty="0">
                <a:solidFill>
                  <a:srgbClr val="FF0000"/>
                </a:solidFill>
              </a:rPr>
              <a:t>        text += "&lt;</a:t>
            </a:r>
            <a:r>
              <a:rPr lang="en-US" dirty="0" err="1">
                <a:solidFill>
                  <a:srgbClr val="FF0000"/>
                </a:solidFill>
              </a:rPr>
              <a:t>br</a:t>
            </a:r>
            <a:r>
              <a:rPr lang="en-US" dirty="0">
                <a:solidFill>
                  <a:srgbClr val="FF0000"/>
                </a:solidFill>
              </a:rPr>
              <a:t>&gt;The number is " + i;</a:t>
            </a:r>
          </a:p>
          <a:p>
            <a:r>
              <a:rPr lang="en-US" dirty="0">
                <a:solidFill>
                  <a:srgbClr val="FF0000"/>
                </a:solidFill>
              </a:rPr>
              <a:t>        i++;</a:t>
            </a:r>
          </a:p>
          <a:p>
            <a:r>
              <a:rPr lang="en-US" dirty="0">
                <a:solidFill>
                  <a:srgbClr val="FF0000"/>
                </a:solidFill>
              </a:rPr>
              <a:t>    }</a:t>
            </a:r>
          </a:p>
          <a:p>
            <a:r>
              <a:rPr lang="en-US" dirty="0">
                <a:solidFill>
                  <a:srgbClr val="0000FF"/>
                </a:solidFill>
              </a:rPr>
              <a:t>    </a:t>
            </a:r>
            <a:r>
              <a:rPr lang="en-US" dirty="0" err="1">
                <a:solidFill>
                  <a:srgbClr val="0000FF"/>
                </a:solidFill>
              </a:rPr>
              <a:t>document.getElementById</a:t>
            </a:r>
            <a:r>
              <a:rPr lang="en-US" dirty="0">
                <a:solidFill>
                  <a:srgbClr val="0000FF"/>
                </a:solidFill>
              </a:rPr>
              <a:t>("demo").</a:t>
            </a:r>
            <a:r>
              <a:rPr lang="en-US" dirty="0" err="1">
                <a:solidFill>
                  <a:srgbClr val="0000FF"/>
                </a:solidFill>
              </a:rPr>
              <a:t>innerHTML</a:t>
            </a:r>
            <a:r>
              <a:rPr lang="en-US" dirty="0">
                <a:solidFill>
                  <a:srgbClr val="0000FF"/>
                </a:solidFill>
              </a:rPr>
              <a:t> = text;</a:t>
            </a:r>
          </a:p>
          <a:p>
            <a:r>
              <a:rPr lang="en-US" dirty="0">
                <a:solidFill>
                  <a:srgbClr val="0000FF"/>
                </a:solidFill>
              </a:rPr>
              <a:t>}</a:t>
            </a:r>
          </a:p>
          <a:p>
            <a:r>
              <a:rPr lang="en-US" dirty="0"/>
              <a:t>&lt;/script&gt;</a:t>
            </a:r>
          </a:p>
          <a:p>
            <a:endParaRPr lang="en-US" dirty="0"/>
          </a:p>
          <a:p>
            <a:r>
              <a:rPr lang="en-US" dirty="0"/>
              <a:t>&lt;/body&gt;</a:t>
            </a:r>
          </a:p>
          <a:p>
            <a:r>
              <a:rPr lang="en-US" dirty="0"/>
              <a:t>&lt;/html&gt;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588" y="1708596"/>
            <a:ext cx="5624512" cy="374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953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0" y="475387"/>
            <a:ext cx="10344150" cy="1938992"/>
          </a:xfrm>
          <a:prstGeom prst="rect">
            <a:avLst/>
          </a:prstGeom>
        </p:spPr>
        <p:txBody>
          <a:bodyPr wrap="square">
            <a:spAutoFit/>
          </a:bodyPr>
          <a:lstStyle/>
          <a:p>
            <a:r>
              <a:rPr lang="en-US" sz="2400" b="1" dirty="0">
                <a:solidFill>
                  <a:srgbClr val="0000FF"/>
                </a:solidFill>
              </a:rPr>
              <a:t>The Do/While Loop</a:t>
            </a:r>
          </a:p>
          <a:p>
            <a:r>
              <a:rPr lang="en-US" sz="2400" dirty="0"/>
              <a:t>The do/while loop is a variant of the while loop. This loop will execute the code block once, before checking if the condition is true, then it will repeat the loop as long as the condition is true.</a:t>
            </a:r>
          </a:p>
          <a:p>
            <a:r>
              <a:rPr lang="en-US" sz="2400" b="1" dirty="0">
                <a:solidFill>
                  <a:srgbClr val="0000FF"/>
                </a:solidFill>
              </a:rPr>
              <a:t>Syntax</a:t>
            </a:r>
          </a:p>
        </p:txBody>
      </p:sp>
      <p:sp>
        <p:nvSpPr>
          <p:cNvPr id="3" name="Rectangle 2"/>
          <p:cNvSpPr/>
          <p:nvPr/>
        </p:nvSpPr>
        <p:spPr>
          <a:xfrm>
            <a:off x="2400300" y="2076271"/>
            <a:ext cx="6096000" cy="1323439"/>
          </a:xfrm>
          <a:prstGeom prst="rect">
            <a:avLst/>
          </a:prstGeom>
        </p:spPr>
        <p:txBody>
          <a:bodyPr>
            <a:spAutoFit/>
          </a:bodyPr>
          <a:lstStyle/>
          <a:p>
            <a:r>
              <a:rPr lang="en-US" sz="2000" dirty="0">
                <a:solidFill>
                  <a:srgbClr val="FF0000"/>
                </a:solidFill>
              </a:rPr>
              <a:t>do {</a:t>
            </a:r>
            <a:br>
              <a:rPr lang="en-US" sz="2000" dirty="0">
                <a:solidFill>
                  <a:srgbClr val="FF0000"/>
                </a:solidFill>
              </a:rPr>
            </a:br>
            <a:r>
              <a:rPr lang="en-US" sz="2000" i="1" dirty="0">
                <a:solidFill>
                  <a:srgbClr val="FF0000"/>
                </a:solidFill>
              </a:rPr>
              <a:t>    code block to be executed</a:t>
            </a:r>
            <a:br>
              <a:rPr lang="en-US" sz="2000" i="1" dirty="0">
                <a:solidFill>
                  <a:srgbClr val="FF0000"/>
                </a:solidFill>
              </a:rPr>
            </a:br>
            <a:r>
              <a:rPr lang="en-US" sz="2000" dirty="0">
                <a:solidFill>
                  <a:srgbClr val="FF0000"/>
                </a:solidFill>
              </a:rPr>
              <a:t>}</a:t>
            </a:r>
            <a:br>
              <a:rPr lang="en-US" sz="2000" dirty="0">
                <a:solidFill>
                  <a:srgbClr val="FF0000"/>
                </a:solidFill>
              </a:rPr>
            </a:br>
            <a:r>
              <a:rPr lang="en-US" sz="2000" dirty="0">
                <a:solidFill>
                  <a:srgbClr val="FF0000"/>
                </a:solidFill>
              </a:rPr>
              <a:t>while (</a:t>
            </a:r>
            <a:r>
              <a:rPr lang="en-US" sz="2000" i="1" dirty="0">
                <a:solidFill>
                  <a:srgbClr val="FF0000"/>
                </a:solidFill>
              </a:rPr>
              <a:t>condition</a:t>
            </a:r>
            <a:r>
              <a:rPr lang="en-US" sz="2000" dirty="0">
                <a:solidFill>
                  <a:srgbClr val="FF0000"/>
                </a:solidFill>
              </a:rPr>
              <a:t>);</a:t>
            </a:r>
          </a:p>
        </p:txBody>
      </p:sp>
      <p:sp>
        <p:nvSpPr>
          <p:cNvPr id="5" name="Rectangle 4"/>
          <p:cNvSpPr/>
          <p:nvPr/>
        </p:nvSpPr>
        <p:spPr>
          <a:xfrm>
            <a:off x="895350" y="3833336"/>
            <a:ext cx="6096000" cy="1938992"/>
          </a:xfrm>
          <a:prstGeom prst="rect">
            <a:avLst/>
          </a:prstGeom>
        </p:spPr>
        <p:txBody>
          <a:bodyPr>
            <a:spAutoFit/>
          </a:bodyPr>
          <a:lstStyle/>
          <a:p>
            <a:r>
              <a:rPr lang="en-US" sz="2400" b="1" dirty="0"/>
              <a:t>Example</a:t>
            </a:r>
          </a:p>
          <a:p>
            <a:r>
              <a:rPr lang="en-US" sz="2400" dirty="0"/>
              <a:t>The example below uses a do/while loop. The loop will always be executed at least once, even if the condition is false, because the code block is executed before the condition is tested:</a:t>
            </a:r>
          </a:p>
        </p:txBody>
      </p:sp>
      <p:sp>
        <p:nvSpPr>
          <p:cNvPr id="8" name="Rectangle 7"/>
          <p:cNvSpPr/>
          <p:nvPr/>
        </p:nvSpPr>
        <p:spPr>
          <a:xfrm>
            <a:off x="7543800" y="4327086"/>
            <a:ext cx="4819650" cy="1631216"/>
          </a:xfrm>
          <a:prstGeom prst="rect">
            <a:avLst/>
          </a:prstGeom>
        </p:spPr>
        <p:txBody>
          <a:bodyPr wrap="square">
            <a:spAutoFit/>
          </a:bodyPr>
          <a:lstStyle/>
          <a:p>
            <a:r>
              <a:rPr lang="en-US" sz="2000" dirty="0">
                <a:solidFill>
                  <a:srgbClr val="FF0000"/>
                </a:solidFill>
              </a:rPr>
              <a:t>do {</a:t>
            </a:r>
            <a:br>
              <a:rPr lang="en-US" sz="2000" dirty="0">
                <a:solidFill>
                  <a:srgbClr val="FF0000"/>
                </a:solidFill>
              </a:rPr>
            </a:br>
            <a:r>
              <a:rPr lang="en-US" sz="2000" dirty="0">
                <a:solidFill>
                  <a:srgbClr val="FF0000"/>
                </a:solidFill>
              </a:rPr>
              <a:t>    text += "The number is " + i;</a:t>
            </a:r>
            <a:br>
              <a:rPr lang="en-US" sz="2000" dirty="0">
                <a:solidFill>
                  <a:srgbClr val="FF0000"/>
                </a:solidFill>
              </a:rPr>
            </a:br>
            <a:r>
              <a:rPr lang="en-US" sz="2000" dirty="0">
                <a:solidFill>
                  <a:srgbClr val="FF0000"/>
                </a:solidFill>
              </a:rPr>
              <a:t>    i++;</a:t>
            </a:r>
            <a:br>
              <a:rPr lang="en-US" sz="2000" dirty="0">
                <a:solidFill>
                  <a:srgbClr val="FF0000"/>
                </a:solidFill>
              </a:rPr>
            </a:br>
            <a:r>
              <a:rPr lang="en-US" sz="2000" dirty="0">
                <a:solidFill>
                  <a:srgbClr val="FF0000"/>
                </a:solidFill>
              </a:rPr>
              <a:t>}</a:t>
            </a:r>
            <a:br>
              <a:rPr lang="en-US" sz="2000" dirty="0">
                <a:solidFill>
                  <a:srgbClr val="FF0000"/>
                </a:solidFill>
              </a:rPr>
            </a:br>
            <a:r>
              <a:rPr lang="en-US" sz="2000" dirty="0">
                <a:solidFill>
                  <a:srgbClr val="FF0000"/>
                </a:solidFill>
              </a:rPr>
              <a:t>while (i &lt; 10);</a:t>
            </a:r>
          </a:p>
        </p:txBody>
      </p:sp>
    </p:spTree>
    <p:extLst>
      <p:ext uri="{BB962C8B-B14F-4D97-AF65-F5344CB8AC3E}">
        <p14:creationId xmlns:p14="http://schemas.microsoft.com/office/powerpoint/2010/main" val="26932333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050" y="418237"/>
            <a:ext cx="10763250" cy="830997"/>
          </a:xfrm>
          <a:prstGeom prst="rect">
            <a:avLst/>
          </a:prstGeom>
        </p:spPr>
        <p:txBody>
          <a:bodyPr wrap="square">
            <a:spAutoFit/>
          </a:bodyPr>
          <a:lstStyle/>
          <a:p>
            <a:r>
              <a:rPr lang="en-US" sz="2400" b="1" dirty="0">
                <a:solidFill>
                  <a:srgbClr val="0000FF"/>
                </a:solidFill>
              </a:rPr>
              <a:t>Comparing For and While</a:t>
            </a:r>
          </a:p>
          <a:p>
            <a:r>
              <a:rPr lang="en-US" sz="2400" dirty="0"/>
              <a:t>The loop in this example uses a </a:t>
            </a:r>
            <a:r>
              <a:rPr lang="en-US" sz="2400" b="1" dirty="0"/>
              <a:t>for loop</a:t>
            </a:r>
            <a:r>
              <a:rPr lang="en-US" sz="2400" dirty="0"/>
              <a:t> to collect the car names from the cars array:</a:t>
            </a:r>
          </a:p>
        </p:txBody>
      </p:sp>
      <p:sp>
        <p:nvSpPr>
          <p:cNvPr id="5" name="Rectangle 4"/>
          <p:cNvSpPr/>
          <p:nvPr/>
        </p:nvSpPr>
        <p:spPr>
          <a:xfrm>
            <a:off x="647700" y="1502688"/>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cars = ["BMW", "</a:t>
            </a:r>
            <a:r>
              <a:rPr lang="en-US" dirty="0" err="1">
                <a:solidFill>
                  <a:srgbClr val="FF0000"/>
                </a:solidFill>
              </a:rPr>
              <a:t>Merceredz</a:t>
            </a:r>
            <a:r>
              <a:rPr lang="en-US" dirty="0">
                <a:solidFill>
                  <a:srgbClr val="FF0000"/>
                </a:solidFill>
              </a:rPr>
              <a:t>", "Lexus", "CAMERY"];</a:t>
            </a:r>
          </a:p>
          <a:p>
            <a:r>
              <a:rPr lang="en-US" dirty="0" err="1">
                <a:solidFill>
                  <a:srgbClr val="0000FF"/>
                </a:solidFill>
              </a:rPr>
              <a:t>var</a:t>
            </a:r>
            <a:r>
              <a:rPr lang="en-US" dirty="0">
                <a:solidFill>
                  <a:srgbClr val="0000FF"/>
                </a:solidFill>
              </a:rPr>
              <a:t> i = 0;</a:t>
            </a:r>
          </a:p>
          <a:p>
            <a:r>
              <a:rPr lang="en-US" dirty="0" err="1">
                <a:solidFill>
                  <a:srgbClr val="0000FF"/>
                </a:solidFill>
              </a:rPr>
              <a:t>var</a:t>
            </a:r>
            <a:r>
              <a:rPr lang="en-US" dirty="0">
                <a:solidFill>
                  <a:srgbClr val="0000FF"/>
                </a:solidFill>
              </a:rPr>
              <a:t> text = "";</a:t>
            </a:r>
          </a:p>
          <a:p>
            <a:r>
              <a:rPr lang="en-US" dirty="0">
                <a:solidFill>
                  <a:srgbClr val="0000FF"/>
                </a:solidFill>
              </a:rPr>
              <a:t>for (;cars[i];) {</a:t>
            </a:r>
          </a:p>
          <a:p>
            <a:r>
              <a:rPr lang="en-US" dirty="0">
                <a:solidFill>
                  <a:srgbClr val="0000FF"/>
                </a:solidFill>
              </a:rPr>
              <a:t>    text += cars[i] + "&lt;</a:t>
            </a:r>
            <a:r>
              <a:rPr lang="en-US" dirty="0" err="1">
                <a:solidFill>
                  <a:srgbClr val="0000FF"/>
                </a:solidFill>
              </a:rPr>
              <a:t>br</a:t>
            </a:r>
            <a:r>
              <a:rPr lang="en-US" dirty="0">
                <a:solidFill>
                  <a:srgbClr val="0000FF"/>
                </a:solidFill>
              </a:rPr>
              <a:t>&gt;";</a:t>
            </a:r>
          </a:p>
          <a:p>
            <a:r>
              <a:rPr lang="en-US" dirty="0">
                <a:solidFill>
                  <a:srgbClr val="0000FF"/>
                </a:solidFill>
              </a:rPr>
              <a:t>    i++;</a:t>
            </a:r>
          </a:p>
          <a:p>
            <a:r>
              <a:rPr lang="en-US" dirty="0">
                <a:solidFill>
                  <a:srgbClr val="0000FF"/>
                </a:solidFill>
              </a:rPr>
              <a:t>}</a:t>
            </a:r>
          </a:p>
          <a:p>
            <a:r>
              <a:rPr lang="en-US" dirty="0" err="1">
                <a:solidFill>
                  <a:srgbClr val="0000FF"/>
                </a:solidFill>
              </a:rPr>
              <a:t>document.getElementById</a:t>
            </a:r>
            <a:r>
              <a:rPr lang="en-US" dirty="0">
                <a:solidFill>
                  <a:srgbClr val="0000FF"/>
                </a:solidFill>
              </a:rPr>
              <a:t>("demo").</a:t>
            </a:r>
            <a:r>
              <a:rPr lang="en-US" dirty="0" err="1">
                <a:solidFill>
                  <a:srgbClr val="0000FF"/>
                </a:solidFill>
              </a:rPr>
              <a:t>innerHTML</a:t>
            </a:r>
            <a:r>
              <a:rPr lang="en-US" dirty="0">
                <a:solidFill>
                  <a:srgbClr val="0000FF"/>
                </a:solidFill>
              </a:rPr>
              <a:t> = text;</a:t>
            </a:r>
          </a:p>
          <a:p>
            <a:r>
              <a:rPr lang="en-US" dirty="0"/>
              <a:t>&lt;/script&gt;</a:t>
            </a:r>
          </a:p>
          <a:p>
            <a:endParaRPr lang="en-US" dirty="0"/>
          </a:p>
          <a:p>
            <a:r>
              <a:rPr lang="en-US" dirty="0"/>
              <a:t>&lt;/body&gt;</a:t>
            </a:r>
          </a:p>
          <a:p>
            <a:r>
              <a:rPr lang="en-US" dirty="0"/>
              <a:t>&lt;/html&gt;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324" y="1924049"/>
            <a:ext cx="1933575" cy="1974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3640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9150" y="476935"/>
            <a:ext cx="10363200" cy="830997"/>
          </a:xfrm>
          <a:prstGeom prst="rect">
            <a:avLst/>
          </a:prstGeom>
        </p:spPr>
        <p:txBody>
          <a:bodyPr wrap="square">
            <a:spAutoFit/>
          </a:bodyPr>
          <a:lstStyle/>
          <a:p>
            <a:r>
              <a:rPr lang="en-US" sz="2400" dirty="0"/>
              <a:t>The loop in this example uses a </a:t>
            </a:r>
            <a:r>
              <a:rPr lang="en-US" sz="2400" b="1" dirty="0"/>
              <a:t>while loop</a:t>
            </a:r>
            <a:r>
              <a:rPr lang="en-US" sz="2400" dirty="0"/>
              <a:t> to collect the car names from the cars array:</a:t>
            </a:r>
          </a:p>
        </p:txBody>
      </p:sp>
      <p:sp>
        <p:nvSpPr>
          <p:cNvPr id="5" name="Rectangle 4"/>
          <p:cNvSpPr/>
          <p:nvPr/>
        </p:nvSpPr>
        <p:spPr>
          <a:xfrm>
            <a:off x="952500" y="1511082"/>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cars = ["BMW", "</a:t>
            </a:r>
            <a:r>
              <a:rPr lang="en-US" dirty="0" err="1">
                <a:solidFill>
                  <a:srgbClr val="FF0000"/>
                </a:solidFill>
              </a:rPr>
              <a:t>Merceredz</a:t>
            </a:r>
            <a:r>
              <a:rPr lang="en-US" dirty="0">
                <a:solidFill>
                  <a:srgbClr val="FF0000"/>
                </a:solidFill>
              </a:rPr>
              <a:t>", "Lexus", "CAMERY"];</a:t>
            </a:r>
          </a:p>
          <a:p>
            <a:r>
              <a:rPr lang="en-US" dirty="0" err="1">
                <a:solidFill>
                  <a:srgbClr val="FF0000"/>
                </a:solidFill>
              </a:rPr>
              <a:t>var</a:t>
            </a:r>
            <a:r>
              <a:rPr lang="en-US" dirty="0">
                <a:solidFill>
                  <a:srgbClr val="FF0000"/>
                </a:solidFill>
              </a:rPr>
              <a:t> i = 0;</a:t>
            </a:r>
          </a:p>
          <a:p>
            <a:r>
              <a:rPr lang="en-US" dirty="0" err="1">
                <a:solidFill>
                  <a:srgbClr val="FF0000"/>
                </a:solidFill>
              </a:rPr>
              <a:t>var</a:t>
            </a:r>
            <a:r>
              <a:rPr lang="en-US" dirty="0">
                <a:solidFill>
                  <a:srgbClr val="FF0000"/>
                </a:solidFill>
              </a:rPr>
              <a:t> text = "";</a:t>
            </a:r>
          </a:p>
          <a:p>
            <a:r>
              <a:rPr lang="en-US" dirty="0">
                <a:solidFill>
                  <a:srgbClr val="FF0000"/>
                </a:solidFill>
              </a:rPr>
              <a:t>while (cars[i]) {</a:t>
            </a:r>
          </a:p>
          <a:p>
            <a:r>
              <a:rPr lang="en-US" dirty="0">
                <a:solidFill>
                  <a:srgbClr val="FF0000"/>
                </a:solidFill>
              </a:rPr>
              <a:t>    text += cars[i] + "&lt;</a:t>
            </a:r>
            <a:r>
              <a:rPr lang="en-US" dirty="0" err="1">
                <a:solidFill>
                  <a:srgbClr val="FF0000"/>
                </a:solidFill>
              </a:rPr>
              <a:t>br</a:t>
            </a:r>
            <a:r>
              <a:rPr lang="en-US" dirty="0">
                <a:solidFill>
                  <a:srgbClr val="FF0000"/>
                </a:solidFill>
              </a:rPr>
              <a:t>&gt;";</a:t>
            </a:r>
          </a:p>
          <a:p>
            <a:r>
              <a:rPr lang="en-US" dirty="0">
                <a:solidFill>
                  <a:srgbClr val="FF0000"/>
                </a:solidFill>
              </a:rPr>
              <a:t>    i++;</a:t>
            </a:r>
          </a:p>
          <a:p>
            <a:r>
              <a:rPr lang="en-US" dirty="0">
                <a:solidFill>
                  <a:srgbClr val="FF0000"/>
                </a:solidFill>
              </a:rPr>
              <a:t>}</a:t>
            </a:r>
          </a:p>
          <a:p>
            <a:r>
              <a:rPr lang="en-US" dirty="0" err="1"/>
              <a:t>document.getElementById</a:t>
            </a:r>
            <a:r>
              <a:rPr lang="en-US" dirty="0"/>
              <a:t>("demo").</a:t>
            </a:r>
            <a:r>
              <a:rPr lang="en-US" dirty="0" err="1"/>
              <a:t>innerHTML</a:t>
            </a:r>
            <a:r>
              <a:rPr lang="en-US" dirty="0"/>
              <a:t> = text;</a:t>
            </a:r>
          </a:p>
          <a:p>
            <a:r>
              <a:rPr lang="en-US" dirty="0"/>
              <a:t>&lt;/script&gt;</a:t>
            </a:r>
          </a:p>
          <a:p>
            <a:endParaRPr lang="en-US" dirty="0"/>
          </a:p>
          <a:p>
            <a:r>
              <a:rPr lang="en-US" dirty="0"/>
              <a:t>&lt;/body&gt;</a:t>
            </a:r>
          </a:p>
          <a:p>
            <a:r>
              <a:rPr lang="en-US" dirty="0"/>
              <a:t>&lt;/html&gt;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914" y="1511082"/>
            <a:ext cx="1837708"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1681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199" y="349581"/>
            <a:ext cx="7372293"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មេរៀនទី៩</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a:t>
            </a:r>
            <a:r>
              <a:rPr lang="en-US" sz="3600" b="1" i="1" dirty="0">
                <a:solidFill>
                  <a:srgbClr val="0000FF"/>
                </a:solidFill>
                <a:effectLst>
                  <a:outerShdw blurRad="38100" dist="38100" dir="2700000" algn="tl">
                    <a:srgbClr val="000000">
                      <a:alpha val="43137"/>
                    </a:srgbClr>
                  </a:outerShdw>
                </a:effectLst>
              </a:rPr>
              <a:t>for</a:t>
            </a:r>
            <a:r>
              <a:rPr lang="en-US" sz="3600" b="1" dirty="0">
                <a:solidFill>
                  <a:srgbClr val="0000FF"/>
                </a:solidFill>
                <a:effectLst>
                  <a:outerShdw blurRad="38100" dist="38100" dir="2700000" algn="tl">
                    <a:srgbClr val="000000">
                      <a:alpha val="43137"/>
                    </a:srgbClr>
                  </a:outerShdw>
                </a:effectLst>
              </a:rPr>
              <a:t> Loops</a:t>
            </a:r>
          </a:p>
        </p:txBody>
      </p:sp>
      <p:sp>
        <p:nvSpPr>
          <p:cNvPr id="2" name="Rectangle 1"/>
          <p:cNvSpPr/>
          <p:nvPr/>
        </p:nvSpPr>
        <p:spPr>
          <a:xfrm>
            <a:off x="585346" y="995912"/>
            <a:ext cx="10958954" cy="1569660"/>
          </a:xfrm>
          <a:prstGeom prst="rect">
            <a:avLst/>
          </a:prstGeom>
        </p:spPr>
        <p:txBody>
          <a:bodyPr wrap="square">
            <a:spAutoFit/>
          </a:bodyPr>
          <a:lstStyle/>
          <a:p>
            <a:r>
              <a:rPr lang="en-US" sz="2400" b="1" dirty="0">
                <a:solidFill>
                  <a:srgbClr val="0000FF"/>
                </a:solidFill>
              </a:rPr>
              <a:t>JavaScript Loops</a:t>
            </a:r>
          </a:p>
          <a:p>
            <a:r>
              <a:rPr lang="en-US" sz="2400" dirty="0"/>
              <a:t>Loops are handy, if you want to run the same code over and over again, each time with a different value.</a:t>
            </a:r>
          </a:p>
          <a:p>
            <a:r>
              <a:rPr lang="en-US" sz="2400" dirty="0"/>
              <a:t>Often this is the case when working with arrays:</a:t>
            </a:r>
          </a:p>
        </p:txBody>
      </p:sp>
      <p:sp>
        <p:nvSpPr>
          <p:cNvPr id="3" name="Rectangle 2"/>
          <p:cNvSpPr/>
          <p:nvPr/>
        </p:nvSpPr>
        <p:spPr>
          <a:xfrm>
            <a:off x="876300" y="2813388"/>
            <a:ext cx="3810000" cy="2677656"/>
          </a:xfrm>
          <a:prstGeom prst="rect">
            <a:avLst/>
          </a:prstGeom>
        </p:spPr>
        <p:txBody>
          <a:bodyPr wrap="square">
            <a:spAutoFit/>
          </a:bodyPr>
          <a:lstStyle/>
          <a:p>
            <a:r>
              <a:rPr lang="en-US" sz="2400" b="1" dirty="0">
                <a:solidFill>
                  <a:srgbClr val="FF0000"/>
                </a:solidFill>
              </a:rPr>
              <a:t>Instead of writing:</a:t>
            </a:r>
          </a:p>
          <a:p>
            <a:r>
              <a:rPr lang="en-US" sz="2400" dirty="0"/>
              <a:t>text += cars[0] + "&lt;</a:t>
            </a:r>
            <a:r>
              <a:rPr lang="en-US" sz="2400" dirty="0" err="1"/>
              <a:t>br</a:t>
            </a:r>
            <a:r>
              <a:rPr lang="en-US" sz="2400" dirty="0"/>
              <a:t>&gt;"; </a:t>
            </a:r>
            <a:br>
              <a:rPr lang="en-US" sz="2400" dirty="0"/>
            </a:br>
            <a:r>
              <a:rPr lang="en-US" sz="2400" dirty="0"/>
              <a:t>text += cars[1] + "&lt;</a:t>
            </a:r>
            <a:r>
              <a:rPr lang="en-US" sz="2400" dirty="0" err="1"/>
              <a:t>br</a:t>
            </a:r>
            <a:r>
              <a:rPr lang="en-US" sz="2400" dirty="0"/>
              <a:t>&gt;"; </a:t>
            </a:r>
            <a:br>
              <a:rPr lang="en-US" sz="2400" dirty="0"/>
            </a:br>
            <a:r>
              <a:rPr lang="en-US" sz="2400" dirty="0"/>
              <a:t>text += cars[2] + "&lt;</a:t>
            </a:r>
            <a:r>
              <a:rPr lang="en-US" sz="2400" dirty="0" err="1"/>
              <a:t>br</a:t>
            </a:r>
            <a:r>
              <a:rPr lang="en-US" sz="2400" dirty="0"/>
              <a:t>&gt;"; </a:t>
            </a:r>
            <a:br>
              <a:rPr lang="en-US" sz="2400" dirty="0"/>
            </a:br>
            <a:r>
              <a:rPr lang="en-US" sz="2400" dirty="0"/>
              <a:t>text += cars[3] + "&lt;</a:t>
            </a:r>
            <a:r>
              <a:rPr lang="en-US" sz="2400" dirty="0" err="1"/>
              <a:t>br</a:t>
            </a:r>
            <a:r>
              <a:rPr lang="en-US" sz="2400" dirty="0"/>
              <a:t>&gt;"; </a:t>
            </a:r>
            <a:br>
              <a:rPr lang="en-US" sz="2400" dirty="0"/>
            </a:br>
            <a:r>
              <a:rPr lang="en-US" sz="2400" dirty="0"/>
              <a:t>text += cars[4] + "&lt;</a:t>
            </a:r>
            <a:r>
              <a:rPr lang="en-US" sz="2400" dirty="0" err="1"/>
              <a:t>br</a:t>
            </a:r>
            <a:r>
              <a:rPr lang="en-US" sz="2400" dirty="0"/>
              <a:t>&gt;"; </a:t>
            </a:r>
            <a:br>
              <a:rPr lang="en-US" sz="2400" dirty="0"/>
            </a:br>
            <a:r>
              <a:rPr lang="en-US" sz="2400" dirty="0"/>
              <a:t>text += cars[5] + "&lt;</a:t>
            </a:r>
            <a:r>
              <a:rPr lang="en-US" sz="2400" dirty="0" err="1"/>
              <a:t>br</a:t>
            </a:r>
            <a:r>
              <a:rPr lang="en-US" sz="2400" dirty="0"/>
              <a:t>&gt;"; </a:t>
            </a:r>
          </a:p>
        </p:txBody>
      </p:sp>
      <p:sp>
        <p:nvSpPr>
          <p:cNvPr id="7" name="Rectangle 6"/>
          <p:cNvSpPr/>
          <p:nvPr/>
        </p:nvSpPr>
        <p:spPr>
          <a:xfrm>
            <a:off x="4686300" y="3118188"/>
            <a:ext cx="6096000" cy="1569660"/>
          </a:xfrm>
          <a:prstGeom prst="rect">
            <a:avLst/>
          </a:prstGeom>
        </p:spPr>
        <p:txBody>
          <a:bodyPr>
            <a:spAutoFit/>
          </a:bodyPr>
          <a:lstStyle/>
          <a:p>
            <a:r>
              <a:rPr lang="en-US" sz="2400" b="1" dirty="0">
                <a:solidFill>
                  <a:srgbClr val="FF0000"/>
                </a:solidFill>
              </a:rPr>
              <a:t>You can write:</a:t>
            </a:r>
          </a:p>
          <a:p>
            <a:r>
              <a:rPr lang="en-US" sz="2400" dirty="0"/>
              <a:t>for (i = 0; i &lt; </a:t>
            </a:r>
            <a:r>
              <a:rPr lang="en-US" sz="2400" dirty="0" err="1"/>
              <a:t>cars.length</a:t>
            </a:r>
            <a:r>
              <a:rPr lang="en-US" sz="2400" dirty="0"/>
              <a:t>; i++) { </a:t>
            </a:r>
            <a:br>
              <a:rPr lang="en-US" sz="2400" dirty="0"/>
            </a:br>
            <a:r>
              <a:rPr lang="en-US" sz="2400" dirty="0"/>
              <a:t>    text += cars[i] + "&lt;</a:t>
            </a:r>
            <a:r>
              <a:rPr lang="en-US" sz="2400" dirty="0" err="1"/>
              <a:t>br</a:t>
            </a:r>
            <a:r>
              <a:rPr lang="en-US" sz="2400" dirty="0"/>
              <a:t>&gt;";</a:t>
            </a:r>
            <a:br>
              <a:rPr lang="en-US" sz="2400" dirty="0"/>
            </a:br>
            <a:r>
              <a:rPr lang="en-US" sz="2400" dirty="0"/>
              <a:t>}</a:t>
            </a:r>
          </a:p>
        </p:txBody>
      </p:sp>
    </p:spTree>
    <p:extLst>
      <p:ext uri="{BB962C8B-B14F-4D97-AF65-F5344CB8AC3E}">
        <p14:creationId xmlns:p14="http://schemas.microsoft.com/office/powerpoint/2010/main" val="40235928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89394"/>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solidFill>
                  <a:srgbClr val="FF0000"/>
                </a:solidFill>
              </a:rPr>
              <a:t>var</a:t>
            </a:r>
            <a:r>
              <a:rPr lang="en-US" dirty="0">
                <a:solidFill>
                  <a:srgbClr val="FF0000"/>
                </a:solidFill>
              </a:rPr>
              <a:t> cars = ["BMW", "</a:t>
            </a:r>
            <a:r>
              <a:rPr lang="en-US" dirty="0" err="1">
                <a:solidFill>
                  <a:srgbClr val="FF0000"/>
                </a:solidFill>
              </a:rPr>
              <a:t>Merceredz</a:t>
            </a:r>
            <a:r>
              <a:rPr lang="en-US" dirty="0">
                <a:solidFill>
                  <a:srgbClr val="FF0000"/>
                </a:solidFill>
              </a:rPr>
              <a:t>", "Lexus", "CAMERY"];</a:t>
            </a:r>
          </a:p>
          <a:p>
            <a:r>
              <a:rPr lang="en-US" dirty="0" err="1">
                <a:solidFill>
                  <a:srgbClr val="FF0000"/>
                </a:solidFill>
              </a:rPr>
              <a:t>var</a:t>
            </a:r>
            <a:r>
              <a:rPr lang="en-US" dirty="0">
                <a:solidFill>
                  <a:srgbClr val="FF0000"/>
                </a:solidFill>
              </a:rPr>
              <a:t> text = "";</a:t>
            </a:r>
          </a:p>
          <a:p>
            <a:r>
              <a:rPr lang="en-US" dirty="0" err="1">
                <a:solidFill>
                  <a:srgbClr val="FF0000"/>
                </a:solidFill>
              </a:rPr>
              <a:t>var</a:t>
            </a:r>
            <a:r>
              <a:rPr lang="en-US" dirty="0">
                <a:solidFill>
                  <a:srgbClr val="FF0000"/>
                </a:solidFill>
              </a:rPr>
              <a:t> i;</a:t>
            </a:r>
          </a:p>
          <a:p>
            <a:r>
              <a:rPr lang="en-US" dirty="0">
                <a:solidFill>
                  <a:srgbClr val="FF0000"/>
                </a:solidFill>
              </a:rPr>
              <a:t>for (i = 0; i &lt; </a:t>
            </a:r>
            <a:r>
              <a:rPr lang="en-US" dirty="0" err="1">
                <a:solidFill>
                  <a:srgbClr val="FF0000"/>
                </a:solidFill>
              </a:rPr>
              <a:t>cars.length</a:t>
            </a:r>
            <a:r>
              <a:rPr lang="en-US" dirty="0">
                <a:solidFill>
                  <a:srgbClr val="FF0000"/>
                </a:solidFill>
              </a:rPr>
              <a:t>; i++) {</a:t>
            </a:r>
          </a:p>
          <a:p>
            <a:r>
              <a:rPr lang="en-US" dirty="0">
                <a:solidFill>
                  <a:srgbClr val="FF0000"/>
                </a:solidFill>
              </a:rPr>
              <a:t>    text += cars[i] + "&lt;</a:t>
            </a:r>
            <a:r>
              <a:rPr lang="en-US" dirty="0" err="1">
                <a:solidFill>
                  <a:srgbClr val="FF0000"/>
                </a:solidFill>
              </a:rPr>
              <a:t>br</a:t>
            </a:r>
            <a:r>
              <a:rPr lang="en-US" dirty="0">
                <a:solidFill>
                  <a:srgbClr val="FF0000"/>
                </a:solidFill>
              </a:rPr>
              <a:t>&gt;";</a:t>
            </a:r>
          </a:p>
          <a:p>
            <a:r>
              <a:rPr lang="en-US" dirty="0">
                <a:solidFill>
                  <a:srgbClr val="FF0000"/>
                </a:solidFill>
              </a:rPr>
              <a:t>}</a:t>
            </a:r>
          </a:p>
          <a:p>
            <a:endParaRPr lang="en-US" dirty="0"/>
          </a:p>
          <a:p>
            <a:r>
              <a:rPr lang="en-US" dirty="0" err="1"/>
              <a:t>document.getElementById</a:t>
            </a:r>
            <a:r>
              <a:rPr lang="en-US" dirty="0"/>
              <a:t>("demo").</a:t>
            </a:r>
            <a:r>
              <a:rPr lang="en-US" dirty="0" err="1"/>
              <a:t>innerHTML</a:t>
            </a:r>
            <a:r>
              <a:rPr lang="en-US" dirty="0"/>
              <a:t> = text;</a:t>
            </a:r>
          </a:p>
          <a:p>
            <a:r>
              <a:rPr lang="en-US" dirty="0"/>
              <a:t>&lt;/script&gt;</a:t>
            </a:r>
          </a:p>
          <a:p>
            <a:endParaRPr lang="en-US" dirty="0"/>
          </a:p>
          <a:p>
            <a:r>
              <a:rPr lang="en-US" dirty="0"/>
              <a:t>&lt;/body&gt;</a:t>
            </a:r>
          </a:p>
          <a:p>
            <a:r>
              <a:rPr lang="en-US" dirty="0"/>
              <a:t>&lt;/html&gt;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88" y="403733"/>
            <a:ext cx="1757362" cy="189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7284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50788"/>
            <a:ext cx="9353550" cy="2677656"/>
          </a:xfrm>
          <a:prstGeom prst="rect">
            <a:avLst/>
          </a:prstGeom>
        </p:spPr>
        <p:txBody>
          <a:bodyPr wrap="square">
            <a:spAutoFit/>
          </a:bodyPr>
          <a:lstStyle/>
          <a:p>
            <a:r>
              <a:rPr lang="en-US" sz="2400" b="1" u="sng" dirty="0">
                <a:solidFill>
                  <a:srgbClr val="0000FF"/>
                </a:solidFill>
                <a:effectLst>
                  <a:outerShdw blurRad="38100" dist="38100" dir="2700000" algn="tl">
                    <a:srgbClr val="000000">
                      <a:alpha val="43137"/>
                    </a:srgbClr>
                  </a:outerShdw>
                </a:effectLst>
              </a:rPr>
              <a:t>Different Kinds of Loops</a:t>
            </a:r>
          </a:p>
          <a:p>
            <a:r>
              <a:rPr lang="en-US" sz="2400" dirty="0"/>
              <a:t>JavaScript supports different kinds of loops:</a:t>
            </a:r>
          </a:p>
          <a:p>
            <a:pPr>
              <a:buFont typeface="Arial"/>
              <a:buChar char="•"/>
            </a:pPr>
            <a:r>
              <a:rPr lang="en-US" sz="2400" b="1" dirty="0"/>
              <a:t>for </a:t>
            </a:r>
            <a:r>
              <a:rPr lang="en-US" sz="2400" dirty="0"/>
              <a:t>- loops through a block of code a number of times</a:t>
            </a:r>
          </a:p>
          <a:p>
            <a:pPr>
              <a:buFont typeface="Arial"/>
              <a:buChar char="•"/>
            </a:pPr>
            <a:r>
              <a:rPr lang="en-US" sz="2400" b="1" dirty="0"/>
              <a:t>for/in </a:t>
            </a:r>
            <a:r>
              <a:rPr lang="en-US" sz="2400" dirty="0"/>
              <a:t>- loops through the properties of an object</a:t>
            </a:r>
          </a:p>
          <a:p>
            <a:pPr>
              <a:buFont typeface="Arial"/>
              <a:buChar char="•"/>
            </a:pPr>
            <a:r>
              <a:rPr lang="en-US" sz="2400" b="1" dirty="0"/>
              <a:t>while </a:t>
            </a:r>
            <a:r>
              <a:rPr lang="en-US" sz="2400" dirty="0"/>
              <a:t>- loops through a block of code while a specified condition is true</a:t>
            </a:r>
          </a:p>
          <a:p>
            <a:pPr>
              <a:buFont typeface="Arial"/>
              <a:buChar char="•"/>
            </a:pPr>
            <a:r>
              <a:rPr lang="en-US" sz="2400" b="1" dirty="0"/>
              <a:t>do/while</a:t>
            </a:r>
            <a:r>
              <a:rPr lang="en-US" sz="2400" dirty="0"/>
              <a:t> - also loops through a block of code while a specified condition is true</a:t>
            </a:r>
          </a:p>
        </p:txBody>
      </p:sp>
      <p:sp>
        <p:nvSpPr>
          <p:cNvPr id="5" name="Rectangle 4"/>
          <p:cNvSpPr/>
          <p:nvPr/>
        </p:nvSpPr>
        <p:spPr>
          <a:xfrm>
            <a:off x="742950" y="3429000"/>
            <a:ext cx="6096000" cy="2677656"/>
          </a:xfrm>
          <a:prstGeom prst="rect">
            <a:avLst/>
          </a:prstGeom>
        </p:spPr>
        <p:txBody>
          <a:bodyPr>
            <a:spAutoFit/>
          </a:bodyPr>
          <a:lstStyle/>
          <a:p>
            <a:r>
              <a:rPr lang="en-US" sz="2400" b="1" dirty="0">
                <a:solidFill>
                  <a:srgbClr val="0000FF"/>
                </a:solidFill>
                <a:effectLst>
                  <a:outerShdw blurRad="38100" dist="38100" dir="2700000" algn="tl">
                    <a:srgbClr val="000000">
                      <a:alpha val="43137"/>
                    </a:srgbClr>
                  </a:outerShdw>
                </a:effectLst>
              </a:rPr>
              <a:t>The For Loop</a:t>
            </a:r>
          </a:p>
          <a:p>
            <a:r>
              <a:rPr lang="en-US" sz="2400" dirty="0"/>
              <a:t>The for loop is often the tool you will use when you want to create a loop.</a:t>
            </a:r>
          </a:p>
          <a:p>
            <a:r>
              <a:rPr lang="en-US" sz="2400" dirty="0"/>
              <a:t>The for loop has the following syntax:</a:t>
            </a:r>
          </a:p>
          <a:p>
            <a:r>
              <a:rPr lang="en-US" sz="2400" dirty="0"/>
              <a:t>for (</a:t>
            </a:r>
            <a:r>
              <a:rPr lang="en-US" sz="2400" i="1" dirty="0"/>
              <a:t>statement 1</a:t>
            </a:r>
            <a:r>
              <a:rPr lang="en-US" sz="2400" dirty="0"/>
              <a:t>;</a:t>
            </a:r>
            <a:r>
              <a:rPr lang="en-US" sz="2400" i="1" dirty="0"/>
              <a:t> statement 2</a:t>
            </a:r>
            <a:r>
              <a:rPr lang="en-US" sz="2400" dirty="0"/>
              <a:t>;</a:t>
            </a:r>
            <a:r>
              <a:rPr lang="en-US" sz="2400" i="1" dirty="0"/>
              <a:t> statement 3</a:t>
            </a:r>
            <a:r>
              <a:rPr lang="en-US" sz="2400" dirty="0"/>
              <a:t>) {</a:t>
            </a:r>
            <a:br>
              <a:rPr lang="en-US" sz="2400" dirty="0"/>
            </a:br>
            <a:r>
              <a:rPr lang="en-US" sz="2400" dirty="0"/>
              <a:t>    </a:t>
            </a:r>
            <a:r>
              <a:rPr lang="en-US" sz="2400" i="1" dirty="0"/>
              <a:t>code block to be executed</a:t>
            </a:r>
            <a:br>
              <a:rPr lang="en-US" sz="2400" dirty="0"/>
            </a:br>
            <a:r>
              <a:rPr lang="en-US" sz="2400" dirty="0"/>
              <a:t>}</a:t>
            </a:r>
          </a:p>
        </p:txBody>
      </p:sp>
    </p:spTree>
    <p:extLst>
      <p:ext uri="{BB962C8B-B14F-4D97-AF65-F5344CB8AC3E}">
        <p14:creationId xmlns:p14="http://schemas.microsoft.com/office/powerpoint/2010/main" val="1409505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500" y="499586"/>
            <a:ext cx="10363200" cy="1569660"/>
          </a:xfrm>
          <a:prstGeom prst="rect">
            <a:avLst/>
          </a:prstGeom>
        </p:spPr>
        <p:txBody>
          <a:bodyPr wrap="square">
            <a:spAutoFit/>
          </a:bodyPr>
          <a:lstStyle/>
          <a:p>
            <a:r>
              <a:rPr lang="en-US" sz="2400" b="1" dirty="0"/>
              <a:t>Statement 1</a:t>
            </a:r>
            <a:r>
              <a:rPr lang="en-US" sz="2400" dirty="0"/>
              <a:t> is executed before the loop (the code block) starts.</a:t>
            </a:r>
          </a:p>
          <a:p>
            <a:r>
              <a:rPr lang="en-US" sz="2400" b="1" dirty="0"/>
              <a:t>Statement 2</a:t>
            </a:r>
            <a:r>
              <a:rPr lang="en-US" sz="2400" dirty="0"/>
              <a:t> defines the condition for running the loop (the code block).</a:t>
            </a:r>
          </a:p>
          <a:p>
            <a:r>
              <a:rPr lang="en-US" sz="2400" b="1" dirty="0"/>
              <a:t>Statement 3</a:t>
            </a:r>
            <a:r>
              <a:rPr lang="en-US" sz="2400" dirty="0"/>
              <a:t> is executed each time after the loop (the code block) has been executed</a:t>
            </a:r>
          </a:p>
        </p:txBody>
      </p:sp>
      <p:sp>
        <p:nvSpPr>
          <p:cNvPr id="5" name="Rectangle 4"/>
          <p:cNvSpPr/>
          <p:nvPr/>
        </p:nvSpPr>
        <p:spPr>
          <a:xfrm>
            <a:off x="666750" y="2069246"/>
            <a:ext cx="6096000" cy="6740307"/>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&lt;p&gt;Click the button to loop through a block of code five times.&lt;/p&gt;</a:t>
            </a:r>
          </a:p>
          <a:p>
            <a:endParaRPr lang="en-US" dirty="0"/>
          </a:p>
          <a:p>
            <a:r>
              <a:rPr lang="en-US" dirty="0"/>
              <a:t>&lt;button </a:t>
            </a:r>
            <a:r>
              <a:rPr lang="en-US" dirty="0" err="1"/>
              <a:t>onclick</a:t>
            </a:r>
            <a:r>
              <a:rPr lang="en-US" dirty="0"/>
              <a:t>="</a:t>
            </a:r>
            <a:r>
              <a:rPr lang="en-US" dirty="0" err="1"/>
              <a:t>myFunction</a:t>
            </a:r>
            <a:r>
              <a:rPr lang="en-US" dirty="0"/>
              <a:t>()"&gt;Try it&lt;/button&gt;</a:t>
            </a:r>
          </a:p>
          <a:p>
            <a:endParaRPr lang="en-US" dirty="0"/>
          </a:p>
          <a:p>
            <a:r>
              <a:rPr lang="en-US" dirty="0"/>
              <a:t>&lt;p id="demo"&gt;&lt;/p&gt;</a:t>
            </a:r>
          </a:p>
          <a:p>
            <a:endParaRPr lang="en-US" dirty="0"/>
          </a:p>
          <a:p>
            <a:r>
              <a:rPr lang="en-US" dirty="0"/>
              <a:t>&lt;script&gt;</a:t>
            </a:r>
          </a:p>
          <a:p>
            <a:r>
              <a:rPr lang="en-US" dirty="0"/>
              <a:t>function </a:t>
            </a:r>
            <a:r>
              <a:rPr lang="en-US" dirty="0" err="1"/>
              <a:t>myFunction</a:t>
            </a:r>
            <a:r>
              <a:rPr lang="en-US" dirty="0"/>
              <a:t>() {</a:t>
            </a:r>
          </a:p>
          <a:p>
            <a:r>
              <a:rPr lang="en-US" dirty="0"/>
              <a:t>    </a:t>
            </a:r>
            <a:r>
              <a:rPr lang="en-US" dirty="0" err="1"/>
              <a:t>var</a:t>
            </a:r>
            <a:r>
              <a:rPr lang="en-US" dirty="0"/>
              <a:t> text = "";</a:t>
            </a:r>
          </a:p>
          <a:p>
            <a:r>
              <a:rPr lang="en-US" dirty="0"/>
              <a:t>    </a:t>
            </a:r>
            <a:r>
              <a:rPr lang="en-US" dirty="0" err="1"/>
              <a:t>var</a:t>
            </a:r>
            <a:r>
              <a:rPr lang="en-US" dirty="0"/>
              <a:t> i;</a:t>
            </a:r>
          </a:p>
          <a:p>
            <a:r>
              <a:rPr lang="en-US" dirty="0"/>
              <a:t>    </a:t>
            </a:r>
            <a:r>
              <a:rPr lang="en-US" b="1" dirty="0">
                <a:solidFill>
                  <a:srgbClr val="0000FF"/>
                </a:solidFill>
              </a:rPr>
              <a:t>for (i = 0; i &lt; 5; i++) {</a:t>
            </a:r>
          </a:p>
          <a:p>
            <a:r>
              <a:rPr lang="en-US" b="1" dirty="0">
                <a:solidFill>
                  <a:srgbClr val="0000FF"/>
                </a:solidFill>
              </a:rPr>
              <a:t>        text += "The number is " + i + "&lt;</a:t>
            </a:r>
            <a:r>
              <a:rPr lang="en-US" b="1" dirty="0" err="1">
                <a:solidFill>
                  <a:srgbClr val="0000FF"/>
                </a:solidFill>
              </a:rPr>
              <a:t>br</a:t>
            </a:r>
            <a:r>
              <a:rPr lang="en-US" b="1" dirty="0">
                <a:solidFill>
                  <a:srgbClr val="0000FF"/>
                </a:solidFill>
              </a:rPr>
              <a:t>&gt;";</a:t>
            </a:r>
          </a:p>
          <a:p>
            <a:r>
              <a:rPr lang="en-US" dirty="0"/>
              <a:t>    }</a:t>
            </a:r>
          </a:p>
          <a:p>
            <a:r>
              <a:rPr lang="en-US" dirty="0"/>
              <a:t>    </a:t>
            </a:r>
            <a:r>
              <a:rPr lang="en-US" dirty="0" err="1"/>
              <a:t>document.getElementById</a:t>
            </a:r>
            <a:r>
              <a:rPr lang="en-US" dirty="0"/>
              <a:t>("demo").</a:t>
            </a:r>
            <a:r>
              <a:rPr lang="en-US" dirty="0" err="1"/>
              <a:t>innerHTML</a:t>
            </a:r>
            <a:r>
              <a:rPr lang="en-US" dirty="0"/>
              <a:t> = text;</a:t>
            </a:r>
          </a:p>
          <a:p>
            <a:r>
              <a:rPr lang="en-US" dirty="0"/>
              <a:t>}</a:t>
            </a:r>
          </a:p>
          <a:p>
            <a:r>
              <a:rPr lang="en-US" dirty="0"/>
              <a:t>&lt;/script&gt;</a:t>
            </a:r>
          </a:p>
          <a:p>
            <a:endParaRPr lang="en-US" dirty="0"/>
          </a:p>
          <a:p>
            <a:r>
              <a:rPr lang="en-US" dirty="0"/>
              <a:t>&lt;/body&gt;</a:t>
            </a:r>
          </a:p>
          <a:p>
            <a:r>
              <a:rPr lang="en-US" dirty="0"/>
              <a:t>&lt;/html&gt;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2069246"/>
            <a:ext cx="4377935" cy="229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72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4919" y="159603"/>
            <a:ext cx="3275256"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គូបន្ទាត់ </a:t>
            </a:r>
            <a:r>
              <a:rPr lang="en-US" sz="2400" b="1" dirty="0">
                <a:solidFill>
                  <a:srgbClr val="0066FF"/>
                </a:solidFill>
                <a:effectLst>
                  <a:outerShdw blurRad="38100" dist="38100" dir="2700000" algn="tl">
                    <a:srgbClr val="000000">
                      <a:alpha val="43137"/>
                    </a:srgbClr>
                  </a:outerShdw>
                </a:effectLst>
              </a:rPr>
              <a:t>Linear Gradient</a:t>
            </a:r>
          </a:p>
        </p:txBody>
      </p:sp>
      <p:sp>
        <p:nvSpPr>
          <p:cNvPr id="5" name="Rectangle 4"/>
          <p:cNvSpPr/>
          <p:nvPr/>
        </p:nvSpPr>
        <p:spPr>
          <a:xfrm>
            <a:off x="857250" y="621268"/>
            <a:ext cx="6096000" cy="6463308"/>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&lt;canvas id="</a:t>
            </a:r>
            <a:r>
              <a:rPr lang="en-US" dirty="0" err="1"/>
              <a:t>myCanvas</a:t>
            </a:r>
            <a:r>
              <a:rPr lang="en-US" dirty="0"/>
              <a:t>" width="200" height="100" style="border:1px solid #d3d3d3;"&gt;</a:t>
            </a:r>
          </a:p>
          <a:p>
            <a:r>
              <a:rPr lang="en-US" dirty="0"/>
              <a:t>Your browser does not support the HTML5 canvas tag.&lt;/canvas&gt;</a:t>
            </a:r>
          </a:p>
          <a:p>
            <a:endParaRPr lang="en-US" dirty="0"/>
          </a:p>
          <a:p>
            <a:r>
              <a:rPr lang="en-US" dirty="0"/>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r>
              <a:rPr lang="en-US" dirty="0"/>
              <a:t>// Create gradient</a:t>
            </a:r>
          </a:p>
          <a:p>
            <a:r>
              <a:rPr lang="en-US" dirty="0" err="1"/>
              <a:t>var</a:t>
            </a:r>
            <a:r>
              <a:rPr lang="en-US" dirty="0"/>
              <a:t> </a:t>
            </a:r>
            <a:r>
              <a:rPr lang="en-US" dirty="0" err="1"/>
              <a:t>grd</a:t>
            </a:r>
            <a:r>
              <a:rPr lang="en-US" dirty="0"/>
              <a:t> = </a:t>
            </a:r>
            <a:r>
              <a:rPr lang="en-US" dirty="0" err="1"/>
              <a:t>ctx.createLinearGradient</a:t>
            </a:r>
            <a:r>
              <a:rPr lang="en-US" dirty="0"/>
              <a:t>(0,0,200,0);</a:t>
            </a:r>
          </a:p>
          <a:p>
            <a:r>
              <a:rPr lang="en-US" dirty="0" err="1"/>
              <a:t>grd.addColorStop</a:t>
            </a:r>
            <a:r>
              <a:rPr lang="en-US" dirty="0"/>
              <a:t>(0,"red");</a:t>
            </a:r>
          </a:p>
          <a:p>
            <a:r>
              <a:rPr lang="en-US" dirty="0" err="1"/>
              <a:t>grd.addColorStop</a:t>
            </a:r>
            <a:r>
              <a:rPr lang="en-US" dirty="0"/>
              <a:t>(1,"white");</a:t>
            </a:r>
          </a:p>
          <a:p>
            <a:r>
              <a:rPr lang="en-US" dirty="0"/>
              <a:t>// Fill with gradient</a:t>
            </a:r>
          </a:p>
          <a:p>
            <a:r>
              <a:rPr lang="en-US" dirty="0" err="1"/>
              <a:t>ctx.fillStyle</a:t>
            </a:r>
            <a:r>
              <a:rPr lang="en-US" dirty="0"/>
              <a:t> = </a:t>
            </a:r>
            <a:r>
              <a:rPr lang="en-US" dirty="0" err="1"/>
              <a:t>grd</a:t>
            </a:r>
            <a:r>
              <a:rPr lang="en-US" dirty="0"/>
              <a:t>;</a:t>
            </a:r>
          </a:p>
          <a:p>
            <a:r>
              <a:rPr lang="en-US" dirty="0" err="1"/>
              <a:t>ctx.fillRect</a:t>
            </a:r>
            <a:r>
              <a:rPr lang="en-US" dirty="0"/>
              <a:t>(10,10,150,80);</a:t>
            </a:r>
          </a:p>
          <a:p>
            <a:r>
              <a:rPr lang="en-US" dirty="0"/>
              <a:t>&lt;/script&gt;</a:t>
            </a:r>
          </a:p>
          <a:p>
            <a:endParaRPr lang="en-US" dirty="0"/>
          </a:p>
          <a:p>
            <a:r>
              <a:rPr lang="en-US" dirty="0"/>
              <a:t>&lt;/body&gt;</a:t>
            </a:r>
          </a:p>
          <a:p>
            <a:r>
              <a:rPr lang="en-US" dirty="0"/>
              <a:t>&lt;/html&gt;</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903416"/>
            <a:ext cx="3527156" cy="1877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3948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1303794"/>
            <a:ext cx="6096000" cy="5355312"/>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t>var</a:t>
            </a:r>
            <a:r>
              <a:rPr lang="en-US" dirty="0"/>
              <a:t> cars = ["BMW", "</a:t>
            </a:r>
            <a:r>
              <a:rPr lang="en-US" dirty="0" err="1"/>
              <a:t>Merceredz</a:t>
            </a:r>
            <a:r>
              <a:rPr lang="en-US" dirty="0"/>
              <a:t>", "Lexus", "CAMERY"];</a:t>
            </a:r>
          </a:p>
          <a:p>
            <a:endParaRPr lang="en-US" dirty="0"/>
          </a:p>
          <a:p>
            <a:r>
              <a:rPr lang="en-US" dirty="0" err="1"/>
              <a:t>var</a:t>
            </a:r>
            <a:r>
              <a:rPr lang="en-US" dirty="0"/>
              <a:t> i, </a:t>
            </a:r>
            <a:r>
              <a:rPr lang="en-US" dirty="0" err="1"/>
              <a:t>len</a:t>
            </a:r>
            <a:r>
              <a:rPr lang="en-US" dirty="0"/>
              <a:t>, text;</a:t>
            </a:r>
          </a:p>
          <a:p>
            <a:r>
              <a:rPr lang="en-US" b="1" dirty="0">
                <a:solidFill>
                  <a:srgbClr val="FF0000"/>
                </a:solidFill>
              </a:rPr>
              <a:t>for (i = 0, </a:t>
            </a:r>
            <a:r>
              <a:rPr lang="en-US" b="1" dirty="0" err="1">
                <a:solidFill>
                  <a:srgbClr val="FF0000"/>
                </a:solidFill>
              </a:rPr>
              <a:t>len</a:t>
            </a:r>
            <a:r>
              <a:rPr lang="en-US" b="1" dirty="0">
                <a:solidFill>
                  <a:srgbClr val="FF0000"/>
                </a:solidFill>
              </a:rPr>
              <a:t> = </a:t>
            </a:r>
            <a:r>
              <a:rPr lang="en-US" b="1" dirty="0" err="1">
                <a:solidFill>
                  <a:srgbClr val="FF0000"/>
                </a:solidFill>
              </a:rPr>
              <a:t>cars.length</a:t>
            </a:r>
            <a:r>
              <a:rPr lang="en-US" b="1" dirty="0">
                <a:solidFill>
                  <a:srgbClr val="FF0000"/>
                </a:solidFill>
              </a:rPr>
              <a:t>, text = ""; i &lt; </a:t>
            </a:r>
            <a:r>
              <a:rPr lang="en-US" b="1" dirty="0" err="1">
                <a:solidFill>
                  <a:srgbClr val="FF0000"/>
                </a:solidFill>
              </a:rPr>
              <a:t>len</a:t>
            </a:r>
            <a:r>
              <a:rPr lang="en-US" b="1" dirty="0">
                <a:solidFill>
                  <a:srgbClr val="FF0000"/>
                </a:solidFill>
              </a:rPr>
              <a:t>; i++) {</a:t>
            </a:r>
          </a:p>
          <a:p>
            <a:r>
              <a:rPr lang="en-US" b="1" dirty="0">
                <a:solidFill>
                  <a:srgbClr val="FF0000"/>
                </a:solidFill>
              </a:rPr>
              <a:t>    text += cars[i] + "&lt;</a:t>
            </a:r>
            <a:r>
              <a:rPr lang="en-US" b="1" dirty="0" err="1">
                <a:solidFill>
                  <a:srgbClr val="FF0000"/>
                </a:solidFill>
              </a:rPr>
              <a:t>br</a:t>
            </a:r>
            <a:r>
              <a:rPr lang="en-US" b="1" dirty="0">
                <a:solidFill>
                  <a:srgbClr val="FF0000"/>
                </a:solidFill>
              </a:rPr>
              <a:t>&gt;";</a:t>
            </a:r>
          </a:p>
          <a:p>
            <a:r>
              <a:rPr lang="en-US" b="1" dirty="0">
                <a:solidFill>
                  <a:srgbClr val="FF0000"/>
                </a:solidFill>
              </a:rPr>
              <a:t>}</a:t>
            </a:r>
          </a:p>
          <a:p>
            <a:endParaRPr lang="en-US" dirty="0"/>
          </a:p>
          <a:p>
            <a:r>
              <a:rPr lang="en-US" dirty="0" err="1"/>
              <a:t>document.getElementById</a:t>
            </a:r>
            <a:r>
              <a:rPr lang="en-US" dirty="0"/>
              <a:t>("demo").</a:t>
            </a:r>
            <a:r>
              <a:rPr lang="en-US" dirty="0" err="1"/>
              <a:t>innerHTML</a:t>
            </a:r>
            <a:r>
              <a:rPr lang="en-US" dirty="0"/>
              <a:t> = text;</a:t>
            </a:r>
          </a:p>
          <a:p>
            <a:r>
              <a:rPr lang="en-US" dirty="0"/>
              <a:t>&lt;/script&gt;</a:t>
            </a:r>
          </a:p>
          <a:p>
            <a:endParaRPr lang="en-US" dirty="0"/>
          </a:p>
          <a:p>
            <a:r>
              <a:rPr lang="en-US" dirty="0"/>
              <a:t>&lt;/body&gt;</a:t>
            </a:r>
          </a:p>
          <a:p>
            <a:r>
              <a:rPr lang="en-US" dirty="0"/>
              <a:t>&lt;/html&gt;</a:t>
            </a:r>
          </a:p>
        </p:txBody>
      </p:sp>
      <p:sp>
        <p:nvSpPr>
          <p:cNvPr id="5" name="Rectangle 4"/>
          <p:cNvSpPr/>
          <p:nvPr/>
        </p:nvSpPr>
        <p:spPr>
          <a:xfrm>
            <a:off x="457200" y="190500"/>
            <a:ext cx="11144250" cy="1015663"/>
          </a:xfrm>
          <a:prstGeom prst="rect">
            <a:avLst/>
          </a:prstGeom>
        </p:spPr>
        <p:txBody>
          <a:bodyPr wrap="square">
            <a:spAutoFit/>
          </a:bodyPr>
          <a:lstStyle/>
          <a:p>
            <a:r>
              <a:rPr lang="en-US" sz="2000" b="1" dirty="0">
                <a:solidFill>
                  <a:srgbClr val="FF0000"/>
                </a:solidFill>
              </a:rPr>
              <a:t>Statement 1</a:t>
            </a:r>
          </a:p>
          <a:p>
            <a:r>
              <a:rPr lang="en-US" sz="2000" dirty="0"/>
              <a:t>Normally you will use statement 1 to initiate the variable used in the loop (i = 0).</a:t>
            </a:r>
          </a:p>
          <a:p>
            <a:r>
              <a:rPr lang="en-US" sz="2000" dirty="0"/>
              <a:t>This is not always the case, JavaScript doesn't care. Statement 1 is optional.</a:t>
            </a:r>
          </a:p>
        </p:txBody>
      </p:sp>
    </p:spTree>
    <p:extLst>
      <p:ext uri="{BB962C8B-B14F-4D97-AF65-F5344CB8AC3E}">
        <p14:creationId xmlns:p14="http://schemas.microsoft.com/office/powerpoint/2010/main" val="5200985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80536"/>
            <a:ext cx="10668000" cy="1200329"/>
          </a:xfrm>
          <a:prstGeom prst="rect">
            <a:avLst/>
          </a:prstGeom>
        </p:spPr>
        <p:txBody>
          <a:bodyPr wrap="square">
            <a:spAutoFit/>
          </a:bodyPr>
          <a:lstStyle/>
          <a:p>
            <a:r>
              <a:rPr lang="en-US" sz="2400" b="1" dirty="0">
                <a:solidFill>
                  <a:srgbClr val="FF0000"/>
                </a:solidFill>
              </a:rPr>
              <a:t>Statement 2</a:t>
            </a:r>
          </a:p>
          <a:p>
            <a:r>
              <a:rPr lang="en-US" sz="2400" dirty="0"/>
              <a:t>Often statement 2 is used to evaluate the condition of the initial variable.</a:t>
            </a:r>
          </a:p>
          <a:p>
            <a:r>
              <a:rPr lang="en-US" sz="2400" dirty="0"/>
              <a:t>This is not always the case, JavaScript doesn't care. Statement 2 is also optional.</a:t>
            </a:r>
          </a:p>
        </p:txBody>
      </p:sp>
      <p:sp>
        <p:nvSpPr>
          <p:cNvPr id="5" name="Rectangle 4"/>
          <p:cNvSpPr/>
          <p:nvPr/>
        </p:nvSpPr>
        <p:spPr>
          <a:xfrm>
            <a:off x="762000" y="1885087"/>
            <a:ext cx="9734550" cy="2308324"/>
          </a:xfrm>
          <a:prstGeom prst="rect">
            <a:avLst/>
          </a:prstGeom>
        </p:spPr>
        <p:txBody>
          <a:bodyPr wrap="square">
            <a:spAutoFit/>
          </a:bodyPr>
          <a:lstStyle/>
          <a:p>
            <a:r>
              <a:rPr lang="en-US" sz="2400" b="1" dirty="0">
                <a:solidFill>
                  <a:srgbClr val="FF0000"/>
                </a:solidFill>
              </a:rPr>
              <a:t>Statement 3</a:t>
            </a:r>
          </a:p>
          <a:p>
            <a:r>
              <a:rPr lang="en-US" sz="2400" dirty="0"/>
              <a:t>Often statement 3 increases the initial variable.</a:t>
            </a:r>
          </a:p>
          <a:p>
            <a:r>
              <a:rPr lang="en-US" sz="2400" dirty="0"/>
              <a:t>This is not always the case, JavaScript doesn't care, and statement 3 is optional.</a:t>
            </a:r>
          </a:p>
          <a:p>
            <a:r>
              <a:rPr lang="en-US" sz="2400" dirty="0"/>
              <a:t>Statement 3 can do anything like negative increment (i--), positive increment (i = i + 15), or anything else.</a:t>
            </a:r>
          </a:p>
        </p:txBody>
      </p:sp>
      <p:sp>
        <p:nvSpPr>
          <p:cNvPr id="6" name="Rectangle 5"/>
          <p:cNvSpPr/>
          <p:nvPr/>
        </p:nvSpPr>
        <p:spPr>
          <a:xfrm>
            <a:off x="1752600" y="4571137"/>
            <a:ext cx="6096000" cy="1938992"/>
          </a:xfrm>
          <a:prstGeom prst="rect">
            <a:avLst/>
          </a:prstGeom>
        </p:spPr>
        <p:txBody>
          <a:bodyPr>
            <a:spAutoFit/>
          </a:bodyPr>
          <a:lstStyle/>
          <a:p>
            <a:r>
              <a:rPr lang="en-US" sz="2000" dirty="0" err="1">
                <a:solidFill>
                  <a:srgbClr val="FF0000"/>
                </a:solidFill>
              </a:rPr>
              <a:t>var</a:t>
            </a:r>
            <a:r>
              <a:rPr lang="en-US" sz="2000" dirty="0">
                <a:solidFill>
                  <a:srgbClr val="FF0000"/>
                </a:solidFill>
              </a:rPr>
              <a:t> i = 0;</a:t>
            </a:r>
            <a:br>
              <a:rPr lang="en-US" sz="2000" dirty="0">
                <a:solidFill>
                  <a:srgbClr val="FF0000"/>
                </a:solidFill>
              </a:rPr>
            </a:br>
            <a:r>
              <a:rPr lang="en-US" sz="2000" dirty="0" err="1">
                <a:solidFill>
                  <a:srgbClr val="FF0000"/>
                </a:solidFill>
              </a:rPr>
              <a:t>var</a:t>
            </a:r>
            <a:r>
              <a:rPr lang="en-US" sz="2000" dirty="0">
                <a:solidFill>
                  <a:srgbClr val="FF0000"/>
                </a:solidFill>
              </a:rPr>
              <a:t> </a:t>
            </a:r>
            <a:r>
              <a:rPr lang="en-US" sz="2000" dirty="0" err="1">
                <a:solidFill>
                  <a:srgbClr val="FF0000"/>
                </a:solidFill>
              </a:rPr>
              <a:t>len</a:t>
            </a:r>
            <a:r>
              <a:rPr lang="en-US" sz="2000" dirty="0">
                <a:solidFill>
                  <a:srgbClr val="FF0000"/>
                </a:solidFill>
              </a:rPr>
              <a:t> = </a:t>
            </a:r>
            <a:r>
              <a:rPr lang="en-US" sz="2000" dirty="0" err="1">
                <a:solidFill>
                  <a:srgbClr val="FF0000"/>
                </a:solidFill>
              </a:rPr>
              <a:t>cars.length</a:t>
            </a:r>
            <a:r>
              <a:rPr lang="en-US" sz="2000" dirty="0">
                <a:solidFill>
                  <a:srgbClr val="FF0000"/>
                </a:solidFill>
              </a:rPr>
              <a:t>;</a:t>
            </a:r>
            <a:br>
              <a:rPr lang="en-US" sz="2000" dirty="0">
                <a:solidFill>
                  <a:srgbClr val="FF0000"/>
                </a:solidFill>
              </a:rPr>
            </a:br>
            <a:r>
              <a:rPr lang="en-US" sz="2000" dirty="0">
                <a:solidFill>
                  <a:srgbClr val="FF0000"/>
                </a:solidFill>
              </a:rPr>
              <a:t>for (; i &lt; </a:t>
            </a:r>
            <a:r>
              <a:rPr lang="en-US" sz="2000" dirty="0" err="1">
                <a:solidFill>
                  <a:srgbClr val="FF0000"/>
                </a:solidFill>
              </a:rPr>
              <a:t>len</a:t>
            </a:r>
            <a:r>
              <a:rPr lang="en-US" sz="2000" dirty="0">
                <a:solidFill>
                  <a:srgbClr val="FF0000"/>
                </a:solidFill>
              </a:rPr>
              <a:t>; ) { </a:t>
            </a:r>
            <a:br>
              <a:rPr lang="en-US" sz="2000" dirty="0">
                <a:solidFill>
                  <a:srgbClr val="FF0000"/>
                </a:solidFill>
              </a:rPr>
            </a:br>
            <a:r>
              <a:rPr lang="en-US" sz="2000" dirty="0">
                <a:solidFill>
                  <a:srgbClr val="FF0000"/>
                </a:solidFill>
              </a:rPr>
              <a:t>    text += cars[i] + "&lt;</a:t>
            </a:r>
            <a:r>
              <a:rPr lang="en-US" sz="2000" dirty="0" err="1">
                <a:solidFill>
                  <a:srgbClr val="FF0000"/>
                </a:solidFill>
              </a:rPr>
              <a:t>br</a:t>
            </a:r>
            <a:r>
              <a:rPr lang="en-US" sz="2000" dirty="0">
                <a:solidFill>
                  <a:srgbClr val="FF0000"/>
                </a:solidFill>
              </a:rPr>
              <a:t>&gt;";</a:t>
            </a:r>
            <a:br>
              <a:rPr lang="en-US" sz="2000" dirty="0">
                <a:solidFill>
                  <a:srgbClr val="FF0000"/>
                </a:solidFill>
              </a:rPr>
            </a:br>
            <a:r>
              <a:rPr lang="en-US" sz="2000" dirty="0">
                <a:solidFill>
                  <a:srgbClr val="FF0000"/>
                </a:solidFill>
              </a:rPr>
              <a:t>    i++;</a:t>
            </a:r>
            <a:br>
              <a:rPr lang="en-US" sz="2000" dirty="0">
                <a:solidFill>
                  <a:srgbClr val="FF0000"/>
                </a:solidFill>
              </a:rPr>
            </a:br>
            <a:r>
              <a:rPr lang="en-US" sz="2000" dirty="0">
                <a:solidFill>
                  <a:srgbClr val="FF0000"/>
                </a:solidFill>
              </a:rPr>
              <a:t>}</a:t>
            </a:r>
          </a:p>
        </p:txBody>
      </p:sp>
    </p:spTree>
    <p:extLst>
      <p:ext uri="{BB962C8B-B14F-4D97-AF65-F5344CB8AC3E}">
        <p14:creationId xmlns:p14="http://schemas.microsoft.com/office/powerpoint/2010/main" val="48137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09742"/>
            <a:ext cx="6096000" cy="6186309"/>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 id="demo"&gt;&lt;/p&gt;</a:t>
            </a:r>
          </a:p>
          <a:p>
            <a:endParaRPr lang="en-US" dirty="0"/>
          </a:p>
          <a:p>
            <a:r>
              <a:rPr lang="en-US" dirty="0"/>
              <a:t>&lt;script&gt;</a:t>
            </a:r>
          </a:p>
          <a:p>
            <a:r>
              <a:rPr lang="en-US" dirty="0" err="1"/>
              <a:t>var</a:t>
            </a:r>
            <a:r>
              <a:rPr lang="en-US" dirty="0"/>
              <a:t> cars = ["BMW", "</a:t>
            </a:r>
            <a:r>
              <a:rPr lang="en-US" dirty="0" err="1"/>
              <a:t>Merceredz</a:t>
            </a:r>
            <a:r>
              <a:rPr lang="en-US" dirty="0"/>
              <a:t>", "Lexus", "CAMERY"];</a:t>
            </a:r>
          </a:p>
          <a:p>
            <a:endParaRPr lang="en-US" dirty="0"/>
          </a:p>
          <a:p>
            <a:r>
              <a:rPr lang="en-US" dirty="0" err="1">
                <a:solidFill>
                  <a:srgbClr val="FF0000"/>
                </a:solidFill>
              </a:rPr>
              <a:t>var</a:t>
            </a:r>
            <a:r>
              <a:rPr lang="en-US" dirty="0">
                <a:solidFill>
                  <a:srgbClr val="FF0000"/>
                </a:solidFill>
              </a:rPr>
              <a:t> i = 0;</a:t>
            </a:r>
          </a:p>
          <a:p>
            <a:r>
              <a:rPr lang="en-US" dirty="0" err="1">
                <a:solidFill>
                  <a:srgbClr val="FF0000"/>
                </a:solidFill>
              </a:rPr>
              <a:t>var</a:t>
            </a:r>
            <a:r>
              <a:rPr lang="en-US" dirty="0">
                <a:solidFill>
                  <a:srgbClr val="FF0000"/>
                </a:solidFill>
              </a:rPr>
              <a:t> </a:t>
            </a:r>
            <a:r>
              <a:rPr lang="en-US" dirty="0" err="1">
                <a:solidFill>
                  <a:srgbClr val="FF0000"/>
                </a:solidFill>
              </a:rPr>
              <a:t>len</a:t>
            </a:r>
            <a:r>
              <a:rPr lang="en-US" dirty="0">
                <a:solidFill>
                  <a:srgbClr val="FF0000"/>
                </a:solidFill>
              </a:rPr>
              <a:t> = </a:t>
            </a:r>
            <a:r>
              <a:rPr lang="en-US" dirty="0" err="1">
                <a:solidFill>
                  <a:srgbClr val="FF0000"/>
                </a:solidFill>
              </a:rPr>
              <a:t>cars.length</a:t>
            </a:r>
            <a:r>
              <a:rPr lang="en-US" dirty="0">
                <a:solidFill>
                  <a:srgbClr val="FF0000"/>
                </a:solidFill>
              </a:rPr>
              <a:t>;</a:t>
            </a:r>
          </a:p>
          <a:p>
            <a:r>
              <a:rPr lang="en-US" dirty="0" err="1">
                <a:solidFill>
                  <a:srgbClr val="FF0000"/>
                </a:solidFill>
              </a:rPr>
              <a:t>var</a:t>
            </a:r>
            <a:r>
              <a:rPr lang="en-US" dirty="0">
                <a:solidFill>
                  <a:srgbClr val="FF0000"/>
                </a:solidFill>
              </a:rPr>
              <a:t> text = "";</a:t>
            </a:r>
          </a:p>
          <a:p>
            <a:endParaRPr lang="en-US" dirty="0">
              <a:solidFill>
                <a:srgbClr val="FF0000"/>
              </a:solidFill>
            </a:endParaRPr>
          </a:p>
          <a:p>
            <a:r>
              <a:rPr lang="en-US" dirty="0">
                <a:solidFill>
                  <a:srgbClr val="FF0000"/>
                </a:solidFill>
              </a:rPr>
              <a:t>for (; i &lt; </a:t>
            </a:r>
            <a:r>
              <a:rPr lang="en-US" dirty="0" err="1">
                <a:solidFill>
                  <a:srgbClr val="FF0000"/>
                </a:solidFill>
              </a:rPr>
              <a:t>len</a:t>
            </a:r>
            <a:r>
              <a:rPr lang="en-US" dirty="0">
                <a:solidFill>
                  <a:srgbClr val="FF0000"/>
                </a:solidFill>
              </a:rPr>
              <a:t>; ) {</a:t>
            </a:r>
          </a:p>
          <a:p>
            <a:r>
              <a:rPr lang="en-US" dirty="0">
                <a:solidFill>
                  <a:srgbClr val="FF0000"/>
                </a:solidFill>
              </a:rPr>
              <a:t>    text += cars[i] + "&lt;</a:t>
            </a:r>
            <a:r>
              <a:rPr lang="en-US" dirty="0" err="1">
                <a:solidFill>
                  <a:srgbClr val="FF0000"/>
                </a:solidFill>
              </a:rPr>
              <a:t>br</a:t>
            </a:r>
            <a:r>
              <a:rPr lang="en-US" dirty="0">
                <a:solidFill>
                  <a:srgbClr val="FF0000"/>
                </a:solidFill>
              </a:rPr>
              <a:t>&gt;";</a:t>
            </a:r>
          </a:p>
          <a:p>
            <a:r>
              <a:rPr lang="en-US" dirty="0">
                <a:solidFill>
                  <a:srgbClr val="FF0000"/>
                </a:solidFill>
              </a:rPr>
              <a:t>    i++;</a:t>
            </a:r>
          </a:p>
          <a:p>
            <a:r>
              <a:rPr lang="en-US" dirty="0">
                <a:solidFill>
                  <a:srgbClr val="FF0000"/>
                </a:solidFill>
              </a:rPr>
              <a:t>}</a:t>
            </a:r>
          </a:p>
          <a:p>
            <a:r>
              <a:rPr lang="en-US" dirty="0" err="1"/>
              <a:t>document.getElementById</a:t>
            </a:r>
            <a:r>
              <a:rPr lang="en-US" dirty="0"/>
              <a:t>("demo").</a:t>
            </a:r>
            <a:r>
              <a:rPr lang="en-US" dirty="0" err="1"/>
              <a:t>innerHTML</a:t>
            </a:r>
            <a:r>
              <a:rPr lang="en-US" dirty="0"/>
              <a:t> = text;</a:t>
            </a:r>
          </a:p>
          <a:p>
            <a:r>
              <a:rPr lang="en-US" dirty="0"/>
              <a:t>&lt;/script&gt;</a:t>
            </a:r>
          </a:p>
          <a:p>
            <a:endParaRPr lang="en-US" dirty="0"/>
          </a:p>
          <a:p>
            <a:r>
              <a:rPr lang="en-US" dirty="0"/>
              <a:t>&lt;/body&gt;</a:t>
            </a:r>
          </a:p>
          <a:p>
            <a:r>
              <a:rPr lang="en-US" dirty="0"/>
              <a:t>&lt;/html&gt;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00075"/>
            <a:ext cx="1854948" cy="181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9186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5200" y="505761"/>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a:t>
            </a:r>
            <a:r>
              <a:rPr lang="en-US" sz="2400" b="1" dirty="0">
                <a:solidFill>
                  <a:srgbClr val="FF0000"/>
                </a:solidFill>
                <a:effectLst>
                  <a:outerShdw blurRad="38100" dist="38100" dir="2700000" algn="tl">
                    <a:srgbClr val="000000">
                      <a:alpha val="43137"/>
                    </a:srgbClr>
                  </a:outerShdw>
                </a:effectLst>
              </a:rPr>
              <a:t>0:</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Loop Control</a:t>
            </a:r>
          </a:p>
        </p:txBody>
      </p:sp>
      <p:sp>
        <p:nvSpPr>
          <p:cNvPr id="7" name="Rectangle 6"/>
          <p:cNvSpPr/>
          <p:nvPr/>
        </p:nvSpPr>
        <p:spPr>
          <a:xfrm>
            <a:off x="678287" y="967426"/>
            <a:ext cx="9599054" cy="3416320"/>
          </a:xfrm>
          <a:prstGeom prst="rect">
            <a:avLst/>
          </a:prstGeom>
        </p:spPr>
        <p:txBody>
          <a:bodyPr wrap="square">
            <a:spAutoFit/>
          </a:bodyPr>
          <a:lstStyle/>
          <a:p>
            <a:r>
              <a:rPr lang="en-US" dirty="0"/>
              <a:t>JavaScript provides you full control to handle your loops and switch statement. There may be a situation when you need to come out of a loop without reaching at its bottom. There may also be a situation when you want to skip a part of your code block and want to start next iteration of the look.</a:t>
            </a:r>
          </a:p>
          <a:p>
            <a:r>
              <a:rPr lang="en-US" dirty="0"/>
              <a:t>To handle all such situations, JavaScript provides </a:t>
            </a:r>
            <a:r>
              <a:rPr lang="en-US" b="1" dirty="0"/>
              <a:t>break</a:t>
            </a:r>
            <a:r>
              <a:rPr lang="en-US" dirty="0"/>
              <a:t> and </a:t>
            </a:r>
            <a:r>
              <a:rPr lang="en-US" b="1" dirty="0"/>
              <a:t>continue</a:t>
            </a:r>
            <a:r>
              <a:rPr lang="en-US" dirty="0"/>
              <a:t> statements. These statements are used to immediately come out of any loop or to start the next iteration of any loop respectively.</a:t>
            </a:r>
          </a:p>
          <a:p>
            <a:r>
              <a:rPr lang="en-US" b="1" dirty="0"/>
              <a:t>The </a:t>
            </a:r>
            <a:r>
              <a:rPr lang="en-US" b="1" i="1" dirty="0"/>
              <a:t>break</a:t>
            </a:r>
            <a:r>
              <a:rPr lang="en-US" b="1" dirty="0"/>
              <a:t> Statement:</a:t>
            </a:r>
          </a:p>
          <a:p>
            <a:r>
              <a:rPr lang="en-US" dirty="0"/>
              <a:t>The </a:t>
            </a:r>
            <a:r>
              <a:rPr lang="en-US" b="1" dirty="0"/>
              <a:t>break</a:t>
            </a:r>
            <a:r>
              <a:rPr lang="en-US" dirty="0"/>
              <a:t> statement, which was briefly introduced with the </a:t>
            </a:r>
            <a:r>
              <a:rPr lang="en-US" i="1" dirty="0"/>
              <a:t>switch</a:t>
            </a:r>
            <a:r>
              <a:rPr lang="en-US" dirty="0"/>
              <a:t> statement, is used to exit a loop early, breaking out of the enclosing curly braces.</a:t>
            </a:r>
          </a:p>
          <a:p>
            <a:r>
              <a:rPr lang="en-US" b="1" dirty="0"/>
              <a:t>Example:</a:t>
            </a:r>
          </a:p>
          <a:p>
            <a:r>
              <a:rPr lang="en-US" dirty="0"/>
              <a:t>This example illustrates the use of a </a:t>
            </a:r>
            <a:r>
              <a:rPr lang="en-US" b="1" dirty="0"/>
              <a:t>break</a:t>
            </a:r>
            <a:r>
              <a:rPr lang="en-US" dirty="0"/>
              <a:t> statement with a while loop. Notice how the loop breaks out early once x reaches 5 and reaches to </a:t>
            </a:r>
            <a:r>
              <a:rPr lang="en-US" i="1" dirty="0" err="1"/>
              <a:t>document.write</a:t>
            </a:r>
            <a:r>
              <a:rPr lang="en-US" i="1" dirty="0"/>
              <a:t>(..)</a:t>
            </a:r>
            <a:r>
              <a:rPr lang="en-US" dirty="0"/>
              <a:t> statement just below to closing curly brace:</a:t>
            </a:r>
          </a:p>
        </p:txBody>
      </p:sp>
    </p:spTree>
    <p:extLst>
      <p:ext uri="{BB962C8B-B14F-4D97-AF65-F5344CB8AC3E}">
        <p14:creationId xmlns:p14="http://schemas.microsoft.com/office/powerpoint/2010/main" val="2083218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660" y="262154"/>
            <a:ext cx="6096000" cy="4247317"/>
          </a:xfrm>
          <a:prstGeom prst="rect">
            <a:avLst/>
          </a:prstGeom>
        </p:spPr>
        <p:txBody>
          <a:bodyPr>
            <a:spAutoFit/>
          </a:bodyPr>
          <a:lstStyle/>
          <a:p>
            <a:r>
              <a:rPr lang="en-US" dirty="0"/>
              <a:t>&lt;script type="text/</a:t>
            </a:r>
            <a:r>
              <a:rPr lang="en-US" dirty="0" err="1"/>
              <a:t>javascript</a:t>
            </a:r>
            <a:r>
              <a:rPr lang="en-US" dirty="0"/>
              <a:t>"&gt;</a:t>
            </a:r>
          </a:p>
          <a:p>
            <a:r>
              <a:rPr lang="en-US" dirty="0"/>
              <a:t>&lt;!--</a:t>
            </a:r>
          </a:p>
          <a:p>
            <a:r>
              <a:rPr lang="en-US" dirty="0" err="1"/>
              <a:t>var</a:t>
            </a:r>
            <a:r>
              <a:rPr lang="en-US" dirty="0"/>
              <a:t> x = 1;</a:t>
            </a:r>
          </a:p>
          <a:p>
            <a:r>
              <a:rPr lang="en-US" dirty="0" err="1"/>
              <a:t>document.write</a:t>
            </a:r>
            <a:r>
              <a:rPr lang="en-US" dirty="0"/>
              <a:t>("Entering the loop&lt;</a:t>
            </a:r>
            <a:r>
              <a:rPr lang="en-US" dirty="0" err="1"/>
              <a:t>br</a:t>
            </a:r>
            <a:r>
              <a:rPr lang="en-US" dirty="0"/>
              <a:t> /&gt; ");</a:t>
            </a:r>
          </a:p>
          <a:p>
            <a:r>
              <a:rPr lang="en-US" dirty="0"/>
              <a:t>while (x &lt; 20)</a:t>
            </a:r>
          </a:p>
          <a:p>
            <a:r>
              <a:rPr lang="en-US" dirty="0"/>
              <a:t>{</a:t>
            </a:r>
          </a:p>
          <a:p>
            <a:r>
              <a:rPr lang="en-US" dirty="0"/>
              <a:t>  if (x == 5){ </a:t>
            </a:r>
          </a:p>
          <a:p>
            <a:r>
              <a:rPr lang="en-US" dirty="0"/>
              <a:t>     break;  // breaks out of loop completely</a:t>
            </a:r>
          </a:p>
          <a:p>
            <a:r>
              <a:rPr lang="en-US" dirty="0"/>
              <a:t>  }</a:t>
            </a:r>
          </a:p>
          <a:p>
            <a:r>
              <a:rPr lang="en-US" dirty="0"/>
              <a:t>  x = x + 1;</a:t>
            </a:r>
          </a:p>
          <a:p>
            <a:r>
              <a:rPr lang="en-US" dirty="0"/>
              <a:t>  </a:t>
            </a:r>
            <a:r>
              <a:rPr lang="en-US" dirty="0" err="1"/>
              <a:t>document.write</a:t>
            </a:r>
            <a:r>
              <a:rPr lang="en-US" dirty="0"/>
              <a:t>( x + "&lt;</a:t>
            </a:r>
            <a:r>
              <a:rPr lang="en-US" dirty="0" err="1"/>
              <a:t>br</a:t>
            </a:r>
            <a:r>
              <a:rPr lang="en-US" dirty="0"/>
              <a:t> /&gt;");</a:t>
            </a:r>
          </a:p>
          <a:p>
            <a:r>
              <a:rPr lang="en-US" dirty="0"/>
              <a:t>}</a:t>
            </a:r>
          </a:p>
          <a:p>
            <a:r>
              <a:rPr lang="en-US" dirty="0" err="1"/>
              <a:t>document.write</a:t>
            </a:r>
            <a:r>
              <a:rPr lang="en-US" dirty="0"/>
              <a:t>("Exiting the loop!&lt;</a:t>
            </a:r>
            <a:r>
              <a:rPr lang="en-US" dirty="0" err="1"/>
              <a:t>br</a:t>
            </a:r>
            <a:r>
              <a:rPr lang="en-US" dirty="0"/>
              <a:t> /&gt; ");</a:t>
            </a:r>
          </a:p>
          <a:p>
            <a:r>
              <a:rPr lang="en-US" dirty="0"/>
              <a:t>//--&gt;</a:t>
            </a:r>
          </a:p>
          <a:p>
            <a:r>
              <a:rPr lang="en-US" dirty="0"/>
              <a:t>&lt;/script&gt;</a:t>
            </a:r>
          </a:p>
        </p:txBody>
      </p:sp>
      <p:pic>
        <p:nvPicPr>
          <p:cNvPr id="5" name="Picture 4"/>
          <p:cNvPicPr>
            <a:picLocks noChangeAspect="1"/>
          </p:cNvPicPr>
          <p:nvPr/>
        </p:nvPicPr>
        <p:blipFill>
          <a:blip r:embed="rId2"/>
          <a:stretch>
            <a:fillRect/>
          </a:stretch>
        </p:blipFill>
        <p:spPr>
          <a:xfrm>
            <a:off x="5401845" y="663184"/>
            <a:ext cx="2415631" cy="1401662"/>
          </a:xfrm>
          <a:prstGeom prst="rect">
            <a:avLst/>
          </a:prstGeom>
        </p:spPr>
      </p:pic>
      <p:sp>
        <p:nvSpPr>
          <p:cNvPr id="7" name="Rectangle 6"/>
          <p:cNvSpPr/>
          <p:nvPr/>
        </p:nvSpPr>
        <p:spPr>
          <a:xfrm>
            <a:off x="596530" y="4509471"/>
            <a:ext cx="9397476" cy="1754326"/>
          </a:xfrm>
          <a:prstGeom prst="rect">
            <a:avLst/>
          </a:prstGeom>
        </p:spPr>
        <p:txBody>
          <a:bodyPr wrap="square">
            <a:spAutoFit/>
          </a:bodyPr>
          <a:lstStyle/>
          <a:p>
            <a:r>
              <a:rPr lang="en-US" b="1" dirty="0"/>
              <a:t>The </a:t>
            </a:r>
            <a:r>
              <a:rPr lang="en-US" b="1" i="1" dirty="0"/>
              <a:t>continue</a:t>
            </a:r>
            <a:r>
              <a:rPr lang="en-US" b="1" dirty="0"/>
              <a:t> Statement:</a:t>
            </a:r>
          </a:p>
          <a:p>
            <a:r>
              <a:rPr lang="en-US" dirty="0"/>
              <a:t>The </a:t>
            </a:r>
            <a:r>
              <a:rPr lang="en-US" b="1" dirty="0"/>
              <a:t>continue</a:t>
            </a:r>
            <a:r>
              <a:rPr lang="en-US" dirty="0"/>
              <a:t> statement tells the interpreter to immediately start the next iteration of the loop and skip remaining code block.</a:t>
            </a:r>
          </a:p>
          <a:p>
            <a:r>
              <a:rPr lang="en-US" dirty="0"/>
              <a:t>When a </a:t>
            </a:r>
            <a:r>
              <a:rPr lang="en-US" b="1" dirty="0"/>
              <a:t>continue</a:t>
            </a:r>
            <a:r>
              <a:rPr lang="en-US" dirty="0"/>
              <a:t> statement is encountered, program flow will move to the loop check expression immediately and if condition remain true then it start next iteration otherwise control comes out of the loop.</a:t>
            </a:r>
          </a:p>
        </p:txBody>
      </p:sp>
    </p:spTree>
    <p:extLst>
      <p:ext uri="{BB962C8B-B14F-4D97-AF65-F5344CB8AC3E}">
        <p14:creationId xmlns:p14="http://schemas.microsoft.com/office/powerpoint/2010/main" val="2947138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9498" y="332678"/>
            <a:ext cx="6096000" cy="5909310"/>
          </a:xfrm>
          <a:prstGeom prst="rect">
            <a:avLst/>
          </a:prstGeom>
        </p:spPr>
        <p:txBody>
          <a:bodyPr>
            <a:spAutoFit/>
          </a:bodyPr>
          <a:lstStyle/>
          <a:p>
            <a:r>
              <a:rPr lang="en-US" dirty="0"/>
              <a:t>Example:</a:t>
            </a:r>
          </a:p>
          <a:p>
            <a:endParaRPr lang="en-US" dirty="0"/>
          </a:p>
          <a:p>
            <a:r>
              <a:rPr lang="en-US" dirty="0"/>
              <a:t>This example illustrates the use of a continue statement with a while loop. Notice how the continue statement is used to skip printing when the index held in variable x reaches 5:</a:t>
            </a:r>
          </a:p>
          <a:p>
            <a:endParaRPr lang="en-US" dirty="0"/>
          </a:p>
          <a:p>
            <a:r>
              <a:rPr lang="en-US" dirty="0"/>
              <a:t>&lt;script type="text/</a:t>
            </a:r>
            <a:r>
              <a:rPr lang="en-US" dirty="0" err="1"/>
              <a:t>javascript</a:t>
            </a:r>
            <a:r>
              <a:rPr lang="en-US" dirty="0"/>
              <a:t>"&gt;</a:t>
            </a:r>
          </a:p>
          <a:p>
            <a:r>
              <a:rPr lang="en-US" dirty="0"/>
              <a:t>&lt;!--</a:t>
            </a:r>
          </a:p>
          <a:p>
            <a:r>
              <a:rPr lang="en-US" dirty="0" err="1"/>
              <a:t>var</a:t>
            </a:r>
            <a:r>
              <a:rPr lang="en-US" dirty="0"/>
              <a:t> x = 1;</a:t>
            </a:r>
          </a:p>
          <a:p>
            <a:r>
              <a:rPr lang="en-US" dirty="0" err="1"/>
              <a:t>document.write</a:t>
            </a:r>
            <a:r>
              <a:rPr lang="en-US" dirty="0"/>
              <a:t>("Entering the loop&lt;</a:t>
            </a:r>
            <a:r>
              <a:rPr lang="en-US" dirty="0" err="1"/>
              <a:t>br</a:t>
            </a:r>
            <a:r>
              <a:rPr lang="en-US" dirty="0"/>
              <a:t> /&gt; ");</a:t>
            </a:r>
          </a:p>
          <a:p>
            <a:r>
              <a:rPr lang="en-US" dirty="0"/>
              <a:t>while (x &lt; 10)</a:t>
            </a:r>
          </a:p>
          <a:p>
            <a:r>
              <a:rPr lang="en-US" dirty="0"/>
              <a:t>{</a:t>
            </a:r>
          </a:p>
          <a:p>
            <a:r>
              <a:rPr lang="en-US" dirty="0"/>
              <a:t>  x = x + 1;</a:t>
            </a:r>
          </a:p>
          <a:p>
            <a:r>
              <a:rPr lang="en-US" dirty="0"/>
              <a:t>  if (x == 5){ </a:t>
            </a:r>
          </a:p>
          <a:p>
            <a:r>
              <a:rPr lang="en-US" dirty="0"/>
              <a:t>     continue;  // skill rest of the loop body</a:t>
            </a:r>
          </a:p>
          <a:p>
            <a:r>
              <a:rPr lang="en-US" dirty="0"/>
              <a:t>  }</a:t>
            </a:r>
          </a:p>
          <a:p>
            <a:r>
              <a:rPr lang="en-US" dirty="0"/>
              <a:t>  </a:t>
            </a:r>
            <a:r>
              <a:rPr lang="en-US" dirty="0" err="1"/>
              <a:t>document.write</a:t>
            </a:r>
            <a:r>
              <a:rPr lang="en-US" dirty="0"/>
              <a:t>( x + "&lt;</a:t>
            </a:r>
            <a:r>
              <a:rPr lang="en-US" dirty="0" err="1"/>
              <a:t>br</a:t>
            </a:r>
            <a:r>
              <a:rPr lang="en-US" dirty="0"/>
              <a:t> /&gt;");</a:t>
            </a:r>
          </a:p>
          <a:p>
            <a:r>
              <a:rPr lang="en-US" dirty="0"/>
              <a:t>}</a:t>
            </a:r>
          </a:p>
          <a:p>
            <a:r>
              <a:rPr lang="en-US" dirty="0" err="1"/>
              <a:t>document.write</a:t>
            </a:r>
            <a:r>
              <a:rPr lang="en-US" dirty="0"/>
              <a:t>("Exiting the loop!&lt;</a:t>
            </a:r>
            <a:r>
              <a:rPr lang="en-US" dirty="0" err="1"/>
              <a:t>br</a:t>
            </a:r>
            <a:r>
              <a:rPr lang="en-US" dirty="0"/>
              <a:t> /&gt; ");</a:t>
            </a:r>
          </a:p>
          <a:p>
            <a:r>
              <a:rPr lang="en-US" dirty="0"/>
              <a:t>//--&gt;</a:t>
            </a:r>
          </a:p>
          <a:p>
            <a:r>
              <a:rPr lang="en-US" dirty="0"/>
              <a:t>&lt;/script&gt;</a:t>
            </a:r>
          </a:p>
        </p:txBody>
      </p:sp>
      <p:pic>
        <p:nvPicPr>
          <p:cNvPr id="7" name="Picture 6"/>
          <p:cNvPicPr>
            <a:picLocks noChangeAspect="1"/>
          </p:cNvPicPr>
          <p:nvPr/>
        </p:nvPicPr>
        <p:blipFill>
          <a:blip r:embed="rId2"/>
          <a:stretch>
            <a:fillRect/>
          </a:stretch>
        </p:blipFill>
        <p:spPr>
          <a:xfrm>
            <a:off x="7737141" y="1348147"/>
            <a:ext cx="2399605" cy="2399605"/>
          </a:xfrm>
          <a:prstGeom prst="rect">
            <a:avLst/>
          </a:prstGeom>
        </p:spPr>
      </p:pic>
    </p:spTree>
    <p:extLst>
      <p:ext uri="{BB962C8B-B14F-4D97-AF65-F5344CB8AC3E}">
        <p14:creationId xmlns:p14="http://schemas.microsoft.com/office/powerpoint/2010/main" val="8492909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619" y="275238"/>
            <a:ext cx="6096000" cy="3139321"/>
          </a:xfrm>
          <a:prstGeom prst="rect">
            <a:avLst/>
          </a:prstGeom>
        </p:spPr>
        <p:txBody>
          <a:bodyPr>
            <a:spAutoFit/>
          </a:bodyPr>
          <a:lstStyle/>
          <a:p>
            <a:r>
              <a:rPr lang="en-US" b="1" dirty="0"/>
              <a:t>Using Labels to Control the Flow:</a:t>
            </a:r>
          </a:p>
          <a:p>
            <a:r>
              <a:rPr lang="en-US" dirty="0"/>
              <a:t>Starting from JavaScript 1.2, a label can be used with </a:t>
            </a:r>
            <a:r>
              <a:rPr lang="en-US" b="1" dirty="0"/>
              <a:t>break</a:t>
            </a:r>
            <a:r>
              <a:rPr lang="en-US" dirty="0"/>
              <a:t> and </a:t>
            </a:r>
            <a:r>
              <a:rPr lang="en-US" b="1" dirty="0"/>
              <a:t>continue</a:t>
            </a:r>
            <a:r>
              <a:rPr lang="en-US" dirty="0"/>
              <a:t> to control the flow more precisely.</a:t>
            </a:r>
          </a:p>
          <a:p>
            <a:r>
              <a:rPr lang="en-US" dirty="0"/>
              <a:t>A </a:t>
            </a:r>
            <a:r>
              <a:rPr lang="en-US" b="1" dirty="0"/>
              <a:t>label</a:t>
            </a:r>
            <a:r>
              <a:rPr lang="en-US" dirty="0"/>
              <a:t> is simply an identifier followed by a colon that is applied to a statement or block of code. We will see two different examples to understand label with break and continue.</a:t>
            </a:r>
          </a:p>
          <a:p>
            <a:r>
              <a:rPr lang="en-US" b="1" dirty="0"/>
              <a:t>Note:</a:t>
            </a:r>
            <a:r>
              <a:rPr lang="en-US" dirty="0"/>
              <a:t> Line breaks are not allowed between the </a:t>
            </a:r>
            <a:r>
              <a:rPr lang="en-US" i="1" dirty="0"/>
              <a:t>continue</a:t>
            </a:r>
            <a:r>
              <a:rPr lang="en-US" dirty="0"/>
              <a:t> or </a:t>
            </a:r>
            <a:r>
              <a:rPr lang="en-US" b="1" dirty="0"/>
              <a:t>break</a:t>
            </a:r>
            <a:r>
              <a:rPr lang="en-US" dirty="0"/>
              <a:t> statement and its label name. Also, there should not be any other statement in between a label name and associated loop.</a:t>
            </a:r>
          </a:p>
          <a:p>
            <a:r>
              <a:rPr lang="en-US" b="1" dirty="0"/>
              <a:t>Example 1:</a:t>
            </a:r>
          </a:p>
        </p:txBody>
      </p:sp>
      <p:sp>
        <p:nvSpPr>
          <p:cNvPr id="6" name="Rectangle 5"/>
          <p:cNvSpPr/>
          <p:nvPr/>
        </p:nvSpPr>
        <p:spPr>
          <a:xfrm>
            <a:off x="6821510" y="828617"/>
            <a:ext cx="6096000" cy="5355312"/>
          </a:xfrm>
          <a:prstGeom prst="rect">
            <a:avLst/>
          </a:prstGeom>
        </p:spPr>
        <p:txBody>
          <a:bodyPr>
            <a:spAutoFit/>
          </a:bodyPr>
          <a:lstStyle/>
          <a:p>
            <a:r>
              <a:rPr lang="en-US" dirty="0"/>
              <a:t>&lt;script type="text/</a:t>
            </a:r>
            <a:r>
              <a:rPr lang="en-US" dirty="0" err="1"/>
              <a:t>javascript</a:t>
            </a:r>
            <a:r>
              <a:rPr lang="en-US" dirty="0"/>
              <a:t>"&gt;</a:t>
            </a:r>
          </a:p>
          <a:p>
            <a:r>
              <a:rPr lang="en-US" dirty="0"/>
              <a:t>&lt;!--</a:t>
            </a:r>
          </a:p>
          <a:p>
            <a:r>
              <a:rPr lang="en-US" dirty="0" err="1"/>
              <a:t>document.write</a:t>
            </a:r>
            <a:r>
              <a:rPr lang="en-US" dirty="0"/>
              <a:t>("Entering the loop!&lt;</a:t>
            </a:r>
            <a:r>
              <a:rPr lang="en-US" dirty="0" err="1"/>
              <a:t>br</a:t>
            </a:r>
            <a:r>
              <a:rPr lang="en-US" dirty="0"/>
              <a:t> /&gt; ");</a:t>
            </a:r>
          </a:p>
          <a:p>
            <a:r>
              <a:rPr lang="en-US" dirty="0" err="1"/>
              <a:t>outerloop</a:t>
            </a:r>
            <a:r>
              <a:rPr lang="en-US" dirty="0"/>
              <a:t>:   // This is the label name</a:t>
            </a:r>
          </a:p>
          <a:p>
            <a:r>
              <a:rPr lang="en-US" dirty="0"/>
              <a:t>for (</a:t>
            </a:r>
            <a:r>
              <a:rPr lang="en-US" dirty="0" err="1"/>
              <a:t>var</a:t>
            </a:r>
            <a:r>
              <a:rPr lang="en-US" dirty="0"/>
              <a:t> </a:t>
            </a:r>
            <a:r>
              <a:rPr lang="en-US" dirty="0" err="1"/>
              <a:t>i</a:t>
            </a:r>
            <a:r>
              <a:rPr lang="en-US" dirty="0"/>
              <a:t> = 0; </a:t>
            </a:r>
            <a:r>
              <a:rPr lang="en-US" dirty="0" err="1"/>
              <a:t>i</a:t>
            </a:r>
            <a:r>
              <a:rPr lang="en-US" dirty="0"/>
              <a:t> &lt; 5; </a:t>
            </a:r>
            <a:r>
              <a:rPr lang="en-US" dirty="0" err="1"/>
              <a:t>i</a:t>
            </a:r>
            <a:r>
              <a:rPr lang="en-US" dirty="0"/>
              <a:t>++)</a:t>
            </a:r>
          </a:p>
          <a:p>
            <a:r>
              <a:rPr lang="en-US" dirty="0"/>
              <a:t>{</a:t>
            </a:r>
          </a:p>
          <a:p>
            <a:r>
              <a:rPr lang="en-US" dirty="0"/>
              <a:t>  </a:t>
            </a:r>
            <a:r>
              <a:rPr lang="en-US" dirty="0" err="1"/>
              <a:t>document.write</a:t>
            </a:r>
            <a:r>
              <a:rPr lang="en-US" dirty="0"/>
              <a:t>("</a:t>
            </a:r>
            <a:r>
              <a:rPr lang="en-US" dirty="0" err="1"/>
              <a:t>Outerloop</a:t>
            </a:r>
            <a:r>
              <a:rPr lang="en-US" dirty="0"/>
              <a:t>: " + </a:t>
            </a:r>
            <a:r>
              <a:rPr lang="en-US" dirty="0" err="1"/>
              <a:t>i</a:t>
            </a:r>
            <a:r>
              <a:rPr lang="en-US" dirty="0"/>
              <a:t> + "&lt;</a:t>
            </a:r>
            <a:r>
              <a:rPr lang="en-US" dirty="0" err="1"/>
              <a:t>br</a:t>
            </a:r>
            <a:r>
              <a:rPr lang="en-US" dirty="0"/>
              <a:t> /&gt;");</a:t>
            </a:r>
          </a:p>
          <a:p>
            <a:r>
              <a:rPr lang="en-US" dirty="0"/>
              <a:t>  </a:t>
            </a:r>
            <a:r>
              <a:rPr lang="en-US" dirty="0" err="1"/>
              <a:t>innerloop</a:t>
            </a:r>
            <a:r>
              <a:rPr lang="en-US" dirty="0"/>
              <a:t>:</a:t>
            </a:r>
          </a:p>
          <a:p>
            <a:r>
              <a:rPr lang="en-US" dirty="0"/>
              <a:t>  for (</a:t>
            </a:r>
            <a:r>
              <a:rPr lang="en-US" dirty="0" err="1"/>
              <a:t>var</a:t>
            </a:r>
            <a:r>
              <a:rPr lang="en-US" dirty="0"/>
              <a:t> j = 0; j &lt; 5; j++)</a:t>
            </a:r>
          </a:p>
          <a:p>
            <a:r>
              <a:rPr lang="en-US" dirty="0"/>
              <a:t>  {</a:t>
            </a:r>
          </a:p>
          <a:p>
            <a:r>
              <a:rPr lang="en-US" dirty="0"/>
              <a:t>     if (j &gt;  3 ) break ;         // Quit the innermost loop</a:t>
            </a:r>
          </a:p>
          <a:p>
            <a:r>
              <a:rPr lang="en-US" dirty="0"/>
              <a:t>     if (</a:t>
            </a:r>
            <a:r>
              <a:rPr lang="en-US" dirty="0" err="1"/>
              <a:t>i</a:t>
            </a:r>
            <a:r>
              <a:rPr lang="en-US" dirty="0"/>
              <a:t> == 2) break </a:t>
            </a:r>
            <a:r>
              <a:rPr lang="en-US" dirty="0" err="1"/>
              <a:t>innerloop</a:t>
            </a:r>
            <a:r>
              <a:rPr lang="en-US" dirty="0"/>
              <a:t>; // Do the same thing</a:t>
            </a:r>
          </a:p>
          <a:p>
            <a:r>
              <a:rPr lang="en-US" dirty="0"/>
              <a:t>     if (</a:t>
            </a:r>
            <a:r>
              <a:rPr lang="en-US" dirty="0" err="1"/>
              <a:t>i</a:t>
            </a:r>
            <a:r>
              <a:rPr lang="en-US" dirty="0"/>
              <a:t> == 4) break </a:t>
            </a:r>
            <a:r>
              <a:rPr lang="en-US" dirty="0" err="1"/>
              <a:t>outerloop</a:t>
            </a:r>
            <a:r>
              <a:rPr lang="en-US" dirty="0"/>
              <a:t>; // Quit the outer loop</a:t>
            </a:r>
          </a:p>
          <a:p>
            <a:r>
              <a:rPr lang="en-US" dirty="0"/>
              <a:t>     </a:t>
            </a:r>
            <a:r>
              <a:rPr lang="en-US" dirty="0" err="1"/>
              <a:t>document.write</a:t>
            </a:r>
            <a:r>
              <a:rPr lang="en-US" dirty="0"/>
              <a:t>("</a:t>
            </a:r>
            <a:r>
              <a:rPr lang="en-US" dirty="0" err="1"/>
              <a:t>Innerloop</a:t>
            </a:r>
            <a:r>
              <a:rPr lang="en-US" dirty="0"/>
              <a:t>: " + j + "  &lt;</a:t>
            </a:r>
            <a:r>
              <a:rPr lang="en-US" dirty="0" err="1"/>
              <a:t>br</a:t>
            </a:r>
            <a:r>
              <a:rPr lang="en-US" dirty="0"/>
              <a:t> /&gt;");</a:t>
            </a:r>
          </a:p>
          <a:p>
            <a:r>
              <a:rPr lang="en-US" dirty="0"/>
              <a:t>   }</a:t>
            </a:r>
          </a:p>
          <a:p>
            <a:r>
              <a:rPr lang="en-US" dirty="0"/>
              <a:t>}</a:t>
            </a:r>
          </a:p>
          <a:p>
            <a:r>
              <a:rPr lang="en-US" dirty="0" err="1"/>
              <a:t>document.write</a:t>
            </a:r>
            <a:r>
              <a:rPr lang="en-US" dirty="0"/>
              <a:t>("Exiting the loop!&lt;</a:t>
            </a:r>
            <a:r>
              <a:rPr lang="en-US" dirty="0" err="1"/>
              <a:t>br</a:t>
            </a:r>
            <a:r>
              <a:rPr lang="en-US" dirty="0"/>
              <a:t> /&gt; ");</a:t>
            </a:r>
          </a:p>
          <a:p>
            <a:r>
              <a:rPr lang="en-US" dirty="0"/>
              <a:t>//--&gt;</a:t>
            </a:r>
          </a:p>
          <a:p>
            <a:r>
              <a:rPr lang="en-US" dirty="0"/>
              <a:t>&lt;/script&gt;</a:t>
            </a:r>
          </a:p>
        </p:txBody>
      </p:sp>
      <p:pic>
        <p:nvPicPr>
          <p:cNvPr id="7" name="Picture 6"/>
          <p:cNvPicPr>
            <a:picLocks noChangeAspect="1"/>
          </p:cNvPicPr>
          <p:nvPr/>
        </p:nvPicPr>
        <p:blipFill>
          <a:blip r:embed="rId2"/>
          <a:stretch>
            <a:fillRect/>
          </a:stretch>
        </p:blipFill>
        <p:spPr>
          <a:xfrm>
            <a:off x="3145228" y="3039013"/>
            <a:ext cx="2096474" cy="3631393"/>
          </a:xfrm>
          <a:prstGeom prst="rect">
            <a:avLst/>
          </a:prstGeom>
        </p:spPr>
      </p:pic>
    </p:spTree>
    <p:extLst>
      <p:ext uri="{BB962C8B-B14F-4D97-AF65-F5344CB8AC3E}">
        <p14:creationId xmlns:p14="http://schemas.microsoft.com/office/powerpoint/2010/main" val="17028706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6467" y="174963"/>
            <a:ext cx="6096000" cy="5632311"/>
          </a:xfrm>
          <a:prstGeom prst="rect">
            <a:avLst/>
          </a:prstGeom>
        </p:spPr>
        <p:txBody>
          <a:bodyPr>
            <a:spAutoFit/>
          </a:bodyPr>
          <a:lstStyle/>
          <a:p>
            <a:r>
              <a:rPr lang="en-US" dirty="0"/>
              <a:t>Example 2:</a:t>
            </a:r>
          </a:p>
          <a:p>
            <a:endParaRPr lang="en-US" dirty="0"/>
          </a:p>
          <a:p>
            <a:r>
              <a:rPr lang="en-US" dirty="0"/>
              <a:t>&lt;script type="text/</a:t>
            </a:r>
            <a:r>
              <a:rPr lang="en-US" dirty="0" err="1"/>
              <a:t>javascript</a:t>
            </a:r>
            <a:r>
              <a:rPr lang="en-US" dirty="0"/>
              <a:t>"&gt;</a:t>
            </a:r>
          </a:p>
          <a:p>
            <a:r>
              <a:rPr lang="en-US" dirty="0"/>
              <a:t>&lt;!--</a:t>
            </a:r>
          </a:p>
          <a:p>
            <a:r>
              <a:rPr lang="en-US" dirty="0" err="1"/>
              <a:t>document.write</a:t>
            </a:r>
            <a:r>
              <a:rPr lang="en-US" dirty="0"/>
              <a:t>("Entering the loop!&lt;</a:t>
            </a:r>
            <a:r>
              <a:rPr lang="en-US" dirty="0" err="1"/>
              <a:t>br</a:t>
            </a:r>
            <a:r>
              <a:rPr lang="en-US" dirty="0"/>
              <a:t> /&gt; ");</a:t>
            </a:r>
          </a:p>
          <a:p>
            <a:r>
              <a:rPr lang="en-US" dirty="0" err="1"/>
              <a:t>outerloop</a:t>
            </a:r>
            <a:r>
              <a:rPr lang="en-US" dirty="0"/>
              <a:t>:   // This is the label name</a:t>
            </a:r>
          </a:p>
          <a:p>
            <a:r>
              <a:rPr lang="en-US" dirty="0"/>
              <a:t>for (</a:t>
            </a:r>
            <a:r>
              <a:rPr lang="en-US" dirty="0" err="1"/>
              <a:t>var</a:t>
            </a:r>
            <a:r>
              <a:rPr lang="en-US" dirty="0"/>
              <a:t> </a:t>
            </a:r>
            <a:r>
              <a:rPr lang="en-US" dirty="0" err="1"/>
              <a:t>i</a:t>
            </a:r>
            <a:r>
              <a:rPr lang="en-US" dirty="0"/>
              <a:t> = 0; </a:t>
            </a:r>
            <a:r>
              <a:rPr lang="en-US" dirty="0" err="1"/>
              <a:t>i</a:t>
            </a:r>
            <a:r>
              <a:rPr lang="en-US" dirty="0"/>
              <a:t> &lt; 3; </a:t>
            </a:r>
            <a:r>
              <a:rPr lang="en-US" dirty="0" err="1"/>
              <a:t>i</a:t>
            </a:r>
            <a:r>
              <a:rPr lang="en-US" dirty="0"/>
              <a:t>++)</a:t>
            </a:r>
          </a:p>
          <a:p>
            <a:r>
              <a:rPr lang="en-US" dirty="0"/>
              <a:t>{</a:t>
            </a:r>
          </a:p>
          <a:p>
            <a:r>
              <a:rPr lang="en-US" dirty="0"/>
              <a:t>   </a:t>
            </a:r>
            <a:r>
              <a:rPr lang="en-US" dirty="0" err="1"/>
              <a:t>document.write</a:t>
            </a:r>
            <a:r>
              <a:rPr lang="en-US" dirty="0"/>
              <a:t>("</a:t>
            </a:r>
            <a:r>
              <a:rPr lang="en-US" dirty="0" err="1"/>
              <a:t>Outerloop</a:t>
            </a:r>
            <a:r>
              <a:rPr lang="en-US" dirty="0"/>
              <a:t>: " + </a:t>
            </a:r>
            <a:r>
              <a:rPr lang="en-US" dirty="0" err="1"/>
              <a:t>i</a:t>
            </a:r>
            <a:r>
              <a:rPr lang="en-US" dirty="0"/>
              <a:t> + "&lt;</a:t>
            </a:r>
            <a:r>
              <a:rPr lang="en-US" dirty="0" err="1"/>
              <a:t>br</a:t>
            </a:r>
            <a:r>
              <a:rPr lang="en-US" dirty="0"/>
              <a:t> /&gt;");</a:t>
            </a:r>
          </a:p>
          <a:p>
            <a:r>
              <a:rPr lang="en-US" dirty="0"/>
              <a:t>   for (</a:t>
            </a:r>
            <a:r>
              <a:rPr lang="en-US" dirty="0" err="1"/>
              <a:t>var</a:t>
            </a:r>
            <a:r>
              <a:rPr lang="en-US" dirty="0"/>
              <a:t> j = 0; j &lt; 5; j++)</a:t>
            </a:r>
          </a:p>
          <a:p>
            <a:r>
              <a:rPr lang="en-US" dirty="0"/>
              <a:t>   {</a:t>
            </a:r>
          </a:p>
          <a:p>
            <a:r>
              <a:rPr lang="en-US" dirty="0"/>
              <a:t>      if (j == 3){</a:t>
            </a:r>
          </a:p>
          <a:p>
            <a:r>
              <a:rPr lang="en-US" dirty="0"/>
              <a:t>         continue </a:t>
            </a:r>
            <a:r>
              <a:rPr lang="en-US" dirty="0" err="1"/>
              <a:t>outerloop</a:t>
            </a:r>
            <a:r>
              <a:rPr lang="en-US" dirty="0"/>
              <a:t>;</a:t>
            </a:r>
          </a:p>
          <a:p>
            <a:r>
              <a:rPr lang="en-US" dirty="0"/>
              <a:t>      }</a:t>
            </a:r>
          </a:p>
          <a:p>
            <a:r>
              <a:rPr lang="en-US" dirty="0"/>
              <a:t>      </a:t>
            </a:r>
            <a:r>
              <a:rPr lang="en-US" dirty="0" err="1"/>
              <a:t>document.write</a:t>
            </a:r>
            <a:r>
              <a:rPr lang="en-US" dirty="0"/>
              <a:t>("</a:t>
            </a:r>
            <a:r>
              <a:rPr lang="en-US" dirty="0" err="1"/>
              <a:t>Innerloop</a:t>
            </a:r>
            <a:r>
              <a:rPr lang="en-US" dirty="0"/>
              <a:t>: " + j + "&lt;</a:t>
            </a:r>
            <a:r>
              <a:rPr lang="en-US" dirty="0" err="1"/>
              <a:t>br</a:t>
            </a:r>
            <a:r>
              <a:rPr lang="en-US" dirty="0"/>
              <a:t> /&gt;");</a:t>
            </a:r>
          </a:p>
          <a:p>
            <a:r>
              <a:rPr lang="en-US" dirty="0"/>
              <a:t>   } </a:t>
            </a:r>
          </a:p>
          <a:p>
            <a:r>
              <a:rPr lang="en-US" dirty="0"/>
              <a:t>}</a:t>
            </a:r>
          </a:p>
          <a:p>
            <a:r>
              <a:rPr lang="en-US" dirty="0" err="1"/>
              <a:t>document.write</a:t>
            </a:r>
            <a:r>
              <a:rPr lang="en-US" dirty="0"/>
              <a:t>("Exiting the loop!&lt;</a:t>
            </a:r>
            <a:r>
              <a:rPr lang="en-US" dirty="0" err="1"/>
              <a:t>br</a:t>
            </a:r>
            <a:r>
              <a:rPr lang="en-US" dirty="0"/>
              <a:t> /&gt; ");</a:t>
            </a:r>
          </a:p>
          <a:p>
            <a:r>
              <a:rPr lang="en-US" dirty="0"/>
              <a:t>//--&gt;</a:t>
            </a:r>
          </a:p>
          <a:p>
            <a:r>
              <a:rPr lang="en-US" dirty="0"/>
              <a:t>&lt;/script&gt;</a:t>
            </a:r>
          </a:p>
        </p:txBody>
      </p:sp>
      <p:pic>
        <p:nvPicPr>
          <p:cNvPr id="7" name="Picture 6"/>
          <p:cNvPicPr>
            <a:picLocks noChangeAspect="1"/>
          </p:cNvPicPr>
          <p:nvPr/>
        </p:nvPicPr>
        <p:blipFill>
          <a:blip r:embed="rId2"/>
          <a:stretch>
            <a:fillRect/>
          </a:stretch>
        </p:blipFill>
        <p:spPr>
          <a:xfrm>
            <a:off x="5823419" y="343165"/>
            <a:ext cx="2161482" cy="3120550"/>
          </a:xfrm>
          <a:prstGeom prst="rect">
            <a:avLst/>
          </a:prstGeom>
        </p:spPr>
      </p:pic>
    </p:spTree>
    <p:extLst>
      <p:ext uri="{BB962C8B-B14F-4D97-AF65-F5344CB8AC3E}">
        <p14:creationId xmlns:p14="http://schemas.microsoft.com/office/powerpoint/2010/main" val="20337174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5650" y="334311"/>
            <a:ext cx="7372293" cy="646331"/>
          </a:xfrm>
          <a:prstGeom prst="rect">
            <a:avLst/>
          </a:prstGeom>
        </p:spPr>
        <p:txBody>
          <a:bodyPr wrap="square">
            <a:spAutoFit/>
          </a:bodyPr>
          <a:lstStyle/>
          <a:p>
            <a:r>
              <a:rPr lang="km-KH" sz="3600" b="1" dirty="0">
                <a:solidFill>
                  <a:srgbClr val="0000FF"/>
                </a:solidFill>
                <a:effectLst>
                  <a:outerShdw blurRad="38100" dist="38100" dir="2700000" algn="tl">
                    <a:srgbClr val="000000">
                      <a:alpha val="43137"/>
                    </a:srgbClr>
                  </a:outerShdw>
                </a:effectLst>
              </a:rPr>
              <a:t>មេរៀនទី១១</a:t>
            </a:r>
            <a:r>
              <a:rPr lang="en-US" sz="3600" b="1" dirty="0">
                <a:solidFill>
                  <a:srgbClr val="0000FF"/>
                </a:solidFill>
                <a:effectLst>
                  <a:outerShdw blurRad="38100" dist="38100" dir="2700000" algn="tl">
                    <a:srgbClr val="000000">
                      <a:alpha val="43137"/>
                    </a:srgbClr>
                  </a:outerShdw>
                </a:effectLst>
              </a:rPr>
              <a:t>:</a:t>
            </a:r>
            <a:r>
              <a:rPr lang="km-KH" sz="3600" b="1" dirty="0">
                <a:solidFill>
                  <a:srgbClr val="0000FF"/>
                </a:solidFill>
                <a:effectLst>
                  <a:outerShdw blurRad="38100" dist="38100" dir="2700000" algn="tl">
                    <a:srgbClr val="000000">
                      <a:alpha val="43137"/>
                    </a:srgbClr>
                  </a:outerShdw>
                </a:effectLst>
              </a:rPr>
              <a:t>​ </a:t>
            </a:r>
            <a:r>
              <a:rPr lang="en-US" sz="3600" b="1" dirty="0">
                <a:solidFill>
                  <a:srgbClr val="0000FF"/>
                </a:solidFill>
                <a:effectLst>
                  <a:outerShdw blurRad="38100" dist="38100" dir="2700000" algn="tl">
                    <a:srgbClr val="000000">
                      <a:alpha val="43137"/>
                    </a:srgbClr>
                  </a:outerShdw>
                </a:effectLst>
              </a:rPr>
              <a:t>JavaScript Functions</a:t>
            </a:r>
          </a:p>
        </p:txBody>
      </p:sp>
      <p:sp>
        <p:nvSpPr>
          <p:cNvPr id="5" name="Rectangle 4"/>
          <p:cNvSpPr/>
          <p:nvPr/>
        </p:nvSpPr>
        <p:spPr>
          <a:xfrm>
            <a:off x="1218394" y="980642"/>
            <a:ext cx="9805115" cy="1631216"/>
          </a:xfrm>
          <a:prstGeom prst="rect">
            <a:avLst/>
          </a:prstGeom>
        </p:spPr>
        <p:txBody>
          <a:bodyPr wrap="square">
            <a:spAutoFit/>
          </a:bodyPr>
          <a:lstStyle/>
          <a:p>
            <a:r>
              <a:rPr lang="en-US" sz="2000" b="1" u="sng" dirty="0">
                <a:solidFill>
                  <a:srgbClr val="0000FF"/>
                </a:solidFill>
              </a:rPr>
              <a:t>Function Definition:</a:t>
            </a:r>
          </a:p>
          <a:p>
            <a:r>
              <a:rPr lang="en-US" sz="2000" dirty="0"/>
              <a:t>Before we use a function we need to define that function. The most common way to define a function in JavaScript is by using the function keyword, followed by a unique function name, a list of parameters (that might be empty), and a statement block surrounded by curly braces. The basic syntax is shown here:</a:t>
            </a:r>
          </a:p>
        </p:txBody>
      </p:sp>
      <p:sp>
        <p:nvSpPr>
          <p:cNvPr id="7" name="Rectangle 6"/>
          <p:cNvSpPr/>
          <p:nvPr/>
        </p:nvSpPr>
        <p:spPr>
          <a:xfrm>
            <a:off x="1270715" y="3012042"/>
            <a:ext cx="3945229" cy="2308324"/>
          </a:xfrm>
          <a:prstGeom prst="rect">
            <a:avLst/>
          </a:prstGeom>
        </p:spPr>
        <p:txBody>
          <a:bodyPr wrap="square">
            <a:spAutoFit/>
          </a:bodyPr>
          <a:lstStyle/>
          <a:p>
            <a:r>
              <a:rPr lang="en-US" dirty="0"/>
              <a:t>&lt;script type="text/</a:t>
            </a:r>
            <a:r>
              <a:rPr lang="en-US" dirty="0" err="1"/>
              <a:t>javascript</a:t>
            </a:r>
            <a:r>
              <a:rPr lang="en-US" dirty="0"/>
              <a:t>"&gt;</a:t>
            </a:r>
          </a:p>
          <a:p>
            <a:r>
              <a:rPr lang="en-US" dirty="0"/>
              <a:t>&lt;!--</a:t>
            </a:r>
          </a:p>
          <a:p>
            <a:r>
              <a:rPr lang="en-US" dirty="0"/>
              <a:t>function </a:t>
            </a:r>
            <a:r>
              <a:rPr lang="en-US" dirty="0" err="1"/>
              <a:t>functionname</a:t>
            </a:r>
            <a:r>
              <a:rPr lang="en-US" dirty="0"/>
              <a:t>(parameter-list)</a:t>
            </a:r>
          </a:p>
          <a:p>
            <a:r>
              <a:rPr lang="en-US" dirty="0"/>
              <a:t>{</a:t>
            </a:r>
          </a:p>
          <a:p>
            <a:r>
              <a:rPr lang="en-US" dirty="0"/>
              <a:t>  statements</a:t>
            </a:r>
          </a:p>
          <a:p>
            <a:r>
              <a:rPr lang="en-US" dirty="0"/>
              <a:t>}</a:t>
            </a:r>
          </a:p>
          <a:p>
            <a:r>
              <a:rPr lang="en-US" dirty="0"/>
              <a:t>//--&gt;</a:t>
            </a:r>
          </a:p>
          <a:p>
            <a:r>
              <a:rPr lang="en-US" dirty="0"/>
              <a:t>&lt;/script&gt;</a:t>
            </a:r>
          </a:p>
        </p:txBody>
      </p:sp>
      <p:sp>
        <p:nvSpPr>
          <p:cNvPr id="10" name="Rectangle 9"/>
          <p:cNvSpPr/>
          <p:nvPr/>
        </p:nvSpPr>
        <p:spPr>
          <a:xfrm>
            <a:off x="5881352" y="2599772"/>
            <a:ext cx="6096000" cy="3693319"/>
          </a:xfrm>
          <a:prstGeom prst="rect">
            <a:avLst/>
          </a:prstGeom>
        </p:spPr>
        <p:txBody>
          <a:bodyPr>
            <a:spAutoFit/>
          </a:bodyPr>
          <a:lstStyle/>
          <a:p>
            <a:r>
              <a:rPr lang="en-US" dirty="0"/>
              <a:t>Example:</a:t>
            </a:r>
          </a:p>
          <a:p>
            <a:endParaRPr lang="en-US" dirty="0"/>
          </a:p>
          <a:p>
            <a:r>
              <a:rPr lang="en-US" dirty="0"/>
              <a:t>A simple function that takes no parameters called </a:t>
            </a:r>
            <a:r>
              <a:rPr lang="en-US" dirty="0" err="1"/>
              <a:t>sayHello</a:t>
            </a:r>
            <a:r>
              <a:rPr lang="en-US" dirty="0"/>
              <a:t> is defined here:</a:t>
            </a:r>
          </a:p>
          <a:p>
            <a:endParaRPr lang="en-US" dirty="0"/>
          </a:p>
          <a:p>
            <a:r>
              <a:rPr lang="en-US" dirty="0"/>
              <a:t>&lt;script type="text/</a:t>
            </a:r>
            <a:r>
              <a:rPr lang="en-US" dirty="0" err="1"/>
              <a:t>javascript</a:t>
            </a:r>
            <a:r>
              <a:rPr lang="en-US" dirty="0"/>
              <a:t>"&gt;</a:t>
            </a:r>
          </a:p>
          <a:p>
            <a:r>
              <a:rPr lang="en-US" dirty="0"/>
              <a:t>&lt;!--</a:t>
            </a:r>
          </a:p>
          <a:p>
            <a:r>
              <a:rPr lang="en-US" dirty="0"/>
              <a:t>function </a:t>
            </a:r>
            <a:r>
              <a:rPr lang="en-US" dirty="0" err="1"/>
              <a:t>sayHello</a:t>
            </a:r>
            <a:r>
              <a:rPr lang="en-US" dirty="0"/>
              <a:t>()</a:t>
            </a:r>
          </a:p>
          <a:p>
            <a:r>
              <a:rPr lang="en-US" dirty="0"/>
              <a:t>{</a:t>
            </a:r>
          </a:p>
          <a:p>
            <a:r>
              <a:rPr lang="en-US" dirty="0"/>
              <a:t>   alert("Hello there");</a:t>
            </a:r>
          </a:p>
          <a:p>
            <a:r>
              <a:rPr lang="en-US" dirty="0"/>
              <a:t>}</a:t>
            </a:r>
          </a:p>
          <a:p>
            <a:r>
              <a:rPr lang="en-US" dirty="0"/>
              <a:t>//--&gt;</a:t>
            </a:r>
          </a:p>
          <a:p>
            <a:r>
              <a:rPr lang="en-US" dirty="0"/>
              <a:t>&lt;/script&gt;</a:t>
            </a:r>
          </a:p>
        </p:txBody>
      </p:sp>
    </p:spTree>
    <p:extLst>
      <p:ext uri="{BB962C8B-B14F-4D97-AF65-F5344CB8AC3E}">
        <p14:creationId xmlns:p14="http://schemas.microsoft.com/office/powerpoint/2010/main" val="3926367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1013" y="387978"/>
            <a:ext cx="9508901" cy="2862322"/>
          </a:xfrm>
          <a:prstGeom prst="rect">
            <a:avLst/>
          </a:prstGeom>
        </p:spPr>
        <p:txBody>
          <a:bodyPr wrap="square">
            <a:spAutoFit/>
          </a:bodyPr>
          <a:lstStyle/>
          <a:p>
            <a:r>
              <a:rPr lang="en-US" dirty="0"/>
              <a:t>Calling a Function:</a:t>
            </a:r>
          </a:p>
          <a:p>
            <a:endParaRPr lang="en-US" dirty="0"/>
          </a:p>
          <a:p>
            <a:r>
              <a:rPr lang="en-US" dirty="0"/>
              <a:t>To invoke a function somewhere later in the script, you would simple need to write the name of that function as follows:</a:t>
            </a:r>
          </a:p>
          <a:p>
            <a:endParaRPr lang="en-US" dirty="0"/>
          </a:p>
          <a:p>
            <a:r>
              <a:rPr lang="en-US" dirty="0"/>
              <a:t>&lt;script type="text/</a:t>
            </a:r>
            <a:r>
              <a:rPr lang="en-US" dirty="0" err="1"/>
              <a:t>javascript</a:t>
            </a:r>
            <a:r>
              <a:rPr lang="en-US" dirty="0"/>
              <a:t>"&gt;</a:t>
            </a:r>
          </a:p>
          <a:p>
            <a:r>
              <a:rPr lang="en-US" dirty="0"/>
              <a:t>&lt;!--</a:t>
            </a:r>
          </a:p>
          <a:p>
            <a:r>
              <a:rPr lang="en-US" dirty="0" err="1"/>
              <a:t>sayHello</a:t>
            </a:r>
            <a:r>
              <a:rPr lang="en-US" dirty="0"/>
              <a:t>();</a:t>
            </a:r>
          </a:p>
          <a:p>
            <a:r>
              <a:rPr lang="en-US" dirty="0"/>
              <a:t>//--&gt;</a:t>
            </a:r>
          </a:p>
          <a:p>
            <a:r>
              <a:rPr lang="en-US" dirty="0"/>
              <a:t>&lt;/script&gt;</a:t>
            </a:r>
          </a:p>
        </p:txBody>
      </p:sp>
      <p:sp>
        <p:nvSpPr>
          <p:cNvPr id="7" name="Rectangle 6"/>
          <p:cNvSpPr/>
          <p:nvPr/>
        </p:nvSpPr>
        <p:spPr>
          <a:xfrm>
            <a:off x="601012" y="3388962"/>
            <a:ext cx="8929353" cy="1477328"/>
          </a:xfrm>
          <a:prstGeom prst="rect">
            <a:avLst/>
          </a:prstGeom>
        </p:spPr>
        <p:txBody>
          <a:bodyPr wrap="square">
            <a:spAutoFit/>
          </a:bodyPr>
          <a:lstStyle/>
          <a:p>
            <a:r>
              <a:rPr lang="en-US" b="1" dirty="0"/>
              <a:t>Function Parameters:</a:t>
            </a:r>
          </a:p>
          <a:p>
            <a:r>
              <a:rPr lang="en-US" dirty="0"/>
              <a:t>Till now we have seen function without a parameters. But there is a facility to pass different parameters while calling a function. These passed parameters can be captured inside the function and any manipulation can be done over those parameters.</a:t>
            </a:r>
          </a:p>
          <a:p>
            <a:r>
              <a:rPr lang="en-US" dirty="0"/>
              <a:t>A function can take multiple parameters separated by comma</a:t>
            </a:r>
          </a:p>
        </p:txBody>
      </p:sp>
    </p:spTree>
    <p:extLst>
      <p:ext uri="{BB962C8B-B14F-4D97-AF65-F5344CB8AC3E}">
        <p14:creationId xmlns:p14="http://schemas.microsoft.com/office/powerpoint/2010/main" val="346226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7570" y="142785"/>
            <a:ext cx="2660152" cy="461665"/>
          </a:xfrm>
          <a:prstGeom prst="rect">
            <a:avLst/>
          </a:prstGeom>
        </p:spPr>
        <p:txBody>
          <a:bodyPr wrap="none">
            <a:spAutoFit/>
          </a:bodyPr>
          <a:lstStyle/>
          <a:p>
            <a:r>
              <a:rPr lang="km-KH" sz="2400" b="1" dirty="0">
                <a:solidFill>
                  <a:srgbClr val="0066FF"/>
                </a:solidFill>
                <a:effectLst>
                  <a:outerShdw blurRad="38100" dist="38100" dir="2700000" algn="tl">
                    <a:srgbClr val="000000">
                      <a:alpha val="43137"/>
                    </a:srgbClr>
                  </a:outerShdw>
                </a:effectLst>
              </a:rPr>
              <a:t>គូ </a:t>
            </a:r>
            <a:r>
              <a:rPr lang="en-US" sz="2400" b="1" dirty="0">
                <a:solidFill>
                  <a:srgbClr val="0066FF"/>
                </a:solidFill>
                <a:effectLst>
                  <a:outerShdw blurRad="38100" dist="38100" dir="2700000" algn="tl">
                    <a:srgbClr val="000000">
                      <a:alpha val="43137"/>
                    </a:srgbClr>
                  </a:outerShdw>
                </a:effectLst>
              </a:rPr>
              <a:t>Circular Gradient</a:t>
            </a:r>
          </a:p>
        </p:txBody>
      </p:sp>
      <p:sp>
        <p:nvSpPr>
          <p:cNvPr id="5" name="Rectangle 4"/>
          <p:cNvSpPr/>
          <p:nvPr/>
        </p:nvSpPr>
        <p:spPr>
          <a:xfrm>
            <a:off x="687570" y="604450"/>
            <a:ext cx="6096000" cy="7017306"/>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&lt;canvas id="</a:t>
            </a:r>
            <a:r>
              <a:rPr lang="en-US" dirty="0" err="1"/>
              <a:t>myCanvas</a:t>
            </a:r>
            <a:r>
              <a:rPr lang="en-US" dirty="0"/>
              <a:t>" width="200" height="100" style="border:1px solid #d3d3d3;"&gt;</a:t>
            </a:r>
          </a:p>
          <a:p>
            <a:r>
              <a:rPr lang="en-US" dirty="0"/>
              <a:t>Your browser does not support the HTML5 canvas tag.&lt;/canvas&gt;</a:t>
            </a:r>
          </a:p>
          <a:p>
            <a:endParaRPr lang="en-US" dirty="0"/>
          </a:p>
          <a:p>
            <a:r>
              <a:rPr lang="en-US" dirty="0"/>
              <a:t>&lt;script&gt;</a:t>
            </a:r>
          </a:p>
          <a:p>
            <a:r>
              <a:rPr lang="en-US" dirty="0" err="1"/>
              <a:t>var</a:t>
            </a:r>
            <a:r>
              <a:rPr lang="en-US" dirty="0"/>
              <a:t> c = </a:t>
            </a:r>
            <a:r>
              <a:rPr lang="en-US" dirty="0" err="1"/>
              <a:t>document.getElementById</a:t>
            </a:r>
            <a:r>
              <a:rPr lang="en-US" dirty="0"/>
              <a:t>("</a:t>
            </a:r>
            <a:r>
              <a:rPr lang="en-US" dirty="0" err="1"/>
              <a:t>myCanvas</a:t>
            </a:r>
            <a:r>
              <a:rPr lang="en-US" dirty="0"/>
              <a:t>");</a:t>
            </a:r>
          </a:p>
          <a:p>
            <a:r>
              <a:rPr lang="en-US" dirty="0" err="1"/>
              <a:t>var</a:t>
            </a:r>
            <a:r>
              <a:rPr lang="en-US" dirty="0"/>
              <a:t> </a:t>
            </a:r>
            <a:r>
              <a:rPr lang="en-US" dirty="0" err="1"/>
              <a:t>ctx</a:t>
            </a:r>
            <a:r>
              <a:rPr lang="en-US" dirty="0"/>
              <a:t> = </a:t>
            </a:r>
            <a:r>
              <a:rPr lang="en-US" dirty="0" err="1"/>
              <a:t>c.getContext</a:t>
            </a:r>
            <a:r>
              <a:rPr lang="en-US" dirty="0"/>
              <a:t>("2d");</a:t>
            </a:r>
          </a:p>
          <a:p>
            <a:endParaRPr lang="en-US" dirty="0"/>
          </a:p>
          <a:p>
            <a:r>
              <a:rPr lang="en-US" dirty="0"/>
              <a:t>// Create gradient</a:t>
            </a:r>
          </a:p>
          <a:p>
            <a:r>
              <a:rPr lang="en-US" dirty="0" err="1"/>
              <a:t>var</a:t>
            </a:r>
            <a:r>
              <a:rPr lang="en-US" dirty="0"/>
              <a:t> </a:t>
            </a:r>
            <a:r>
              <a:rPr lang="en-US" dirty="0" err="1"/>
              <a:t>grd</a:t>
            </a:r>
            <a:r>
              <a:rPr lang="en-US" dirty="0"/>
              <a:t> = </a:t>
            </a:r>
            <a:r>
              <a:rPr lang="en-US" dirty="0" err="1"/>
              <a:t>ctx.createRadialGradient</a:t>
            </a:r>
            <a:r>
              <a:rPr lang="en-US" dirty="0"/>
              <a:t>(75,50,5,90,60,100);</a:t>
            </a:r>
          </a:p>
          <a:p>
            <a:r>
              <a:rPr lang="en-US" dirty="0" err="1"/>
              <a:t>grd.addColorStop</a:t>
            </a:r>
            <a:r>
              <a:rPr lang="en-US" dirty="0"/>
              <a:t>(0,"red");</a:t>
            </a:r>
          </a:p>
          <a:p>
            <a:r>
              <a:rPr lang="en-US" dirty="0" err="1"/>
              <a:t>grd.addColorStop</a:t>
            </a:r>
            <a:r>
              <a:rPr lang="en-US" dirty="0"/>
              <a:t>(1,"white");</a:t>
            </a:r>
          </a:p>
          <a:p>
            <a:endParaRPr lang="en-US" dirty="0"/>
          </a:p>
          <a:p>
            <a:r>
              <a:rPr lang="en-US" dirty="0"/>
              <a:t>// Fill with gradient</a:t>
            </a:r>
          </a:p>
          <a:p>
            <a:r>
              <a:rPr lang="en-US" dirty="0" err="1"/>
              <a:t>ctx.fillStyle</a:t>
            </a:r>
            <a:r>
              <a:rPr lang="en-US" dirty="0"/>
              <a:t> = </a:t>
            </a:r>
            <a:r>
              <a:rPr lang="en-US" dirty="0" err="1"/>
              <a:t>grd</a:t>
            </a:r>
            <a:r>
              <a:rPr lang="en-US" dirty="0"/>
              <a:t>;</a:t>
            </a:r>
          </a:p>
          <a:p>
            <a:r>
              <a:rPr lang="en-US" dirty="0" err="1"/>
              <a:t>ctx.fillRect</a:t>
            </a:r>
            <a:r>
              <a:rPr lang="en-US" dirty="0"/>
              <a:t>(10,10,150,80);</a:t>
            </a:r>
          </a:p>
          <a:p>
            <a:r>
              <a:rPr lang="en-US" dirty="0"/>
              <a:t>&lt;/script&gt;</a:t>
            </a:r>
          </a:p>
          <a:p>
            <a:endParaRPr lang="en-US" dirty="0"/>
          </a:p>
          <a:p>
            <a:r>
              <a:rPr lang="en-US" dirty="0"/>
              <a:t>&lt;/body&gt;</a:t>
            </a:r>
          </a:p>
          <a:p>
            <a:r>
              <a:rPr lang="en-US" dirty="0"/>
              <a:t>&lt;/html&gt;</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570" y="541466"/>
            <a:ext cx="3948112" cy="209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3455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84349" y="281575"/>
            <a:ext cx="6096000" cy="3693319"/>
          </a:xfrm>
          <a:prstGeom prst="rect">
            <a:avLst/>
          </a:prstGeom>
        </p:spPr>
        <p:txBody>
          <a:bodyPr>
            <a:spAutoFit/>
          </a:bodyPr>
          <a:lstStyle/>
          <a:p>
            <a:r>
              <a:rPr lang="en-US" dirty="0"/>
              <a:t>Example:</a:t>
            </a:r>
          </a:p>
          <a:p>
            <a:endParaRPr lang="en-US" dirty="0"/>
          </a:p>
          <a:p>
            <a:r>
              <a:rPr lang="en-US" dirty="0"/>
              <a:t>Let us do a bit modification in our </a:t>
            </a:r>
            <a:r>
              <a:rPr lang="en-US" dirty="0" err="1"/>
              <a:t>sayHello</a:t>
            </a:r>
            <a:r>
              <a:rPr lang="en-US" dirty="0"/>
              <a:t> function. This time it will take two parameters:</a:t>
            </a:r>
          </a:p>
          <a:p>
            <a:endParaRPr lang="en-US" dirty="0"/>
          </a:p>
          <a:p>
            <a:r>
              <a:rPr lang="en-US" dirty="0"/>
              <a:t>&lt;script type="text/</a:t>
            </a:r>
            <a:r>
              <a:rPr lang="en-US" dirty="0" err="1"/>
              <a:t>javascript</a:t>
            </a:r>
            <a:r>
              <a:rPr lang="en-US" dirty="0"/>
              <a:t>"&gt;</a:t>
            </a:r>
          </a:p>
          <a:p>
            <a:r>
              <a:rPr lang="en-US" dirty="0"/>
              <a:t>&lt;!--</a:t>
            </a:r>
          </a:p>
          <a:p>
            <a:r>
              <a:rPr lang="en-US" dirty="0"/>
              <a:t>function </a:t>
            </a:r>
            <a:r>
              <a:rPr lang="en-US" dirty="0" err="1"/>
              <a:t>sayHello</a:t>
            </a:r>
            <a:r>
              <a:rPr lang="en-US" dirty="0"/>
              <a:t>(name, age)</a:t>
            </a:r>
          </a:p>
          <a:p>
            <a:r>
              <a:rPr lang="en-US" dirty="0"/>
              <a:t>{</a:t>
            </a:r>
          </a:p>
          <a:p>
            <a:r>
              <a:rPr lang="en-US" dirty="0"/>
              <a:t>   alert( name + " is " + age + " years old.");</a:t>
            </a:r>
          </a:p>
          <a:p>
            <a:r>
              <a:rPr lang="en-US" dirty="0"/>
              <a:t>}</a:t>
            </a:r>
          </a:p>
          <a:p>
            <a:r>
              <a:rPr lang="en-US" dirty="0"/>
              <a:t>//--&gt;</a:t>
            </a:r>
          </a:p>
          <a:p>
            <a:r>
              <a:rPr lang="en-US" dirty="0"/>
              <a:t>&lt;/script&gt;</a:t>
            </a:r>
          </a:p>
        </p:txBody>
      </p:sp>
      <p:sp>
        <p:nvSpPr>
          <p:cNvPr id="9" name="Rectangle 8"/>
          <p:cNvSpPr/>
          <p:nvPr/>
        </p:nvSpPr>
        <p:spPr>
          <a:xfrm>
            <a:off x="884348" y="3974894"/>
            <a:ext cx="10075199" cy="2862322"/>
          </a:xfrm>
          <a:prstGeom prst="rect">
            <a:avLst/>
          </a:prstGeom>
        </p:spPr>
        <p:txBody>
          <a:bodyPr wrap="square">
            <a:spAutoFit/>
          </a:bodyPr>
          <a:lstStyle/>
          <a:p>
            <a:r>
              <a:rPr lang="en-US" dirty="0"/>
              <a:t>Note: We are using + operator to concatenate string and number all together. JavaScript does not mind in adding numbers into strings.</a:t>
            </a:r>
          </a:p>
          <a:p>
            <a:endParaRPr lang="en-US" dirty="0"/>
          </a:p>
          <a:p>
            <a:r>
              <a:rPr lang="en-US" dirty="0"/>
              <a:t>Now we can call this function as follows:</a:t>
            </a:r>
          </a:p>
          <a:p>
            <a:endParaRPr lang="en-US" dirty="0"/>
          </a:p>
          <a:p>
            <a:r>
              <a:rPr lang="en-US" dirty="0"/>
              <a:t>&lt;script type="text/</a:t>
            </a:r>
            <a:r>
              <a:rPr lang="en-US" dirty="0" err="1"/>
              <a:t>javascript</a:t>
            </a:r>
            <a:r>
              <a:rPr lang="en-US" dirty="0"/>
              <a:t>"&gt;</a:t>
            </a:r>
          </a:p>
          <a:p>
            <a:r>
              <a:rPr lang="en-US" dirty="0"/>
              <a:t>&lt;!--</a:t>
            </a:r>
          </a:p>
          <a:p>
            <a:r>
              <a:rPr lang="en-US" dirty="0" err="1"/>
              <a:t>sayHello</a:t>
            </a:r>
            <a:r>
              <a:rPr lang="en-US" dirty="0"/>
              <a:t>('Zara', 7 );</a:t>
            </a:r>
          </a:p>
          <a:p>
            <a:r>
              <a:rPr lang="en-US" dirty="0"/>
              <a:t>//--&gt;</a:t>
            </a:r>
          </a:p>
          <a:p>
            <a:r>
              <a:rPr lang="en-US" dirty="0"/>
              <a:t>&lt;/script&gt;</a:t>
            </a:r>
          </a:p>
        </p:txBody>
      </p:sp>
    </p:spTree>
    <p:extLst>
      <p:ext uri="{BB962C8B-B14F-4D97-AF65-F5344CB8AC3E}">
        <p14:creationId xmlns:p14="http://schemas.microsoft.com/office/powerpoint/2010/main" val="12867997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312" y="399007"/>
            <a:ext cx="10893287" cy="1477328"/>
          </a:xfrm>
          <a:prstGeom prst="rect">
            <a:avLst/>
          </a:prstGeom>
        </p:spPr>
        <p:txBody>
          <a:bodyPr wrap="square">
            <a:spAutoFit/>
          </a:bodyPr>
          <a:lstStyle/>
          <a:p>
            <a:r>
              <a:rPr lang="en-US" b="1" dirty="0"/>
              <a:t>The </a:t>
            </a:r>
            <a:r>
              <a:rPr lang="en-US" b="1" i="1" dirty="0"/>
              <a:t>return</a:t>
            </a:r>
            <a:r>
              <a:rPr lang="en-US" b="1" dirty="0"/>
              <a:t> Statement:</a:t>
            </a:r>
          </a:p>
          <a:p>
            <a:r>
              <a:rPr lang="en-US" dirty="0"/>
              <a:t>A JavaScript function can have an optional </a:t>
            </a:r>
            <a:r>
              <a:rPr lang="en-US" i="1" dirty="0"/>
              <a:t>return</a:t>
            </a:r>
            <a:r>
              <a:rPr lang="en-US" dirty="0"/>
              <a:t> statement. This is required if you want to return a value from a function. This statement should be the last statement in a function.</a:t>
            </a:r>
          </a:p>
          <a:p>
            <a:r>
              <a:rPr lang="en-US" dirty="0"/>
              <a:t>For example you can pass two numbers in a function and then you can expect from the function to return their multiplication in your calling program.</a:t>
            </a:r>
          </a:p>
        </p:txBody>
      </p:sp>
      <p:sp>
        <p:nvSpPr>
          <p:cNvPr id="5" name="Rectangle 4"/>
          <p:cNvSpPr/>
          <p:nvPr/>
        </p:nvSpPr>
        <p:spPr>
          <a:xfrm>
            <a:off x="887896" y="1876335"/>
            <a:ext cx="6096000" cy="4524315"/>
          </a:xfrm>
          <a:prstGeom prst="rect">
            <a:avLst/>
          </a:prstGeom>
        </p:spPr>
        <p:txBody>
          <a:bodyPr>
            <a:spAutoFit/>
          </a:bodyPr>
          <a:lstStyle/>
          <a:p>
            <a:r>
              <a:rPr lang="en-US" dirty="0"/>
              <a:t>Example:</a:t>
            </a:r>
          </a:p>
          <a:p>
            <a:endParaRPr lang="en-US" dirty="0"/>
          </a:p>
          <a:p>
            <a:r>
              <a:rPr lang="en-US" dirty="0"/>
              <a:t>This function takes two parameters and concatenates them and return resultant in the calling program:</a:t>
            </a:r>
          </a:p>
          <a:p>
            <a:endParaRPr lang="en-US" dirty="0"/>
          </a:p>
          <a:p>
            <a:r>
              <a:rPr lang="en-US" dirty="0"/>
              <a:t>&lt;script type="text/</a:t>
            </a:r>
            <a:r>
              <a:rPr lang="en-US" dirty="0" err="1"/>
              <a:t>javascript</a:t>
            </a:r>
            <a:r>
              <a:rPr lang="en-US" dirty="0"/>
              <a:t>"&gt;</a:t>
            </a:r>
          </a:p>
          <a:p>
            <a:r>
              <a:rPr lang="en-US" dirty="0"/>
              <a:t>&lt;!--</a:t>
            </a:r>
          </a:p>
          <a:p>
            <a:r>
              <a:rPr lang="en-US" dirty="0"/>
              <a:t>function concatenate(first, last)</a:t>
            </a:r>
          </a:p>
          <a:p>
            <a:r>
              <a:rPr lang="en-US" dirty="0"/>
              <a:t>{</a:t>
            </a:r>
          </a:p>
          <a:p>
            <a:r>
              <a:rPr lang="en-US" dirty="0"/>
              <a:t>   </a:t>
            </a:r>
            <a:r>
              <a:rPr lang="en-US" dirty="0" err="1"/>
              <a:t>var</a:t>
            </a:r>
            <a:r>
              <a:rPr lang="en-US" dirty="0"/>
              <a:t> full;</a:t>
            </a:r>
          </a:p>
          <a:p>
            <a:endParaRPr lang="en-US" dirty="0"/>
          </a:p>
          <a:p>
            <a:r>
              <a:rPr lang="en-US" dirty="0"/>
              <a:t>   full = first + last;</a:t>
            </a:r>
          </a:p>
          <a:p>
            <a:r>
              <a:rPr lang="en-US" dirty="0"/>
              <a:t>   return  full;</a:t>
            </a:r>
          </a:p>
          <a:p>
            <a:r>
              <a:rPr lang="en-US" dirty="0"/>
              <a:t>}</a:t>
            </a:r>
          </a:p>
          <a:p>
            <a:r>
              <a:rPr lang="en-US" dirty="0"/>
              <a:t>//--&gt;</a:t>
            </a:r>
          </a:p>
          <a:p>
            <a:r>
              <a:rPr lang="en-US" dirty="0"/>
              <a:t>&lt;/script&gt;</a:t>
            </a:r>
          </a:p>
        </p:txBody>
      </p:sp>
    </p:spTree>
    <p:extLst>
      <p:ext uri="{BB962C8B-B14F-4D97-AF65-F5344CB8AC3E}">
        <p14:creationId xmlns:p14="http://schemas.microsoft.com/office/powerpoint/2010/main" val="27413879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953" y="513601"/>
            <a:ext cx="6096000" cy="2585323"/>
          </a:xfrm>
          <a:prstGeom prst="rect">
            <a:avLst/>
          </a:prstGeom>
        </p:spPr>
        <p:txBody>
          <a:bodyPr>
            <a:spAutoFit/>
          </a:bodyPr>
          <a:lstStyle/>
          <a:p>
            <a:r>
              <a:rPr lang="en-US" dirty="0"/>
              <a:t>Now we can call this function as follows:</a:t>
            </a:r>
          </a:p>
          <a:p>
            <a:endParaRPr lang="en-US" dirty="0"/>
          </a:p>
          <a:p>
            <a:r>
              <a:rPr lang="en-US" dirty="0"/>
              <a:t>&lt;script type="text/</a:t>
            </a:r>
            <a:r>
              <a:rPr lang="en-US" dirty="0" err="1"/>
              <a:t>javascript</a:t>
            </a:r>
            <a:r>
              <a:rPr lang="en-US" dirty="0"/>
              <a:t>"&gt;</a:t>
            </a:r>
          </a:p>
          <a:p>
            <a:r>
              <a:rPr lang="en-US" dirty="0"/>
              <a:t>&lt;!--</a:t>
            </a:r>
          </a:p>
          <a:p>
            <a:r>
              <a:rPr lang="en-US" dirty="0"/>
              <a:t>   </a:t>
            </a:r>
            <a:r>
              <a:rPr lang="en-US" dirty="0" err="1"/>
              <a:t>var</a:t>
            </a:r>
            <a:r>
              <a:rPr lang="en-US" dirty="0"/>
              <a:t> result;</a:t>
            </a:r>
          </a:p>
          <a:p>
            <a:r>
              <a:rPr lang="en-US" dirty="0"/>
              <a:t>   result = concatenate('Zara', 'Ali');</a:t>
            </a:r>
          </a:p>
          <a:p>
            <a:r>
              <a:rPr lang="en-US" dirty="0"/>
              <a:t>   alert(result );</a:t>
            </a:r>
          </a:p>
          <a:p>
            <a:r>
              <a:rPr lang="en-US" dirty="0"/>
              <a:t>//--&gt;</a:t>
            </a:r>
          </a:p>
          <a:p>
            <a:r>
              <a:rPr lang="en-US" dirty="0"/>
              <a:t>&lt;/script&gt;</a:t>
            </a:r>
          </a:p>
        </p:txBody>
      </p:sp>
    </p:spTree>
    <p:extLst>
      <p:ext uri="{BB962C8B-B14F-4D97-AF65-F5344CB8AC3E}">
        <p14:creationId xmlns:p14="http://schemas.microsoft.com/office/powerpoint/2010/main" val="1297918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87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មេរៀនទី១២</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Events</a:t>
            </a:r>
            <a:r>
              <a:rPr lang="km-KH" sz="2400" b="1" dirty="0">
                <a:solidFill>
                  <a:srgbClr val="FF0000"/>
                </a:solidFill>
                <a:effectLst>
                  <a:outerShdw blurRad="38100" dist="38100" dir="2700000" algn="tl">
                    <a:srgbClr val="000000">
                      <a:alpha val="43137"/>
                    </a:srgbClr>
                  </a:outerShdw>
                </a:effectLst>
              </a:rPr>
              <a:t>​</a:t>
            </a:r>
            <a:endParaRPr lang="en-US" sz="2400" b="1" dirty="0">
              <a:solidFill>
                <a:srgbClr val="FF0000"/>
              </a:solidFill>
              <a:effectLst>
                <a:outerShdw blurRad="38100" dist="38100" dir="2700000" algn="tl">
                  <a:srgbClr val="000000">
                    <a:alpha val="43137"/>
                  </a:srgbClr>
                </a:outerShdw>
              </a:effectLst>
            </a:endParaRPr>
          </a:p>
        </p:txBody>
      </p:sp>
      <p:sp>
        <p:nvSpPr>
          <p:cNvPr id="6" name="Rectangle 5"/>
          <p:cNvSpPr/>
          <p:nvPr/>
        </p:nvSpPr>
        <p:spPr>
          <a:xfrm>
            <a:off x="585344" y="777598"/>
            <a:ext cx="10463656" cy="1477328"/>
          </a:xfrm>
          <a:prstGeom prst="rect">
            <a:avLst/>
          </a:prstGeom>
        </p:spPr>
        <p:txBody>
          <a:bodyPr wrap="square">
            <a:spAutoFit/>
          </a:bodyPr>
          <a:lstStyle/>
          <a:p>
            <a:r>
              <a:rPr lang="en-US" b="1" dirty="0"/>
              <a:t>What is an Event ?</a:t>
            </a:r>
          </a:p>
          <a:p>
            <a:r>
              <a:rPr lang="en-US" dirty="0"/>
              <a:t>JavaScript's interaction with HTML is handled through events that occur when the user or browser manipulates a page.</a:t>
            </a:r>
          </a:p>
          <a:p>
            <a:r>
              <a:rPr lang="en-US" dirty="0"/>
              <a:t>When the page loads, that is an event. When the user clicks a button, that click, too, is an event. Another example of events are like pressing any key, closing window, resizing window etc.</a:t>
            </a:r>
          </a:p>
        </p:txBody>
      </p:sp>
      <p:sp>
        <p:nvSpPr>
          <p:cNvPr id="7" name="Rectangle 6"/>
          <p:cNvSpPr/>
          <p:nvPr/>
        </p:nvSpPr>
        <p:spPr>
          <a:xfrm>
            <a:off x="723900" y="2254926"/>
            <a:ext cx="5372100" cy="1477328"/>
          </a:xfrm>
          <a:prstGeom prst="rect">
            <a:avLst/>
          </a:prstGeom>
        </p:spPr>
        <p:txBody>
          <a:bodyPr wrap="square">
            <a:spAutoFit/>
          </a:bodyPr>
          <a:lstStyle/>
          <a:p>
            <a:r>
              <a:rPr lang="en-US" b="1" dirty="0" err="1"/>
              <a:t>onclick</a:t>
            </a:r>
            <a:r>
              <a:rPr lang="en-US" b="1" dirty="0"/>
              <a:t> Event Type:</a:t>
            </a:r>
          </a:p>
          <a:p>
            <a:r>
              <a:rPr lang="en-US" dirty="0"/>
              <a:t>This is the most frequently used event type which occurs when a user clicks mouse left button. You can put your validation, warning </a:t>
            </a:r>
            <a:r>
              <a:rPr lang="en-US" dirty="0" err="1"/>
              <a:t>etc</a:t>
            </a:r>
            <a:r>
              <a:rPr lang="en-US" dirty="0"/>
              <a:t> against this event type.</a:t>
            </a:r>
          </a:p>
          <a:p>
            <a:r>
              <a:rPr lang="en-US" b="1" dirty="0"/>
              <a:t>Example:</a:t>
            </a:r>
          </a:p>
        </p:txBody>
      </p:sp>
      <p:sp>
        <p:nvSpPr>
          <p:cNvPr id="8" name="Rectangle 7"/>
          <p:cNvSpPr/>
          <p:nvPr/>
        </p:nvSpPr>
        <p:spPr>
          <a:xfrm>
            <a:off x="6096000" y="2289067"/>
            <a:ext cx="6096000" cy="3970318"/>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a:t>
            </a:r>
            <a:r>
              <a:rPr lang="en-US" dirty="0" err="1"/>
              <a:t>sayHello</a:t>
            </a:r>
            <a:r>
              <a:rPr lang="en-US" dirty="0"/>
              <a:t>() {</a:t>
            </a:r>
          </a:p>
          <a:p>
            <a:r>
              <a:rPr lang="en-US" dirty="0"/>
              <a:t>   alert("Hello World")</a:t>
            </a:r>
          </a:p>
          <a:p>
            <a:r>
              <a:rPr lang="en-US" dirty="0"/>
              <a:t>}</a:t>
            </a:r>
          </a:p>
          <a:p>
            <a:r>
              <a:rPr lang="en-US" dirty="0"/>
              <a:t>//--&gt;</a:t>
            </a:r>
          </a:p>
          <a:p>
            <a:r>
              <a:rPr lang="en-US" dirty="0"/>
              <a:t>&lt;/script&gt;</a:t>
            </a:r>
          </a:p>
          <a:p>
            <a:r>
              <a:rPr lang="en-US" dirty="0"/>
              <a:t>&lt;/head&gt;</a:t>
            </a:r>
          </a:p>
          <a:p>
            <a:r>
              <a:rPr lang="en-US" dirty="0"/>
              <a:t>&lt;body&gt;</a:t>
            </a:r>
          </a:p>
          <a:p>
            <a:r>
              <a:rPr lang="en-US" dirty="0"/>
              <a:t>&lt;input type="button" </a:t>
            </a:r>
            <a:r>
              <a:rPr lang="en-US" dirty="0" err="1"/>
              <a:t>onclick</a:t>
            </a:r>
            <a:r>
              <a:rPr lang="en-US" dirty="0"/>
              <a:t>="</a:t>
            </a:r>
            <a:r>
              <a:rPr lang="en-US" dirty="0" err="1"/>
              <a:t>sayHello</a:t>
            </a:r>
            <a:r>
              <a:rPr lang="en-US" dirty="0"/>
              <a:t>()" value="Say Hello" /&gt;</a:t>
            </a:r>
          </a:p>
          <a:p>
            <a:r>
              <a:rPr lang="en-US" dirty="0"/>
              <a:t>&lt;/body&gt;</a:t>
            </a:r>
          </a:p>
          <a:p>
            <a:r>
              <a:rPr lang="en-US" dirty="0"/>
              <a:t>&lt;/html&gt;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4136113"/>
            <a:ext cx="2090737" cy="50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9760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700" y="503188"/>
            <a:ext cx="6362700" cy="2308324"/>
          </a:xfrm>
          <a:prstGeom prst="rect">
            <a:avLst/>
          </a:prstGeom>
        </p:spPr>
        <p:txBody>
          <a:bodyPr wrap="square">
            <a:spAutoFit/>
          </a:bodyPr>
          <a:lstStyle/>
          <a:p>
            <a:r>
              <a:rPr lang="en-US" b="1" i="1" dirty="0" err="1"/>
              <a:t>onsubmit</a:t>
            </a:r>
            <a:r>
              <a:rPr lang="en-US" b="1" dirty="0"/>
              <a:t> event type:</a:t>
            </a:r>
          </a:p>
          <a:p>
            <a:r>
              <a:rPr lang="en-US" dirty="0"/>
              <a:t>Another most important event type is </a:t>
            </a:r>
            <a:r>
              <a:rPr lang="en-US" i="1" dirty="0" err="1"/>
              <a:t>onsubmit</a:t>
            </a:r>
            <a:r>
              <a:rPr lang="en-US" dirty="0"/>
              <a:t>. This event occurs when you try to submit a form. So you can put your form validation against this event type.</a:t>
            </a:r>
          </a:p>
          <a:p>
            <a:r>
              <a:rPr lang="en-US" dirty="0"/>
              <a:t>Here is simple example showing its usage. Here we are calling a </a:t>
            </a:r>
            <a:r>
              <a:rPr lang="en-US" i="1" dirty="0"/>
              <a:t>validate()</a:t>
            </a:r>
            <a:r>
              <a:rPr lang="en-US" dirty="0"/>
              <a:t> function before submitting a form data to the webserver. If </a:t>
            </a:r>
            <a:r>
              <a:rPr lang="en-US" i="1" dirty="0"/>
              <a:t>validate()</a:t>
            </a:r>
            <a:r>
              <a:rPr lang="en-US" dirty="0"/>
              <a:t> function returns true the form will be submitted otherwise it will not submit the data.</a:t>
            </a:r>
          </a:p>
        </p:txBody>
      </p:sp>
      <p:sp>
        <p:nvSpPr>
          <p:cNvPr id="5" name="Rectangle 4"/>
          <p:cNvSpPr/>
          <p:nvPr/>
        </p:nvSpPr>
        <p:spPr>
          <a:xfrm>
            <a:off x="6762750" y="1225687"/>
            <a:ext cx="6096000" cy="5632311"/>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validation() {</a:t>
            </a:r>
          </a:p>
          <a:p>
            <a:r>
              <a:rPr lang="en-US" dirty="0"/>
              <a:t>   all validation goes here</a:t>
            </a:r>
          </a:p>
          <a:p>
            <a:r>
              <a:rPr lang="en-US" dirty="0"/>
              <a:t>   .........</a:t>
            </a:r>
          </a:p>
          <a:p>
            <a:r>
              <a:rPr lang="en-US" dirty="0"/>
              <a:t>   return either true or false</a:t>
            </a:r>
          </a:p>
          <a:p>
            <a:r>
              <a:rPr lang="en-US" dirty="0"/>
              <a:t>}</a:t>
            </a:r>
          </a:p>
          <a:p>
            <a:r>
              <a:rPr lang="en-US" dirty="0"/>
              <a:t>//--&gt;</a:t>
            </a:r>
          </a:p>
          <a:p>
            <a:r>
              <a:rPr lang="en-US" dirty="0"/>
              <a:t>&lt;/script&gt;</a:t>
            </a:r>
          </a:p>
          <a:p>
            <a:r>
              <a:rPr lang="en-US" dirty="0"/>
              <a:t>&lt;/head&gt;</a:t>
            </a:r>
          </a:p>
          <a:p>
            <a:r>
              <a:rPr lang="en-US" dirty="0"/>
              <a:t>&lt;body&gt;</a:t>
            </a:r>
          </a:p>
          <a:p>
            <a:r>
              <a:rPr lang="en-US" dirty="0"/>
              <a:t>&lt;form method="POST" action="</a:t>
            </a:r>
            <a:r>
              <a:rPr lang="en-US" dirty="0" err="1"/>
              <a:t>t.cgi</a:t>
            </a:r>
            <a:r>
              <a:rPr lang="en-US" dirty="0"/>
              <a:t>" </a:t>
            </a:r>
            <a:r>
              <a:rPr lang="en-US" dirty="0" err="1"/>
              <a:t>onsubmit</a:t>
            </a:r>
            <a:r>
              <a:rPr lang="en-US" dirty="0"/>
              <a:t>="return validate()"&gt;</a:t>
            </a:r>
          </a:p>
          <a:p>
            <a:r>
              <a:rPr lang="en-US" dirty="0"/>
              <a:t>.......</a:t>
            </a:r>
          </a:p>
          <a:p>
            <a:r>
              <a:rPr lang="en-US" dirty="0"/>
              <a:t>&lt;input type="submit" value="Submit" /&gt;</a:t>
            </a:r>
          </a:p>
          <a:p>
            <a:r>
              <a:rPr lang="en-US" dirty="0"/>
              <a:t>&lt;/form&gt;</a:t>
            </a:r>
          </a:p>
          <a:p>
            <a:r>
              <a:rPr lang="en-US" dirty="0"/>
              <a:t>&lt;/body&gt;</a:t>
            </a:r>
          </a:p>
          <a:p>
            <a:r>
              <a:rPr lang="en-US" dirty="0"/>
              <a:t>&lt;/html&gt;</a:t>
            </a:r>
          </a:p>
        </p:txBody>
      </p:sp>
    </p:spTree>
    <p:extLst>
      <p:ext uri="{BB962C8B-B14F-4D97-AF65-F5344CB8AC3E}">
        <p14:creationId xmlns:p14="http://schemas.microsoft.com/office/powerpoint/2010/main" val="16360355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850" y="418236"/>
            <a:ext cx="5715000" cy="1754326"/>
          </a:xfrm>
          <a:prstGeom prst="rect">
            <a:avLst/>
          </a:prstGeom>
        </p:spPr>
        <p:txBody>
          <a:bodyPr wrap="square">
            <a:spAutoFit/>
          </a:bodyPr>
          <a:lstStyle/>
          <a:p>
            <a:r>
              <a:rPr lang="en-US" b="1" dirty="0" err="1"/>
              <a:t>onmouseover</a:t>
            </a:r>
            <a:r>
              <a:rPr lang="en-US" b="1" dirty="0"/>
              <a:t> and </a:t>
            </a:r>
            <a:r>
              <a:rPr lang="en-US" b="1" dirty="0" err="1"/>
              <a:t>onmouseout</a:t>
            </a:r>
            <a:r>
              <a:rPr lang="en-US" b="1" dirty="0"/>
              <a:t>:</a:t>
            </a:r>
          </a:p>
          <a:p>
            <a:r>
              <a:rPr lang="en-US" dirty="0"/>
              <a:t>These two event types will help you to create nice effects with images or even with text as well. The </a:t>
            </a:r>
            <a:r>
              <a:rPr lang="en-US" i="1" dirty="0" err="1"/>
              <a:t>onmouseover</a:t>
            </a:r>
            <a:r>
              <a:rPr lang="en-US" dirty="0"/>
              <a:t> event occurs when you bring your mouse over any element and the </a:t>
            </a:r>
            <a:r>
              <a:rPr lang="en-US" i="1" dirty="0" err="1"/>
              <a:t>onmouseout</a:t>
            </a:r>
            <a:r>
              <a:rPr lang="en-US" dirty="0"/>
              <a:t> occurs when you take your mouse out from that element.</a:t>
            </a:r>
          </a:p>
        </p:txBody>
      </p:sp>
      <p:sp>
        <p:nvSpPr>
          <p:cNvPr id="6" name="Rectangle 5"/>
          <p:cNvSpPr/>
          <p:nvPr/>
        </p:nvSpPr>
        <p:spPr>
          <a:xfrm>
            <a:off x="6419850" y="751344"/>
            <a:ext cx="6096000" cy="5355312"/>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over() {</a:t>
            </a:r>
          </a:p>
          <a:p>
            <a:r>
              <a:rPr lang="en-US" dirty="0"/>
              <a:t>   alert("Mouse Over");</a:t>
            </a:r>
          </a:p>
          <a:p>
            <a:r>
              <a:rPr lang="en-US" dirty="0"/>
              <a:t>}</a:t>
            </a:r>
          </a:p>
          <a:p>
            <a:r>
              <a:rPr lang="en-US" dirty="0"/>
              <a:t>function out() {</a:t>
            </a:r>
          </a:p>
          <a:p>
            <a:r>
              <a:rPr lang="en-US" dirty="0"/>
              <a:t>   alert("Mouse Out");</a:t>
            </a:r>
          </a:p>
          <a:p>
            <a:r>
              <a:rPr lang="en-US" dirty="0"/>
              <a:t>}</a:t>
            </a:r>
          </a:p>
          <a:p>
            <a:r>
              <a:rPr lang="en-US" dirty="0"/>
              <a:t>//--&gt;</a:t>
            </a:r>
          </a:p>
          <a:p>
            <a:r>
              <a:rPr lang="en-US" dirty="0"/>
              <a:t>&lt;/script&gt;</a:t>
            </a:r>
          </a:p>
          <a:p>
            <a:r>
              <a:rPr lang="en-US" dirty="0"/>
              <a:t>&lt;/head&gt;</a:t>
            </a:r>
          </a:p>
          <a:p>
            <a:r>
              <a:rPr lang="en-US" dirty="0"/>
              <a:t>&lt;body&gt;</a:t>
            </a:r>
          </a:p>
          <a:p>
            <a:r>
              <a:rPr lang="en-US" dirty="0"/>
              <a:t>&lt;div </a:t>
            </a:r>
            <a:r>
              <a:rPr lang="en-US" dirty="0" err="1"/>
              <a:t>onmouseover</a:t>
            </a:r>
            <a:r>
              <a:rPr lang="en-US" dirty="0"/>
              <a:t>="over()" </a:t>
            </a:r>
            <a:r>
              <a:rPr lang="en-US" dirty="0" err="1"/>
              <a:t>onmouseout</a:t>
            </a:r>
            <a:r>
              <a:rPr lang="en-US" dirty="0"/>
              <a:t>="out()"&gt;</a:t>
            </a:r>
          </a:p>
          <a:p>
            <a:r>
              <a:rPr lang="en-US" dirty="0"/>
              <a:t>&lt;h2&gt; This is inside the division &lt;/h2&gt;</a:t>
            </a:r>
          </a:p>
          <a:p>
            <a:r>
              <a:rPr lang="en-US" dirty="0"/>
              <a:t>&lt;/div&gt;</a:t>
            </a:r>
          </a:p>
          <a:p>
            <a:r>
              <a:rPr lang="en-US" dirty="0"/>
              <a:t>&lt;/body&gt;</a:t>
            </a:r>
          </a:p>
          <a:p>
            <a:r>
              <a:rPr lang="en-US" dirty="0"/>
              <a:t>&lt;/html&gt;</a:t>
            </a:r>
          </a:p>
        </p:txBody>
      </p:sp>
    </p:spTree>
    <p:extLst>
      <p:ext uri="{BB962C8B-B14F-4D97-AF65-F5344CB8AC3E}">
        <p14:creationId xmlns:p14="http://schemas.microsoft.com/office/powerpoint/2010/main" val="6824488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209" y="215384"/>
            <a:ext cx="2504981" cy="369332"/>
          </a:xfrm>
          <a:prstGeom prst="rect">
            <a:avLst/>
          </a:prstGeom>
        </p:spPr>
        <p:txBody>
          <a:bodyPr wrap="none">
            <a:spAutoFit/>
          </a:bodyPr>
          <a:lstStyle/>
          <a:p>
            <a:r>
              <a:rPr lang="en-US" b="1" dirty="0"/>
              <a:t>HTML 4 Standard Events</a:t>
            </a:r>
          </a:p>
        </p:txBody>
      </p:sp>
      <p:graphicFrame>
        <p:nvGraphicFramePr>
          <p:cNvPr id="5" name="Table 4"/>
          <p:cNvGraphicFramePr>
            <a:graphicFrameLocks noGrp="1"/>
          </p:cNvGraphicFramePr>
          <p:nvPr>
            <p:extLst>
              <p:ext uri="{D42A27DB-BD31-4B8C-83A1-F6EECF244321}">
                <p14:modId xmlns:p14="http://schemas.microsoft.com/office/powerpoint/2010/main" val="1445867028"/>
              </p:ext>
            </p:extLst>
          </p:nvPr>
        </p:nvGraphicFramePr>
        <p:xfrm>
          <a:off x="762000" y="685800"/>
          <a:ext cx="10401300" cy="5998140"/>
        </p:xfrm>
        <a:graphic>
          <a:graphicData uri="http://schemas.openxmlformats.org/drawingml/2006/table">
            <a:tbl>
              <a:tblPr/>
              <a:tblGrid>
                <a:gridCol w="20383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6991350">
                  <a:extLst>
                    <a:ext uri="{9D8B030D-6E8A-4147-A177-3AD203B41FA5}">
                      <a16:colId xmlns:a16="http://schemas.microsoft.com/office/drawing/2014/main" val="20002"/>
                    </a:ext>
                  </a:extLst>
                </a:gridCol>
              </a:tblGrid>
              <a:tr h="454589">
                <a:tc>
                  <a:txBody>
                    <a:bodyPr/>
                    <a:lstStyle/>
                    <a:p>
                      <a:pPr algn="l"/>
                      <a:r>
                        <a:rPr lang="en-US" sz="1800" dirty="0"/>
                        <a:t>Event</a:t>
                      </a:r>
                    </a:p>
                  </a:txBody>
                  <a:tcPr marL="32985" marR="32985" marT="32985" marB="32985">
                    <a:lnL>
                      <a:noFill/>
                    </a:lnL>
                    <a:lnR>
                      <a:noFill/>
                    </a:lnR>
                    <a:lnT>
                      <a:noFill/>
                    </a:lnT>
                    <a:lnB>
                      <a:noFill/>
                    </a:lnB>
                  </a:tcPr>
                </a:tc>
                <a:tc>
                  <a:txBody>
                    <a:bodyPr/>
                    <a:lstStyle/>
                    <a:p>
                      <a:pPr algn="l"/>
                      <a:r>
                        <a:rPr lang="en-US" sz="1800"/>
                        <a:t>Value</a:t>
                      </a:r>
                    </a:p>
                  </a:txBody>
                  <a:tcPr marL="32985" marR="32985" marT="32985" marB="32985">
                    <a:lnL>
                      <a:noFill/>
                    </a:lnL>
                    <a:lnR>
                      <a:noFill/>
                    </a:lnR>
                    <a:lnT>
                      <a:noFill/>
                    </a:lnT>
                    <a:lnB>
                      <a:noFill/>
                    </a:lnB>
                  </a:tcPr>
                </a:tc>
                <a:tc>
                  <a:txBody>
                    <a:bodyPr/>
                    <a:lstStyle/>
                    <a:p>
                      <a:pPr algn="l"/>
                      <a:r>
                        <a:rPr lang="en-US" sz="1800"/>
                        <a:t>Description</a:t>
                      </a:r>
                    </a:p>
                  </a:txBody>
                  <a:tcPr marL="32985" marR="32985" marT="32985" marB="32985">
                    <a:lnL>
                      <a:noFill/>
                    </a:lnL>
                    <a:lnR>
                      <a:noFill/>
                    </a:lnR>
                    <a:lnT>
                      <a:noFill/>
                    </a:lnT>
                    <a:lnB>
                      <a:noFill/>
                    </a:lnB>
                  </a:tcPr>
                </a:tc>
                <a:extLst>
                  <a:ext uri="{0D108BD9-81ED-4DB2-BD59-A6C34878D82A}">
                    <a16:rowId xmlns:a16="http://schemas.microsoft.com/office/drawing/2014/main" val="10000"/>
                  </a:ext>
                </a:extLst>
              </a:tr>
              <a:tr h="338072">
                <a:tc>
                  <a:txBody>
                    <a:bodyPr/>
                    <a:lstStyle/>
                    <a:p>
                      <a:r>
                        <a:rPr lang="en-US" sz="1800" dirty="0" err="1"/>
                        <a:t>onchange</a:t>
                      </a:r>
                      <a:endParaRPr lang="en-US" sz="1800" dirty="0"/>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the element changes </a:t>
                      </a:r>
                    </a:p>
                  </a:txBody>
                  <a:tcPr marL="32985" marR="32985" marT="32985" marB="32985">
                    <a:lnL>
                      <a:noFill/>
                    </a:lnL>
                    <a:lnR>
                      <a:noFill/>
                    </a:lnR>
                    <a:lnT>
                      <a:noFill/>
                    </a:lnT>
                    <a:lnB>
                      <a:noFill/>
                    </a:lnB>
                  </a:tcPr>
                </a:tc>
                <a:extLst>
                  <a:ext uri="{0D108BD9-81ED-4DB2-BD59-A6C34878D82A}">
                    <a16:rowId xmlns:a16="http://schemas.microsoft.com/office/drawing/2014/main" val="10001"/>
                  </a:ext>
                </a:extLst>
              </a:tr>
              <a:tr h="338072">
                <a:tc>
                  <a:txBody>
                    <a:bodyPr/>
                    <a:lstStyle/>
                    <a:p>
                      <a:r>
                        <a:rPr lang="en-US" sz="1800" dirty="0" err="1"/>
                        <a:t>onsubmit</a:t>
                      </a:r>
                      <a:endParaRPr lang="en-US" sz="1800" dirty="0"/>
                    </a:p>
                  </a:txBody>
                  <a:tcPr marL="32985" marR="32985" marT="32985" marB="32985">
                    <a:lnL>
                      <a:noFill/>
                    </a:lnL>
                    <a:lnR>
                      <a:noFill/>
                    </a:lnR>
                    <a:lnT>
                      <a:noFill/>
                    </a:lnT>
                    <a:lnB>
                      <a:noFill/>
                    </a:lnB>
                  </a:tcPr>
                </a:tc>
                <a:tc>
                  <a:txBody>
                    <a:bodyPr/>
                    <a:lstStyle/>
                    <a:p>
                      <a:r>
                        <a:rPr lang="en-US" sz="1800" dirty="0"/>
                        <a:t>script</a:t>
                      </a:r>
                    </a:p>
                  </a:txBody>
                  <a:tcPr marL="32985" marR="32985" marT="32985" marB="32985">
                    <a:lnL>
                      <a:noFill/>
                    </a:lnL>
                    <a:lnR>
                      <a:noFill/>
                    </a:lnR>
                    <a:lnT>
                      <a:noFill/>
                    </a:lnT>
                    <a:lnB>
                      <a:noFill/>
                    </a:lnB>
                  </a:tcPr>
                </a:tc>
                <a:tc>
                  <a:txBody>
                    <a:bodyPr/>
                    <a:lstStyle/>
                    <a:p>
                      <a:r>
                        <a:rPr lang="en-US" sz="1800"/>
                        <a:t>Script runs when the form is submitted </a:t>
                      </a:r>
                    </a:p>
                  </a:txBody>
                  <a:tcPr marL="32985" marR="32985" marT="32985" marB="32985">
                    <a:lnL>
                      <a:noFill/>
                    </a:lnL>
                    <a:lnR>
                      <a:noFill/>
                    </a:lnR>
                    <a:lnT>
                      <a:noFill/>
                    </a:lnT>
                    <a:lnB>
                      <a:noFill/>
                    </a:lnB>
                  </a:tcPr>
                </a:tc>
                <a:extLst>
                  <a:ext uri="{0D108BD9-81ED-4DB2-BD59-A6C34878D82A}">
                    <a16:rowId xmlns:a16="http://schemas.microsoft.com/office/drawing/2014/main" val="10002"/>
                  </a:ext>
                </a:extLst>
              </a:tr>
              <a:tr h="338072">
                <a:tc>
                  <a:txBody>
                    <a:bodyPr/>
                    <a:lstStyle/>
                    <a:p>
                      <a:r>
                        <a:rPr lang="en-US" sz="1800"/>
                        <a:t>onreset</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the form is reset </a:t>
                      </a:r>
                    </a:p>
                  </a:txBody>
                  <a:tcPr marL="32985" marR="32985" marT="32985" marB="32985">
                    <a:lnL>
                      <a:noFill/>
                    </a:lnL>
                    <a:lnR>
                      <a:noFill/>
                    </a:lnR>
                    <a:lnT>
                      <a:noFill/>
                    </a:lnT>
                    <a:lnB>
                      <a:noFill/>
                    </a:lnB>
                  </a:tcPr>
                </a:tc>
                <a:extLst>
                  <a:ext uri="{0D108BD9-81ED-4DB2-BD59-A6C34878D82A}">
                    <a16:rowId xmlns:a16="http://schemas.microsoft.com/office/drawing/2014/main" val="10003"/>
                  </a:ext>
                </a:extLst>
              </a:tr>
              <a:tr h="338072">
                <a:tc>
                  <a:txBody>
                    <a:bodyPr/>
                    <a:lstStyle/>
                    <a:p>
                      <a:r>
                        <a:rPr lang="en-US" sz="1800"/>
                        <a:t>onselect</a:t>
                      </a:r>
                    </a:p>
                  </a:txBody>
                  <a:tcPr marL="32985" marR="32985" marT="32985" marB="32985">
                    <a:lnL>
                      <a:noFill/>
                    </a:lnL>
                    <a:lnR>
                      <a:noFill/>
                    </a:lnR>
                    <a:lnT>
                      <a:noFill/>
                    </a:lnT>
                    <a:lnB>
                      <a:noFill/>
                    </a:lnB>
                  </a:tcPr>
                </a:tc>
                <a:tc>
                  <a:txBody>
                    <a:bodyPr/>
                    <a:lstStyle/>
                    <a:p>
                      <a:r>
                        <a:rPr lang="en-US" sz="1800" dirty="0"/>
                        <a:t>script</a:t>
                      </a:r>
                    </a:p>
                  </a:txBody>
                  <a:tcPr marL="32985" marR="32985" marT="32985" marB="32985">
                    <a:lnL>
                      <a:noFill/>
                    </a:lnL>
                    <a:lnR>
                      <a:noFill/>
                    </a:lnR>
                    <a:lnT>
                      <a:noFill/>
                    </a:lnT>
                    <a:lnB>
                      <a:noFill/>
                    </a:lnB>
                  </a:tcPr>
                </a:tc>
                <a:tc>
                  <a:txBody>
                    <a:bodyPr/>
                    <a:lstStyle/>
                    <a:p>
                      <a:r>
                        <a:rPr lang="en-US" sz="1800"/>
                        <a:t>Script runs when the element is selected </a:t>
                      </a:r>
                    </a:p>
                  </a:txBody>
                  <a:tcPr marL="32985" marR="32985" marT="32985" marB="32985">
                    <a:lnL>
                      <a:noFill/>
                    </a:lnL>
                    <a:lnR>
                      <a:noFill/>
                    </a:lnR>
                    <a:lnT>
                      <a:noFill/>
                    </a:lnT>
                    <a:lnB>
                      <a:noFill/>
                    </a:lnB>
                  </a:tcPr>
                </a:tc>
                <a:extLst>
                  <a:ext uri="{0D108BD9-81ED-4DB2-BD59-A6C34878D82A}">
                    <a16:rowId xmlns:a16="http://schemas.microsoft.com/office/drawing/2014/main" val="10004"/>
                  </a:ext>
                </a:extLst>
              </a:tr>
              <a:tr h="338072">
                <a:tc>
                  <a:txBody>
                    <a:bodyPr/>
                    <a:lstStyle/>
                    <a:p>
                      <a:r>
                        <a:rPr lang="en-US" sz="1800"/>
                        <a:t>onblur</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the element loses focus </a:t>
                      </a:r>
                    </a:p>
                  </a:txBody>
                  <a:tcPr marL="32985" marR="32985" marT="32985" marB="32985">
                    <a:lnL>
                      <a:noFill/>
                    </a:lnL>
                    <a:lnR>
                      <a:noFill/>
                    </a:lnR>
                    <a:lnT>
                      <a:noFill/>
                    </a:lnT>
                    <a:lnB>
                      <a:noFill/>
                    </a:lnB>
                  </a:tcPr>
                </a:tc>
                <a:extLst>
                  <a:ext uri="{0D108BD9-81ED-4DB2-BD59-A6C34878D82A}">
                    <a16:rowId xmlns:a16="http://schemas.microsoft.com/office/drawing/2014/main" val="10005"/>
                  </a:ext>
                </a:extLst>
              </a:tr>
              <a:tr h="338072">
                <a:tc>
                  <a:txBody>
                    <a:bodyPr/>
                    <a:lstStyle/>
                    <a:p>
                      <a:r>
                        <a:rPr lang="en-US" sz="1800"/>
                        <a:t>onfocus</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the element gets focus</a:t>
                      </a:r>
                    </a:p>
                  </a:txBody>
                  <a:tcPr marL="32985" marR="32985" marT="32985" marB="32985">
                    <a:lnL>
                      <a:noFill/>
                    </a:lnL>
                    <a:lnR>
                      <a:noFill/>
                    </a:lnR>
                    <a:lnT>
                      <a:noFill/>
                    </a:lnT>
                    <a:lnB>
                      <a:noFill/>
                    </a:lnB>
                  </a:tcPr>
                </a:tc>
                <a:extLst>
                  <a:ext uri="{0D108BD9-81ED-4DB2-BD59-A6C34878D82A}">
                    <a16:rowId xmlns:a16="http://schemas.microsoft.com/office/drawing/2014/main" val="10006"/>
                  </a:ext>
                </a:extLst>
              </a:tr>
              <a:tr h="338072">
                <a:tc>
                  <a:txBody>
                    <a:bodyPr/>
                    <a:lstStyle/>
                    <a:p>
                      <a:r>
                        <a:rPr lang="en-US" sz="1800"/>
                        <a:t>onkeydown</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key is pressed</a:t>
                      </a:r>
                    </a:p>
                  </a:txBody>
                  <a:tcPr marL="32985" marR="32985" marT="32985" marB="32985">
                    <a:lnL>
                      <a:noFill/>
                    </a:lnL>
                    <a:lnR>
                      <a:noFill/>
                    </a:lnR>
                    <a:lnT>
                      <a:noFill/>
                    </a:lnT>
                    <a:lnB>
                      <a:noFill/>
                    </a:lnB>
                  </a:tcPr>
                </a:tc>
                <a:extLst>
                  <a:ext uri="{0D108BD9-81ED-4DB2-BD59-A6C34878D82A}">
                    <a16:rowId xmlns:a16="http://schemas.microsoft.com/office/drawing/2014/main" val="10007"/>
                  </a:ext>
                </a:extLst>
              </a:tr>
              <a:tr h="338072">
                <a:tc>
                  <a:txBody>
                    <a:bodyPr/>
                    <a:lstStyle/>
                    <a:p>
                      <a:r>
                        <a:rPr lang="en-US" sz="1800"/>
                        <a:t>onkeypress</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key is pressed and released</a:t>
                      </a:r>
                    </a:p>
                  </a:txBody>
                  <a:tcPr marL="32985" marR="32985" marT="32985" marB="32985">
                    <a:lnL>
                      <a:noFill/>
                    </a:lnL>
                    <a:lnR>
                      <a:noFill/>
                    </a:lnR>
                    <a:lnT>
                      <a:noFill/>
                    </a:lnT>
                    <a:lnB>
                      <a:noFill/>
                    </a:lnB>
                  </a:tcPr>
                </a:tc>
                <a:extLst>
                  <a:ext uri="{0D108BD9-81ED-4DB2-BD59-A6C34878D82A}">
                    <a16:rowId xmlns:a16="http://schemas.microsoft.com/office/drawing/2014/main" val="10008"/>
                  </a:ext>
                </a:extLst>
              </a:tr>
              <a:tr h="338072">
                <a:tc>
                  <a:txBody>
                    <a:bodyPr/>
                    <a:lstStyle/>
                    <a:p>
                      <a:r>
                        <a:rPr lang="en-US" sz="1800"/>
                        <a:t>onkeyup</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key is released</a:t>
                      </a:r>
                    </a:p>
                  </a:txBody>
                  <a:tcPr marL="32985" marR="32985" marT="32985" marB="32985">
                    <a:lnL>
                      <a:noFill/>
                    </a:lnL>
                    <a:lnR>
                      <a:noFill/>
                    </a:lnR>
                    <a:lnT>
                      <a:noFill/>
                    </a:lnT>
                    <a:lnB>
                      <a:noFill/>
                    </a:lnB>
                  </a:tcPr>
                </a:tc>
                <a:extLst>
                  <a:ext uri="{0D108BD9-81ED-4DB2-BD59-A6C34878D82A}">
                    <a16:rowId xmlns:a16="http://schemas.microsoft.com/office/drawing/2014/main" val="10009"/>
                  </a:ext>
                </a:extLst>
              </a:tr>
              <a:tr h="338072">
                <a:tc>
                  <a:txBody>
                    <a:bodyPr/>
                    <a:lstStyle/>
                    <a:p>
                      <a:r>
                        <a:rPr lang="en-US" sz="1800"/>
                        <a:t>onclick</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a mouse click</a:t>
                      </a:r>
                    </a:p>
                  </a:txBody>
                  <a:tcPr marL="32985" marR="32985" marT="32985" marB="32985">
                    <a:lnL>
                      <a:noFill/>
                    </a:lnL>
                    <a:lnR>
                      <a:noFill/>
                    </a:lnR>
                    <a:lnT>
                      <a:noFill/>
                    </a:lnT>
                    <a:lnB>
                      <a:noFill/>
                    </a:lnB>
                  </a:tcPr>
                </a:tc>
                <a:extLst>
                  <a:ext uri="{0D108BD9-81ED-4DB2-BD59-A6C34878D82A}">
                    <a16:rowId xmlns:a16="http://schemas.microsoft.com/office/drawing/2014/main" val="10010"/>
                  </a:ext>
                </a:extLst>
              </a:tr>
              <a:tr h="338072">
                <a:tc>
                  <a:txBody>
                    <a:bodyPr/>
                    <a:lstStyle/>
                    <a:p>
                      <a:r>
                        <a:rPr lang="en-US" sz="1800"/>
                        <a:t>ondblclick</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a mouse double-click</a:t>
                      </a:r>
                    </a:p>
                  </a:txBody>
                  <a:tcPr marL="32985" marR="32985" marT="32985" marB="32985">
                    <a:lnL>
                      <a:noFill/>
                    </a:lnL>
                    <a:lnR>
                      <a:noFill/>
                    </a:lnR>
                    <a:lnT>
                      <a:noFill/>
                    </a:lnT>
                    <a:lnB>
                      <a:noFill/>
                    </a:lnB>
                  </a:tcPr>
                </a:tc>
                <a:extLst>
                  <a:ext uri="{0D108BD9-81ED-4DB2-BD59-A6C34878D82A}">
                    <a16:rowId xmlns:a16="http://schemas.microsoft.com/office/drawing/2014/main" val="10011"/>
                  </a:ext>
                </a:extLst>
              </a:tr>
              <a:tr h="338072">
                <a:tc>
                  <a:txBody>
                    <a:bodyPr/>
                    <a:lstStyle/>
                    <a:p>
                      <a:r>
                        <a:rPr lang="en-US" sz="1800"/>
                        <a:t>onmousedown</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mouse button is pressed</a:t>
                      </a:r>
                    </a:p>
                  </a:txBody>
                  <a:tcPr marL="32985" marR="32985" marT="32985" marB="32985">
                    <a:lnL>
                      <a:noFill/>
                    </a:lnL>
                    <a:lnR>
                      <a:noFill/>
                    </a:lnR>
                    <a:lnT>
                      <a:noFill/>
                    </a:lnT>
                    <a:lnB>
                      <a:noFill/>
                    </a:lnB>
                  </a:tcPr>
                </a:tc>
                <a:extLst>
                  <a:ext uri="{0D108BD9-81ED-4DB2-BD59-A6C34878D82A}">
                    <a16:rowId xmlns:a16="http://schemas.microsoft.com/office/drawing/2014/main" val="10012"/>
                  </a:ext>
                </a:extLst>
              </a:tr>
              <a:tr h="338072">
                <a:tc>
                  <a:txBody>
                    <a:bodyPr/>
                    <a:lstStyle/>
                    <a:p>
                      <a:r>
                        <a:rPr lang="en-US" sz="1800"/>
                        <a:t>onmousemove</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mouse pointer moves</a:t>
                      </a:r>
                    </a:p>
                  </a:txBody>
                  <a:tcPr marL="32985" marR="32985" marT="32985" marB="32985">
                    <a:lnL>
                      <a:noFill/>
                    </a:lnL>
                    <a:lnR>
                      <a:noFill/>
                    </a:lnR>
                    <a:lnT>
                      <a:noFill/>
                    </a:lnT>
                    <a:lnB>
                      <a:noFill/>
                    </a:lnB>
                  </a:tcPr>
                </a:tc>
                <a:extLst>
                  <a:ext uri="{0D108BD9-81ED-4DB2-BD59-A6C34878D82A}">
                    <a16:rowId xmlns:a16="http://schemas.microsoft.com/office/drawing/2014/main" val="10013"/>
                  </a:ext>
                </a:extLst>
              </a:tr>
              <a:tr h="360391">
                <a:tc>
                  <a:txBody>
                    <a:bodyPr/>
                    <a:lstStyle/>
                    <a:p>
                      <a:r>
                        <a:rPr lang="en-US" sz="1800" dirty="0" err="1"/>
                        <a:t>onmouseout</a:t>
                      </a:r>
                      <a:endParaRPr lang="en-US" sz="1800" dirty="0"/>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a:t>Script runs when mouse pointer moves out of an element</a:t>
                      </a:r>
                    </a:p>
                  </a:txBody>
                  <a:tcPr marL="32985" marR="32985" marT="32985" marB="32985">
                    <a:lnL>
                      <a:noFill/>
                    </a:lnL>
                    <a:lnR>
                      <a:noFill/>
                    </a:lnR>
                    <a:lnT>
                      <a:noFill/>
                    </a:lnT>
                    <a:lnB>
                      <a:noFill/>
                    </a:lnB>
                  </a:tcPr>
                </a:tc>
                <a:extLst>
                  <a:ext uri="{0D108BD9-81ED-4DB2-BD59-A6C34878D82A}">
                    <a16:rowId xmlns:a16="http://schemas.microsoft.com/office/drawing/2014/main" val="10014"/>
                  </a:ext>
                </a:extLst>
              </a:tr>
              <a:tr h="419100">
                <a:tc>
                  <a:txBody>
                    <a:bodyPr/>
                    <a:lstStyle/>
                    <a:p>
                      <a:r>
                        <a:rPr lang="en-US" sz="1800" dirty="0" err="1"/>
                        <a:t>onmouseover</a:t>
                      </a:r>
                      <a:endParaRPr lang="en-US" sz="1800" dirty="0"/>
                    </a:p>
                  </a:txBody>
                  <a:tcPr marL="32985" marR="32985" marT="32985" marB="32985">
                    <a:lnL>
                      <a:noFill/>
                    </a:lnL>
                    <a:lnR>
                      <a:noFill/>
                    </a:lnR>
                    <a:lnT>
                      <a:noFill/>
                    </a:lnT>
                    <a:lnB>
                      <a:noFill/>
                    </a:lnB>
                  </a:tcPr>
                </a:tc>
                <a:tc>
                  <a:txBody>
                    <a:bodyPr/>
                    <a:lstStyle/>
                    <a:p>
                      <a:r>
                        <a:rPr lang="en-US" sz="1800" dirty="0"/>
                        <a:t>script</a:t>
                      </a:r>
                    </a:p>
                  </a:txBody>
                  <a:tcPr marL="32985" marR="32985" marT="32985" marB="32985">
                    <a:lnL>
                      <a:noFill/>
                    </a:lnL>
                    <a:lnR>
                      <a:noFill/>
                    </a:lnR>
                    <a:lnT>
                      <a:noFill/>
                    </a:lnT>
                    <a:lnB>
                      <a:noFill/>
                    </a:lnB>
                  </a:tcPr>
                </a:tc>
                <a:tc>
                  <a:txBody>
                    <a:bodyPr/>
                    <a:lstStyle/>
                    <a:p>
                      <a:r>
                        <a:rPr lang="en-US" sz="1800"/>
                        <a:t>Script runs when mouse pointer moves over an element</a:t>
                      </a:r>
                    </a:p>
                  </a:txBody>
                  <a:tcPr marL="32985" marR="32985" marT="32985" marB="32985">
                    <a:lnL>
                      <a:noFill/>
                    </a:lnL>
                    <a:lnR>
                      <a:noFill/>
                    </a:lnR>
                    <a:lnT>
                      <a:noFill/>
                    </a:lnT>
                    <a:lnB>
                      <a:noFill/>
                    </a:lnB>
                  </a:tcPr>
                </a:tc>
                <a:extLst>
                  <a:ext uri="{0D108BD9-81ED-4DB2-BD59-A6C34878D82A}">
                    <a16:rowId xmlns:a16="http://schemas.microsoft.com/office/drawing/2014/main" val="10015"/>
                  </a:ext>
                </a:extLst>
              </a:tr>
              <a:tr h="338072">
                <a:tc>
                  <a:txBody>
                    <a:bodyPr/>
                    <a:lstStyle/>
                    <a:p>
                      <a:r>
                        <a:rPr lang="en-US" sz="1800"/>
                        <a:t>onmouseup</a:t>
                      </a:r>
                    </a:p>
                  </a:txBody>
                  <a:tcPr marL="32985" marR="32985" marT="32985" marB="32985">
                    <a:lnL>
                      <a:noFill/>
                    </a:lnL>
                    <a:lnR>
                      <a:noFill/>
                    </a:lnR>
                    <a:lnT>
                      <a:noFill/>
                    </a:lnT>
                    <a:lnB>
                      <a:noFill/>
                    </a:lnB>
                  </a:tcPr>
                </a:tc>
                <a:tc>
                  <a:txBody>
                    <a:bodyPr/>
                    <a:lstStyle/>
                    <a:p>
                      <a:r>
                        <a:rPr lang="en-US" sz="1800"/>
                        <a:t>script</a:t>
                      </a:r>
                    </a:p>
                  </a:txBody>
                  <a:tcPr marL="32985" marR="32985" marT="32985" marB="32985">
                    <a:lnL>
                      <a:noFill/>
                    </a:lnL>
                    <a:lnR>
                      <a:noFill/>
                    </a:lnR>
                    <a:lnT>
                      <a:noFill/>
                    </a:lnT>
                    <a:lnB>
                      <a:noFill/>
                    </a:lnB>
                  </a:tcPr>
                </a:tc>
                <a:tc>
                  <a:txBody>
                    <a:bodyPr/>
                    <a:lstStyle/>
                    <a:p>
                      <a:r>
                        <a:rPr lang="en-US" sz="1800" dirty="0"/>
                        <a:t>Script runs when mouse button is released</a:t>
                      </a:r>
                    </a:p>
                  </a:txBody>
                  <a:tcPr marL="32985" marR="32985" marT="32985" marB="32985">
                    <a:lnL>
                      <a:noFill/>
                    </a:lnL>
                    <a:lnR>
                      <a:noFill/>
                    </a:lnR>
                    <a:lnT>
                      <a:noFill/>
                    </a:lnT>
                    <a:lnB>
                      <a:noFill/>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237462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8776" y="285389"/>
            <a:ext cx="7372293" cy="461665"/>
          </a:xfrm>
          <a:prstGeom prst="rect">
            <a:avLst/>
          </a:prstGeom>
        </p:spPr>
        <p:txBody>
          <a:bodyPr wrap="square">
            <a:spAutoFit/>
          </a:bodyPr>
          <a:lstStyle/>
          <a:p>
            <a:r>
              <a:rPr lang="km-KH" sz="2400" b="1" dirty="0">
                <a:solidFill>
                  <a:srgbClr val="FF0000"/>
                </a:solidFill>
                <a:effectLst>
                  <a:outerShdw blurRad="38100" dist="38100" dir="2700000" algn="tl">
                    <a:srgbClr val="000000">
                      <a:alpha val="43137"/>
                    </a:srgbClr>
                  </a:outerShdw>
                </a:effectLst>
              </a:rPr>
              <a:t>មេរៀនទី១៣</a:t>
            </a:r>
            <a:r>
              <a:rPr lang="en-US" sz="2400" b="1" dirty="0">
                <a:solidFill>
                  <a:srgbClr val="FF0000"/>
                </a:solidFill>
                <a:effectLst>
                  <a:outerShdw blurRad="38100" dist="38100" dir="2700000" algn="tl">
                    <a:srgbClr val="000000">
                      <a:alpha val="43137"/>
                    </a:srgbClr>
                  </a:outerShdw>
                </a:effectLst>
              </a:rPr>
              <a:t>:</a:t>
            </a:r>
            <a:r>
              <a:rPr lang="km-KH" sz="2400" b="1" dirty="0">
                <a:solidFill>
                  <a:srgbClr val="FF0000"/>
                </a:solidFill>
                <a:effectLst>
                  <a:outerShdw blurRad="38100" dist="38100" dir="2700000" algn="tl">
                    <a:srgbClr val="000000">
                      <a:alpha val="43137"/>
                    </a:srgbClr>
                  </a:outerShdw>
                </a:effectLst>
              </a:rPr>
              <a:t>​​ </a:t>
            </a:r>
            <a:r>
              <a:rPr lang="en-US" sz="2400" b="1" dirty="0">
                <a:solidFill>
                  <a:srgbClr val="FF0000"/>
                </a:solidFill>
                <a:effectLst>
                  <a:outerShdw blurRad="38100" dist="38100" dir="2700000" algn="tl">
                    <a:srgbClr val="000000">
                      <a:alpha val="43137"/>
                    </a:srgbClr>
                  </a:outerShdw>
                </a:effectLst>
              </a:rPr>
              <a:t>JavaScript and Cookies</a:t>
            </a:r>
          </a:p>
        </p:txBody>
      </p:sp>
      <p:sp>
        <p:nvSpPr>
          <p:cNvPr id="6" name="Rectangle 5"/>
          <p:cNvSpPr/>
          <p:nvPr/>
        </p:nvSpPr>
        <p:spPr>
          <a:xfrm>
            <a:off x="476250" y="965538"/>
            <a:ext cx="11334750" cy="1200329"/>
          </a:xfrm>
          <a:prstGeom prst="rect">
            <a:avLst/>
          </a:prstGeom>
        </p:spPr>
        <p:txBody>
          <a:bodyPr wrap="square">
            <a:spAutoFit/>
          </a:bodyPr>
          <a:lstStyle/>
          <a:p>
            <a:r>
              <a:rPr lang="en-US" b="1" dirty="0"/>
              <a:t>What are Cookies ?</a:t>
            </a:r>
          </a:p>
          <a:p>
            <a:r>
              <a:rPr lang="en-US" dirty="0"/>
              <a:t>Web Browser and Server use HTTP protocol to communicate and HTTP is a stateless protocol. But for a commercial website it is required to maintain session information among different pages. For example one user registration ends after completing many pages. But how to maintain user's session information across all the web pages.</a:t>
            </a:r>
          </a:p>
        </p:txBody>
      </p:sp>
      <p:sp>
        <p:nvSpPr>
          <p:cNvPr id="7" name="Rectangle 6"/>
          <p:cNvSpPr/>
          <p:nvPr/>
        </p:nvSpPr>
        <p:spPr>
          <a:xfrm>
            <a:off x="476250" y="2432030"/>
            <a:ext cx="8889428" cy="2585323"/>
          </a:xfrm>
          <a:prstGeom prst="rect">
            <a:avLst/>
          </a:prstGeom>
        </p:spPr>
        <p:txBody>
          <a:bodyPr wrap="square">
            <a:spAutoFit/>
          </a:bodyPr>
          <a:lstStyle/>
          <a:p>
            <a:r>
              <a:rPr lang="en-US" dirty="0"/>
              <a:t>Cookies are a plain text data record of 5 variable-length fields:</a:t>
            </a:r>
          </a:p>
          <a:p>
            <a:pPr>
              <a:buFont typeface="Arial"/>
              <a:buChar char="•"/>
            </a:pPr>
            <a:r>
              <a:rPr lang="en-US" b="1" dirty="0"/>
              <a:t>Expires :</a:t>
            </a:r>
            <a:r>
              <a:rPr lang="en-US" dirty="0"/>
              <a:t> The date the cookie will expire. If this is blank, the cookie will expire when the visitor quits the browser.</a:t>
            </a:r>
          </a:p>
          <a:p>
            <a:pPr>
              <a:buFont typeface="Arial"/>
              <a:buChar char="•"/>
            </a:pPr>
            <a:r>
              <a:rPr lang="en-US" b="1" dirty="0"/>
              <a:t>Domain :</a:t>
            </a:r>
            <a:r>
              <a:rPr lang="en-US" dirty="0"/>
              <a:t> The domain name of your site.</a:t>
            </a:r>
          </a:p>
          <a:p>
            <a:pPr>
              <a:buFont typeface="Arial"/>
              <a:buChar char="•"/>
            </a:pPr>
            <a:r>
              <a:rPr lang="en-US" b="1" dirty="0"/>
              <a:t>Path :</a:t>
            </a:r>
            <a:r>
              <a:rPr lang="en-US" dirty="0"/>
              <a:t> The path to the directory or web page that set the cookie. This may be blank if you want to retrieve the cookie from any directory or page.</a:t>
            </a:r>
          </a:p>
          <a:p>
            <a:pPr>
              <a:buFont typeface="Arial"/>
              <a:buChar char="•"/>
            </a:pPr>
            <a:r>
              <a:rPr lang="en-US" b="1" dirty="0"/>
              <a:t>Secure :</a:t>
            </a:r>
            <a:r>
              <a:rPr lang="en-US" dirty="0"/>
              <a:t> If this field contains the word "secure" then the cookie may only be retrieved with a secure server. If this field is blank, no such restriction exists.</a:t>
            </a:r>
          </a:p>
          <a:p>
            <a:pPr>
              <a:buFont typeface="Arial"/>
              <a:buChar char="•"/>
            </a:pPr>
            <a:r>
              <a:rPr lang="en-US" b="1" dirty="0"/>
              <a:t>Name=Value :</a:t>
            </a:r>
            <a:r>
              <a:rPr lang="en-US" dirty="0"/>
              <a:t> Cookies are set and retrieved in the form of key and value pairs.</a:t>
            </a:r>
          </a:p>
        </p:txBody>
      </p:sp>
      <p:sp>
        <p:nvSpPr>
          <p:cNvPr id="8" name="Rectangle 7"/>
          <p:cNvSpPr/>
          <p:nvPr/>
        </p:nvSpPr>
        <p:spPr>
          <a:xfrm>
            <a:off x="476250" y="5229136"/>
            <a:ext cx="8458200" cy="1200329"/>
          </a:xfrm>
          <a:prstGeom prst="rect">
            <a:avLst/>
          </a:prstGeom>
        </p:spPr>
        <p:txBody>
          <a:bodyPr wrap="square">
            <a:spAutoFit/>
          </a:bodyPr>
          <a:lstStyle/>
          <a:p>
            <a:r>
              <a:rPr lang="en-US" b="1" dirty="0"/>
              <a:t>Storing Cookies:</a:t>
            </a:r>
          </a:p>
          <a:p>
            <a:r>
              <a:rPr lang="en-US" dirty="0"/>
              <a:t>The simplest way to create a cookie is to assign a string value to the </a:t>
            </a:r>
            <a:r>
              <a:rPr lang="en-US" i="1" dirty="0" err="1"/>
              <a:t>document.cookie</a:t>
            </a:r>
            <a:r>
              <a:rPr lang="en-US" dirty="0"/>
              <a:t> object, which looks like this:</a:t>
            </a:r>
          </a:p>
          <a:p>
            <a:r>
              <a:rPr lang="en-US" b="1" dirty="0"/>
              <a:t>Syntax:</a:t>
            </a:r>
          </a:p>
        </p:txBody>
      </p:sp>
    </p:spTree>
    <p:extLst>
      <p:ext uri="{BB962C8B-B14F-4D97-AF65-F5344CB8AC3E}">
        <p14:creationId xmlns:p14="http://schemas.microsoft.com/office/powerpoint/2010/main" val="22106761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1950" y="430768"/>
            <a:ext cx="5944576" cy="369332"/>
          </a:xfrm>
          <a:prstGeom prst="rect">
            <a:avLst/>
          </a:prstGeom>
        </p:spPr>
        <p:txBody>
          <a:bodyPr wrap="none">
            <a:spAutoFit/>
          </a:bodyPr>
          <a:lstStyle/>
          <a:p>
            <a:r>
              <a:rPr lang="en-US" dirty="0" err="1">
                <a:solidFill>
                  <a:srgbClr val="FF0000"/>
                </a:solidFill>
              </a:rPr>
              <a:t>document.cookie</a:t>
            </a:r>
            <a:r>
              <a:rPr lang="en-US" dirty="0">
                <a:solidFill>
                  <a:srgbClr val="FF0000"/>
                </a:solidFill>
              </a:rPr>
              <a:t> = "key1=value1;key2=value2;expires=date";</a:t>
            </a:r>
          </a:p>
        </p:txBody>
      </p:sp>
      <p:sp>
        <p:nvSpPr>
          <p:cNvPr id="6" name="Rectangle 5"/>
          <p:cNvSpPr/>
          <p:nvPr/>
        </p:nvSpPr>
        <p:spPr>
          <a:xfrm>
            <a:off x="210526" y="1024235"/>
            <a:ext cx="6096000" cy="923330"/>
          </a:xfrm>
          <a:prstGeom prst="rect">
            <a:avLst/>
          </a:prstGeom>
        </p:spPr>
        <p:txBody>
          <a:bodyPr>
            <a:spAutoFit/>
          </a:bodyPr>
          <a:lstStyle/>
          <a:p>
            <a:r>
              <a:rPr lang="en-US" b="1" dirty="0"/>
              <a:t>Example:</a:t>
            </a:r>
          </a:p>
          <a:p>
            <a:r>
              <a:rPr lang="en-US" dirty="0"/>
              <a:t>Following is the example to set a customer name in </a:t>
            </a:r>
            <a:r>
              <a:rPr lang="en-US" i="1" dirty="0"/>
              <a:t>input</a:t>
            </a:r>
            <a:r>
              <a:rPr lang="en-US" dirty="0"/>
              <a:t> cookie.</a:t>
            </a:r>
          </a:p>
        </p:txBody>
      </p:sp>
      <p:sp>
        <p:nvSpPr>
          <p:cNvPr id="7" name="Rectangle 6"/>
          <p:cNvSpPr/>
          <p:nvPr/>
        </p:nvSpPr>
        <p:spPr>
          <a:xfrm>
            <a:off x="6306526" y="157699"/>
            <a:ext cx="6096000" cy="7571303"/>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a:t>
            </a:r>
            <a:r>
              <a:rPr lang="en-US" dirty="0" err="1"/>
              <a:t>WriteCookie</a:t>
            </a:r>
            <a:r>
              <a:rPr lang="en-US" dirty="0"/>
              <a:t>()</a:t>
            </a:r>
          </a:p>
          <a:p>
            <a:r>
              <a:rPr lang="en-US" dirty="0"/>
              <a:t>{</a:t>
            </a:r>
          </a:p>
          <a:p>
            <a:r>
              <a:rPr lang="en-US" dirty="0"/>
              <a:t>   if( </a:t>
            </a:r>
            <a:r>
              <a:rPr lang="en-US" dirty="0" err="1"/>
              <a:t>document.myform.customer.value</a:t>
            </a:r>
            <a:r>
              <a:rPr lang="en-US" dirty="0"/>
              <a:t> == "" ){</a:t>
            </a:r>
          </a:p>
          <a:p>
            <a:r>
              <a:rPr lang="en-US" dirty="0"/>
              <a:t>      alert("Enter some value!");</a:t>
            </a:r>
          </a:p>
          <a:p>
            <a:r>
              <a:rPr lang="en-US" dirty="0"/>
              <a:t>      return;</a:t>
            </a:r>
          </a:p>
          <a:p>
            <a:r>
              <a:rPr lang="en-US" dirty="0"/>
              <a:t>   }</a:t>
            </a:r>
          </a:p>
          <a:p>
            <a:endParaRPr lang="en-US" dirty="0"/>
          </a:p>
          <a:p>
            <a:r>
              <a:rPr lang="en-US" dirty="0"/>
              <a:t>   </a:t>
            </a:r>
            <a:r>
              <a:rPr lang="en-US" dirty="0" err="1"/>
              <a:t>cookievalue</a:t>
            </a:r>
            <a:r>
              <a:rPr lang="en-US" dirty="0"/>
              <a:t>= escape(</a:t>
            </a:r>
            <a:r>
              <a:rPr lang="en-US" dirty="0" err="1"/>
              <a:t>document.myform.customer.value</a:t>
            </a:r>
            <a:r>
              <a:rPr lang="en-US" dirty="0"/>
              <a:t>) + ";";</a:t>
            </a:r>
          </a:p>
          <a:p>
            <a:r>
              <a:rPr lang="en-US" dirty="0"/>
              <a:t>   </a:t>
            </a:r>
            <a:r>
              <a:rPr lang="en-US" dirty="0" err="1"/>
              <a:t>document.cookie</a:t>
            </a:r>
            <a:r>
              <a:rPr lang="en-US" dirty="0"/>
              <a:t>="name=" + </a:t>
            </a:r>
            <a:r>
              <a:rPr lang="en-US" dirty="0" err="1"/>
              <a:t>cookievalue</a:t>
            </a:r>
            <a:r>
              <a:rPr lang="en-US" dirty="0"/>
              <a:t>;</a:t>
            </a:r>
          </a:p>
          <a:p>
            <a:r>
              <a:rPr lang="en-US" dirty="0"/>
              <a:t>   alert("Setting Cookies : " + "name=" + </a:t>
            </a:r>
            <a:r>
              <a:rPr lang="en-US" dirty="0" err="1"/>
              <a:t>cookievalue</a:t>
            </a:r>
            <a:r>
              <a:rPr lang="en-US" dirty="0"/>
              <a:t> );</a:t>
            </a:r>
          </a:p>
          <a:p>
            <a:r>
              <a:rPr lang="en-US" dirty="0"/>
              <a:t>}</a:t>
            </a:r>
          </a:p>
          <a:p>
            <a:r>
              <a:rPr lang="en-US" dirty="0"/>
              <a:t>//--&gt;</a:t>
            </a:r>
          </a:p>
          <a:p>
            <a:r>
              <a:rPr lang="en-US" dirty="0"/>
              <a:t>&lt;/script&gt;</a:t>
            </a:r>
          </a:p>
          <a:p>
            <a:r>
              <a:rPr lang="en-US" dirty="0"/>
              <a:t>&lt;/head&gt;</a:t>
            </a:r>
          </a:p>
          <a:p>
            <a:r>
              <a:rPr lang="en-US" dirty="0"/>
              <a:t>&lt;body&gt;</a:t>
            </a:r>
          </a:p>
          <a:p>
            <a:r>
              <a:rPr lang="en-US" dirty="0"/>
              <a:t>&lt;form name="</a:t>
            </a:r>
            <a:r>
              <a:rPr lang="en-US" dirty="0" err="1"/>
              <a:t>myform</a:t>
            </a:r>
            <a:r>
              <a:rPr lang="en-US" dirty="0"/>
              <a:t>" action=""&gt;</a:t>
            </a:r>
          </a:p>
          <a:p>
            <a:r>
              <a:rPr lang="en-US" dirty="0"/>
              <a:t>Enter name: &lt;input type="text" name="customer"/&gt;</a:t>
            </a:r>
          </a:p>
          <a:p>
            <a:r>
              <a:rPr lang="en-US" dirty="0"/>
              <a:t>&lt;input type="button" value="Set Cookie" </a:t>
            </a:r>
            <a:r>
              <a:rPr lang="en-US" dirty="0" err="1"/>
              <a:t>onclick</a:t>
            </a:r>
            <a:r>
              <a:rPr lang="en-US" dirty="0"/>
              <a:t>="</a:t>
            </a:r>
            <a:r>
              <a:rPr lang="en-US" dirty="0" err="1"/>
              <a:t>WriteCookie</a:t>
            </a:r>
            <a:r>
              <a:rPr lang="en-US" dirty="0"/>
              <a:t>();"/&gt;</a:t>
            </a:r>
          </a:p>
          <a:p>
            <a:r>
              <a:rPr lang="en-US" dirty="0"/>
              <a:t>&lt;/form&gt;</a:t>
            </a:r>
          </a:p>
          <a:p>
            <a:r>
              <a:rPr lang="en-US" dirty="0"/>
              <a:t>&lt;/body&gt;</a:t>
            </a:r>
          </a:p>
          <a:p>
            <a:r>
              <a:rPr lang="en-US" dirty="0"/>
              <a:t>&lt;/html&gt;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9" y="2986088"/>
            <a:ext cx="5694561"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0526" y="2314665"/>
            <a:ext cx="6096000" cy="646331"/>
          </a:xfrm>
          <a:prstGeom prst="rect">
            <a:avLst/>
          </a:prstGeom>
        </p:spPr>
        <p:txBody>
          <a:bodyPr>
            <a:spAutoFit/>
          </a:bodyPr>
          <a:lstStyle/>
          <a:p>
            <a:r>
              <a:rPr lang="en-US" dirty="0"/>
              <a:t>Following is the example to set a customer name in input cookie.</a:t>
            </a:r>
          </a:p>
        </p:txBody>
      </p:sp>
    </p:spTree>
    <p:extLst>
      <p:ext uri="{BB962C8B-B14F-4D97-AF65-F5344CB8AC3E}">
        <p14:creationId xmlns:p14="http://schemas.microsoft.com/office/powerpoint/2010/main" val="2223622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500" y="459939"/>
            <a:ext cx="6438900" cy="2585323"/>
          </a:xfrm>
          <a:prstGeom prst="rect">
            <a:avLst/>
          </a:prstGeom>
        </p:spPr>
        <p:txBody>
          <a:bodyPr wrap="square">
            <a:spAutoFit/>
          </a:bodyPr>
          <a:lstStyle/>
          <a:p>
            <a:r>
              <a:rPr lang="en-US" b="1" dirty="0"/>
              <a:t>Reading Cookies:</a:t>
            </a:r>
          </a:p>
          <a:p>
            <a:r>
              <a:rPr lang="en-US" dirty="0"/>
              <a:t>Reading a cookie is just as simple as writing one, because the value of the </a:t>
            </a:r>
            <a:r>
              <a:rPr lang="en-US" i="1" dirty="0" err="1"/>
              <a:t>document.cookie</a:t>
            </a:r>
            <a:r>
              <a:rPr lang="en-US" dirty="0"/>
              <a:t> object is the cookie. So you can use this string whenever you want to access the cookie.</a:t>
            </a:r>
          </a:p>
          <a:p>
            <a:r>
              <a:rPr lang="en-US" dirty="0"/>
              <a:t>The </a:t>
            </a:r>
            <a:r>
              <a:rPr lang="en-US" i="1" dirty="0" err="1"/>
              <a:t>document.cookie</a:t>
            </a:r>
            <a:r>
              <a:rPr lang="en-US" dirty="0"/>
              <a:t> string will keep a list of </a:t>
            </a:r>
            <a:r>
              <a:rPr lang="en-US" i="1" dirty="0"/>
              <a:t>name=value</a:t>
            </a:r>
            <a:r>
              <a:rPr lang="en-US" dirty="0"/>
              <a:t> pairs separated by semicolons, where </a:t>
            </a:r>
            <a:r>
              <a:rPr lang="en-US" i="1" dirty="0"/>
              <a:t>name</a:t>
            </a:r>
            <a:r>
              <a:rPr lang="en-US" dirty="0"/>
              <a:t> is the </a:t>
            </a:r>
            <a:r>
              <a:rPr lang="en-US" i="1" dirty="0"/>
              <a:t>name</a:t>
            </a:r>
            <a:r>
              <a:rPr lang="en-US" dirty="0"/>
              <a:t> of a cookie and value is its string value.</a:t>
            </a:r>
          </a:p>
          <a:p>
            <a:r>
              <a:rPr lang="en-US" dirty="0"/>
              <a:t>You can use strings' </a:t>
            </a:r>
            <a:r>
              <a:rPr lang="en-US" i="1" dirty="0"/>
              <a:t>split()</a:t>
            </a:r>
            <a:r>
              <a:rPr lang="en-US" dirty="0"/>
              <a:t> function to break the string into key and values as follows:</a:t>
            </a:r>
          </a:p>
        </p:txBody>
      </p:sp>
      <p:sp>
        <p:nvSpPr>
          <p:cNvPr id="5" name="Rectangle 4"/>
          <p:cNvSpPr/>
          <p:nvPr/>
        </p:nvSpPr>
        <p:spPr>
          <a:xfrm>
            <a:off x="7067550" y="0"/>
            <a:ext cx="6096000" cy="8125301"/>
          </a:xfrm>
          <a:prstGeom prst="rect">
            <a:avLst/>
          </a:prstGeom>
        </p:spPr>
        <p:txBody>
          <a:bodyPr>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&lt;!--</a:t>
            </a:r>
          </a:p>
          <a:p>
            <a:r>
              <a:rPr lang="en-US" dirty="0"/>
              <a:t>function </a:t>
            </a:r>
            <a:r>
              <a:rPr lang="en-US" dirty="0" err="1"/>
              <a:t>ReadCookie</a:t>
            </a:r>
            <a:r>
              <a:rPr lang="en-US" dirty="0"/>
              <a:t>()</a:t>
            </a:r>
          </a:p>
          <a:p>
            <a:r>
              <a:rPr lang="en-US" dirty="0"/>
              <a:t>{</a:t>
            </a:r>
          </a:p>
          <a:p>
            <a:r>
              <a:rPr lang="en-US" dirty="0"/>
              <a:t>   </a:t>
            </a:r>
            <a:r>
              <a:rPr lang="en-US" dirty="0" err="1"/>
              <a:t>var</a:t>
            </a:r>
            <a:r>
              <a:rPr lang="en-US" dirty="0"/>
              <a:t> </a:t>
            </a:r>
            <a:r>
              <a:rPr lang="en-US" dirty="0" err="1"/>
              <a:t>allcookies</a:t>
            </a:r>
            <a:r>
              <a:rPr lang="en-US" dirty="0"/>
              <a:t> = </a:t>
            </a:r>
            <a:r>
              <a:rPr lang="en-US" dirty="0" err="1"/>
              <a:t>document.cookie</a:t>
            </a:r>
            <a:r>
              <a:rPr lang="en-US" dirty="0"/>
              <a:t>;</a:t>
            </a:r>
          </a:p>
          <a:p>
            <a:r>
              <a:rPr lang="en-US" dirty="0"/>
              <a:t>   alert("All Cookies : " + </a:t>
            </a:r>
            <a:r>
              <a:rPr lang="en-US" dirty="0" err="1"/>
              <a:t>allcookies</a:t>
            </a:r>
            <a:r>
              <a:rPr lang="en-US" dirty="0"/>
              <a:t> );</a:t>
            </a:r>
          </a:p>
          <a:p>
            <a:endParaRPr lang="en-US" dirty="0"/>
          </a:p>
          <a:p>
            <a:r>
              <a:rPr lang="en-US" dirty="0"/>
              <a:t>   // Get all the cookies pairs in an array</a:t>
            </a:r>
          </a:p>
          <a:p>
            <a:r>
              <a:rPr lang="en-US" dirty="0"/>
              <a:t>   </a:t>
            </a:r>
            <a:r>
              <a:rPr lang="en-US" dirty="0" err="1"/>
              <a:t>cookiearray</a:t>
            </a:r>
            <a:r>
              <a:rPr lang="en-US" dirty="0"/>
              <a:t>  = </a:t>
            </a:r>
            <a:r>
              <a:rPr lang="en-US" dirty="0" err="1"/>
              <a:t>allcookies.split</a:t>
            </a:r>
            <a:r>
              <a:rPr lang="en-US" dirty="0"/>
              <a:t>(';');</a:t>
            </a:r>
          </a:p>
          <a:p>
            <a:endParaRPr lang="en-US" dirty="0"/>
          </a:p>
          <a:p>
            <a:r>
              <a:rPr lang="en-US" dirty="0"/>
              <a:t>   // Now take key value pair out of this array</a:t>
            </a:r>
          </a:p>
          <a:p>
            <a:r>
              <a:rPr lang="en-US" dirty="0"/>
              <a:t>   for(</a:t>
            </a:r>
            <a:r>
              <a:rPr lang="en-US" dirty="0" err="1"/>
              <a:t>var</a:t>
            </a:r>
            <a:r>
              <a:rPr lang="en-US" dirty="0"/>
              <a:t> i=0; i&lt;</a:t>
            </a:r>
            <a:r>
              <a:rPr lang="en-US" dirty="0" err="1"/>
              <a:t>cookiearray.length</a:t>
            </a:r>
            <a:r>
              <a:rPr lang="en-US" dirty="0"/>
              <a:t>; i++){</a:t>
            </a:r>
          </a:p>
          <a:p>
            <a:r>
              <a:rPr lang="en-US" dirty="0"/>
              <a:t>      name = </a:t>
            </a:r>
            <a:r>
              <a:rPr lang="en-US" dirty="0" err="1"/>
              <a:t>cookiearray</a:t>
            </a:r>
            <a:r>
              <a:rPr lang="en-US" dirty="0"/>
              <a:t>[i].split('=')[0];</a:t>
            </a:r>
          </a:p>
          <a:p>
            <a:r>
              <a:rPr lang="en-US" dirty="0"/>
              <a:t>      value = </a:t>
            </a:r>
            <a:r>
              <a:rPr lang="en-US" dirty="0" err="1"/>
              <a:t>cookiearray</a:t>
            </a:r>
            <a:r>
              <a:rPr lang="en-US" dirty="0"/>
              <a:t>[i].split('=')[1];</a:t>
            </a:r>
          </a:p>
          <a:p>
            <a:r>
              <a:rPr lang="en-US" dirty="0"/>
              <a:t>      alert("Key is : " + name + " and Value is : " + value);</a:t>
            </a:r>
          </a:p>
          <a:p>
            <a:r>
              <a:rPr lang="en-US" dirty="0"/>
              <a:t>   }</a:t>
            </a:r>
          </a:p>
          <a:p>
            <a:r>
              <a:rPr lang="en-US" dirty="0"/>
              <a:t>}</a:t>
            </a:r>
          </a:p>
          <a:p>
            <a:r>
              <a:rPr lang="en-US" dirty="0"/>
              <a:t>//--&gt;</a:t>
            </a:r>
          </a:p>
          <a:p>
            <a:r>
              <a:rPr lang="en-US" dirty="0"/>
              <a:t>&lt;/script&gt;</a:t>
            </a:r>
          </a:p>
          <a:p>
            <a:r>
              <a:rPr lang="en-US" dirty="0"/>
              <a:t>&lt;/head&gt;</a:t>
            </a:r>
          </a:p>
          <a:p>
            <a:r>
              <a:rPr lang="en-US" dirty="0"/>
              <a:t>&lt;body&gt;</a:t>
            </a:r>
          </a:p>
          <a:p>
            <a:r>
              <a:rPr lang="en-US" dirty="0"/>
              <a:t>&lt;form name="</a:t>
            </a:r>
            <a:r>
              <a:rPr lang="en-US" dirty="0" err="1"/>
              <a:t>myform</a:t>
            </a:r>
            <a:r>
              <a:rPr lang="en-US" dirty="0"/>
              <a:t>" action=""&gt;</a:t>
            </a:r>
          </a:p>
          <a:p>
            <a:r>
              <a:rPr lang="en-US" dirty="0"/>
              <a:t>&lt;input type="button" value="Get Cookie" </a:t>
            </a:r>
            <a:r>
              <a:rPr lang="en-US" dirty="0" err="1"/>
              <a:t>onclick</a:t>
            </a:r>
            <a:r>
              <a:rPr lang="en-US" dirty="0"/>
              <a:t>="</a:t>
            </a:r>
            <a:r>
              <a:rPr lang="en-US" dirty="0" err="1"/>
              <a:t>ReadCookie</a:t>
            </a:r>
            <a:r>
              <a:rPr lang="en-US" dirty="0"/>
              <a:t>()"/&gt;</a:t>
            </a:r>
          </a:p>
          <a:p>
            <a:r>
              <a:rPr lang="en-US" dirty="0"/>
              <a:t>&lt;/form&gt;</a:t>
            </a:r>
          </a:p>
          <a:p>
            <a:r>
              <a:rPr lang="en-US" dirty="0"/>
              <a:t>&lt;/body&gt;</a:t>
            </a:r>
          </a:p>
          <a:p>
            <a:r>
              <a:rPr lang="en-US" dirty="0"/>
              <a:t>&lt;/html&gt;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4552950"/>
            <a:ext cx="4024312" cy="55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71500" y="3730378"/>
            <a:ext cx="6096000" cy="646331"/>
          </a:xfrm>
          <a:prstGeom prst="rect">
            <a:avLst/>
          </a:prstGeom>
        </p:spPr>
        <p:txBody>
          <a:bodyPr>
            <a:spAutoFit/>
          </a:bodyPr>
          <a:lstStyle/>
          <a:p>
            <a:r>
              <a:rPr lang="en-US" dirty="0"/>
              <a:t>Following is the example to get the cookies set in previous section.</a:t>
            </a:r>
          </a:p>
        </p:txBody>
      </p:sp>
    </p:spTree>
    <p:extLst>
      <p:ext uri="{BB962C8B-B14F-4D97-AF65-F5344CB8AC3E}">
        <p14:creationId xmlns:p14="http://schemas.microsoft.com/office/powerpoint/2010/main" val="851801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11828</TotalTime>
  <Words>18236</Words>
  <Application>Microsoft Office PowerPoint</Application>
  <PresentationFormat>Widescreen</PresentationFormat>
  <Paragraphs>2678</Paragraphs>
  <Slides>150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150</vt:i4>
      </vt:variant>
    </vt:vector>
  </HeadingPairs>
  <TitlesOfParts>
    <vt:vector size="157" baseType="lpstr">
      <vt:lpstr>Arial</vt:lpstr>
      <vt:lpstr>Calibri</vt:lpstr>
      <vt:lpstr>Calibri Light</vt:lpstr>
      <vt:lpstr>Courier New</vt:lpstr>
      <vt:lpstr>Kh Battambang</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Chhun Nan</dc:creator>
  <cp:lastModifiedBy>LENOVO X1</cp:lastModifiedBy>
  <cp:revision>2090</cp:revision>
  <dcterms:created xsi:type="dcterms:W3CDTF">2015-03-30T08:02:47Z</dcterms:created>
  <dcterms:modified xsi:type="dcterms:W3CDTF">2023-12-29T10:54:34Z</dcterms:modified>
</cp:coreProperties>
</file>