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/>
          <a:lstStyle>
            <a:lvl1pPr marL="0" marR="0"/>
            <a:lvl2pPr marL="0" marR="0"/>
            <a:lvl3pPr marL="0" marR="0"/>
            <a:lvl4pPr marL="0" marR="0"/>
            <a:lvl5pPr marL="0" marR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anchor="ctr"/>
          <a:lstStyle>
            <a:lvl1pPr marL="760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1pPr>
            <a:lvl2pPr marL="1204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2pPr>
            <a:lvl3pPr marL="1649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3pPr>
            <a:lvl4pPr marL="2093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4pPr>
            <a:lvl5pPr marL="2538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270000" y="177800"/>
            <a:ext cx="10464800" cy="259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1270000" y="2768600"/>
            <a:ext cx="10464800" cy="6985000"/>
          </a:xfrm>
          <a:prstGeom prst="rect">
            <a:avLst/>
          </a:prstGeom>
        </p:spPr>
        <p:txBody>
          <a:bodyPr/>
          <a:lstStyle>
            <a:lvl1pPr marL="760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1pPr>
            <a:lvl2pPr marL="1204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2pPr>
            <a:lvl3pPr marL="1649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3pPr>
            <a:lvl4pPr marL="2093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4pPr>
            <a:lvl5pPr marL="2538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7772400" y="2705537"/>
            <a:ext cx="3962400" cy="5841126"/>
          </a:xfrm>
          <a:prstGeom prst="rect">
            <a:avLst/>
          </a:prstGeom>
        </p:spPr>
        <p:txBody>
          <a:bodyPr anchor="ctr"/>
          <a:lstStyle>
            <a:lvl1pPr marL="760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1pPr>
            <a:lvl2pPr marL="1204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2pPr>
            <a:lvl3pPr marL="1649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3pPr>
            <a:lvl4pPr marL="2093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4pPr>
            <a:lvl5pPr marL="2538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half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anchor="ctr"/>
          <a:lstStyle>
            <a:lvl1pPr marL="760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1pPr>
            <a:lvl2pPr marL="1204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2pPr>
            <a:lvl3pPr marL="1649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3pPr>
            <a:lvl4pPr marL="20939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4pPr>
            <a:lvl5pPr marL="2538412" marR="0" indent="-493712" algn="l">
              <a:spcBef>
                <a:spcPts val="3800"/>
              </a:spcBef>
              <a:buClr>
                <a:srgbClr val="000000"/>
              </a:buClr>
              <a:buSzPct val="171000"/>
              <a:buFont typeface="Gill Sans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anchor="ctr"/>
          <a:lstStyle>
            <a:lvl1pPr marL="8382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1pPr>
            <a:lvl2pPr marL="12827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2pPr>
            <a:lvl3pPr marL="17272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3pPr>
            <a:lvl4pPr marL="21717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4pPr>
            <a:lvl5pPr marL="26162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 marL="838200" marR="0" indent="-571500" algn="l">
              <a:spcBef>
                <a:spcPts val="48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1pPr>
            <a:lvl2pPr marL="1282700" marR="0" indent="-571500" algn="l">
              <a:spcBef>
                <a:spcPts val="48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2pPr>
            <a:lvl3pPr marL="1727200" marR="0" indent="-571500" algn="l">
              <a:spcBef>
                <a:spcPts val="48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3pPr>
            <a:lvl4pPr marL="2171700" marR="0" indent="-571500" algn="l">
              <a:spcBef>
                <a:spcPts val="48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4pPr>
            <a:lvl5pPr marL="2616200" marR="0" indent="-571500" algn="l">
              <a:spcBef>
                <a:spcPts val="4800"/>
              </a:spcBef>
              <a:buClr>
                <a:srgbClr val="000000"/>
              </a:buClr>
              <a:buSzPct val="171000"/>
              <a:buFont typeface="Gill Sans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marR="0">
              <a:defRPr sz="3400"/>
            </a:lvl1pPr>
            <a:lvl2pPr marL="0" marR="0">
              <a:defRPr sz="3400"/>
            </a:lvl2pPr>
            <a:lvl3pPr marL="0" marR="0">
              <a:defRPr sz="3400"/>
            </a:lvl3pPr>
            <a:lvl4pPr marL="0" marR="0">
              <a:defRPr sz="3400"/>
            </a:lvl4pPr>
            <a:lvl5pPr marL="0" marR="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marR="0">
              <a:defRPr sz="3400"/>
            </a:lvl1pPr>
            <a:lvl2pPr marL="0" marR="0">
              <a:defRPr sz="3400"/>
            </a:lvl2pPr>
            <a:lvl3pPr marL="0" marR="0">
              <a:defRPr sz="3400"/>
            </a:lvl3pPr>
            <a:lvl4pPr marL="0" marR="0">
              <a:defRPr sz="3400"/>
            </a:lvl4pPr>
            <a:lvl5pPr marL="0" marR="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50240" y="2275839"/>
            <a:ext cx="11704321" cy="643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69050" y="9283700"/>
            <a:ext cx="266700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/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40639" marR="40639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"/>
          <p:cNvGrpSpPr/>
          <p:nvPr/>
        </p:nvGrpSpPr>
        <p:grpSpPr>
          <a:xfrm>
            <a:off x="1054100" y="1358900"/>
            <a:ext cx="6743700" cy="8458205"/>
            <a:chOff x="0" y="0"/>
            <a:chExt cx="6743700" cy="8458204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6743700" cy="8458205"/>
            </a:xfrm>
            <a:prstGeom prst="rect">
              <a:avLst/>
            </a:prstGeom>
            <a:solidFill>
              <a:srgbClr val="FF343A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3" name="Linux Ubuntu OS"/>
            <p:cNvSpPr/>
            <p:nvPr/>
          </p:nvSpPr>
          <p:spPr>
            <a:xfrm>
              <a:off x="0" y="3864794"/>
              <a:ext cx="6743700" cy="728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Linux Ubuntu OS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7797800" y="1358900"/>
            <a:ext cx="5003800" cy="6108700"/>
            <a:chOff x="0" y="0"/>
            <a:chExt cx="5003800" cy="6108700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5003800" cy="6108700"/>
            </a:xfrm>
            <a:prstGeom prst="rect">
              <a:avLst/>
            </a:prstGeom>
            <a:solidFill>
              <a:srgbClr val="89171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6" name="Windows"/>
            <p:cNvSpPr/>
            <p:nvPr/>
          </p:nvSpPr>
          <p:spPr>
            <a:xfrm>
              <a:off x="0" y="2762250"/>
              <a:ext cx="50038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Windows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7213600" y="5003800"/>
            <a:ext cx="1600200" cy="825500"/>
            <a:chOff x="0" y="0"/>
            <a:chExt cx="1600200" cy="825500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600200" cy="825500"/>
            </a:xfrm>
            <a:prstGeom prst="rect">
              <a:avLst/>
            </a:prstGeom>
            <a:solidFill>
              <a:srgbClr val="0067ED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" name="Network:…"/>
            <p:cNvSpPr/>
            <p:nvPr/>
          </p:nvSpPr>
          <p:spPr>
            <a:xfrm>
              <a:off x="0" y="57150"/>
              <a:ext cx="1600200" cy="7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0" marR="0" algn="ctr">
                <a:buClr>
                  <a:srgbClr val="FFFFFF"/>
                </a:buClr>
                <a:buFont typeface="Gill Sans"/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Network:</a:t>
              </a:r>
            </a:p>
            <a:p>
              <a:pPr marL="0" marR="0" algn="ctr">
                <a:buClr>
                  <a:srgbClr val="FFFFFF"/>
                </a:buClr>
                <a:buFont typeface="Gill Sans"/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Host-Only</a:t>
              </a:r>
            </a:p>
          </p:txBody>
        </p:sp>
      </p:grpSp>
      <p:sp>
        <p:nvSpPr>
          <p:cNvPr id="141" name="Line"/>
          <p:cNvSpPr/>
          <p:nvPr/>
        </p:nvSpPr>
        <p:spPr>
          <a:xfrm>
            <a:off x="7594600" y="5842000"/>
            <a:ext cx="1588" cy="6731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7340600" y="5816600"/>
            <a:ext cx="12700" cy="6858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45" name="Group"/>
          <p:cNvGrpSpPr/>
          <p:nvPr/>
        </p:nvGrpSpPr>
        <p:grpSpPr>
          <a:xfrm>
            <a:off x="5422900" y="6477000"/>
            <a:ext cx="2260600" cy="1485901"/>
            <a:chOff x="0" y="0"/>
            <a:chExt cx="2260600" cy="1485900"/>
          </a:xfrm>
        </p:grpSpPr>
        <p:sp>
          <p:nvSpPr>
            <p:cNvPr id="143" name="Rectangle"/>
            <p:cNvSpPr/>
            <p:nvPr/>
          </p:nvSpPr>
          <p:spPr>
            <a:xfrm>
              <a:off x="0" y="0"/>
              <a:ext cx="2260600" cy="1485901"/>
            </a:xfrm>
            <a:prstGeom prst="rect">
              <a:avLst/>
            </a:prstGeom>
            <a:solidFill>
              <a:srgbClr val="EAB364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4" name="Player 3.1…"/>
            <p:cNvSpPr/>
            <p:nvPr/>
          </p:nvSpPr>
          <p:spPr>
            <a:xfrm>
              <a:off x="0" y="50800"/>
              <a:ext cx="2260600" cy="138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Player 3.1</a:t>
              </a:r>
            </a:p>
            <a:p>
              <a:pPr marL="0" marR="0" algn="ctr">
                <a:buClr>
                  <a:srgbClr val="FFFFFF"/>
                </a:buClr>
                <a:buFont typeface="Gill Sans"/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on local-host and can be part of pass-through setup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3810000" y="6489700"/>
            <a:ext cx="939800" cy="520700"/>
            <a:chOff x="0" y="0"/>
            <a:chExt cx="939800" cy="520700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939800" cy="520700"/>
            </a:xfrm>
            <a:prstGeom prst="rect">
              <a:avLst/>
            </a:prstGeom>
            <a:solidFill>
              <a:srgbClr val="EAB364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7" name="*.cfg"/>
            <p:cNvSpPr/>
            <p:nvPr/>
          </p:nvSpPr>
          <p:spPr>
            <a:xfrm>
              <a:off x="0" y="114300"/>
              <a:ext cx="939800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*.cfg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4762500" y="6642100"/>
            <a:ext cx="660400" cy="158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2921000" y="7416800"/>
            <a:ext cx="2514600" cy="158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53" name="Group"/>
          <p:cNvGrpSpPr/>
          <p:nvPr/>
        </p:nvGrpSpPr>
        <p:grpSpPr>
          <a:xfrm>
            <a:off x="1638300" y="6527800"/>
            <a:ext cx="1270000" cy="1270000"/>
            <a:chOff x="0" y="0"/>
            <a:chExt cx="1270000" cy="1270000"/>
          </a:xfrm>
        </p:grpSpPr>
        <p:sp>
          <p:nvSpPr>
            <p:cNvPr id="151" name="Square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rgbClr val="4EE238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" name="C++ Code"/>
            <p:cNvSpPr/>
            <p:nvPr/>
          </p:nvSpPr>
          <p:spPr>
            <a:xfrm>
              <a:off x="0" y="488950"/>
              <a:ext cx="1270000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C++ Code</a:t>
              </a:r>
            </a:p>
          </p:txBody>
        </p:sp>
      </p:grpSp>
      <p:sp>
        <p:nvSpPr>
          <p:cNvPr id="154" name="Line"/>
          <p:cNvSpPr/>
          <p:nvPr/>
        </p:nvSpPr>
        <p:spPr>
          <a:xfrm flipH="1">
            <a:off x="2971800" y="7645400"/>
            <a:ext cx="2438400" cy="158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57" name="Group"/>
          <p:cNvGrpSpPr/>
          <p:nvPr/>
        </p:nvGrpSpPr>
        <p:grpSpPr>
          <a:xfrm>
            <a:off x="8026400" y="1498600"/>
            <a:ext cx="4686300" cy="1028700"/>
            <a:chOff x="0" y="0"/>
            <a:chExt cx="4686300" cy="1028700"/>
          </a:xfrm>
        </p:grpSpPr>
        <p:sp>
          <p:nvSpPr>
            <p:cNvPr id="155" name="Rectangle"/>
            <p:cNvSpPr/>
            <p:nvPr/>
          </p:nvSpPr>
          <p:spPr>
            <a:xfrm>
              <a:off x="0" y="0"/>
              <a:ext cx="4686300" cy="1028700"/>
            </a:xfrm>
            <a:prstGeom prst="rect">
              <a:avLst/>
            </a:prstGeom>
            <a:solidFill>
              <a:srgbClr val="E2E43B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6" name="UT2004…"/>
            <p:cNvSpPr/>
            <p:nvPr/>
          </p:nvSpPr>
          <p:spPr>
            <a:xfrm>
              <a:off x="0" y="69850"/>
              <a:ext cx="4686300" cy="88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0" marR="0" algn="ctr">
                <a:buClr>
                  <a:srgbClr val="FFFFFF"/>
                </a:buClr>
                <a:buFont typeface="Gill Sans"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UT2004</a:t>
              </a:r>
            </a:p>
            <a:p>
              <a:pPr marL="0" marR="0" algn="ctr">
                <a:buClr>
                  <a:srgbClr val="FFFFFF"/>
                </a:buClr>
                <a:buFont typeface="Gill Sans"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USARSim 3.37 | server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10287000" y="2819400"/>
            <a:ext cx="2413000" cy="939800"/>
            <a:chOff x="0" y="0"/>
            <a:chExt cx="2413000" cy="939800"/>
          </a:xfrm>
        </p:grpSpPr>
        <p:sp>
          <p:nvSpPr>
            <p:cNvPr id="158" name="Rectangle"/>
            <p:cNvSpPr/>
            <p:nvPr/>
          </p:nvSpPr>
          <p:spPr>
            <a:xfrm>
              <a:off x="0" y="0"/>
              <a:ext cx="2413000" cy="939800"/>
            </a:xfrm>
            <a:prstGeom prst="rect">
              <a:avLst/>
            </a:prstGeom>
            <a:solidFill>
              <a:srgbClr val="C9CB34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9" name="UT2004…"/>
            <p:cNvSpPr/>
            <p:nvPr/>
          </p:nvSpPr>
          <p:spPr>
            <a:xfrm>
              <a:off x="0" y="25400"/>
              <a:ext cx="2413000" cy="88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0" marR="0" algn="ctr">
                <a:buClr>
                  <a:srgbClr val="FFFFFF"/>
                </a:buClr>
                <a:buFont typeface="Gill Sans"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UT2004</a:t>
              </a:r>
            </a:p>
            <a:p>
              <a:pPr marL="0" marR="0" algn="ctr">
                <a:buClr>
                  <a:srgbClr val="FFFFFF"/>
                </a:buClr>
                <a:buFont typeface="Gill Sans"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Client</a:t>
              </a:r>
            </a:p>
          </p:txBody>
        </p:sp>
      </p:grpSp>
      <p:sp>
        <p:nvSpPr>
          <p:cNvPr id="161" name="Line"/>
          <p:cNvSpPr/>
          <p:nvPr/>
        </p:nvSpPr>
        <p:spPr>
          <a:xfrm>
            <a:off x="10604500" y="2527300"/>
            <a:ext cx="1588" cy="2794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Line"/>
          <p:cNvSpPr/>
          <p:nvPr/>
        </p:nvSpPr>
        <p:spPr>
          <a:xfrm flipV="1">
            <a:off x="10375900" y="2514600"/>
            <a:ext cx="1588" cy="2921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65" name="Group"/>
          <p:cNvGrpSpPr/>
          <p:nvPr/>
        </p:nvGrpSpPr>
        <p:grpSpPr>
          <a:xfrm>
            <a:off x="4381500" y="2921000"/>
            <a:ext cx="2628900" cy="1968500"/>
            <a:chOff x="0" y="0"/>
            <a:chExt cx="2628900" cy="1968500"/>
          </a:xfrm>
        </p:grpSpPr>
        <p:sp>
          <p:nvSpPr>
            <p:cNvPr id="163" name="Rectangle"/>
            <p:cNvSpPr/>
            <p:nvPr/>
          </p:nvSpPr>
          <p:spPr>
            <a:xfrm>
              <a:off x="0" y="241300"/>
              <a:ext cx="2628900" cy="1485901"/>
            </a:xfrm>
            <a:prstGeom prst="rect">
              <a:avLst/>
            </a:prstGeom>
            <a:solidFill>
              <a:srgbClr val="EAB364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4" name="TraderBots…"/>
            <p:cNvSpPr/>
            <p:nvPr/>
          </p:nvSpPr>
          <p:spPr>
            <a:xfrm>
              <a:off x="0" y="0"/>
              <a:ext cx="2628900" cy="196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TraderBots</a:t>
              </a:r>
            </a:p>
            <a:p>
              <a:pPr marL="0" marR="0" algn="ctr">
                <a:buClr>
                  <a:srgbClr val="FFFFFF"/>
                </a:buClr>
                <a:buFont typeface="Gill Sans"/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r>
                <a:t>it can connect to player locally</a:t>
              </a:r>
            </a:p>
          </p:txBody>
        </p:sp>
      </p:grpSp>
      <p:sp>
        <p:nvSpPr>
          <p:cNvPr id="166" name="Line"/>
          <p:cNvSpPr/>
          <p:nvPr/>
        </p:nvSpPr>
        <p:spPr>
          <a:xfrm flipV="1">
            <a:off x="6501577" y="4635565"/>
            <a:ext cx="12701" cy="185420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Line"/>
          <p:cNvSpPr/>
          <p:nvPr/>
        </p:nvSpPr>
        <p:spPr>
          <a:xfrm flipH="1">
            <a:off x="6743699" y="4648200"/>
            <a:ext cx="1" cy="182880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tif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tif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