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62" r:id="rId6"/>
    <p:sldId id="259" r:id="rId7"/>
    <p:sldId id="260" r:id="rId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88F3817-E326-46C7-AFC1-9AD0CF4A7955}" type="datetimeFigureOut">
              <a:rPr lang="es-MX" smtClean="0"/>
              <a:t>07/04/2014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normAutofit/>
          </a:bodyPr>
          <a:lstStyle/>
          <a:p>
            <a:fld id="{44983243-BF0A-449E-BAE4-54B93E754323}"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88F3817-E326-46C7-AFC1-9AD0CF4A7955}" type="datetimeFigureOut">
              <a:rPr lang="es-MX" smtClean="0"/>
              <a:t>07/04/2014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4983243-BF0A-449E-BAE4-54B93E754323}"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88F3817-E326-46C7-AFC1-9AD0CF4A7955}" type="datetimeFigureOut">
              <a:rPr lang="es-MX" smtClean="0"/>
              <a:t>07/04/2014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4983243-BF0A-449E-BAE4-54B93E754323}"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a:xfrm>
            <a:off x="685800" y="1600201"/>
            <a:ext cx="7772400" cy="3733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88F3817-E326-46C7-AFC1-9AD0CF4A7955}" type="datetimeFigureOut">
              <a:rPr lang="es-MX" smtClean="0"/>
              <a:t>07/04/2014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4983243-BF0A-449E-BAE4-54B93E754323}"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88F3817-E326-46C7-AFC1-9AD0CF4A7955}" type="datetimeFigureOut">
              <a:rPr lang="es-MX" smtClean="0"/>
              <a:t>07/04/2014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4983243-BF0A-449E-BAE4-54B93E754323}"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88F3817-E326-46C7-AFC1-9AD0CF4A7955}" type="datetimeFigureOut">
              <a:rPr lang="es-MX" smtClean="0"/>
              <a:t>07/04/2014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4983243-BF0A-449E-BAE4-54B93E754323}" type="slidenum">
              <a:rPr lang="es-MX" smtClean="0"/>
              <a:t>‹Nº›</a:t>
            </a:fld>
            <a:endParaRPr lang="es-MX"/>
          </a:p>
        </p:txBody>
      </p:sp>
      <p:sp>
        <p:nvSpPr>
          <p:cNvPr id="13" name="Content Placeholder 12"/>
          <p:cNvSpPr>
            <a:spLocks noGrp="1"/>
          </p:cNvSpPr>
          <p:nvPr>
            <p:ph sz="quarter" idx="13"/>
          </p:nvPr>
        </p:nvSpPr>
        <p:spPr>
          <a:xfrm>
            <a:off x="685800" y="1536192"/>
            <a:ext cx="3657600"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088F3817-E326-46C7-AFC1-9AD0CF4A7955}" type="datetimeFigureOut">
              <a:rPr lang="es-MX" smtClean="0"/>
              <a:t>07/04/2014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4983243-BF0A-449E-BAE4-54B93E754323}" type="slidenum">
              <a:rPr lang="es-MX" smtClean="0"/>
              <a:t>‹Nº›</a:t>
            </a:fld>
            <a:endParaRPr lang="es-MX"/>
          </a:p>
        </p:txBody>
      </p:sp>
      <p:sp>
        <p:nvSpPr>
          <p:cNvPr id="15" name="Content Placeholder 14"/>
          <p:cNvSpPr>
            <a:spLocks noGrp="1"/>
          </p:cNvSpPr>
          <p:nvPr>
            <p:ph sz="quarter" idx="13"/>
          </p:nvPr>
        </p:nvSpPr>
        <p:spPr>
          <a:xfrm>
            <a:off x="685800" y="2209800"/>
            <a:ext cx="3657600" cy="3200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088F3817-E326-46C7-AFC1-9AD0CF4A7955}" type="datetimeFigureOut">
              <a:rPr lang="es-MX" smtClean="0"/>
              <a:t>07/04/2014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4983243-BF0A-449E-BAE4-54B93E754323}"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088F3817-E326-46C7-AFC1-9AD0CF4A7955}" type="datetimeFigureOut">
              <a:rPr lang="es-MX" smtClean="0"/>
              <a:t>07/04/2014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4983243-BF0A-449E-BAE4-54B93E754323}"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s-ES" smtClean="0"/>
              <a:t>Haga clic para modificar el estilo de título del patrón</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88F3817-E326-46C7-AFC1-9AD0CF4A7955}" type="datetimeFigureOut">
              <a:rPr lang="es-MX" smtClean="0"/>
              <a:t>07/04/2014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4983243-BF0A-449E-BAE4-54B93E754323}" type="slidenum">
              <a:rPr lang="es-MX" smtClean="0"/>
              <a:t>‹Nº›</a:t>
            </a:fld>
            <a:endParaRPr lang="es-MX"/>
          </a:p>
        </p:txBody>
      </p:sp>
      <p:sp>
        <p:nvSpPr>
          <p:cNvPr id="13" name="Content Placeholder 12"/>
          <p:cNvSpPr>
            <a:spLocks noGrp="1"/>
          </p:cNvSpPr>
          <p:nvPr>
            <p:ph sz="quarter" idx="13"/>
          </p:nvPr>
        </p:nvSpPr>
        <p:spPr>
          <a:xfrm>
            <a:off x="4572000" y="609600"/>
            <a:ext cx="3886200" cy="4191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88F3817-E326-46C7-AFC1-9AD0CF4A7955}" type="datetimeFigureOut">
              <a:rPr lang="es-MX" smtClean="0"/>
              <a:t>07/04/2014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4983243-BF0A-449E-BAE4-54B93E754323}" type="slidenum">
              <a:rPr lang="es-MX" smtClean="0"/>
              <a:t>‹Nº›</a:t>
            </a:fld>
            <a:endParaRPr lang="es-MX"/>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s-ES" smtClean="0"/>
              <a:t>Haga clic para modificar el estilo de título del patrón</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088F3817-E326-46C7-AFC1-9AD0CF4A7955}" type="datetimeFigureOut">
              <a:rPr lang="es-MX" smtClean="0"/>
              <a:t>07/04/2014</a:t>
            </a:fld>
            <a:endParaRPr lang="es-MX"/>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s-MX"/>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44983243-BF0A-449E-BAE4-54B93E754323}" type="slidenum">
              <a:rPr lang="es-MX" smtClean="0"/>
              <a:t>‹Nº›</a:t>
            </a:fld>
            <a:endParaRPr lang="es-MX"/>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3.4 El Mundo del Trabajo</a:t>
            </a:r>
            <a:endParaRPr lang="es-MX" dirty="0"/>
          </a:p>
        </p:txBody>
      </p:sp>
      <p:sp>
        <p:nvSpPr>
          <p:cNvPr id="3" name="2 Subtítulo"/>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2969144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El Trabajo</a:t>
            </a:r>
            <a:endParaRPr lang="es-MX" dirty="0"/>
          </a:p>
        </p:txBody>
      </p:sp>
      <p:sp>
        <p:nvSpPr>
          <p:cNvPr id="3" name="2 Marcador de contenido"/>
          <p:cNvSpPr>
            <a:spLocks noGrp="1"/>
          </p:cNvSpPr>
          <p:nvPr>
            <p:ph idx="1"/>
          </p:nvPr>
        </p:nvSpPr>
        <p:spPr/>
        <p:txBody>
          <a:bodyPr>
            <a:normAutofit/>
          </a:bodyPr>
          <a:lstStyle/>
          <a:p>
            <a:pPr algn="just"/>
            <a:r>
              <a:rPr lang="es-MX" dirty="0" smtClean="0"/>
              <a:t>De los factores productivos, el trabajo es, sin duda, el fundamental. Es la energía del hombre puesta en movimiento para producir. Comprende varias dimensiones y niveles de complejidad, además, para desarrollar las diferentes fases en su ejecución se requiere de una formación previa.</a:t>
            </a:r>
          </a:p>
          <a:p>
            <a:pPr algn="just"/>
            <a:r>
              <a:rPr lang="es-MX" dirty="0"/>
              <a:t>Los cambios en el trabajo, en las condiciones y estilos laborales, demandan de los profesionistas nuevos conocimientos, habilidades, actitudes y competencias que les permitan dar respuesta rápida y eficiente a los problemas</a:t>
            </a:r>
            <a:r>
              <a:rPr lang="es-MX" dirty="0" smtClean="0"/>
              <a:t>.</a:t>
            </a:r>
            <a:endParaRPr lang="es-MX" dirty="0"/>
          </a:p>
        </p:txBody>
      </p:sp>
    </p:spTree>
    <p:extLst>
      <p:ext uri="{BB962C8B-B14F-4D97-AF65-F5344CB8AC3E}">
        <p14:creationId xmlns:p14="http://schemas.microsoft.com/office/powerpoint/2010/main" val="2284988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Pasado vs presente</a:t>
            </a:r>
            <a:endParaRPr lang="es-MX" dirty="0"/>
          </a:p>
        </p:txBody>
      </p:sp>
      <p:sp>
        <p:nvSpPr>
          <p:cNvPr id="3" name="2 Marcador de contenido"/>
          <p:cNvSpPr>
            <a:spLocks noGrp="1"/>
          </p:cNvSpPr>
          <p:nvPr>
            <p:ph idx="1"/>
          </p:nvPr>
        </p:nvSpPr>
        <p:spPr>
          <a:xfrm>
            <a:off x="685800" y="1600200"/>
            <a:ext cx="7772400" cy="3845023"/>
          </a:xfrm>
        </p:spPr>
        <p:txBody>
          <a:bodyPr>
            <a:normAutofit fontScale="92500" lnSpcReduction="10000"/>
          </a:bodyPr>
          <a:lstStyle/>
          <a:p>
            <a:pPr algn="just"/>
            <a:r>
              <a:rPr lang="es-MX" dirty="0" smtClean="0"/>
              <a:t>Al principio, a nivel social se efectuaba la transmisión de los saberes pertenecientes a un oficio, expresado en la relación clásica maestro-aprendiz; esta interacción funcionaba como una escuela, pero, al crearse las universidades, poco a poco éstas fueron absorbiendo esta función de forma en los diversos oficios que han de apoyar la economía en la sociedad.</a:t>
            </a:r>
          </a:p>
          <a:p>
            <a:pPr algn="just"/>
            <a:r>
              <a:rPr lang="es-MX" dirty="0" smtClean="0"/>
              <a:t>Actualmente desde el momento en que la formación inicial de los profesionistas ya no es suficiente ni garantiza en modo alguno, el acceso al mercado laboral. Ahora se requiere de actualización permanente en la profesión y aun para el cambio en las profesiones, de acuerdo con las necesidades del empleo y de la sociedad. La universidad ya no se puede quedar cumpliendo el papel de formar profesionistas, tiene que seguir trabajando en su formación continua, de manera permanente en relación con las asociaciones de profesionistas y con los diversos.</a:t>
            </a:r>
            <a:endParaRPr lang="es-MX" dirty="0"/>
          </a:p>
        </p:txBody>
      </p:sp>
    </p:spTree>
    <p:extLst>
      <p:ext uri="{BB962C8B-B14F-4D97-AF65-F5344CB8AC3E}">
        <p14:creationId xmlns:p14="http://schemas.microsoft.com/office/powerpoint/2010/main" val="2316441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Posfordismo</a:t>
            </a:r>
            <a:endParaRPr lang="es-MX" dirty="0"/>
          </a:p>
        </p:txBody>
      </p:sp>
      <p:sp>
        <p:nvSpPr>
          <p:cNvPr id="3" name="2 Marcador de contenido"/>
          <p:cNvSpPr>
            <a:spLocks noGrp="1"/>
          </p:cNvSpPr>
          <p:nvPr>
            <p:ph idx="1"/>
          </p:nvPr>
        </p:nvSpPr>
        <p:spPr/>
        <p:txBody>
          <a:bodyPr>
            <a:normAutofit/>
          </a:bodyPr>
          <a:lstStyle/>
          <a:p>
            <a:pPr algn="just"/>
            <a:r>
              <a:rPr lang="es-MX" dirty="0"/>
              <a:t>Una de las transformaciones mas perceptibles es la casi desaparición de la perspectiva del trabajo permanente, del empleo para toda la vida, ya que este régimen tradicional cede ahora paso a lo se que llama modelo de trabajo flexible </a:t>
            </a:r>
            <a:r>
              <a:rPr lang="es-MX" dirty="0" smtClean="0"/>
              <a:t>en </a:t>
            </a:r>
            <a:r>
              <a:rPr lang="es-MX" dirty="0"/>
              <a:t>el contexto de una mundialización de los productos y de los procesos</a:t>
            </a:r>
            <a:r>
              <a:rPr lang="es-MX" dirty="0" smtClean="0"/>
              <a:t>.</a:t>
            </a:r>
          </a:p>
          <a:p>
            <a:pPr algn="just"/>
            <a:r>
              <a:rPr lang="es-MX" dirty="0"/>
              <a:t>S</a:t>
            </a:r>
            <a:r>
              <a:rPr lang="es-MX" dirty="0" smtClean="0"/>
              <a:t>e </a:t>
            </a:r>
            <a:r>
              <a:rPr lang="es-MX" dirty="0"/>
              <a:t>diferencia del </a:t>
            </a:r>
            <a:r>
              <a:rPr lang="es-MX" dirty="0" err="1"/>
              <a:t>fordismo</a:t>
            </a:r>
            <a:r>
              <a:rPr lang="es-MX" dirty="0"/>
              <a:t>, sistema de producción usado en las plantas automotrices de Henry Ford, en que en estos los trabajadores se encontraban en una estructura de producción en línea, y realizaban tareas repetitivas especializadas. </a:t>
            </a:r>
            <a:r>
              <a:rPr lang="es-MX" dirty="0" smtClean="0"/>
              <a:t>Pasando </a:t>
            </a:r>
            <a:r>
              <a:rPr lang="es-MX" dirty="0"/>
              <a:t>de una única estructura de montaje en línea a un proceso de producción fragmentado en el que cada área se encarga de una tarea específica. </a:t>
            </a:r>
            <a:endParaRPr lang="es-MX" dirty="0"/>
          </a:p>
        </p:txBody>
      </p:sp>
    </p:spTree>
    <p:extLst>
      <p:ext uri="{BB962C8B-B14F-4D97-AF65-F5344CB8AC3E}">
        <p14:creationId xmlns:p14="http://schemas.microsoft.com/office/powerpoint/2010/main" val="1658225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pPr algn="just"/>
            <a:r>
              <a:rPr lang="es-MX" dirty="0"/>
              <a:t>En vez de investigar con cantidades enormes de dinero la producción en masa de un solo producto, las empresas necesitan ahora construir un sistema inteligente de trabajo y máquinas que sean flexibles y puedan responder rápidamente a los caprichos del mercado</a:t>
            </a:r>
            <a:r>
              <a:rPr lang="es-MX" dirty="0" smtClean="0"/>
              <a:t>.</a:t>
            </a:r>
          </a:p>
          <a:p>
            <a:pPr algn="just"/>
            <a:r>
              <a:rPr lang="es-MX" dirty="0"/>
              <a:t>Pasando de una única estructura de montaje en línea a un proceso de producción fragmentado en el que cada área se encarga de una tarea específica.</a:t>
            </a:r>
            <a:endParaRPr lang="es-MX" dirty="0"/>
          </a:p>
        </p:txBody>
      </p:sp>
    </p:spTree>
    <p:extLst>
      <p:ext uri="{BB962C8B-B14F-4D97-AF65-F5344CB8AC3E}">
        <p14:creationId xmlns:p14="http://schemas.microsoft.com/office/powerpoint/2010/main" val="1442903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Conocimiento profesional</a:t>
            </a:r>
            <a:endParaRPr lang="es-MX" dirty="0"/>
          </a:p>
        </p:txBody>
      </p:sp>
      <p:sp>
        <p:nvSpPr>
          <p:cNvPr id="3" name="2 Marcador de contenido"/>
          <p:cNvSpPr>
            <a:spLocks noGrp="1"/>
          </p:cNvSpPr>
          <p:nvPr>
            <p:ph idx="1"/>
          </p:nvPr>
        </p:nvSpPr>
        <p:spPr/>
        <p:txBody>
          <a:bodyPr/>
          <a:lstStyle/>
          <a:p>
            <a:pPr algn="just"/>
            <a:r>
              <a:rPr lang="es-MX" dirty="0" smtClean="0"/>
              <a:t>El mundo globalizado y el trabajo flexible requieren de profesionistas, cuyo perfil posea no solamente los rasgos tradicionales o constitutivos de su profesión sino también nuevas competencias que se demandan. </a:t>
            </a:r>
          </a:p>
          <a:p>
            <a:pPr algn="just"/>
            <a:r>
              <a:rPr lang="es-MX" dirty="0" smtClean="0"/>
              <a:t>La tendencia es hacia una formación que estimule capacidades de análisis y de síntesis, donde ya no se forme para reconocer o resolver ciertos problemas, sino que la formación se centre en desarrollar capacidades más valiosas para la sociedad actual, orientadas a manejarse en contextos complejos y en situaciones imprevistas. </a:t>
            </a:r>
          </a:p>
          <a:p>
            <a:pPr algn="just"/>
            <a:r>
              <a:rPr lang="es-MX" dirty="0" smtClean="0"/>
              <a:t>La profesión se puede orientar hacia la elaboración de productos o la presentación de servicios de salud o intelectuales, los cuales pretenden ofrecerse a un consumidor, cliente o beneficiario. </a:t>
            </a:r>
            <a:endParaRPr lang="es-MX" dirty="0"/>
          </a:p>
        </p:txBody>
      </p:sp>
    </p:spTree>
    <p:extLst>
      <p:ext uri="{BB962C8B-B14F-4D97-AF65-F5344CB8AC3E}">
        <p14:creationId xmlns:p14="http://schemas.microsoft.com/office/powerpoint/2010/main" val="3341379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lstStyle/>
          <a:p>
            <a:pPr algn="just"/>
            <a:r>
              <a:rPr lang="es-MX" dirty="0" smtClean="0"/>
              <a:t>La formación universitaria ha de considerar las características de las ocupaciones en el contexto actual y los rasgos de las nuevas prácticas profesionales, pero igualmente debe desplegar formas diferentes de enseñar y aprender.</a:t>
            </a:r>
          </a:p>
          <a:p>
            <a:pPr algn="just"/>
            <a:r>
              <a:rPr lang="es-MX" dirty="0" smtClean="0"/>
              <a:t>Los futuros profesionistas deben comprometerse con su formación, aceptando que es importante que la adquieran amplia y sólida en conocimientos básicos, pero que también posibilite actitudes y aptitudes para tomar decisiones, adaptarse, realizar diferentes tareas, para inducir innovaciones y enfrentar creativa y éticamente situaciones no previstas.</a:t>
            </a:r>
            <a:endParaRPr lang="es-MX" dirty="0"/>
          </a:p>
        </p:txBody>
      </p:sp>
    </p:spTree>
    <p:extLst>
      <p:ext uri="{BB962C8B-B14F-4D97-AF65-F5344CB8AC3E}">
        <p14:creationId xmlns:p14="http://schemas.microsoft.com/office/powerpoint/2010/main" val="4066850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p urbano">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pop urbano">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op urban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TC101859862[[fn=Urban Pop]]</Template>
  <TotalTime>101</TotalTime>
  <Words>593</Words>
  <Application>Microsoft Office PowerPoint</Application>
  <PresentationFormat>Presentación en pantalla (4:3)</PresentationFormat>
  <Paragraphs>18</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pop urbano</vt:lpstr>
      <vt:lpstr>3.4 El Mundo del Trabajo</vt:lpstr>
      <vt:lpstr>El Trabajo</vt:lpstr>
      <vt:lpstr>Pasado vs presente</vt:lpstr>
      <vt:lpstr>Posfordismo</vt:lpstr>
      <vt:lpstr>Presentación de PowerPoint</vt:lpstr>
      <vt:lpstr>Conocimiento profesional</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 El Mundo del Trabajo</dc:title>
  <dc:creator>Tannia</dc:creator>
  <cp:lastModifiedBy>Tannia</cp:lastModifiedBy>
  <cp:revision>9</cp:revision>
  <dcterms:created xsi:type="dcterms:W3CDTF">2014-04-07T23:34:12Z</dcterms:created>
  <dcterms:modified xsi:type="dcterms:W3CDTF">2014-04-08T01:16:00Z</dcterms:modified>
</cp:coreProperties>
</file>