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9" r:id="rId3"/>
    <p:sldId id="260" r:id="rId5"/>
    <p:sldId id="261" r:id="rId6"/>
    <p:sldId id="263" r:id="rId7"/>
    <p:sldId id="266" r:id="rId8"/>
    <p:sldId id="274" r:id="rId9"/>
    <p:sldId id="268" r:id="rId10"/>
    <p:sldId id="269" r:id="rId11"/>
    <p:sldId id="270" r:id="rId12"/>
    <p:sldId id="275" r:id="rId13"/>
    <p:sldId id="272" r:id="rId14"/>
    <p:sldId id="271" r:id="rId15"/>
    <p:sldId id="276" r:id="rId16"/>
    <p:sldId id="285" r:id="rId17"/>
    <p:sldId id="284" r:id="rId18"/>
    <p:sldId id="287" r:id="rId19"/>
    <p:sldId id="289" r:id="rId20"/>
  </p:sldIdLst>
  <p:sldSz cx="12190095" cy="6858000"/>
  <p:notesSz cx="6858000" cy="9144000"/>
  <p:embeddedFontLst>
    <p:embeddedFont>
      <p:font typeface="微软雅黑" panose="020B0503020204020204" pitchFamily="34" charset="-122"/>
      <p:regular r:id="rId24"/>
    </p:embeddedFont>
    <p:embeddedFont>
      <p:font typeface="经典繁超宋" panose="02010609000101010101" pitchFamily="49" charset="-122"/>
      <p:regular r:id="rId25"/>
    </p:embeddedFont>
    <p:embeddedFont>
      <p:font typeface="华文黑体" panose="02010600040101010101" pitchFamily="2" charset="-122"/>
      <p:regular r:id="rId26"/>
    </p:embeddedFont>
    <p:embeddedFont>
      <p:font typeface="Calibri" panose="020F0502020204030204" charset="0"/>
      <p:regular r:id="rId27"/>
      <p:bold r:id="rId28"/>
      <p:italic r:id="rId29"/>
      <p:boldItalic r:id="rId30"/>
    </p:embeddedFont>
    <p:embeddedFont>
      <p:font typeface="Impact" panose="020B0806030902050204" pitchFamily="34" charset="0"/>
      <p:regular r:id="rId3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455"/>
    <a:srgbClr val="E8E8E6"/>
    <a:srgbClr val="FFFFFF"/>
    <a:srgbClr val="080808"/>
    <a:srgbClr val="9498AE"/>
    <a:srgbClr val="7C819C"/>
    <a:srgbClr val="636883"/>
    <a:srgbClr val="53576D"/>
    <a:srgbClr val="722A28"/>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29" autoAdjust="0"/>
    <p:restoredTop sz="94595" autoAdjust="0"/>
  </p:normalViewPr>
  <p:slideViewPr>
    <p:cSldViewPr>
      <p:cViewPr varScale="1">
        <p:scale>
          <a:sx n="71" d="100"/>
          <a:sy n="71" d="100"/>
        </p:scale>
        <p:origin x="-852" y="-96"/>
      </p:cViewPr>
      <p:guideLst>
        <p:guide orient="horz" pos="2248"/>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0E5BC-B417-466E-A76A-1359E7C5B0B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0E0E2-7263-44C4-AAA9-733DBA7BD20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endParaRPr lang="zh-CN" altLang="en-US" dirty="0" smtClean="0"/>
          </a:p>
          <a:p>
            <a:r>
              <a:rPr lang="en-US" dirty="0" smtClean="0"/>
              <a:t>https://liangliangtuwen.tmall.com</a:t>
            </a:r>
            <a:endParaRPr lang="en-US" dirty="0" smtClean="0"/>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更多模板请关注：https://haosc.taobao.com</a:t>
            </a:r>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414455"/>
        </a:solidFill>
        <a:effectLst/>
      </p:bgPr>
    </p:bg>
    <p:spTree>
      <p:nvGrpSpPr>
        <p:cNvPr id="1" name=""/>
        <p:cNvGrpSpPr/>
        <p:nvPr/>
      </p:nvGrpSpPr>
      <p:grpSpPr>
        <a:xfrm>
          <a:off x="0" y="0"/>
          <a:ext cx="0" cy="0"/>
          <a:chOff x="0" y="0"/>
          <a:chExt cx="0" cy="0"/>
        </a:xfrm>
      </p:grpSpPr>
    </p:spTree>
  </p:cSld>
  <p:clrMapOvr>
    <a:masterClrMapping/>
  </p:clrMapOvr>
  <p:transition spd="slow">
    <p:push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363"/>
            <a:ext cx="914281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3802" y="3602038"/>
            <a:ext cx="914281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35682A8-D6B6-4FDA-A495-4D437BAFBB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DD927-E55F-4D12-BD2D-8ABE6C912713}" type="slidenum">
              <a:rPr lang="zh-CN" altLang="en-US" smtClean="0"/>
            </a:fld>
            <a:endParaRPr lang="zh-CN" altLang="en-US"/>
          </a:p>
        </p:txBody>
      </p:sp>
    </p:spTree>
  </p:cSld>
  <p:clrMapOvr>
    <a:masterClrMapping/>
  </p:clrMapOvr>
  <p:transition spd="slow">
    <p:push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rgbClr val="FFFFFF"/>
          </a:fgClr>
          <a:bgClr>
            <a:srgbClr val="E8E8E6"/>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sh dir="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notesSlide" Target="../notesSlides/notesSlide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notesSlide" Target="../notesSlides/notesSlide1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2.xml"/><Relationship Id="rId4" Type="http://schemas.openxmlformats.org/officeDocument/2006/relationships/image" Target="../media/image18.jpe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83130" y="1294"/>
            <a:ext cx="2011675" cy="182523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矩形 1"/>
          <p:cNvSpPr/>
          <p:nvPr/>
        </p:nvSpPr>
        <p:spPr>
          <a:xfrm>
            <a:off x="3503553" y="1996631"/>
            <a:ext cx="8687495" cy="286528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5087094" y="4072260"/>
            <a:ext cx="4140460" cy="553085"/>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000" dirty="0" smtClean="0">
                <a:solidFill>
                  <a:schemeClr val="bg1"/>
                </a:solidFill>
              </a:rPr>
              <a:t>计算机学院</a:t>
            </a:r>
            <a:r>
              <a:rPr lang="en-US" altLang="zh-CN" sz="2000" dirty="0" smtClean="0">
                <a:solidFill>
                  <a:schemeClr val="bg1"/>
                </a:solidFill>
              </a:rPr>
              <a:t>	</a:t>
            </a:r>
            <a:r>
              <a:rPr lang="zh-CN" altLang="en-US" sz="2000" dirty="0" smtClean="0">
                <a:solidFill>
                  <a:schemeClr val="bg1"/>
                </a:solidFill>
              </a:rPr>
              <a:t>计</a:t>
            </a:r>
            <a:r>
              <a:rPr lang="en-US" altLang="zh-CN" sz="2000" dirty="0" smtClean="0">
                <a:solidFill>
                  <a:schemeClr val="bg1"/>
                </a:solidFill>
              </a:rPr>
              <a:t>1601</a:t>
            </a:r>
            <a:r>
              <a:rPr lang="zh-CN" altLang="en-US" sz="2000" dirty="0" smtClean="0">
                <a:solidFill>
                  <a:schemeClr val="bg1"/>
                </a:solidFill>
              </a:rPr>
              <a:t>班</a:t>
            </a:r>
            <a:endParaRPr lang="zh-CN" altLang="en-US" sz="2000" dirty="0" smtClean="0">
              <a:solidFill>
                <a:schemeClr val="bg1"/>
              </a:solidFill>
            </a:endParaRPr>
          </a:p>
        </p:txBody>
      </p:sp>
      <p:sp>
        <p:nvSpPr>
          <p:cNvPr id="34" name="矩形 33"/>
          <p:cNvSpPr/>
          <p:nvPr/>
        </p:nvSpPr>
        <p:spPr>
          <a:xfrm>
            <a:off x="4815077" y="1818923"/>
            <a:ext cx="7375336" cy="354873"/>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descr="D:\360data\重要数据\桌面\rolled newspaper (5)副本.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1818923"/>
            <a:ext cx="4835066" cy="3220154"/>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p:cNvSpPr txBox="1"/>
          <p:nvPr/>
        </p:nvSpPr>
        <p:spPr>
          <a:xfrm>
            <a:off x="4990321" y="2503897"/>
            <a:ext cx="6466756" cy="1568450"/>
          </a:xfrm>
          <a:prstGeom prst="rect">
            <a:avLst/>
          </a:prstGeom>
          <a:noFill/>
        </p:spPr>
        <p:txBody>
          <a:bodyPr wrap="square" rtlCol="0">
            <a:spAutoFit/>
          </a:bodyPr>
          <a:lstStyle/>
          <a:p>
            <a:r>
              <a:rPr sz="4800" dirty="0" smtClean="0">
                <a:solidFill>
                  <a:schemeClr val="bg1"/>
                </a:solidFill>
                <a:sym typeface="+mn-ea"/>
              </a:rPr>
              <a:t>基于树莓派远程计步监控系统的设计与实现</a:t>
            </a:r>
            <a:endParaRPr lang="zh-CN" altLang="en-US" sz="4800" dirty="0" smtClean="0">
              <a:solidFill>
                <a:schemeClr val="bg1"/>
              </a:solidFill>
              <a:latin typeface="MStiffHei HKS UltraBold" panose="00000900000000000000" pitchFamily="2" charset="-120"/>
              <a:ea typeface="MStiffHei HKS UltraBold" panose="00000900000000000000" pitchFamily="2" charset="-120"/>
              <a:sym typeface="+mn-ea"/>
            </a:endParaRPr>
          </a:p>
        </p:txBody>
      </p:sp>
      <p:sp>
        <p:nvSpPr>
          <p:cNvPr id="35" name="TextBox 34"/>
          <p:cNvSpPr txBox="1"/>
          <p:nvPr/>
        </p:nvSpPr>
        <p:spPr>
          <a:xfrm>
            <a:off x="5086985" y="5764530"/>
            <a:ext cx="6509385" cy="645160"/>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400" b="1" dirty="0" smtClean="0">
                <a:solidFill>
                  <a:srgbClr val="414455"/>
                </a:solidFill>
              </a:rPr>
              <a:t>答辩人</a:t>
            </a:r>
            <a:r>
              <a:rPr lang="zh-CN" altLang="en-US" sz="2400" b="1" dirty="0" smtClean="0">
                <a:solidFill>
                  <a:schemeClr val="tx1">
                    <a:lumMod val="75000"/>
                    <a:lumOff val="25000"/>
                  </a:schemeClr>
                </a:solidFill>
              </a:rPr>
              <a:t>：李永辉         </a:t>
            </a:r>
            <a:r>
              <a:rPr lang="zh-CN" altLang="en-US" sz="2400" b="1" dirty="0" smtClean="0">
                <a:solidFill>
                  <a:srgbClr val="414455"/>
                </a:solidFill>
              </a:rPr>
              <a:t>导师</a:t>
            </a:r>
            <a:r>
              <a:rPr lang="zh-CN" altLang="en-US" sz="2400" b="1" dirty="0" smtClean="0">
                <a:solidFill>
                  <a:schemeClr val="tx1">
                    <a:lumMod val="75000"/>
                    <a:lumOff val="25000"/>
                  </a:schemeClr>
                </a:solidFill>
              </a:rPr>
              <a:t>：康磊</a:t>
            </a:r>
            <a:endParaRPr lang="zh-CN" altLang="en-US" sz="2400" b="1" dirty="0" smtClean="0">
              <a:solidFill>
                <a:schemeClr val="tx1">
                  <a:lumMod val="75000"/>
                  <a:lumOff val="25000"/>
                </a:schemeClr>
              </a:solidFill>
            </a:endParaRPr>
          </a:p>
        </p:txBody>
      </p:sp>
      <p:grpSp>
        <p:nvGrpSpPr>
          <p:cNvPr id="36" name="组合 35"/>
          <p:cNvGrpSpPr/>
          <p:nvPr/>
        </p:nvGrpSpPr>
        <p:grpSpPr>
          <a:xfrm>
            <a:off x="6073163" y="960929"/>
            <a:ext cx="681980" cy="681980"/>
            <a:chOff x="952456" y="3218117"/>
            <a:chExt cx="877066" cy="877066"/>
          </a:xfrm>
        </p:grpSpPr>
        <p:sp>
          <p:nvSpPr>
            <p:cNvPr id="38"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0" name="Picture 3" descr="D:\360data\重要数据\桌面\467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组合 40"/>
          <p:cNvGrpSpPr/>
          <p:nvPr/>
        </p:nvGrpSpPr>
        <p:grpSpPr>
          <a:xfrm>
            <a:off x="6978091" y="960929"/>
            <a:ext cx="681980" cy="681980"/>
            <a:chOff x="2812677" y="3391963"/>
            <a:chExt cx="877066" cy="877066"/>
          </a:xfrm>
        </p:grpSpPr>
        <p:sp>
          <p:nvSpPr>
            <p:cNvPr id="42"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3" name="Picture 4" descr="D:\360data\重要数据\桌面\未标题-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组合 43"/>
          <p:cNvGrpSpPr/>
          <p:nvPr/>
        </p:nvGrpSpPr>
        <p:grpSpPr>
          <a:xfrm>
            <a:off x="7883019" y="960929"/>
            <a:ext cx="681980" cy="681980"/>
            <a:chOff x="4672898" y="2936570"/>
            <a:chExt cx="877066" cy="877066"/>
          </a:xfrm>
        </p:grpSpPr>
        <p:sp>
          <p:nvSpPr>
            <p:cNvPr id="45" name="椭圆 44"/>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6" name="Picture 5" descr="D:\360data\重要数据\桌面\未标题-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8787947" y="960929"/>
            <a:ext cx="681980" cy="681980"/>
            <a:chOff x="6533119" y="2285390"/>
            <a:chExt cx="877066" cy="877066"/>
          </a:xfrm>
        </p:grpSpPr>
        <p:sp>
          <p:nvSpPr>
            <p:cNvPr id="48" name="椭圆 47"/>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9" name="Picture 6" descr="D:\360data\重要数据\桌面\未标题-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9692875" y="960929"/>
            <a:ext cx="681980" cy="681980"/>
            <a:chOff x="8393340" y="1988840"/>
            <a:chExt cx="877066" cy="877066"/>
          </a:xfrm>
        </p:grpSpPr>
        <p:sp>
          <p:nvSpPr>
            <p:cNvPr id="51" name="椭圆 50"/>
            <p:cNvSpPr>
              <a:spLocks noChangeArrowheads="1"/>
            </p:cNvSpPr>
            <p:nvPr/>
          </p:nvSpPr>
          <p:spPr bwMode="auto">
            <a:xfrm>
              <a:off x="8393340" y="198884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2" name="Picture 7" descr="D:\360data\重要数据\桌面\未标题-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68665" y="2183926"/>
              <a:ext cx="564516" cy="4868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10597802" y="960929"/>
            <a:ext cx="681980" cy="681980"/>
            <a:chOff x="10253559" y="2420888"/>
            <a:chExt cx="877066" cy="877066"/>
          </a:xfrm>
        </p:grpSpPr>
        <p:sp>
          <p:nvSpPr>
            <p:cNvPr id="54" name="椭圆 53"/>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5" name="Picture 8" descr="D:\360data\重要数据\桌面\未标题-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图片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1339" y="-217376"/>
            <a:ext cx="2327483" cy="22782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 presetClass="entr" presetSubtype="10" fill="hold" nodeType="after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checkerboard(across)">
                                          <p:cBhvr>
                                            <p:cTn id="14" dur="500"/>
                                            <p:tgtEl>
                                              <p:spTgt spid="3075"/>
                                            </p:tgtEl>
                                          </p:cBhvr>
                                        </p:animEffect>
                                      </p:childTnLst>
                                    </p:cTn>
                                  </p:par>
                                  <p:par>
                                    <p:cTn id="15" presetID="22" presetClass="entr" presetSubtype="8" fill="hold" grpId="0" nodeType="withEffect">
                                      <p:stCondLst>
                                        <p:cond delay="20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par>
                              <p:cTn id="22" fill="hold">
                                <p:stCondLst>
                                  <p:cond delay="2000"/>
                                </p:stCondLst>
                                <p:childTnLst>
                                  <p:par>
                                    <p:cTn id="23" presetID="17" presetClass="entr" presetSubtype="1" fill="hold" grpId="0" nodeType="afterEffect">
                                      <p:stCondLst>
                                        <p:cond delay="0"/>
                                      </p:stCondLst>
                                      <p:iterate type="lt">
                                        <p:tmPct val="40000"/>
                                      </p:iterate>
                                      <p:childTnLst>
                                        <p:set>
                                          <p:cBhvr>
                                            <p:cTn id="24" dur="1" fill="hold">
                                              <p:stCondLst>
                                                <p:cond delay="0"/>
                                              </p:stCondLst>
                                            </p:cTn>
                                            <p:tgtEl>
                                              <p:spTgt spid="18"/>
                                            </p:tgtEl>
                                            <p:attrNameLst>
                                              <p:attrName>style.visibility</p:attrName>
                                            </p:attrNameLst>
                                          </p:cBhvr>
                                          <p:to>
                                            <p:strVal val="visible"/>
                                          </p:to>
                                        </p:set>
                                        <p:anim calcmode="lin" valueType="num">
                                          <p:cBhvr>
                                            <p:cTn id="25" dur="250" fill="hold"/>
                                            <p:tgtEl>
                                              <p:spTgt spid="18"/>
                                            </p:tgtEl>
                                            <p:attrNameLst>
                                              <p:attrName>ppt_x</p:attrName>
                                            </p:attrNameLst>
                                          </p:cBhvr>
                                          <p:tavLst>
                                            <p:tav tm="0">
                                              <p:val>
                                                <p:strVal val="#ppt_x"/>
                                              </p:val>
                                            </p:tav>
                                            <p:tav tm="100000">
                                              <p:val>
                                                <p:strVal val="#ppt_x"/>
                                              </p:val>
                                            </p:tav>
                                          </p:tavLst>
                                        </p:anim>
                                        <p:anim calcmode="lin" valueType="num">
                                          <p:cBhvr>
                                            <p:cTn id="26" dur="250" fill="hold"/>
                                            <p:tgtEl>
                                              <p:spTgt spid="18"/>
                                            </p:tgtEl>
                                            <p:attrNameLst>
                                              <p:attrName>ppt_y</p:attrName>
                                            </p:attrNameLst>
                                          </p:cBhvr>
                                          <p:tavLst>
                                            <p:tav tm="0">
                                              <p:val>
                                                <p:strVal val="#ppt_y-#ppt_h/2"/>
                                              </p:val>
                                            </p:tav>
                                            <p:tav tm="100000">
                                              <p:val>
                                                <p:strVal val="#ppt_y"/>
                                              </p:val>
                                            </p:tav>
                                          </p:tavLst>
                                        </p:anim>
                                        <p:anim calcmode="lin" valueType="num">
                                          <p:cBhvr>
                                            <p:cTn id="27" dur="250" fill="hold"/>
                                            <p:tgtEl>
                                              <p:spTgt spid="18"/>
                                            </p:tgtEl>
                                            <p:attrNameLst>
                                              <p:attrName>ppt_w</p:attrName>
                                            </p:attrNameLst>
                                          </p:cBhvr>
                                          <p:tavLst>
                                            <p:tav tm="0">
                                              <p:val>
                                                <p:strVal val="#ppt_w"/>
                                              </p:val>
                                            </p:tav>
                                            <p:tav tm="100000">
                                              <p:val>
                                                <p:strVal val="#ppt_w"/>
                                              </p:val>
                                            </p:tav>
                                          </p:tavLst>
                                        </p:anim>
                                        <p:anim calcmode="lin" valueType="num">
                                          <p:cBhvr>
                                            <p:cTn id="28" dur="250" fill="hold"/>
                                            <p:tgtEl>
                                              <p:spTgt spid="18"/>
                                            </p:tgtEl>
                                            <p:attrNameLst>
                                              <p:attrName>ppt_h</p:attrName>
                                            </p:attrNameLst>
                                          </p:cBhvr>
                                          <p:tavLst>
                                            <p:tav tm="0">
                                              <p:val>
                                                <p:fltVal val="0"/>
                                              </p:val>
                                            </p:tav>
                                            <p:tav tm="100000">
                                              <p:val>
                                                <p:strVal val="#ppt_h"/>
                                              </p:val>
                                            </p:tav>
                                          </p:tavLst>
                                        </p:anim>
                                      </p:childTnLst>
                                    </p:cTn>
                                  </p:par>
                                </p:childTnLst>
                              </p:cTn>
                            </p:par>
                            <p:par>
                              <p:cTn id="29" fill="hold">
                                <p:stCondLst>
                                  <p:cond delay="4250"/>
                                </p:stCondLst>
                                <p:childTnLst>
                                  <p:par>
                                    <p:cTn id="30" presetID="42" presetClass="entr" presetSubtype="0"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childTnLst>
                              </p:cTn>
                            </p:par>
                            <p:par>
                              <p:cTn id="35" fill="hold">
                                <p:stCondLst>
                                  <p:cond delay="5250"/>
                                </p:stCondLst>
                                <p:childTnLst>
                                  <p:par>
                                    <p:cTn id="36" presetID="16" presetClass="entr" presetSubtype="21"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barn(inVertical)">
                                          <p:cBhvr>
                                            <p:cTn id="38" dur="500"/>
                                            <p:tgtEl>
                                              <p:spTgt spid="35"/>
                                            </p:tgtEl>
                                          </p:cBhvr>
                                        </p:animEffect>
                                      </p:childTnLst>
                                    </p:cTn>
                                  </p:par>
                                </p:childTnLst>
                              </p:cTn>
                            </p:par>
                            <p:par>
                              <p:cTn id="39" fill="hold">
                                <p:stCondLst>
                                  <p:cond delay="5750"/>
                                </p:stCondLst>
                                <p:childTnLst>
                                  <p:par>
                                    <p:cTn id="40" presetID="2" presetClass="entr" presetSubtype="1" fill="hold" nodeType="afterEffect" p14:presetBounceEnd="50000">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14:bounceEnd="50000">
                                          <p:cBhvr additive="base">
                                            <p:cTn id="42"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43" dur="500" fill="hold"/>
                                            <p:tgtEl>
                                              <p:spTgt spid="36"/>
                                            </p:tgtEl>
                                            <p:attrNameLst>
                                              <p:attrName>ppt_y</p:attrName>
                                            </p:attrNameLst>
                                          </p:cBhvr>
                                          <p:tavLst>
                                            <p:tav tm="0">
                                              <p:val>
                                                <p:strVal val="0-#ppt_h/2"/>
                                              </p:val>
                                            </p:tav>
                                            <p:tav tm="100000">
                                              <p:val>
                                                <p:strVal val="#ppt_y"/>
                                              </p:val>
                                            </p:tav>
                                          </p:tavLst>
                                        </p:anim>
                                      </p:childTnLst>
                                    </p:cTn>
                                  </p:par>
                                  <p:par>
                                    <p:cTn id="44" presetID="2" presetClass="entr" presetSubtype="1" fill="hold" nodeType="withEffect" p14:presetBounceEnd="50000">
                                      <p:stCondLst>
                                        <p:cond delay="200"/>
                                      </p:stCondLst>
                                      <p:childTnLst>
                                        <p:set>
                                          <p:cBhvr>
                                            <p:cTn id="45" dur="1" fill="hold">
                                              <p:stCondLst>
                                                <p:cond delay="0"/>
                                              </p:stCondLst>
                                            </p:cTn>
                                            <p:tgtEl>
                                              <p:spTgt spid="41"/>
                                            </p:tgtEl>
                                            <p:attrNameLst>
                                              <p:attrName>style.visibility</p:attrName>
                                            </p:attrNameLst>
                                          </p:cBhvr>
                                          <p:to>
                                            <p:strVal val="visible"/>
                                          </p:to>
                                        </p:set>
                                        <p:anim calcmode="lin" valueType="num" p14:bounceEnd="50000">
                                          <p:cBhvr additive="base">
                                            <p:cTn id="46" dur="500" fill="hold"/>
                                            <p:tgtEl>
                                              <p:spTgt spid="41"/>
                                            </p:tgtEl>
                                            <p:attrNameLst>
                                              <p:attrName>ppt_x</p:attrName>
                                            </p:attrNameLst>
                                          </p:cBhvr>
                                          <p:tavLst>
                                            <p:tav tm="0">
                                              <p:val>
                                                <p:strVal val="#ppt_x"/>
                                              </p:val>
                                            </p:tav>
                                            <p:tav tm="100000">
                                              <p:val>
                                                <p:strVal val="#ppt_x"/>
                                              </p:val>
                                            </p:tav>
                                          </p:tavLst>
                                        </p:anim>
                                        <p:anim calcmode="lin" valueType="num" p14:bounceEnd="50000">
                                          <p:cBhvr additive="base">
                                            <p:cTn id="47" dur="500" fill="hold"/>
                                            <p:tgtEl>
                                              <p:spTgt spid="41"/>
                                            </p:tgtEl>
                                            <p:attrNameLst>
                                              <p:attrName>ppt_y</p:attrName>
                                            </p:attrNameLst>
                                          </p:cBhvr>
                                          <p:tavLst>
                                            <p:tav tm="0">
                                              <p:val>
                                                <p:strVal val="0-#ppt_h/2"/>
                                              </p:val>
                                            </p:tav>
                                            <p:tav tm="100000">
                                              <p:val>
                                                <p:strVal val="#ppt_y"/>
                                              </p:val>
                                            </p:tav>
                                          </p:tavLst>
                                        </p:anim>
                                      </p:childTnLst>
                                    </p:cTn>
                                  </p:par>
                                  <p:par>
                                    <p:cTn id="48" presetID="2" presetClass="entr" presetSubtype="1" fill="hold" nodeType="withEffect" p14:presetBounceEnd="50000">
                                      <p:stCondLst>
                                        <p:cond delay="400"/>
                                      </p:stCondLst>
                                      <p:childTnLst>
                                        <p:set>
                                          <p:cBhvr>
                                            <p:cTn id="49" dur="1" fill="hold">
                                              <p:stCondLst>
                                                <p:cond delay="0"/>
                                              </p:stCondLst>
                                            </p:cTn>
                                            <p:tgtEl>
                                              <p:spTgt spid="44"/>
                                            </p:tgtEl>
                                            <p:attrNameLst>
                                              <p:attrName>style.visibility</p:attrName>
                                            </p:attrNameLst>
                                          </p:cBhvr>
                                          <p:to>
                                            <p:strVal val="visible"/>
                                          </p:to>
                                        </p:set>
                                        <p:anim calcmode="lin" valueType="num" p14:bounceEnd="50000">
                                          <p:cBhvr additive="base">
                                            <p:cTn id="50" dur="500" fill="hold"/>
                                            <p:tgtEl>
                                              <p:spTgt spid="44"/>
                                            </p:tgtEl>
                                            <p:attrNameLst>
                                              <p:attrName>ppt_x</p:attrName>
                                            </p:attrNameLst>
                                          </p:cBhvr>
                                          <p:tavLst>
                                            <p:tav tm="0">
                                              <p:val>
                                                <p:strVal val="#ppt_x"/>
                                              </p:val>
                                            </p:tav>
                                            <p:tav tm="100000">
                                              <p:val>
                                                <p:strVal val="#ppt_x"/>
                                              </p:val>
                                            </p:tav>
                                          </p:tavLst>
                                        </p:anim>
                                        <p:anim calcmode="lin" valueType="num" p14:bounceEnd="50000">
                                          <p:cBhvr additive="base">
                                            <p:cTn id="51" dur="500" fill="hold"/>
                                            <p:tgtEl>
                                              <p:spTgt spid="44"/>
                                            </p:tgtEl>
                                            <p:attrNameLst>
                                              <p:attrName>ppt_y</p:attrName>
                                            </p:attrNameLst>
                                          </p:cBhvr>
                                          <p:tavLst>
                                            <p:tav tm="0">
                                              <p:val>
                                                <p:strVal val="0-#ppt_h/2"/>
                                              </p:val>
                                            </p:tav>
                                            <p:tav tm="100000">
                                              <p:val>
                                                <p:strVal val="#ppt_y"/>
                                              </p:val>
                                            </p:tav>
                                          </p:tavLst>
                                        </p:anim>
                                      </p:childTnLst>
                                    </p:cTn>
                                  </p:par>
                                  <p:par>
                                    <p:cTn id="52" presetID="2" presetClass="entr" presetSubtype="1" fill="hold" nodeType="withEffect" p14:presetBounceEnd="50000">
                                      <p:stCondLst>
                                        <p:cond delay="600"/>
                                      </p:stCondLst>
                                      <p:childTnLst>
                                        <p:set>
                                          <p:cBhvr>
                                            <p:cTn id="53" dur="1" fill="hold">
                                              <p:stCondLst>
                                                <p:cond delay="0"/>
                                              </p:stCondLst>
                                            </p:cTn>
                                            <p:tgtEl>
                                              <p:spTgt spid="47"/>
                                            </p:tgtEl>
                                            <p:attrNameLst>
                                              <p:attrName>style.visibility</p:attrName>
                                            </p:attrNameLst>
                                          </p:cBhvr>
                                          <p:to>
                                            <p:strVal val="visible"/>
                                          </p:to>
                                        </p:set>
                                        <p:anim calcmode="lin" valueType="num" p14:bounceEnd="50000">
                                          <p:cBhvr additive="base">
                                            <p:cTn id="54" dur="500" fill="hold"/>
                                            <p:tgtEl>
                                              <p:spTgt spid="47"/>
                                            </p:tgtEl>
                                            <p:attrNameLst>
                                              <p:attrName>ppt_x</p:attrName>
                                            </p:attrNameLst>
                                          </p:cBhvr>
                                          <p:tavLst>
                                            <p:tav tm="0">
                                              <p:val>
                                                <p:strVal val="#ppt_x"/>
                                              </p:val>
                                            </p:tav>
                                            <p:tav tm="100000">
                                              <p:val>
                                                <p:strVal val="#ppt_x"/>
                                              </p:val>
                                            </p:tav>
                                          </p:tavLst>
                                        </p:anim>
                                        <p:anim calcmode="lin" valueType="num" p14:bounceEnd="50000">
                                          <p:cBhvr additive="base">
                                            <p:cTn id="55" dur="500" fill="hold"/>
                                            <p:tgtEl>
                                              <p:spTgt spid="47"/>
                                            </p:tgtEl>
                                            <p:attrNameLst>
                                              <p:attrName>ppt_y</p:attrName>
                                            </p:attrNameLst>
                                          </p:cBhvr>
                                          <p:tavLst>
                                            <p:tav tm="0">
                                              <p:val>
                                                <p:strVal val="0-#ppt_h/2"/>
                                              </p:val>
                                            </p:tav>
                                            <p:tav tm="100000">
                                              <p:val>
                                                <p:strVal val="#ppt_y"/>
                                              </p:val>
                                            </p:tav>
                                          </p:tavLst>
                                        </p:anim>
                                      </p:childTnLst>
                                    </p:cTn>
                                  </p:par>
                                  <p:par>
                                    <p:cTn id="56" presetID="2" presetClass="entr" presetSubtype="1" fill="hold" nodeType="withEffect" p14:presetBounceEnd="50000">
                                      <p:stCondLst>
                                        <p:cond delay="800"/>
                                      </p:stCondLst>
                                      <p:childTnLst>
                                        <p:set>
                                          <p:cBhvr>
                                            <p:cTn id="57" dur="1" fill="hold">
                                              <p:stCondLst>
                                                <p:cond delay="0"/>
                                              </p:stCondLst>
                                            </p:cTn>
                                            <p:tgtEl>
                                              <p:spTgt spid="50"/>
                                            </p:tgtEl>
                                            <p:attrNameLst>
                                              <p:attrName>style.visibility</p:attrName>
                                            </p:attrNameLst>
                                          </p:cBhvr>
                                          <p:to>
                                            <p:strVal val="visible"/>
                                          </p:to>
                                        </p:set>
                                        <p:anim calcmode="lin" valueType="num" p14:bounceEnd="50000">
                                          <p:cBhvr additive="base">
                                            <p:cTn id="58" dur="50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59" dur="500" fill="hold"/>
                                            <p:tgtEl>
                                              <p:spTgt spid="50"/>
                                            </p:tgtEl>
                                            <p:attrNameLst>
                                              <p:attrName>ppt_y</p:attrName>
                                            </p:attrNameLst>
                                          </p:cBhvr>
                                          <p:tavLst>
                                            <p:tav tm="0">
                                              <p:val>
                                                <p:strVal val="0-#ppt_h/2"/>
                                              </p:val>
                                            </p:tav>
                                            <p:tav tm="100000">
                                              <p:val>
                                                <p:strVal val="#ppt_y"/>
                                              </p:val>
                                            </p:tav>
                                          </p:tavLst>
                                        </p:anim>
                                      </p:childTnLst>
                                    </p:cTn>
                                  </p:par>
                                  <p:par>
                                    <p:cTn id="60" presetID="2" presetClass="entr" presetSubtype="1" fill="hold" nodeType="withEffect" p14:presetBounceEnd="50000">
                                      <p:stCondLst>
                                        <p:cond delay="1000"/>
                                      </p:stCondLst>
                                      <p:childTnLst>
                                        <p:set>
                                          <p:cBhvr>
                                            <p:cTn id="61" dur="1" fill="hold">
                                              <p:stCondLst>
                                                <p:cond delay="0"/>
                                              </p:stCondLst>
                                            </p:cTn>
                                            <p:tgtEl>
                                              <p:spTgt spid="53"/>
                                            </p:tgtEl>
                                            <p:attrNameLst>
                                              <p:attrName>style.visibility</p:attrName>
                                            </p:attrNameLst>
                                          </p:cBhvr>
                                          <p:to>
                                            <p:strVal val="visible"/>
                                          </p:to>
                                        </p:set>
                                        <p:anim calcmode="lin" valueType="num" p14:bounceEnd="50000">
                                          <p:cBhvr additive="base">
                                            <p:cTn id="62" dur="50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63"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bldLvl="0" animBg="1"/>
          <p:bldP spid="26" grpId="0"/>
          <p:bldP spid="34" grpId="0" animBg="1"/>
          <p:bldP spid="18" grpId="0"/>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 presetClass="entr" presetSubtype="10" fill="hold" nodeType="after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checkerboard(across)">
                                          <p:cBhvr>
                                            <p:cTn id="14" dur="500"/>
                                            <p:tgtEl>
                                              <p:spTgt spid="3075"/>
                                            </p:tgtEl>
                                          </p:cBhvr>
                                        </p:animEffect>
                                      </p:childTnLst>
                                    </p:cTn>
                                  </p:par>
                                  <p:par>
                                    <p:cTn id="15" presetID="22" presetClass="entr" presetSubtype="8" fill="hold" grpId="0" nodeType="withEffect">
                                      <p:stCondLst>
                                        <p:cond delay="20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par>
                              <p:cTn id="22" fill="hold">
                                <p:stCondLst>
                                  <p:cond delay="2000"/>
                                </p:stCondLst>
                                <p:childTnLst>
                                  <p:par>
                                    <p:cTn id="23" presetID="17" presetClass="entr" presetSubtype="1" fill="hold" grpId="0" nodeType="afterEffect">
                                      <p:stCondLst>
                                        <p:cond delay="0"/>
                                      </p:stCondLst>
                                      <p:iterate type="lt">
                                        <p:tmPct val="40000"/>
                                      </p:iterate>
                                      <p:childTnLst>
                                        <p:set>
                                          <p:cBhvr>
                                            <p:cTn id="24" dur="1" fill="hold">
                                              <p:stCondLst>
                                                <p:cond delay="0"/>
                                              </p:stCondLst>
                                            </p:cTn>
                                            <p:tgtEl>
                                              <p:spTgt spid="18"/>
                                            </p:tgtEl>
                                            <p:attrNameLst>
                                              <p:attrName>style.visibility</p:attrName>
                                            </p:attrNameLst>
                                          </p:cBhvr>
                                          <p:to>
                                            <p:strVal val="visible"/>
                                          </p:to>
                                        </p:set>
                                        <p:anim calcmode="lin" valueType="num">
                                          <p:cBhvr>
                                            <p:cTn id="25" dur="250" fill="hold"/>
                                            <p:tgtEl>
                                              <p:spTgt spid="18"/>
                                            </p:tgtEl>
                                            <p:attrNameLst>
                                              <p:attrName>ppt_x</p:attrName>
                                            </p:attrNameLst>
                                          </p:cBhvr>
                                          <p:tavLst>
                                            <p:tav tm="0">
                                              <p:val>
                                                <p:strVal val="#ppt_x"/>
                                              </p:val>
                                            </p:tav>
                                            <p:tav tm="100000">
                                              <p:val>
                                                <p:strVal val="#ppt_x"/>
                                              </p:val>
                                            </p:tav>
                                          </p:tavLst>
                                        </p:anim>
                                        <p:anim calcmode="lin" valueType="num">
                                          <p:cBhvr>
                                            <p:cTn id="26" dur="250" fill="hold"/>
                                            <p:tgtEl>
                                              <p:spTgt spid="18"/>
                                            </p:tgtEl>
                                            <p:attrNameLst>
                                              <p:attrName>ppt_y</p:attrName>
                                            </p:attrNameLst>
                                          </p:cBhvr>
                                          <p:tavLst>
                                            <p:tav tm="0">
                                              <p:val>
                                                <p:strVal val="#ppt_y-#ppt_h/2"/>
                                              </p:val>
                                            </p:tav>
                                            <p:tav tm="100000">
                                              <p:val>
                                                <p:strVal val="#ppt_y"/>
                                              </p:val>
                                            </p:tav>
                                          </p:tavLst>
                                        </p:anim>
                                        <p:anim calcmode="lin" valueType="num">
                                          <p:cBhvr>
                                            <p:cTn id="27" dur="250" fill="hold"/>
                                            <p:tgtEl>
                                              <p:spTgt spid="18"/>
                                            </p:tgtEl>
                                            <p:attrNameLst>
                                              <p:attrName>ppt_w</p:attrName>
                                            </p:attrNameLst>
                                          </p:cBhvr>
                                          <p:tavLst>
                                            <p:tav tm="0">
                                              <p:val>
                                                <p:strVal val="#ppt_w"/>
                                              </p:val>
                                            </p:tav>
                                            <p:tav tm="100000">
                                              <p:val>
                                                <p:strVal val="#ppt_w"/>
                                              </p:val>
                                            </p:tav>
                                          </p:tavLst>
                                        </p:anim>
                                        <p:anim calcmode="lin" valueType="num">
                                          <p:cBhvr>
                                            <p:cTn id="28" dur="250" fill="hold"/>
                                            <p:tgtEl>
                                              <p:spTgt spid="18"/>
                                            </p:tgtEl>
                                            <p:attrNameLst>
                                              <p:attrName>ppt_h</p:attrName>
                                            </p:attrNameLst>
                                          </p:cBhvr>
                                          <p:tavLst>
                                            <p:tav tm="0">
                                              <p:val>
                                                <p:fltVal val="0"/>
                                              </p:val>
                                            </p:tav>
                                            <p:tav tm="100000">
                                              <p:val>
                                                <p:strVal val="#ppt_h"/>
                                              </p:val>
                                            </p:tav>
                                          </p:tavLst>
                                        </p:anim>
                                      </p:childTnLst>
                                    </p:cTn>
                                  </p:par>
                                </p:childTnLst>
                              </p:cTn>
                            </p:par>
                            <p:par>
                              <p:cTn id="29" fill="hold">
                                <p:stCondLst>
                                  <p:cond delay="4250"/>
                                </p:stCondLst>
                                <p:childTnLst>
                                  <p:par>
                                    <p:cTn id="30" presetID="42" presetClass="entr" presetSubtype="0"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childTnLst>
                              </p:cTn>
                            </p:par>
                            <p:par>
                              <p:cTn id="35" fill="hold">
                                <p:stCondLst>
                                  <p:cond delay="5250"/>
                                </p:stCondLst>
                                <p:childTnLst>
                                  <p:par>
                                    <p:cTn id="36" presetID="16" presetClass="entr" presetSubtype="21"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barn(inVertical)">
                                          <p:cBhvr>
                                            <p:cTn id="38" dur="500"/>
                                            <p:tgtEl>
                                              <p:spTgt spid="35"/>
                                            </p:tgtEl>
                                          </p:cBhvr>
                                        </p:animEffect>
                                      </p:childTnLst>
                                    </p:cTn>
                                  </p:par>
                                </p:childTnLst>
                              </p:cTn>
                            </p:par>
                            <p:par>
                              <p:cTn id="39" fill="hold">
                                <p:stCondLst>
                                  <p:cond delay="5750"/>
                                </p:stCondLst>
                                <p:childTnLst>
                                  <p:par>
                                    <p:cTn id="40" presetID="2" presetClass="entr" presetSubtype="1" fill="hold" nodeType="after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500" fill="hold"/>
                                            <p:tgtEl>
                                              <p:spTgt spid="36"/>
                                            </p:tgtEl>
                                            <p:attrNameLst>
                                              <p:attrName>ppt_x</p:attrName>
                                            </p:attrNameLst>
                                          </p:cBhvr>
                                          <p:tavLst>
                                            <p:tav tm="0">
                                              <p:val>
                                                <p:strVal val="#ppt_x"/>
                                              </p:val>
                                            </p:tav>
                                            <p:tav tm="100000">
                                              <p:val>
                                                <p:strVal val="#ppt_x"/>
                                              </p:val>
                                            </p:tav>
                                          </p:tavLst>
                                        </p:anim>
                                        <p:anim calcmode="lin" valueType="num">
                                          <p:cBhvr additive="base">
                                            <p:cTn id="43" dur="500" fill="hold"/>
                                            <p:tgtEl>
                                              <p:spTgt spid="36"/>
                                            </p:tgtEl>
                                            <p:attrNameLst>
                                              <p:attrName>ppt_y</p:attrName>
                                            </p:attrNameLst>
                                          </p:cBhvr>
                                          <p:tavLst>
                                            <p:tav tm="0">
                                              <p:val>
                                                <p:strVal val="0-#ppt_h/2"/>
                                              </p:val>
                                            </p:tav>
                                            <p:tav tm="100000">
                                              <p:val>
                                                <p:strVal val="#ppt_y"/>
                                              </p:val>
                                            </p:tav>
                                          </p:tavLst>
                                        </p:anim>
                                      </p:childTnLst>
                                    </p:cTn>
                                  </p:par>
                                  <p:par>
                                    <p:cTn id="44" presetID="2" presetClass="entr" presetSubtype="1" fill="hold" nodeType="withEffect">
                                      <p:stCondLst>
                                        <p:cond delay="20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fill="hold"/>
                                            <p:tgtEl>
                                              <p:spTgt spid="41"/>
                                            </p:tgtEl>
                                            <p:attrNameLst>
                                              <p:attrName>ppt_x</p:attrName>
                                            </p:attrNameLst>
                                          </p:cBhvr>
                                          <p:tavLst>
                                            <p:tav tm="0">
                                              <p:val>
                                                <p:strVal val="#ppt_x"/>
                                              </p:val>
                                            </p:tav>
                                            <p:tav tm="100000">
                                              <p:val>
                                                <p:strVal val="#ppt_x"/>
                                              </p:val>
                                            </p:tav>
                                          </p:tavLst>
                                        </p:anim>
                                        <p:anim calcmode="lin" valueType="num">
                                          <p:cBhvr additive="base">
                                            <p:cTn id="47" dur="500" fill="hold"/>
                                            <p:tgtEl>
                                              <p:spTgt spid="41"/>
                                            </p:tgtEl>
                                            <p:attrNameLst>
                                              <p:attrName>ppt_y</p:attrName>
                                            </p:attrNameLst>
                                          </p:cBhvr>
                                          <p:tavLst>
                                            <p:tav tm="0">
                                              <p:val>
                                                <p:strVal val="0-#ppt_h/2"/>
                                              </p:val>
                                            </p:tav>
                                            <p:tav tm="100000">
                                              <p:val>
                                                <p:strVal val="#ppt_y"/>
                                              </p:val>
                                            </p:tav>
                                          </p:tavLst>
                                        </p:anim>
                                      </p:childTnLst>
                                    </p:cTn>
                                  </p:par>
                                  <p:par>
                                    <p:cTn id="48" presetID="2" presetClass="entr" presetSubtype="1" fill="hold" nodeType="withEffect">
                                      <p:stCondLst>
                                        <p:cond delay="400"/>
                                      </p:stCondLst>
                                      <p:childTnLst>
                                        <p:set>
                                          <p:cBhvr>
                                            <p:cTn id="49" dur="1" fill="hold">
                                              <p:stCondLst>
                                                <p:cond delay="0"/>
                                              </p:stCondLst>
                                            </p:cTn>
                                            <p:tgtEl>
                                              <p:spTgt spid="44"/>
                                            </p:tgtEl>
                                            <p:attrNameLst>
                                              <p:attrName>style.visibility</p:attrName>
                                            </p:attrNameLst>
                                          </p:cBhvr>
                                          <p:to>
                                            <p:strVal val="visible"/>
                                          </p:to>
                                        </p:set>
                                        <p:anim calcmode="lin" valueType="num">
                                          <p:cBhvr additive="base">
                                            <p:cTn id="50" dur="500" fill="hold"/>
                                            <p:tgtEl>
                                              <p:spTgt spid="44"/>
                                            </p:tgtEl>
                                            <p:attrNameLst>
                                              <p:attrName>ppt_x</p:attrName>
                                            </p:attrNameLst>
                                          </p:cBhvr>
                                          <p:tavLst>
                                            <p:tav tm="0">
                                              <p:val>
                                                <p:strVal val="#ppt_x"/>
                                              </p:val>
                                            </p:tav>
                                            <p:tav tm="100000">
                                              <p:val>
                                                <p:strVal val="#ppt_x"/>
                                              </p:val>
                                            </p:tav>
                                          </p:tavLst>
                                        </p:anim>
                                        <p:anim calcmode="lin" valueType="num">
                                          <p:cBhvr additive="base">
                                            <p:cTn id="51" dur="500" fill="hold"/>
                                            <p:tgtEl>
                                              <p:spTgt spid="44"/>
                                            </p:tgtEl>
                                            <p:attrNameLst>
                                              <p:attrName>ppt_y</p:attrName>
                                            </p:attrNameLst>
                                          </p:cBhvr>
                                          <p:tavLst>
                                            <p:tav tm="0">
                                              <p:val>
                                                <p:strVal val="0-#ppt_h/2"/>
                                              </p:val>
                                            </p:tav>
                                            <p:tav tm="100000">
                                              <p:val>
                                                <p:strVal val="#ppt_y"/>
                                              </p:val>
                                            </p:tav>
                                          </p:tavLst>
                                        </p:anim>
                                      </p:childTnLst>
                                    </p:cTn>
                                  </p:par>
                                  <p:par>
                                    <p:cTn id="52" presetID="2" presetClass="entr" presetSubtype="1" fill="hold" nodeType="withEffect">
                                      <p:stCondLst>
                                        <p:cond delay="600"/>
                                      </p:stCondLst>
                                      <p:childTnLst>
                                        <p:set>
                                          <p:cBhvr>
                                            <p:cTn id="53" dur="1" fill="hold">
                                              <p:stCondLst>
                                                <p:cond delay="0"/>
                                              </p:stCondLst>
                                            </p:cTn>
                                            <p:tgtEl>
                                              <p:spTgt spid="47"/>
                                            </p:tgtEl>
                                            <p:attrNameLst>
                                              <p:attrName>style.visibility</p:attrName>
                                            </p:attrNameLst>
                                          </p:cBhvr>
                                          <p:to>
                                            <p:strVal val="visible"/>
                                          </p:to>
                                        </p:set>
                                        <p:anim calcmode="lin" valueType="num">
                                          <p:cBhvr additive="base">
                                            <p:cTn id="54" dur="500" fill="hold"/>
                                            <p:tgtEl>
                                              <p:spTgt spid="47"/>
                                            </p:tgtEl>
                                            <p:attrNameLst>
                                              <p:attrName>ppt_x</p:attrName>
                                            </p:attrNameLst>
                                          </p:cBhvr>
                                          <p:tavLst>
                                            <p:tav tm="0">
                                              <p:val>
                                                <p:strVal val="#ppt_x"/>
                                              </p:val>
                                            </p:tav>
                                            <p:tav tm="100000">
                                              <p:val>
                                                <p:strVal val="#ppt_x"/>
                                              </p:val>
                                            </p:tav>
                                          </p:tavLst>
                                        </p:anim>
                                        <p:anim calcmode="lin" valueType="num">
                                          <p:cBhvr additive="base">
                                            <p:cTn id="55" dur="500" fill="hold"/>
                                            <p:tgtEl>
                                              <p:spTgt spid="47"/>
                                            </p:tgtEl>
                                            <p:attrNameLst>
                                              <p:attrName>ppt_y</p:attrName>
                                            </p:attrNameLst>
                                          </p:cBhvr>
                                          <p:tavLst>
                                            <p:tav tm="0">
                                              <p:val>
                                                <p:strVal val="0-#ppt_h/2"/>
                                              </p:val>
                                            </p:tav>
                                            <p:tav tm="100000">
                                              <p:val>
                                                <p:strVal val="#ppt_y"/>
                                              </p:val>
                                            </p:tav>
                                          </p:tavLst>
                                        </p:anim>
                                      </p:childTnLst>
                                    </p:cTn>
                                  </p:par>
                                  <p:par>
                                    <p:cTn id="56" presetID="2" presetClass="entr" presetSubtype="1" fill="hold" nodeType="withEffect">
                                      <p:stCondLst>
                                        <p:cond delay="800"/>
                                      </p:stCondLst>
                                      <p:childTnLst>
                                        <p:set>
                                          <p:cBhvr>
                                            <p:cTn id="57" dur="1" fill="hold">
                                              <p:stCondLst>
                                                <p:cond delay="0"/>
                                              </p:stCondLst>
                                            </p:cTn>
                                            <p:tgtEl>
                                              <p:spTgt spid="50"/>
                                            </p:tgtEl>
                                            <p:attrNameLst>
                                              <p:attrName>style.visibility</p:attrName>
                                            </p:attrNameLst>
                                          </p:cBhvr>
                                          <p:to>
                                            <p:strVal val="visible"/>
                                          </p:to>
                                        </p:set>
                                        <p:anim calcmode="lin" valueType="num">
                                          <p:cBhvr additive="base">
                                            <p:cTn id="58" dur="500" fill="hold"/>
                                            <p:tgtEl>
                                              <p:spTgt spid="50"/>
                                            </p:tgtEl>
                                            <p:attrNameLst>
                                              <p:attrName>ppt_x</p:attrName>
                                            </p:attrNameLst>
                                          </p:cBhvr>
                                          <p:tavLst>
                                            <p:tav tm="0">
                                              <p:val>
                                                <p:strVal val="#ppt_x"/>
                                              </p:val>
                                            </p:tav>
                                            <p:tav tm="100000">
                                              <p:val>
                                                <p:strVal val="#ppt_x"/>
                                              </p:val>
                                            </p:tav>
                                          </p:tavLst>
                                        </p:anim>
                                        <p:anim calcmode="lin" valueType="num">
                                          <p:cBhvr additive="base">
                                            <p:cTn id="59" dur="500" fill="hold"/>
                                            <p:tgtEl>
                                              <p:spTgt spid="50"/>
                                            </p:tgtEl>
                                            <p:attrNameLst>
                                              <p:attrName>ppt_y</p:attrName>
                                            </p:attrNameLst>
                                          </p:cBhvr>
                                          <p:tavLst>
                                            <p:tav tm="0">
                                              <p:val>
                                                <p:strVal val="0-#ppt_h/2"/>
                                              </p:val>
                                            </p:tav>
                                            <p:tav tm="100000">
                                              <p:val>
                                                <p:strVal val="#ppt_y"/>
                                              </p:val>
                                            </p:tav>
                                          </p:tavLst>
                                        </p:anim>
                                      </p:childTnLst>
                                    </p:cTn>
                                  </p:par>
                                  <p:par>
                                    <p:cTn id="60" presetID="2" presetClass="entr" presetSubtype="1" fill="hold" nodeType="withEffect">
                                      <p:stCondLst>
                                        <p:cond delay="1000"/>
                                      </p:stCondLst>
                                      <p:childTnLst>
                                        <p:set>
                                          <p:cBhvr>
                                            <p:cTn id="61" dur="1" fill="hold">
                                              <p:stCondLst>
                                                <p:cond delay="0"/>
                                              </p:stCondLst>
                                            </p:cTn>
                                            <p:tgtEl>
                                              <p:spTgt spid="53"/>
                                            </p:tgtEl>
                                            <p:attrNameLst>
                                              <p:attrName>style.visibility</p:attrName>
                                            </p:attrNameLst>
                                          </p:cBhvr>
                                          <p:to>
                                            <p:strVal val="visible"/>
                                          </p:to>
                                        </p:set>
                                        <p:anim calcmode="lin" valueType="num">
                                          <p:cBhvr additive="base">
                                            <p:cTn id="62" dur="500" fill="hold"/>
                                            <p:tgtEl>
                                              <p:spTgt spid="53"/>
                                            </p:tgtEl>
                                            <p:attrNameLst>
                                              <p:attrName>ppt_x</p:attrName>
                                            </p:attrNameLst>
                                          </p:cBhvr>
                                          <p:tavLst>
                                            <p:tav tm="0">
                                              <p:val>
                                                <p:strVal val="#ppt_x"/>
                                              </p:val>
                                            </p:tav>
                                            <p:tav tm="100000">
                                              <p:val>
                                                <p:strVal val="#ppt_x"/>
                                              </p:val>
                                            </p:tav>
                                          </p:tavLst>
                                        </p:anim>
                                        <p:anim calcmode="lin" valueType="num">
                                          <p:cBhvr additive="base">
                                            <p:cTn id="63"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bldLvl="0" animBg="1"/>
          <p:bldP spid="26" grpId="0"/>
          <p:bldP spid="34" grpId="0" animBg="1"/>
          <p:bldP spid="18" grpId="0"/>
          <p:bldP spid="3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14455"/>
        </a:solidFill>
        <a:effectLst/>
      </p:bgPr>
    </p:bg>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110557" y="3384982"/>
              <a:ext cx="560863" cy="543336"/>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1707701" y="4234018"/>
            <a:ext cx="2926080" cy="645160"/>
          </a:xfrm>
          <a:prstGeom prst="rect">
            <a:avLst/>
          </a:prstGeom>
          <a:noFill/>
        </p:spPr>
        <p:txBody>
          <a:bodyPr wrap="none" rtlCol="0">
            <a:spAutoFit/>
          </a:bodyPr>
          <a:lstStyle/>
          <a:p>
            <a:r>
              <a:rPr lang="zh-CN" altLang="en-US" sz="3600" b="1">
                <a:solidFill>
                  <a:schemeClr val="bg2"/>
                </a:solidFill>
                <a:latin typeface="微软雅黑" panose="020B0503020204020204" pitchFamily="34" charset="-122"/>
                <a:ea typeface="微软雅黑" panose="020B0503020204020204" pitchFamily="34" charset="-122"/>
              </a:rPr>
              <a:t>关键模块实现</a:t>
            </a:r>
            <a:endParaRPr lang="zh-CN" altLang="en-US" sz="3600" b="1">
              <a:solidFill>
                <a:schemeClr val="bg2"/>
              </a:solidFill>
              <a:latin typeface="微软雅黑" panose="020B0503020204020204" pitchFamily="34" charset="-122"/>
              <a:ea typeface="微软雅黑" panose="020B0503020204020204" pitchFamily="34" charset="-122"/>
            </a:endParaRPr>
          </a:p>
        </p:txBody>
      </p:sp>
      <p:pic>
        <p:nvPicPr>
          <p:cNvPr id="2050" name="Picture 2" descr="D:\360data\重要数据\桌面\4667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2193697"/>
            <a:ext cx="2621280" cy="460375"/>
          </a:xfrm>
          <a:prstGeom prst="rect">
            <a:avLst/>
          </a:prstGeom>
          <a:noFill/>
        </p:spPr>
        <p:txBody>
          <a:bodyPr wrap="none" rtlCol="0">
            <a:spAutoFit/>
          </a:bodyPr>
          <a:lstStyle/>
          <a:p>
            <a:r>
              <a:rPr lang="zh-CN" altLang="en-US" sz="2400">
                <a:solidFill>
                  <a:schemeClr val="bg2"/>
                </a:solidFill>
                <a:latin typeface="微软雅黑" panose="020B0503020204020204" pitchFamily="34" charset="-122"/>
                <a:ea typeface="微软雅黑" panose="020B0503020204020204" pitchFamily="34" charset="-122"/>
              </a:rPr>
              <a:t>计步数据采集节点</a:t>
            </a:r>
            <a:endParaRPr lang="zh-CN" altLang="en-US" sz="2400">
              <a:solidFill>
                <a:schemeClr val="bg2"/>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032873" y="2303730"/>
            <a:ext cx="180975" cy="1488517"/>
            <a:chOff x="6032873" y="1880798"/>
            <a:chExt cx="180975" cy="1488517"/>
          </a:xfrm>
        </p:grpSpPr>
        <p:sp>
          <p:nvSpPr>
            <p:cNvPr id="54"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817155"/>
            <a:ext cx="1706880" cy="460375"/>
          </a:xfrm>
          <a:prstGeom prst="rect">
            <a:avLst/>
          </a:prstGeom>
          <a:noFill/>
        </p:spPr>
        <p:txBody>
          <a:bodyPr wrap="none" rtlCol="0">
            <a:spAutoFit/>
          </a:bodyPr>
          <a:lstStyle/>
          <a:p>
            <a:pPr algn="l"/>
            <a:r>
              <a:rPr lang="zh-CN" altLang="en-US" sz="2400">
                <a:solidFill>
                  <a:schemeClr val="bg2"/>
                </a:solidFill>
                <a:latin typeface="微软雅黑" panose="020B0503020204020204" pitchFamily="34" charset="-122"/>
                <a:ea typeface="微软雅黑" panose="020B0503020204020204" pitchFamily="34" charset="-122"/>
                <a:sym typeface="+mn-ea"/>
              </a:rPr>
              <a:t>物联网主机</a:t>
            </a:r>
            <a:endParaRPr lang="zh-CN" altLang="en-US" sz="2400">
              <a:solidFill>
                <a:schemeClr val="bg2"/>
              </a:solidFill>
              <a:latin typeface="微软雅黑" panose="020B0503020204020204" pitchFamily="34" charset="-122"/>
              <a:ea typeface="微软雅黑" panose="020B0503020204020204" pitchFamily="34" charset="-122"/>
            </a:endParaRPr>
          </a:p>
        </p:txBody>
      </p:sp>
      <p:sp>
        <p:nvSpPr>
          <p:cNvPr id="66" name="TextBox 65"/>
          <p:cNvSpPr txBox="1"/>
          <p:nvPr/>
        </p:nvSpPr>
        <p:spPr>
          <a:xfrm>
            <a:off x="6383238" y="3471391"/>
            <a:ext cx="2011680" cy="46037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远程监控主机</a:t>
            </a:r>
            <a:endParaRPr lang="zh-CN" altLang="en-US" sz="2400">
              <a:solidFill>
                <a:schemeClr val="bg2"/>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450" y="1550678"/>
            <a:ext cx="2868429" cy="2807721"/>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3500"/>
                                  </p:stCondLst>
                                  <p:iterate type="lt">
                                    <p:tmPct val="30000"/>
                                  </p:iterate>
                                  <p:childTnLst>
                                    <p:set>
                                      <p:cBhvr>
                                        <p:cTn id="57" dur="1" fill="hold">
                                          <p:stCondLst>
                                            <p:cond delay="0"/>
                                          </p:stCondLst>
                                        </p:cTn>
                                        <p:tgtEl>
                                          <p:spTgt spid="66"/>
                                        </p:tgtEl>
                                        <p:attrNameLst>
                                          <p:attrName>style.visibility</p:attrName>
                                        </p:attrNameLst>
                                      </p:cBhvr>
                                      <p:to>
                                        <p:strVal val="visible"/>
                                      </p:to>
                                    </p:set>
                                    <p:animEffect transition="in" filter="wipe(left)">
                                      <p:cBhvr>
                                        <p:cTn id="58" dur="200"/>
                                        <p:tgtEl>
                                          <p:spTgt spid="66"/>
                                        </p:tgtEl>
                                      </p:cBhvr>
                                    </p:animEffect>
                                  </p:childTnLst>
                                </p:cTn>
                              </p:par>
                              <p:par>
                                <p:cTn id="59" presetID="36" presetClass="emph" presetSubtype="0" fill="hold" grpId="1" nodeType="withEffect">
                                  <p:stCondLst>
                                    <p:cond delay="3500"/>
                                  </p:stCondLst>
                                  <p:iterate type="lt">
                                    <p:tmPct val="30000"/>
                                  </p:iterate>
                                  <p:childTnLst>
                                    <p:animScale>
                                      <p:cBhvr>
                                        <p:cTn id="60" dur="100" autoRev="1" fill="hold">
                                          <p:stCondLst>
                                            <p:cond delay="0"/>
                                          </p:stCondLst>
                                        </p:cTn>
                                        <p:tgtEl>
                                          <p:spTgt spid="66"/>
                                        </p:tgtEl>
                                      </p:cBhvr>
                                      <p:to x="80000" y="100000"/>
                                    </p:animScale>
                                    <p:anim by="(#ppt_w*0.10)" calcmode="lin" valueType="num">
                                      <p:cBhvr>
                                        <p:cTn id="61" dur="100" autoRev="1" fill="hold">
                                          <p:stCondLst>
                                            <p:cond delay="0"/>
                                          </p:stCondLst>
                                        </p:cTn>
                                        <p:tgtEl>
                                          <p:spTgt spid="66"/>
                                        </p:tgtEl>
                                        <p:attrNameLst>
                                          <p:attrName>ppt_x</p:attrName>
                                        </p:attrNameLst>
                                      </p:cBhvr>
                                    </p:anim>
                                    <p:anim by="(-#ppt_w*0.10)" calcmode="lin" valueType="num">
                                      <p:cBhvr>
                                        <p:cTn id="62" dur="100" autoRev="1" fill="hold">
                                          <p:stCondLst>
                                            <p:cond delay="0"/>
                                          </p:stCondLst>
                                        </p:cTn>
                                        <p:tgtEl>
                                          <p:spTgt spid="66"/>
                                        </p:tgtEl>
                                        <p:attrNameLst>
                                          <p:attrName>ppt_y</p:attrName>
                                        </p:attrNameLst>
                                      </p:cBhvr>
                                    </p:anim>
                                    <p:animRot by="-480000">
                                      <p:cBhvr>
                                        <p:cTn id="63" dur="100" autoRev="1"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66" grpId="0"/>
      <p:bldP spid="6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6513" y="3316921"/>
            <a:ext cx="4204499" cy="3477556"/>
            <a:chOff x="-36513" y="3316921"/>
            <a:chExt cx="4204499" cy="3477556"/>
          </a:xfrm>
        </p:grpSpPr>
        <p:sp>
          <p:nvSpPr>
            <p:cNvPr id="6" name="Line 29"/>
            <p:cNvSpPr>
              <a:spLocks noChangeShapeType="1"/>
            </p:cNvSpPr>
            <p:nvPr/>
          </p:nvSpPr>
          <p:spPr bwMode="gray">
            <a:xfrm flipH="1">
              <a:off x="2814" y="6365566"/>
              <a:ext cx="3036678" cy="246217"/>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7" name="Line 30"/>
            <p:cNvSpPr>
              <a:spLocks noChangeShapeType="1"/>
            </p:cNvSpPr>
            <p:nvPr/>
          </p:nvSpPr>
          <p:spPr bwMode="gray">
            <a:xfrm flipH="1">
              <a:off x="2814" y="3739251"/>
              <a:ext cx="656579" cy="2872533"/>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1" name="Line 34"/>
            <p:cNvSpPr>
              <a:spLocks noChangeShapeType="1"/>
            </p:cNvSpPr>
            <p:nvPr/>
          </p:nvSpPr>
          <p:spPr bwMode="gray">
            <a:xfrm flipH="1">
              <a:off x="2814" y="3511842"/>
              <a:ext cx="1793624" cy="3099940"/>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2" name="Line 35"/>
            <p:cNvSpPr>
              <a:spLocks noChangeShapeType="1"/>
            </p:cNvSpPr>
            <p:nvPr/>
          </p:nvSpPr>
          <p:spPr bwMode="gray">
            <a:xfrm flipH="1">
              <a:off x="2814" y="5375568"/>
              <a:ext cx="3118750" cy="1236215"/>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4" name="Line 37"/>
            <p:cNvSpPr>
              <a:spLocks noChangeShapeType="1"/>
            </p:cNvSpPr>
            <p:nvPr/>
          </p:nvSpPr>
          <p:spPr bwMode="gray">
            <a:xfrm flipH="1">
              <a:off x="2814" y="3316921"/>
              <a:ext cx="2487819" cy="3294862"/>
            </a:xfrm>
            <a:prstGeom prst="line">
              <a:avLst/>
            </a:prstGeom>
            <a:noFill/>
            <a:ln w="19050">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5" name="Line 38"/>
            <p:cNvSpPr>
              <a:spLocks noChangeShapeType="1"/>
            </p:cNvSpPr>
            <p:nvPr/>
          </p:nvSpPr>
          <p:spPr bwMode="gray">
            <a:xfrm flipH="1">
              <a:off x="2814" y="4681373"/>
              <a:ext cx="3065745" cy="1930410"/>
            </a:xfrm>
            <a:prstGeom prst="line">
              <a:avLst/>
            </a:prstGeom>
            <a:noFill/>
            <a:ln w="19050">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6" name="Line 39"/>
            <p:cNvSpPr>
              <a:spLocks noChangeShapeType="1"/>
            </p:cNvSpPr>
            <p:nvPr/>
          </p:nvSpPr>
          <p:spPr bwMode="gray">
            <a:xfrm flipH="1">
              <a:off x="2814" y="5808158"/>
              <a:ext cx="4165172" cy="803625"/>
            </a:xfrm>
            <a:prstGeom prst="line">
              <a:avLst/>
            </a:prstGeom>
            <a:noFill/>
            <a:ln w="19050">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33" name="Line 42"/>
            <p:cNvSpPr>
              <a:spLocks noChangeShapeType="1"/>
            </p:cNvSpPr>
            <p:nvPr/>
          </p:nvSpPr>
          <p:spPr bwMode="gray">
            <a:xfrm flipH="1">
              <a:off x="-36513" y="4250234"/>
              <a:ext cx="2708447" cy="2544243"/>
            </a:xfrm>
            <a:prstGeom prst="line">
              <a:avLst/>
            </a:prstGeom>
            <a:noFill/>
            <a:ln w="9525">
              <a:solidFill>
                <a:srgbClr val="414455"/>
              </a:solidFill>
              <a:rou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grpSp>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48680"/>
            <a:ext cx="1198880" cy="398780"/>
          </a:xfrm>
          <a:prstGeom prst="rect">
            <a:avLst/>
          </a:prstGeom>
          <a:noFill/>
        </p:spPr>
        <p:txBody>
          <a:bodyPr wrap="none" rtlCol="0">
            <a:spAutoFit/>
          </a:bodyPr>
          <a:lstStyle/>
          <a:p>
            <a:r>
              <a:rPr lang="zh-CN" altLang="en-US" sz="2000" b="1">
                <a:solidFill>
                  <a:schemeClr val="bg1"/>
                </a:solidFill>
                <a:latin typeface="微软雅黑" panose="020B0503020204020204" pitchFamily="34" charset="-122"/>
                <a:ea typeface="微软雅黑" panose="020B0503020204020204" pitchFamily="34" charset="-122"/>
              </a:rPr>
              <a:t>数据采集</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8" name="AutoShape 31"/>
          <p:cNvSpPr>
            <a:spLocks noChangeArrowheads="1"/>
          </p:cNvSpPr>
          <p:nvPr/>
        </p:nvSpPr>
        <p:spPr bwMode="gray">
          <a:xfrm>
            <a:off x="1796438" y="3287853"/>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9" name="AutoShape 32"/>
          <p:cNvSpPr>
            <a:spLocks noChangeArrowheads="1"/>
          </p:cNvSpPr>
          <p:nvPr/>
        </p:nvSpPr>
        <p:spPr bwMode="gray">
          <a:xfrm>
            <a:off x="2629129" y="4067539"/>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10" name="AutoShape 33"/>
          <p:cNvSpPr>
            <a:spLocks noChangeArrowheads="1"/>
          </p:cNvSpPr>
          <p:nvPr/>
        </p:nvSpPr>
        <p:spPr bwMode="gray">
          <a:xfrm>
            <a:off x="3135242" y="5213133"/>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grpSp>
        <p:nvGrpSpPr>
          <p:cNvPr id="38" name="组合 37"/>
          <p:cNvGrpSpPr/>
          <p:nvPr/>
        </p:nvGrpSpPr>
        <p:grpSpPr>
          <a:xfrm>
            <a:off x="2617" y="4551130"/>
            <a:ext cx="2351177" cy="2306870"/>
            <a:chOff x="2617" y="4551130"/>
            <a:chExt cx="2351177" cy="2306870"/>
          </a:xfrm>
        </p:grpSpPr>
        <p:sp>
          <p:nvSpPr>
            <p:cNvPr id="34" name="Arc 43"/>
            <p:cNvSpPr/>
            <p:nvPr/>
          </p:nvSpPr>
          <p:spPr bwMode="gray">
            <a:xfrm>
              <a:off x="2617" y="4551130"/>
              <a:ext cx="2351177" cy="230687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414455"/>
            </a:solidFill>
            <a:ln w="76200">
              <a:solidFill>
                <a:srgbClr val="E8E8E6"/>
              </a:solid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36" name="Text Box 45"/>
            <p:cNvSpPr txBox="1">
              <a:spLocks noChangeArrowheads="1"/>
            </p:cNvSpPr>
            <p:nvPr/>
          </p:nvSpPr>
          <p:spPr bwMode="gray">
            <a:xfrm>
              <a:off x="102992" y="5646057"/>
              <a:ext cx="1401860" cy="706755"/>
            </a:xfrm>
            <a:prstGeom prst="rect">
              <a:avLst/>
            </a:prstGeom>
            <a:noFill/>
            <a:ln>
              <a:noFill/>
            </a:ln>
            <a:effectLst/>
          </p:spPr>
          <p:txBody>
            <a:bodyPr>
              <a:spAutoFit/>
            </a:bodyPr>
            <a:lstStyle/>
            <a:p>
              <a:pPr algn="ctr" fontAlgn="auto">
                <a:spcBef>
                  <a:spcPct val="50000"/>
                </a:spcBef>
                <a:spcAft>
                  <a:spcPts val="0"/>
                </a:spcAft>
                <a:defRPr/>
              </a:pPr>
              <a:r>
                <a:rPr lang="zh-CN" altLang="en-US" sz="2000" b="1" kern="0" dirty="0">
                  <a:solidFill>
                    <a:sysClr val="window" lastClr="FFFFFF"/>
                  </a:solidFill>
                  <a:latin typeface="微软雅黑" panose="020B0503020204020204" pitchFamily="34" charset="-122"/>
                  <a:ea typeface="微软雅黑" panose="020B0503020204020204" pitchFamily="34" charset="-122"/>
                </a:rPr>
                <a:t>计步数据采集节点</a:t>
              </a:r>
              <a:endParaRPr lang="zh-CN" altLang="en-US" sz="2000" b="1" kern="0" dirty="0">
                <a:solidFill>
                  <a:sysClr val="window" lastClr="FFFFFF"/>
                </a:solidFill>
                <a:latin typeface="微软雅黑" panose="020B0503020204020204" pitchFamily="34" charset="-122"/>
                <a:ea typeface="微软雅黑" panose="020B0503020204020204" pitchFamily="34" charset="-122"/>
              </a:endParaRPr>
            </a:p>
          </p:txBody>
        </p:sp>
      </p:grpSp>
      <p:sp>
        <p:nvSpPr>
          <p:cNvPr id="22" name="AutoShape 50"/>
          <p:cNvSpPr>
            <a:spLocks noChangeArrowheads="1"/>
          </p:cNvSpPr>
          <p:nvPr/>
        </p:nvSpPr>
        <p:spPr bwMode="gray">
          <a:xfrm>
            <a:off x="4123530" y="5387537"/>
            <a:ext cx="707874" cy="70787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27" name="AutoShape 56"/>
          <p:cNvSpPr>
            <a:spLocks noChangeArrowheads="1"/>
          </p:cNvSpPr>
          <p:nvPr/>
        </p:nvSpPr>
        <p:spPr bwMode="gray">
          <a:xfrm>
            <a:off x="2352135" y="2780030"/>
            <a:ext cx="707874" cy="70787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28" name="AutoShape 57"/>
          <p:cNvSpPr>
            <a:spLocks noChangeArrowheads="1"/>
          </p:cNvSpPr>
          <p:nvPr/>
        </p:nvSpPr>
        <p:spPr bwMode="gray">
          <a:xfrm>
            <a:off x="2993326" y="4192358"/>
            <a:ext cx="707874" cy="707874"/>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29" name="AutoShape 58"/>
          <p:cNvSpPr>
            <a:spLocks noChangeArrowheads="1"/>
          </p:cNvSpPr>
          <p:nvPr/>
        </p:nvSpPr>
        <p:spPr bwMode="gray">
          <a:xfrm>
            <a:off x="633747" y="3491324"/>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30" name="AutoShape 59"/>
          <p:cNvSpPr>
            <a:spLocks noChangeArrowheads="1"/>
          </p:cNvSpPr>
          <p:nvPr/>
        </p:nvSpPr>
        <p:spPr bwMode="gray">
          <a:xfrm>
            <a:off x="3065139" y="6256136"/>
            <a:ext cx="246217" cy="2462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414455"/>
          </a:solidFill>
          <a:ln w="9525">
            <a:noFill/>
            <a:rou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anose="020B0503020204020204" pitchFamily="34" charset="-122"/>
            </a:endParaRPr>
          </a:p>
        </p:txBody>
      </p:sp>
      <p:sp>
        <p:nvSpPr>
          <p:cNvPr id="40" name="TextBox 39"/>
          <p:cNvSpPr txBox="1"/>
          <p:nvPr/>
        </p:nvSpPr>
        <p:spPr>
          <a:xfrm>
            <a:off x="3258350" y="2623250"/>
            <a:ext cx="5904656" cy="1170305"/>
          </a:xfrm>
          <a:prstGeom prst="rect">
            <a:avLst/>
          </a:prstGeom>
          <a:noFill/>
        </p:spPr>
        <p:txBody>
          <a:bodyPr wrap="square" rtlCol="0">
            <a:spAutoFit/>
          </a:bodyPr>
          <a:lstStyle/>
          <a:p>
            <a:pPr>
              <a:lnSpc>
                <a:spcPct val="130000"/>
              </a:lnSpc>
            </a:pPr>
            <a:r>
              <a:rPr lang="en-US" altLang="zh-CN" dirty="0">
                <a:solidFill>
                  <a:sysClr val="windowText" lastClr="000000"/>
                </a:solidFill>
                <a:latin typeface="微软雅黑" panose="020B0503020204020204" pitchFamily="34" charset="-122"/>
                <a:ea typeface="微软雅黑" panose="020B0503020204020204" pitchFamily="34" charset="-122"/>
              </a:rPr>
              <a:t>ESP8266</a:t>
            </a:r>
            <a:r>
              <a:rPr lang="zh-CN" altLang="en-US" dirty="0">
                <a:solidFill>
                  <a:sysClr val="windowText" lastClr="000000"/>
                </a:solidFill>
                <a:latin typeface="微软雅黑" panose="020B0503020204020204" pitchFamily="34" charset="-122"/>
                <a:ea typeface="微软雅黑" panose="020B0503020204020204" pitchFamily="34" charset="-122"/>
              </a:rPr>
              <a:t>与运动传感器</a:t>
            </a:r>
            <a:r>
              <a:rPr lang="en-US" altLang="zh-CN" dirty="0">
                <a:solidFill>
                  <a:sysClr val="windowText" lastClr="000000"/>
                </a:solidFill>
                <a:latin typeface="微软雅黑" panose="020B0503020204020204" pitchFamily="34" charset="-122"/>
                <a:ea typeface="微软雅黑" panose="020B0503020204020204" pitchFamily="34" charset="-122"/>
              </a:rPr>
              <a:t>MPU6050</a:t>
            </a:r>
            <a:r>
              <a:rPr lang="zh-CN" altLang="en-US" dirty="0">
                <a:solidFill>
                  <a:sysClr val="windowText" lastClr="000000"/>
                </a:solidFill>
                <a:latin typeface="微软雅黑" panose="020B0503020204020204" pitchFamily="34" charset="-122"/>
                <a:ea typeface="微软雅黑" panose="020B0503020204020204" pitchFamily="34" charset="-122"/>
              </a:rPr>
              <a:t>的通信方式是</a:t>
            </a:r>
            <a:r>
              <a:rPr lang="en-US" altLang="zh-CN" dirty="0">
                <a:solidFill>
                  <a:sysClr val="windowText" lastClr="000000"/>
                </a:solidFill>
                <a:latin typeface="微软雅黑" panose="020B0503020204020204" pitchFamily="34" charset="-122"/>
                <a:ea typeface="微软雅黑" panose="020B0503020204020204" pitchFamily="34" charset="-122"/>
              </a:rPr>
              <a:t>I2C</a:t>
            </a:r>
            <a:r>
              <a:rPr lang="zh-CN" altLang="en-US" dirty="0">
                <a:solidFill>
                  <a:sysClr val="windowText" lastClr="000000"/>
                </a:solidFill>
                <a:latin typeface="微软雅黑" panose="020B0503020204020204" pitchFamily="34" charset="-122"/>
                <a:ea typeface="微软雅黑" panose="020B0503020204020204" pitchFamily="34" charset="-122"/>
              </a:rPr>
              <a:t>总线，则直接使用</a:t>
            </a:r>
            <a:r>
              <a:rPr lang="en-US" altLang="zh-CN" dirty="0">
                <a:solidFill>
                  <a:sysClr val="windowText" lastClr="000000"/>
                </a:solidFill>
                <a:latin typeface="微软雅黑" panose="020B0503020204020204" pitchFamily="34" charset="-122"/>
                <a:ea typeface="微软雅黑" panose="020B0503020204020204" pitchFamily="34" charset="-122"/>
              </a:rPr>
              <a:t>ESP8266</a:t>
            </a:r>
            <a:r>
              <a:rPr lang="zh-CN" altLang="en-US" dirty="0">
                <a:solidFill>
                  <a:sysClr val="windowText" lastClr="000000"/>
                </a:solidFill>
                <a:latin typeface="微软雅黑" panose="020B0503020204020204" pitchFamily="34" charset="-122"/>
                <a:ea typeface="微软雅黑" panose="020B0503020204020204" pitchFamily="34" charset="-122"/>
              </a:rPr>
              <a:t>自带的</a:t>
            </a:r>
            <a:r>
              <a:rPr lang="en-US" altLang="zh-CN" dirty="0">
                <a:solidFill>
                  <a:sysClr val="windowText" lastClr="000000"/>
                </a:solidFill>
                <a:latin typeface="微软雅黑" panose="020B0503020204020204" pitchFamily="34" charset="-122"/>
                <a:ea typeface="微软雅黑" panose="020B0503020204020204" pitchFamily="34" charset="-122"/>
              </a:rPr>
              <a:t>i2c-dev</a:t>
            </a:r>
            <a:r>
              <a:rPr lang="zh-CN" altLang="en-US" dirty="0">
                <a:solidFill>
                  <a:sysClr val="windowText" lastClr="000000"/>
                </a:solidFill>
                <a:latin typeface="微软雅黑" panose="020B0503020204020204" pitchFamily="34" charset="-122"/>
                <a:ea typeface="微软雅黑" panose="020B0503020204020204" pitchFamily="34" charset="-122"/>
              </a:rPr>
              <a:t>设备库，库中包含有完整的针对</a:t>
            </a:r>
            <a:r>
              <a:rPr lang="en-US" altLang="zh-CN" dirty="0">
                <a:solidFill>
                  <a:sysClr val="windowText" lastClr="000000"/>
                </a:solidFill>
                <a:latin typeface="微软雅黑" panose="020B0503020204020204" pitchFamily="34" charset="-122"/>
                <a:ea typeface="微软雅黑" panose="020B0503020204020204" pitchFamily="34" charset="-122"/>
              </a:rPr>
              <a:t>I2C</a:t>
            </a:r>
            <a:r>
              <a:rPr lang="zh-CN" altLang="en-US" dirty="0">
                <a:solidFill>
                  <a:sysClr val="windowText" lastClr="000000"/>
                </a:solidFill>
                <a:latin typeface="微软雅黑" panose="020B0503020204020204" pitchFamily="34" charset="-122"/>
                <a:ea typeface="微软雅黑" panose="020B0503020204020204" pitchFamily="34" charset="-122"/>
              </a:rPr>
              <a:t>总线的读写函数。</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3934966" y="4035578"/>
            <a:ext cx="5904656" cy="1170305"/>
          </a:xfrm>
          <a:prstGeom prst="rect">
            <a:avLst/>
          </a:prstGeom>
          <a:noFill/>
        </p:spPr>
        <p:txBody>
          <a:bodyPr wrap="square" rtlCol="0">
            <a:spAutoFit/>
          </a:bodyPr>
          <a:lstStyle/>
          <a:p>
            <a:pPr>
              <a:lnSpc>
                <a:spcPct val="130000"/>
              </a:lnSpc>
            </a:pPr>
            <a:r>
              <a:rPr lang="en-US" altLang="zh-CN">
                <a:solidFill>
                  <a:sysClr val="windowText" lastClr="000000"/>
                </a:solidFill>
                <a:latin typeface="微软雅黑" panose="020B0503020204020204" pitchFamily="34" charset="-122"/>
                <a:ea typeface="微软雅黑" panose="020B0503020204020204" pitchFamily="34" charset="-122"/>
              </a:rPr>
              <a:t>ESP8266</a:t>
            </a:r>
            <a:r>
              <a:rPr lang="zh-CN" altLang="en-US">
                <a:solidFill>
                  <a:sysClr val="windowText" lastClr="000000"/>
                </a:solidFill>
                <a:latin typeface="微软雅黑" panose="020B0503020204020204" pitchFamily="34" charset="-122"/>
                <a:ea typeface="微软雅黑" panose="020B0503020204020204" pitchFamily="34" charset="-122"/>
              </a:rPr>
              <a:t>作为主控对</a:t>
            </a:r>
            <a:r>
              <a:rPr lang="en-US" altLang="zh-CN">
                <a:solidFill>
                  <a:sysClr val="windowText" lastClr="000000"/>
                </a:solidFill>
                <a:latin typeface="微软雅黑" panose="020B0503020204020204" pitchFamily="34" charset="-122"/>
                <a:ea typeface="微软雅黑" panose="020B0503020204020204" pitchFamily="34" charset="-122"/>
              </a:rPr>
              <a:t>MPU6050</a:t>
            </a:r>
            <a:r>
              <a:rPr lang="zh-CN" altLang="en-US">
                <a:solidFill>
                  <a:sysClr val="windowText" lastClr="000000"/>
                </a:solidFill>
                <a:latin typeface="微软雅黑" panose="020B0503020204020204" pitchFamily="34" charset="-122"/>
                <a:ea typeface="微软雅黑" panose="020B0503020204020204" pitchFamily="34" charset="-122"/>
              </a:rPr>
              <a:t>的控制和数据读写使用</a:t>
            </a:r>
            <a:r>
              <a:rPr lang="en-US" altLang="zh-CN">
                <a:solidFill>
                  <a:sysClr val="windowText" lastClr="000000"/>
                </a:solidFill>
                <a:latin typeface="微软雅黑" panose="020B0503020204020204" pitchFamily="34" charset="-122"/>
                <a:ea typeface="微软雅黑" panose="020B0503020204020204" pitchFamily="34" charset="-122"/>
              </a:rPr>
              <a:t>MPU6050</a:t>
            </a:r>
            <a:r>
              <a:rPr lang="zh-CN" altLang="en-US">
                <a:solidFill>
                  <a:sysClr val="windowText" lastClr="000000"/>
                </a:solidFill>
                <a:latin typeface="微软雅黑" panose="020B0503020204020204" pitchFamily="34" charset="-122"/>
                <a:ea typeface="微软雅黑" panose="020B0503020204020204" pitchFamily="34" charset="-122"/>
              </a:rPr>
              <a:t>驱动库，其中包含了所有的寄存器操作函数，包括</a:t>
            </a:r>
            <a:r>
              <a:rPr lang="en-US" altLang="zh-CN">
                <a:solidFill>
                  <a:sysClr val="windowText" lastClr="000000"/>
                </a:solidFill>
                <a:latin typeface="微软雅黑" panose="020B0503020204020204" pitchFamily="34" charset="-122"/>
                <a:ea typeface="微软雅黑" panose="020B0503020204020204" pitchFamily="34" charset="-122"/>
              </a:rPr>
              <a:t>DMP</a:t>
            </a:r>
            <a:r>
              <a:rPr lang="zh-CN" altLang="en-US">
                <a:solidFill>
                  <a:sysClr val="windowText" lastClr="000000"/>
                </a:solidFill>
                <a:latin typeface="微软雅黑" panose="020B0503020204020204" pitchFamily="34" charset="-122"/>
                <a:ea typeface="微软雅黑" panose="020B0503020204020204" pitchFamily="34" charset="-122"/>
              </a:rPr>
              <a:t>库。</a:t>
            </a:r>
            <a:endParaRPr lang="zh-CN" altLang="en-US">
              <a:solidFill>
                <a:sysClr val="windowText" lastClr="000000"/>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5087094" y="5335395"/>
            <a:ext cx="5904656" cy="1170305"/>
          </a:xfrm>
          <a:prstGeom prst="rect">
            <a:avLst/>
          </a:prstGeom>
          <a:noFill/>
        </p:spPr>
        <p:txBody>
          <a:bodyPr wrap="square" rtlCol="0">
            <a:spAutoFit/>
          </a:bodyPr>
          <a:lstStyle/>
          <a:p>
            <a:pPr>
              <a:lnSpc>
                <a:spcPct val="130000"/>
              </a:lnSpc>
            </a:pPr>
            <a:r>
              <a:rPr lang="en-US" altLang="zh-CN" dirty="0">
                <a:solidFill>
                  <a:sysClr val="windowText" lastClr="000000"/>
                </a:solidFill>
                <a:latin typeface="微软雅黑" panose="020B0503020204020204" pitchFamily="34" charset="-122"/>
                <a:ea typeface="微软雅黑" panose="020B0503020204020204" pitchFamily="34" charset="-122"/>
              </a:rPr>
              <a:t>ESP8266</a:t>
            </a:r>
            <a:r>
              <a:rPr lang="zh-CN" altLang="en-US" dirty="0">
                <a:solidFill>
                  <a:sysClr val="windowText" lastClr="000000"/>
                </a:solidFill>
                <a:latin typeface="微软雅黑" panose="020B0503020204020204" pitchFamily="34" charset="-122"/>
                <a:ea typeface="微软雅黑" panose="020B0503020204020204" pitchFamily="34" charset="-122"/>
              </a:rPr>
              <a:t>进行数据的无线发送利用</a:t>
            </a:r>
            <a:r>
              <a:rPr lang="en-US" altLang="zh-CN" dirty="0">
                <a:solidFill>
                  <a:sysClr val="windowText" lastClr="000000"/>
                </a:solidFill>
                <a:latin typeface="微软雅黑" panose="020B0503020204020204" pitchFamily="34" charset="-122"/>
                <a:ea typeface="微软雅黑" panose="020B0503020204020204" pitchFamily="34" charset="-122"/>
              </a:rPr>
              <a:t>ESPWiFi</a:t>
            </a:r>
            <a:r>
              <a:rPr lang="zh-CN" altLang="en-US" dirty="0">
                <a:solidFill>
                  <a:sysClr val="windowText" lastClr="000000"/>
                </a:solidFill>
                <a:latin typeface="微软雅黑" panose="020B0503020204020204" pitchFamily="34" charset="-122"/>
                <a:ea typeface="微软雅黑" panose="020B0503020204020204" pitchFamily="34" charset="-122"/>
              </a:rPr>
              <a:t>和</a:t>
            </a:r>
            <a:r>
              <a:rPr lang="en-US" altLang="zh-CN" dirty="0">
                <a:solidFill>
                  <a:sysClr val="windowText" lastClr="000000"/>
                </a:solidFill>
                <a:latin typeface="微软雅黑" panose="020B0503020204020204" pitchFamily="34" charset="-122"/>
                <a:ea typeface="微软雅黑" panose="020B0503020204020204" pitchFamily="34" charset="-122"/>
              </a:rPr>
              <a:t>ESPUDP</a:t>
            </a:r>
            <a:r>
              <a:rPr lang="zh-CN" altLang="en-US" dirty="0">
                <a:solidFill>
                  <a:sysClr val="windowText" lastClr="000000"/>
                </a:solidFill>
                <a:latin typeface="微软雅黑" panose="020B0503020204020204" pitchFamily="34" charset="-122"/>
                <a:ea typeface="微软雅黑" panose="020B0503020204020204" pitchFamily="34" charset="-122"/>
              </a:rPr>
              <a:t>库配合完成，</a:t>
            </a:r>
            <a:r>
              <a:rPr lang="en-US" altLang="zh-CN" dirty="0">
                <a:solidFill>
                  <a:sysClr val="windowText" lastClr="000000"/>
                </a:solidFill>
                <a:latin typeface="微软雅黑" panose="020B0503020204020204" pitchFamily="34" charset="-122"/>
                <a:ea typeface="微软雅黑" panose="020B0503020204020204" pitchFamily="34" charset="-122"/>
              </a:rPr>
              <a:t>WiFi</a:t>
            </a:r>
            <a:r>
              <a:rPr lang="zh-CN" altLang="en-US" dirty="0">
                <a:solidFill>
                  <a:sysClr val="windowText" lastClr="000000"/>
                </a:solidFill>
                <a:latin typeface="微软雅黑" panose="020B0503020204020204" pitchFamily="34" charset="-122"/>
                <a:ea typeface="微软雅黑" panose="020B0503020204020204" pitchFamily="34" charset="-122"/>
              </a:rPr>
              <a:t>库中包含了对</a:t>
            </a:r>
            <a:r>
              <a:rPr lang="en-US" altLang="zh-CN" dirty="0">
                <a:solidFill>
                  <a:sysClr val="windowText" lastClr="000000"/>
                </a:solidFill>
                <a:latin typeface="微软雅黑" panose="020B0503020204020204" pitchFamily="34" charset="-122"/>
                <a:ea typeface="微软雅黑" panose="020B0503020204020204" pitchFamily="34" charset="-122"/>
              </a:rPr>
              <a:t>WiFi</a:t>
            </a:r>
            <a:r>
              <a:rPr lang="zh-CN" altLang="en-US" dirty="0">
                <a:solidFill>
                  <a:sysClr val="windowText" lastClr="000000"/>
                </a:solidFill>
                <a:latin typeface="微软雅黑" panose="020B0503020204020204" pitchFamily="34" charset="-122"/>
                <a:ea typeface="微软雅黑" panose="020B0503020204020204" pitchFamily="34" charset="-122"/>
              </a:rPr>
              <a:t>名称密码的设置和连接，</a:t>
            </a:r>
            <a:r>
              <a:rPr lang="en-US" altLang="zh-CN" dirty="0">
                <a:solidFill>
                  <a:sysClr val="windowText" lastClr="000000"/>
                </a:solidFill>
                <a:latin typeface="微软雅黑" panose="020B0503020204020204" pitchFamily="34" charset="-122"/>
                <a:ea typeface="微软雅黑" panose="020B0503020204020204" pitchFamily="34" charset="-122"/>
              </a:rPr>
              <a:t>UDP</a:t>
            </a:r>
            <a:r>
              <a:rPr lang="zh-CN" altLang="en-US" dirty="0">
                <a:solidFill>
                  <a:sysClr val="windowText" lastClr="000000"/>
                </a:solidFill>
                <a:latin typeface="微软雅黑" panose="020B0503020204020204" pitchFamily="34" charset="-122"/>
                <a:ea typeface="微软雅黑" panose="020B0503020204020204" pitchFamily="34" charset="-122"/>
              </a:rPr>
              <a:t>库中包含了</a:t>
            </a:r>
            <a:r>
              <a:rPr lang="en-US" altLang="zh-CN" dirty="0">
                <a:solidFill>
                  <a:sysClr val="windowText" lastClr="000000"/>
                </a:solidFill>
                <a:latin typeface="微软雅黑" panose="020B0503020204020204" pitchFamily="34" charset="-122"/>
                <a:ea typeface="微软雅黑" panose="020B0503020204020204" pitchFamily="34" charset="-122"/>
              </a:rPr>
              <a:t>UDP</a:t>
            </a:r>
            <a:r>
              <a:rPr lang="zh-CN" altLang="en-US" dirty="0">
                <a:solidFill>
                  <a:sysClr val="windowText" lastClr="000000"/>
                </a:solidFill>
                <a:latin typeface="微软雅黑" panose="020B0503020204020204" pitchFamily="34" charset="-122"/>
                <a:ea typeface="微软雅黑" panose="020B0503020204020204" pitchFamily="34" charset="-122"/>
              </a:rPr>
              <a:t>作为客户端的广播发送等接口。</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5" name="TextBox 42"/>
          <p:cNvSpPr txBox="1"/>
          <p:nvPr/>
        </p:nvSpPr>
        <p:spPr>
          <a:xfrm>
            <a:off x="509270" y="548640"/>
            <a:ext cx="8246745" cy="1691640"/>
          </a:xfrm>
          <a:prstGeom prst="rect">
            <a:avLst/>
          </a:prstGeom>
          <a:noFill/>
        </p:spPr>
        <p:txBody>
          <a:bodyPr wrap="square" rtlCol="0">
            <a:spAutoFit/>
          </a:bodyPr>
          <a:p>
            <a:pPr>
              <a:lnSpc>
                <a:spcPct val="130000"/>
              </a:lnSpc>
            </a:pPr>
            <a:r>
              <a:rPr lang="en-US" altLang="zh-CN"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a:t>
            </a:r>
            <a:r>
              <a:rPr lang="zh-CN" altLang="en-US" sz="2000" b="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计步数据采集节点</a:t>
            </a:r>
            <a:r>
              <a:rPr lang="zh-CN" altLang="en-US"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以</a:t>
            </a:r>
            <a:r>
              <a:rPr lang="en-US" altLang="zh-CN"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ESP8266</a:t>
            </a:r>
            <a:r>
              <a:rPr lang="zh-CN" altLang="en-US"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主控和</a:t>
            </a:r>
            <a:r>
              <a:rPr lang="en-US" altLang="zh-CN"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MPU6050</a:t>
            </a:r>
            <a:r>
              <a:rPr lang="zh-CN" altLang="en-US"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传感器作为硬件，利用</a:t>
            </a:r>
            <a:r>
              <a:rPr lang="en-US" altLang="zh-CN"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ESP8266</a:t>
            </a:r>
            <a:r>
              <a:rPr lang="zh-CN" altLang="en-US"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自带的无线网络发送传感器数据，主控使用</a:t>
            </a:r>
            <a:r>
              <a:rPr lang="en-US" altLang="zh-CN"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Arduino</a:t>
            </a:r>
            <a:r>
              <a:rPr lang="zh-CN" altLang="en-US"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作为基础框架，框架中的</a:t>
            </a:r>
            <a:r>
              <a:rPr lang="en-US" altLang="zh-CN"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setup()</a:t>
            </a:r>
            <a:r>
              <a:rPr lang="zh-CN" altLang="en-US"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进行相关设备的初始化，</a:t>
            </a:r>
            <a:r>
              <a:rPr lang="en-US" altLang="zh-CN"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loop()</a:t>
            </a:r>
            <a:r>
              <a:rPr lang="zh-CN" altLang="en-US"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进行数据的采集和发送。程序涉及如下库</a:t>
            </a:r>
            <a:endParaRPr lang="zh-CN" altLang="en-US"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10" presetClass="entr" presetSubtype="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par>
                              <p:cTn id="20" fill="hold">
                                <p:stCondLst>
                                  <p:cond delay="1550"/>
                                </p:stCondLst>
                                <p:childTnLst>
                                  <p:par>
                                    <p:cTn id="21" presetID="8" presetClass="entr" presetSubtype="32"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amond(out)">
                                          <p:cBhvr>
                                            <p:cTn id="23" dur="2000"/>
                                            <p:tgtEl>
                                              <p:spTgt spid="37"/>
                                            </p:tgtEl>
                                          </p:cBhvr>
                                        </p:animEffect>
                                      </p:childTnLst>
                                    </p:cTn>
                                  </p:par>
                                </p:childTnLst>
                              </p:cTn>
                            </p:par>
                            <p:par>
                              <p:cTn id="24" fill="hold">
                                <p:stCondLst>
                                  <p:cond delay="3550"/>
                                </p:stCondLst>
                                <p:childTnLst>
                                  <p:par>
                                    <p:cTn id="25" presetID="6" presetClass="entr" presetSubtype="16"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circle(in)">
                                          <p:cBhvr>
                                            <p:cTn id="27" dur="2000"/>
                                            <p:tgtEl>
                                              <p:spTgt spid="29"/>
                                            </p:tgtEl>
                                          </p:cBhvr>
                                        </p:animEffect>
                                      </p:childTnLst>
                                    </p:cTn>
                                  </p:par>
                                  <p:par>
                                    <p:cTn id="28" presetID="6" presetClass="entr" presetSubtype="16" fill="hold" grpId="0"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par>
                                    <p:cTn id="31" presetID="6" presetClass="entr" presetSubtype="16" fill="hold" grpId="0" nodeType="withEffect">
                                      <p:stCondLst>
                                        <p:cond delay="200"/>
                                      </p:stCondLst>
                                      <p:childTnLst>
                                        <p:set>
                                          <p:cBhvr>
                                            <p:cTn id="32" dur="1" fill="hold">
                                              <p:stCondLst>
                                                <p:cond delay="0"/>
                                              </p:stCondLst>
                                            </p:cTn>
                                            <p:tgtEl>
                                              <p:spTgt spid="9"/>
                                            </p:tgtEl>
                                            <p:attrNameLst>
                                              <p:attrName>style.visibility</p:attrName>
                                            </p:attrNameLst>
                                          </p:cBhvr>
                                          <p:to>
                                            <p:strVal val="visible"/>
                                          </p:to>
                                        </p:set>
                                        <p:animEffect transition="in" filter="circle(in)">
                                          <p:cBhvr>
                                            <p:cTn id="33" dur="2000"/>
                                            <p:tgtEl>
                                              <p:spTgt spid="9"/>
                                            </p:tgtEl>
                                          </p:cBhvr>
                                        </p:animEffect>
                                      </p:childTnLst>
                                    </p:cTn>
                                  </p:par>
                                  <p:par>
                                    <p:cTn id="34" presetID="6" presetClass="entr" presetSubtype="16" fill="hold" grpId="0" nodeType="withEffect">
                                      <p:stCondLst>
                                        <p:cond delay="800"/>
                                      </p:stCondLst>
                                      <p:childTnLst>
                                        <p:set>
                                          <p:cBhvr>
                                            <p:cTn id="35" dur="1" fill="hold">
                                              <p:stCondLst>
                                                <p:cond delay="0"/>
                                              </p:stCondLst>
                                            </p:cTn>
                                            <p:tgtEl>
                                              <p:spTgt spid="10"/>
                                            </p:tgtEl>
                                            <p:attrNameLst>
                                              <p:attrName>style.visibility</p:attrName>
                                            </p:attrNameLst>
                                          </p:cBhvr>
                                          <p:to>
                                            <p:strVal val="visible"/>
                                          </p:to>
                                        </p:set>
                                        <p:animEffect transition="in" filter="circle(in)">
                                          <p:cBhvr>
                                            <p:cTn id="36" dur="2000"/>
                                            <p:tgtEl>
                                              <p:spTgt spid="10"/>
                                            </p:tgtEl>
                                          </p:cBhvr>
                                        </p:animEffect>
                                      </p:childTnLst>
                                    </p:cTn>
                                  </p:par>
                                  <p:par>
                                    <p:cTn id="37" presetID="6" presetClass="entr" presetSubtype="16" fill="hold" grpId="0" nodeType="withEffect">
                                      <p:stCondLst>
                                        <p:cond delay="100"/>
                                      </p:stCondLst>
                                      <p:childTnLst>
                                        <p:set>
                                          <p:cBhvr>
                                            <p:cTn id="38" dur="1" fill="hold">
                                              <p:stCondLst>
                                                <p:cond delay="0"/>
                                              </p:stCondLst>
                                            </p:cTn>
                                            <p:tgtEl>
                                              <p:spTgt spid="30"/>
                                            </p:tgtEl>
                                            <p:attrNameLst>
                                              <p:attrName>style.visibility</p:attrName>
                                            </p:attrNameLst>
                                          </p:cBhvr>
                                          <p:to>
                                            <p:strVal val="visible"/>
                                          </p:to>
                                        </p:set>
                                        <p:animEffect transition="in" filter="circle(in)">
                                          <p:cBhvr>
                                            <p:cTn id="39" dur="2000"/>
                                            <p:tgtEl>
                                              <p:spTgt spid="30"/>
                                            </p:tgtEl>
                                          </p:cBhvr>
                                        </p:animEffect>
                                      </p:childTnLst>
                                    </p:cTn>
                                  </p:par>
                                  <p:par>
                                    <p:cTn id="40" presetID="6" presetClass="entr" presetSubtype="16" fill="hold" grpId="0" nodeType="withEffect">
                                      <p:stCondLst>
                                        <p:cond delay="700"/>
                                      </p:stCondLst>
                                      <p:childTnLst>
                                        <p:set>
                                          <p:cBhvr>
                                            <p:cTn id="41" dur="1" fill="hold">
                                              <p:stCondLst>
                                                <p:cond delay="0"/>
                                              </p:stCondLst>
                                            </p:cTn>
                                            <p:tgtEl>
                                              <p:spTgt spid="22"/>
                                            </p:tgtEl>
                                            <p:attrNameLst>
                                              <p:attrName>style.visibility</p:attrName>
                                            </p:attrNameLst>
                                          </p:cBhvr>
                                          <p:to>
                                            <p:strVal val="visible"/>
                                          </p:to>
                                        </p:set>
                                        <p:animEffect transition="in" filter="circle(in)">
                                          <p:cBhvr>
                                            <p:cTn id="42" dur="2000"/>
                                            <p:tgtEl>
                                              <p:spTgt spid="22"/>
                                            </p:tgtEl>
                                          </p:cBhvr>
                                        </p:animEffect>
                                      </p:childTnLst>
                                    </p:cTn>
                                  </p:par>
                                  <p:par>
                                    <p:cTn id="43" presetID="6" presetClass="entr" presetSubtype="16"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circle(in)">
                                          <p:cBhvr>
                                            <p:cTn id="45" dur="2000"/>
                                            <p:tgtEl>
                                              <p:spTgt spid="28"/>
                                            </p:tgtEl>
                                          </p:cBhvr>
                                        </p:animEffect>
                                      </p:childTnLst>
                                    </p:cTn>
                                  </p:par>
                                  <p:par>
                                    <p:cTn id="46" presetID="6" presetClass="entr" presetSubtype="16" fill="hold" grpId="0" nodeType="withEffect">
                                      <p:stCondLst>
                                        <p:cond delay="300"/>
                                      </p:stCondLst>
                                      <p:childTnLst>
                                        <p:set>
                                          <p:cBhvr>
                                            <p:cTn id="47" dur="1" fill="hold">
                                              <p:stCondLst>
                                                <p:cond delay="0"/>
                                              </p:stCondLst>
                                            </p:cTn>
                                            <p:tgtEl>
                                              <p:spTgt spid="27"/>
                                            </p:tgtEl>
                                            <p:attrNameLst>
                                              <p:attrName>style.visibility</p:attrName>
                                            </p:attrNameLst>
                                          </p:cBhvr>
                                          <p:to>
                                            <p:strVal val="visible"/>
                                          </p:to>
                                        </p:set>
                                        <p:animEffect transition="in" filter="circle(in)">
                                          <p:cBhvr>
                                            <p:cTn id="48" dur="2000"/>
                                            <p:tgtEl>
                                              <p:spTgt spid="27"/>
                                            </p:tgtEl>
                                          </p:cBhvr>
                                        </p:animEffect>
                                      </p:childTnLst>
                                    </p:cTn>
                                  </p:par>
                                </p:childTnLst>
                              </p:cTn>
                            </p:par>
                            <p:par>
                              <p:cTn id="49" fill="hold">
                                <p:stCondLst>
                                  <p:cond delay="5550"/>
                                </p:stCondLst>
                                <p:childTnLst>
                                  <p:par>
                                    <p:cTn id="50" presetID="22" presetClass="entr" presetSubtype="8" fill="hold" grpId="0" nodeType="afterEffect">
                                      <p:stCondLst>
                                        <p:cond delay="0"/>
                                      </p:stCondLst>
                                      <p:iterate type="lt">
                                        <p:tmPct val="30000"/>
                                      </p:iterate>
                                      <p:childTnLst>
                                        <p:set>
                                          <p:cBhvr>
                                            <p:cTn id="51" dur="1" fill="hold">
                                              <p:stCondLst>
                                                <p:cond delay="0"/>
                                              </p:stCondLst>
                                            </p:cTn>
                                            <p:tgtEl>
                                              <p:spTgt spid="40"/>
                                            </p:tgtEl>
                                            <p:attrNameLst>
                                              <p:attrName>style.visibility</p:attrName>
                                            </p:attrNameLst>
                                          </p:cBhvr>
                                          <p:to>
                                            <p:strVal val="visible"/>
                                          </p:to>
                                        </p:set>
                                        <p:animEffect transition="in" filter="wipe(left)">
                                          <p:cBhvr>
                                            <p:cTn id="52" dur="100"/>
                                            <p:tgtEl>
                                              <p:spTgt spid="40"/>
                                            </p:tgtEl>
                                          </p:cBhvr>
                                        </p:animEffect>
                                      </p:childTnLst>
                                    </p:cTn>
                                  </p:par>
                                  <p:par>
                                    <p:cTn id="53" presetID="36" presetClass="emph" presetSubtype="0" fill="hold" grpId="1" nodeType="withEffect">
                                      <p:stCondLst>
                                        <p:cond delay="0"/>
                                      </p:stCondLst>
                                      <p:iterate type="lt">
                                        <p:tmPct val="30000"/>
                                      </p:iterate>
                                      <p:childTnLst>
                                        <p:animScale>
                                          <p:cBhvr>
                                            <p:cTn id="54" dur="50" autoRev="1" fill="hold">
                                              <p:stCondLst>
                                                <p:cond delay="0"/>
                                              </p:stCondLst>
                                            </p:cTn>
                                            <p:tgtEl>
                                              <p:spTgt spid="40"/>
                                            </p:tgtEl>
                                          </p:cBhvr>
                                          <p:to x="80000" y="100000"/>
                                        </p:animScale>
                                        <p:anim by="(#ppt_w*0.10)" calcmode="lin" valueType="num">
                                          <p:cBhvr>
                                            <p:cTn id="55" dur="50" autoRev="1" fill="hold">
                                              <p:stCondLst>
                                                <p:cond delay="0"/>
                                              </p:stCondLst>
                                            </p:cTn>
                                            <p:tgtEl>
                                              <p:spTgt spid="40"/>
                                            </p:tgtEl>
                                            <p:attrNameLst>
                                              <p:attrName>ppt_x</p:attrName>
                                            </p:attrNameLst>
                                          </p:cBhvr>
                                        </p:anim>
                                        <p:anim by="(-#ppt_w*0.10)" calcmode="lin" valueType="num">
                                          <p:cBhvr>
                                            <p:cTn id="56" dur="50" autoRev="1" fill="hold">
                                              <p:stCondLst>
                                                <p:cond delay="0"/>
                                              </p:stCondLst>
                                            </p:cTn>
                                            <p:tgtEl>
                                              <p:spTgt spid="40"/>
                                            </p:tgtEl>
                                            <p:attrNameLst>
                                              <p:attrName>ppt_y</p:attrName>
                                            </p:attrNameLst>
                                          </p:cBhvr>
                                        </p:anim>
                                        <p:animRot by="-480000">
                                          <p:cBhvr>
                                            <p:cTn id="57" dur="50" autoRev="1" fill="hold">
                                              <p:stCondLst>
                                                <p:cond delay="0"/>
                                              </p:stCondLst>
                                            </p:cTn>
                                            <p:tgtEl>
                                              <p:spTgt spid="40"/>
                                            </p:tgtEl>
                                            <p:attrNameLst>
                                              <p:attrName>r</p:attrName>
                                            </p:attrNameLst>
                                          </p:cBhvr>
                                        </p:animRot>
                                      </p:childTnLst>
                                    </p:cTn>
                                  </p:par>
                                </p:childTnLst>
                              </p:cTn>
                            </p:par>
                            <p:par>
                              <p:cTn id="58" fill="hold">
                                <p:stCondLst>
                                  <p:cond delay="8790"/>
                                </p:stCondLst>
                                <p:childTnLst>
                                  <p:par>
                                    <p:cTn id="59" presetID="22" presetClass="entr" presetSubtype="8" fill="hold" grpId="0" nodeType="afterEffect">
                                      <p:stCondLst>
                                        <p:cond delay="0"/>
                                      </p:stCondLst>
                                      <p:iterate type="lt">
                                        <p:tmPct val="30000"/>
                                      </p:iterate>
                                      <p:childTnLst>
                                        <p:set>
                                          <p:cBhvr>
                                            <p:cTn id="60" dur="1" fill="hold">
                                              <p:stCondLst>
                                                <p:cond delay="0"/>
                                              </p:stCondLst>
                                            </p:cTn>
                                            <p:tgtEl>
                                              <p:spTgt spid="41"/>
                                            </p:tgtEl>
                                            <p:attrNameLst>
                                              <p:attrName>style.visibility</p:attrName>
                                            </p:attrNameLst>
                                          </p:cBhvr>
                                          <p:to>
                                            <p:strVal val="visible"/>
                                          </p:to>
                                        </p:set>
                                        <p:animEffect transition="in" filter="wipe(left)">
                                          <p:cBhvr>
                                            <p:cTn id="61" dur="100"/>
                                            <p:tgtEl>
                                              <p:spTgt spid="41"/>
                                            </p:tgtEl>
                                          </p:cBhvr>
                                        </p:animEffect>
                                      </p:childTnLst>
                                    </p:cTn>
                                  </p:par>
                                  <p:par>
                                    <p:cTn id="62" presetID="36" presetClass="emph" presetSubtype="0" fill="hold" grpId="1" nodeType="withEffect">
                                      <p:stCondLst>
                                        <p:cond delay="0"/>
                                      </p:stCondLst>
                                      <p:iterate type="lt">
                                        <p:tmPct val="30000"/>
                                      </p:iterate>
                                      <p:childTnLst>
                                        <p:animScale>
                                          <p:cBhvr>
                                            <p:cTn id="63" dur="50" autoRev="1" fill="hold">
                                              <p:stCondLst>
                                                <p:cond delay="0"/>
                                              </p:stCondLst>
                                            </p:cTn>
                                            <p:tgtEl>
                                              <p:spTgt spid="41"/>
                                            </p:tgtEl>
                                          </p:cBhvr>
                                          <p:to x="80000" y="100000"/>
                                        </p:animScale>
                                        <p:anim by="(#ppt_w*0.10)" calcmode="lin" valueType="num">
                                          <p:cBhvr>
                                            <p:cTn id="64" dur="50" autoRev="1" fill="hold">
                                              <p:stCondLst>
                                                <p:cond delay="0"/>
                                              </p:stCondLst>
                                            </p:cTn>
                                            <p:tgtEl>
                                              <p:spTgt spid="41"/>
                                            </p:tgtEl>
                                            <p:attrNameLst>
                                              <p:attrName>ppt_x</p:attrName>
                                            </p:attrNameLst>
                                          </p:cBhvr>
                                        </p:anim>
                                        <p:anim by="(-#ppt_w*0.10)" calcmode="lin" valueType="num">
                                          <p:cBhvr>
                                            <p:cTn id="65" dur="50" autoRev="1" fill="hold">
                                              <p:stCondLst>
                                                <p:cond delay="0"/>
                                              </p:stCondLst>
                                            </p:cTn>
                                            <p:tgtEl>
                                              <p:spTgt spid="41"/>
                                            </p:tgtEl>
                                            <p:attrNameLst>
                                              <p:attrName>ppt_y</p:attrName>
                                            </p:attrNameLst>
                                          </p:cBhvr>
                                        </p:anim>
                                        <p:animRot by="-480000">
                                          <p:cBhvr>
                                            <p:cTn id="66" dur="50" autoRev="1" fill="hold">
                                              <p:stCondLst>
                                                <p:cond delay="0"/>
                                              </p:stCondLst>
                                            </p:cTn>
                                            <p:tgtEl>
                                              <p:spTgt spid="41"/>
                                            </p:tgtEl>
                                            <p:attrNameLst>
                                              <p:attrName>r</p:attrName>
                                            </p:attrNameLst>
                                          </p:cBhvr>
                                        </p:animRot>
                                      </p:childTnLst>
                                    </p:cTn>
                                  </p:par>
                                </p:childTnLst>
                              </p:cTn>
                            </p:par>
                            <p:par>
                              <p:cTn id="67" fill="hold">
                                <p:stCondLst>
                                  <p:cond delay="10750"/>
                                </p:stCondLst>
                                <p:childTnLst>
                                  <p:par>
                                    <p:cTn id="68" presetID="22" presetClass="entr" presetSubtype="8" fill="hold" grpId="0" nodeType="afterEffect">
                                      <p:stCondLst>
                                        <p:cond delay="0"/>
                                      </p:stCondLst>
                                      <p:iterate type="lt">
                                        <p:tmPct val="30000"/>
                                      </p:iterate>
                                      <p:childTnLst>
                                        <p:set>
                                          <p:cBhvr>
                                            <p:cTn id="69" dur="1" fill="hold">
                                              <p:stCondLst>
                                                <p:cond delay="0"/>
                                              </p:stCondLst>
                                            </p:cTn>
                                            <p:tgtEl>
                                              <p:spTgt spid="42"/>
                                            </p:tgtEl>
                                            <p:attrNameLst>
                                              <p:attrName>style.visibility</p:attrName>
                                            </p:attrNameLst>
                                          </p:cBhvr>
                                          <p:to>
                                            <p:strVal val="visible"/>
                                          </p:to>
                                        </p:set>
                                        <p:animEffect transition="in" filter="wipe(left)">
                                          <p:cBhvr>
                                            <p:cTn id="70" dur="100"/>
                                            <p:tgtEl>
                                              <p:spTgt spid="42"/>
                                            </p:tgtEl>
                                          </p:cBhvr>
                                        </p:animEffect>
                                      </p:childTnLst>
                                    </p:cTn>
                                  </p:par>
                                  <p:par>
                                    <p:cTn id="71" presetID="36" presetClass="emph" presetSubtype="0" fill="hold" grpId="1" nodeType="withEffect">
                                      <p:stCondLst>
                                        <p:cond delay="0"/>
                                      </p:stCondLst>
                                      <p:iterate type="lt">
                                        <p:tmPct val="30000"/>
                                      </p:iterate>
                                      <p:childTnLst>
                                        <p:animScale>
                                          <p:cBhvr>
                                            <p:cTn id="72" dur="50" autoRev="1" fill="hold">
                                              <p:stCondLst>
                                                <p:cond delay="0"/>
                                              </p:stCondLst>
                                            </p:cTn>
                                            <p:tgtEl>
                                              <p:spTgt spid="42"/>
                                            </p:tgtEl>
                                          </p:cBhvr>
                                          <p:to x="80000" y="100000"/>
                                        </p:animScale>
                                        <p:anim by="(#ppt_w*0.10)" calcmode="lin" valueType="num">
                                          <p:cBhvr>
                                            <p:cTn id="73" dur="50" autoRev="1" fill="hold">
                                              <p:stCondLst>
                                                <p:cond delay="0"/>
                                              </p:stCondLst>
                                            </p:cTn>
                                            <p:tgtEl>
                                              <p:spTgt spid="42"/>
                                            </p:tgtEl>
                                            <p:attrNameLst>
                                              <p:attrName>ppt_x</p:attrName>
                                            </p:attrNameLst>
                                          </p:cBhvr>
                                        </p:anim>
                                        <p:anim by="(-#ppt_w*0.10)" calcmode="lin" valueType="num">
                                          <p:cBhvr>
                                            <p:cTn id="74" dur="50" autoRev="1" fill="hold">
                                              <p:stCondLst>
                                                <p:cond delay="0"/>
                                              </p:stCondLst>
                                            </p:cTn>
                                            <p:tgtEl>
                                              <p:spTgt spid="42"/>
                                            </p:tgtEl>
                                            <p:attrNameLst>
                                              <p:attrName>ppt_y</p:attrName>
                                            </p:attrNameLst>
                                          </p:cBhvr>
                                        </p:anim>
                                        <p:animRot by="-480000">
                                          <p:cBhvr>
                                            <p:cTn id="75" dur="50" autoRev="1" fill="hold">
                                              <p:stCondLst>
                                                <p:cond delay="0"/>
                                              </p:stCondLst>
                                            </p:cTn>
                                            <p:tgtEl>
                                              <p:spTgt spid="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animBg="1"/>
          <p:bldP spid="9" grpId="0" animBg="1"/>
          <p:bldP spid="10" grpId="0" animBg="1"/>
          <p:bldP spid="22" grpId="0" animBg="1"/>
          <p:bldP spid="27" grpId="0" animBg="1"/>
          <p:bldP spid="28" grpId="0" animBg="1"/>
          <p:bldP spid="29" grpId="0" animBg="1"/>
          <p:bldP spid="30" grpId="0" animBg="1"/>
          <p:bldP spid="40" grpId="0"/>
          <p:bldP spid="40" grpId="1"/>
          <p:bldP spid="41" grpId="0"/>
          <p:bldP spid="41" grpId="1"/>
          <p:bldP spid="42" grpId="0"/>
          <p:bldP spid="42"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10" presetClass="entr" presetSubtype="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par>
                              <p:cTn id="20" fill="hold">
                                <p:stCondLst>
                                  <p:cond delay="1550"/>
                                </p:stCondLst>
                                <p:childTnLst>
                                  <p:par>
                                    <p:cTn id="21" presetID="8" presetClass="entr" presetSubtype="32"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amond(out)">
                                          <p:cBhvr>
                                            <p:cTn id="23" dur="2000"/>
                                            <p:tgtEl>
                                              <p:spTgt spid="37"/>
                                            </p:tgtEl>
                                          </p:cBhvr>
                                        </p:animEffect>
                                      </p:childTnLst>
                                    </p:cTn>
                                  </p:par>
                                </p:childTnLst>
                              </p:cTn>
                            </p:par>
                            <p:par>
                              <p:cTn id="24" fill="hold">
                                <p:stCondLst>
                                  <p:cond delay="3550"/>
                                </p:stCondLst>
                                <p:childTnLst>
                                  <p:par>
                                    <p:cTn id="25" presetID="6" presetClass="entr" presetSubtype="16"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circle(in)">
                                          <p:cBhvr>
                                            <p:cTn id="27" dur="2000"/>
                                            <p:tgtEl>
                                              <p:spTgt spid="29"/>
                                            </p:tgtEl>
                                          </p:cBhvr>
                                        </p:animEffect>
                                      </p:childTnLst>
                                    </p:cTn>
                                  </p:par>
                                  <p:par>
                                    <p:cTn id="28" presetID="6" presetClass="entr" presetSubtype="16" fill="hold" grpId="0"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par>
                                    <p:cTn id="31" presetID="6" presetClass="entr" presetSubtype="16" fill="hold" grpId="0" nodeType="withEffect">
                                      <p:stCondLst>
                                        <p:cond delay="200"/>
                                      </p:stCondLst>
                                      <p:childTnLst>
                                        <p:set>
                                          <p:cBhvr>
                                            <p:cTn id="32" dur="1" fill="hold">
                                              <p:stCondLst>
                                                <p:cond delay="0"/>
                                              </p:stCondLst>
                                            </p:cTn>
                                            <p:tgtEl>
                                              <p:spTgt spid="9"/>
                                            </p:tgtEl>
                                            <p:attrNameLst>
                                              <p:attrName>style.visibility</p:attrName>
                                            </p:attrNameLst>
                                          </p:cBhvr>
                                          <p:to>
                                            <p:strVal val="visible"/>
                                          </p:to>
                                        </p:set>
                                        <p:animEffect transition="in" filter="circle(in)">
                                          <p:cBhvr>
                                            <p:cTn id="33" dur="2000"/>
                                            <p:tgtEl>
                                              <p:spTgt spid="9"/>
                                            </p:tgtEl>
                                          </p:cBhvr>
                                        </p:animEffect>
                                      </p:childTnLst>
                                    </p:cTn>
                                  </p:par>
                                  <p:par>
                                    <p:cTn id="34" presetID="6" presetClass="entr" presetSubtype="16" fill="hold" grpId="0" nodeType="withEffect">
                                      <p:stCondLst>
                                        <p:cond delay="800"/>
                                      </p:stCondLst>
                                      <p:childTnLst>
                                        <p:set>
                                          <p:cBhvr>
                                            <p:cTn id="35" dur="1" fill="hold">
                                              <p:stCondLst>
                                                <p:cond delay="0"/>
                                              </p:stCondLst>
                                            </p:cTn>
                                            <p:tgtEl>
                                              <p:spTgt spid="10"/>
                                            </p:tgtEl>
                                            <p:attrNameLst>
                                              <p:attrName>style.visibility</p:attrName>
                                            </p:attrNameLst>
                                          </p:cBhvr>
                                          <p:to>
                                            <p:strVal val="visible"/>
                                          </p:to>
                                        </p:set>
                                        <p:animEffect transition="in" filter="circle(in)">
                                          <p:cBhvr>
                                            <p:cTn id="36" dur="2000"/>
                                            <p:tgtEl>
                                              <p:spTgt spid="10"/>
                                            </p:tgtEl>
                                          </p:cBhvr>
                                        </p:animEffect>
                                      </p:childTnLst>
                                    </p:cTn>
                                  </p:par>
                                  <p:par>
                                    <p:cTn id="37" presetID="6" presetClass="entr" presetSubtype="16" fill="hold" grpId="0" nodeType="withEffect">
                                      <p:stCondLst>
                                        <p:cond delay="100"/>
                                      </p:stCondLst>
                                      <p:childTnLst>
                                        <p:set>
                                          <p:cBhvr>
                                            <p:cTn id="38" dur="1" fill="hold">
                                              <p:stCondLst>
                                                <p:cond delay="0"/>
                                              </p:stCondLst>
                                            </p:cTn>
                                            <p:tgtEl>
                                              <p:spTgt spid="30"/>
                                            </p:tgtEl>
                                            <p:attrNameLst>
                                              <p:attrName>style.visibility</p:attrName>
                                            </p:attrNameLst>
                                          </p:cBhvr>
                                          <p:to>
                                            <p:strVal val="visible"/>
                                          </p:to>
                                        </p:set>
                                        <p:animEffect transition="in" filter="circle(in)">
                                          <p:cBhvr>
                                            <p:cTn id="39" dur="2000"/>
                                            <p:tgtEl>
                                              <p:spTgt spid="30"/>
                                            </p:tgtEl>
                                          </p:cBhvr>
                                        </p:animEffect>
                                      </p:childTnLst>
                                    </p:cTn>
                                  </p:par>
                                  <p:par>
                                    <p:cTn id="40" presetID="6" presetClass="entr" presetSubtype="16" fill="hold" grpId="0" nodeType="withEffect">
                                      <p:stCondLst>
                                        <p:cond delay="700"/>
                                      </p:stCondLst>
                                      <p:childTnLst>
                                        <p:set>
                                          <p:cBhvr>
                                            <p:cTn id="41" dur="1" fill="hold">
                                              <p:stCondLst>
                                                <p:cond delay="0"/>
                                              </p:stCondLst>
                                            </p:cTn>
                                            <p:tgtEl>
                                              <p:spTgt spid="22"/>
                                            </p:tgtEl>
                                            <p:attrNameLst>
                                              <p:attrName>style.visibility</p:attrName>
                                            </p:attrNameLst>
                                          </p:cBhvr>
                                          <p:to>
                                            <p:strVal val="visible"/>
                                          </p:to>
                                        </p:set>
                                        <p:animEffect transition="in" filter="circle(in)">
                                          <p:cBhvr>
                                            <p:cTn id="42" dur="2000"/>
                                            <p:tgtEl>
                                              <p:spTgt spid="22"/>
                                            </p:tgtEl>
                                          </p:cBhvr>
                                        </p:animEffect>
                                      </p:childTnLst>
                                    </p:cTn>
                                  </p:par>
                                  <p:par>
                                    <p:cTn id="43" presetID="6" presetClass="entr" presetSubtype="16"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circle(in)">
                                          <p:cBhvr>
                                            <p:cTn id="45" dur="2000"/>
                                            <p:tgtEl>
                                              <p:spTgt spid="28"/>
                                            </p:tgtEl>
                                          </p:cBhvr>
                                        </p:animEffect>
                                      </p:childTnLst>
                                    </p:cTn>
                                  </p:par>
                                  <p:par>
                                    <p:cTn id="46" presetID="6" presetClass="entr" presetSubtype="16" fill="hold" grpId="0" nodeType="withEffect">
                                      <p:stCondLst>
                                        <p:cond delay="300"/>
                                      </p:stCondLst>
                                      <p:childTnLst>
                                        <p:set>
                                          <p:cBhvr>
                                            <p:cTn id="47" dur="1" fill="hold">
                                              <p:stCondLst>
                                                <p:cond delay="0"/>
                                              </p:stCondLst>
                                            </p:cTn>
                                            <p:tgtEl>
                                              <p:spTgt spid="27"/>
                                            </p:tgtEl>
                                            <p:attrNameLst>
                                              <p:attrName>style.visibility</p:attrName>
                                            </p:attrNameLst>
                                          </p:cBhvr>
                                          <p:to>
                                            <p:strVal val="visible"/>
                                          </p:to>
                                        </p:set>
                                        <p:animEffect transition="in" filter="circle(in)">
                                          <p:cBhvr>
                                            <p:cTn id="48" dur="2000"/>
                                            <p:tgtEl>
                                              <p:spTgt spid="27"/>
                                            </p:tgtEl>
                                          </p:cBhvr>
                                        </p:animEffect>
                                      </p:childTnLst>
                                    </p:cTn>
                                  </p:par>
                                </p:childTnLst>
                              </p:cTn>
                            </p:par>
                            <p:par>
                              <p:cTn id="49" fill="hold">
                                <p:stCondLst>
                                  <p:cond delay="5550"/>
                                </p:stCondLst>
                                <p:childTnLst>
                                  <p:par>
                                    <p:cTn id="50" presetID="22" presetClass="entr" presetSubtype="8" fill="hold" grpId="0" nodeType="afterEffect">
                                      <p:stCondLst>
                                        <p:cond delay="0"/>
                                      </p:stCondLst>
                                      <p:iterate type="lt">
                                        <p:tmPct val="30000"/>
                                      </p:iterate>
                                      <p:childTnLst>
                                        <p:set>
                                          <p:cBhvr>
                                            <p:cTn id="51" dur="1" fill="hold">
                                              <p:stCondLst>
                                                <p:cond delay="0"/>
                                              </p:stCondLst>
                                            </p:cTn>
                                            <p:tgtEl>
                                              <p:spTgt spid="40"/>
                                            </p:tgtEl>
                                            <p:attrNameLst>
                                              <p:attrName>style.visibility</p:attrName>
                                            </p:attrNameLst>
                                          </p:cBhvr>
                                          <p:to>
                                            <p:strVal val="visible"/>
                                          </p:to>
                                        </p:set>
                                        <p:animEffect transition="in" filter="wipe(left)">
                                          <p:cBhvr>
                                            <p:cTn id="52" dur="100"/>
                                            <p:tgtEl>
                                              <p:spTgt spid="40"/>
                                            </p:tgtEl>
                                          </p:cBhvr>
                                        </p:animEffect>
                                      </p:childTnLst>
                                    </p:cTn>
                                  </p:par>
                                  <p:par>
                                    <p:cTn id="53" presetID="36" presetClass="emph" presetSubtype="0" fill="hold" grpId="1" nodeType="withEffect">
                                      <p:stCondLst>
                                        <p:cond delay="0"/>
                                      </p:stCondLst>
                                      <p:iterate type="lt">
                                        <p:tmPct val="30000"/>
                                      </p:iterate>
                                      <p:childTnLst>
                                        <p:animScale>
                                          <p:cBhvr>
                                            <p:cTn id="54" dur="50" autoRev="1" fill="hold">
                                              <p:stCondLst>
                                                <p:cond delay="0"/>
                                              </p:stCondLst>
                                            </p:cTn>
                                            <p:tgtEl>
                                              <p:spTgt spid="40"/>
                                            </p:tgtEl>
                                          </p:cBhvr>
                                          <p:to x="80000" y="100000"/>
                                        </p:animScale>
                                        <p:anim by="(#ppt_w*0.10)" calcmode="lin" valueType="num">
                                          <p:cBhvr>
                                            <p:cTn id="55" dur="50" autoRev="1" fill="hold">
                                              <p:stCondLst>
                                                <p:cond delay="0"/>
                                              </p:stCondLst>
                                            </p:cTn>
                                            <p:tgtEl>
                                              <p:spTgt spid="40"/>
                                            </p:tgtEl>
                                            <p:attrNameLst>
                                              <p:attrName>ppt_x</p:attrName>
                                            </p:attrNameLst>
                                          </p:cBhvr>
                                        </p:anim>
                                        <p:anim by="(-#ppt_w*0.10)" calcmode="lin" valueType="num">
                                          <p:cBhvr>
                                            <p:cTn id="56" dur="50" autoRev="1" fill="hold">
                                              <p:stCondLst>
                                                <p:cond delay="0"/>
                                              </p:stCondLst>
                                            </p:cTn>
                                            <p:tgtEl>
                                              <p:spTgt spid="40"/>
                                            </p:tgtEl>
                                            <p:attrNameLst>
                                              <p:attrName>ppt_y</p:attrName>
                                            </p:attrNameLst>
                                          </p:cBhvr>
                                        </p:anim>
                                        <p:animRot by="-480000">
                                          <p:cBhvr>
                                            <p:cTn id="57" dur="50" autoRev="1" fill="hold">
                                              <p:stCondLst>
                                                <p:cond delay="0"/>
                                              </p:stCondLst>
                                            </p:cTn>
                                            <p:tgtEl>
                                              <p:spTgt spid="40"/>
                                            </p:tgtEl>
                                            <p:attrNameLst>
                                              <p:attrName>r</p:attrName>
                                            </p:attrNameLst>
                                          </p:cBhvr>
                                        </p:animRot>
                                      </p:childTnLst>
                                    </p:cTn>
                                  </p:par>
                                </p:childTnLst>
                              </p:cTn>
                            </p:par>
                            <p:par>
                              <p:cTn id="58" fill="hold">
                                <p:stCondLst>
                                  <p:cond delay="8790"/>
                                </p:stCondLst>
                                <p:childTnLst>
                                  <p:par>
                                    <p:cTn id="59" presetID="22" presetClass="entr" presetSubtype="8" fill="hold" grpId="0" nodeType="afterEffect">
                                      <p:stCondLst>
                                        <p:cond delay="0"/>
                                      </p:stCondLst>
                                      <p:iterate type="lt">
                                        <p:tmPct val="30000"/>
                                      </p:iterate>
                                      <p:childTnLst>
                                        <p:set>
                                          <p:cBhvr>
                                            <p:cTn id="60" dur="1" fill="hold">
                                              <p:stCondLst>
                                                <p:cond delay="0"/>
                                              </p:stCondLst>
                                            </p:cTn>
                                            <p:tgtEl>
                                              <p:spTgt spid="41"/>
                                            </p:tgtEl>
                                            <p:attrNameLst>
                                              <p:attrName>style.visibility</p:attrName>
                                            </p:attrNameLst>
                                          </p:cBhvr>
                                          <p:to>
                                            <p:strVal val="visible"/>
                                          </p:to>
                                        </p:set>
                                        <p:animEffect transition="in" filter="wipe(left)">
                                          <p:cBhvr>
                                            <p:cTn id="61" dur="100"/>
                                            <p:tgtEl>
                                              <p:spTgt spid="41"/>
                                            </p:tgtEl>
                                          </p:cBhvr>
                                        </p:animEffect>
                                      </p:childTnLst>
                                    </p:cTn>
                                  </p:par>
                                  <p:par>
                                    <p:cTn id="62" presetID="36" presetClass="emph" presetSubtype="0" fill="hold" grpId="1" nodeType="withEffect">
                                      <p:stCondLst>
                                        <p:cond delay="0"/>
                                      </p:stCondLst>
                                      <p:iterate type="lt">
                                        <p:tmPct val="30000"/>
                                      </p:iterate>
                                      <p:childTnLst>
                                        <p:animScale>
                                          <p:cBhvr>
                                            <p:cTn id="63" dur="50" autoRev="1" fill="hold">
                                              <p:stCondLst>
                                                <p:cond delay="0"/>
                                              </p:stCondLst>
                                            </p:cTn>
                                            <p:tgtEl>
                                              <p:spTgt spid="41"/>
                                            </p:tgtEl>
                                          </p:cBhvr>
                                          <p:to x="80000" y="100000"/>
                                        </p:animScale>
                                        <p:anim by="(#ppt_w*0.10)" calcmode="lin" valueType="num">
                                          <p:cBhvr>
                                            <p:cTn id="64" dur="50" autoRev="1" fill="hold">
                                              <p:stCondLst>
                                                <p:cond delay="0"/>
                                              </p:stCondLst>
                                            </p:cTn>
                                            <p:tgtEl>
                                              <p:spTgt spid="41"/>
                                            </p:tgtEl>
                                            <p:attrNameLst>
                                              <p:attrName>ppt_x</p:attrName>
                                            </p:attrNameLst>
                                          </p:cBhvr>
                                        </p:anim>
                                        <p:anim by="(-#ppt_w*0.10)" calcmode="lin" valueType="num">
                                          <p:cBhvr>
                                            <p:cTn id="65" dur="50" autoRev="1" fill="hold">
                                              <p:stCondLst>
                                                <p:cond delay="0"/>
                                              </p:stCondLst>
                                            </p:cTn>
                                            <p:tgtEl>
                                              <p:spTgt spid="41"/>
                                            </p:tgtEl>
                                            <p:attrNameLst>
                                              <p:attrName>ppt_y</p:attrName>
                                            </p:attrNameLst>
                                          </p:cBhvr>
                                        </p:anim>
                                        <p:animRot by="-480000">
                                          <p:cBhvr>
                                            <p:cTn id="66" dur="50" autoRev="1" fill="hold">
                                              <p:stCondLst>
                                                <p:cond delay="0"/>
                                              </p:stCondLst>
                                            </p:cTn>
                                            <p:tgtEl>
                                              <p:spTgt spid="41"/>
                                            </p:tgtEl>
                                            <p:attrNameLst>
                                              <p:attrName>r</p:attrName>
                                            </p:attrNameLst>
                                          </p:cBhvr>
                                        </p:animRot>
                                      </p:childTnLst>
                                    </p:cTn>
                                  </p:par>
                                </p:childTnLst>
                              </p:cTn>
                            </p:par>
                            <p:par>
                              <p:cTn id="67" fill="hold">
                                <p:stCondLst>
                                  <p:cond delay="10750"/>
                                </p:stCondLst>
                                <p:childTnLst>
                                  <p:par>
                                    <p:cTn id="68" presetID="22" presetClass="entr" presetSubtype="8" fill="hold" grpId="0" nodeType="afterEffect">
                                      <p:stCondLst>
                                        <p:cond delay="0"/>
                                      </p:stCondLst>
                                      <p:iterate type="lt">
                                        <p:tmPct val="30000"/>
                                      </p:iterate>
                                      <p:childTnLst>
                                        <p:set>
                                          <p:cBhvr>
                                            <p:cTn id="69" dur="1" fill="hold">
                                              <p:stCondLst>
                                                <p:cond delay="0"/>
                                              </p:stCondLst>
                                            </p:cTn>
                                            <p:tgtEl>
                                              <p:spTgt spid="42"/>
                                            </p:tgtEl>
                                            <p:attrNameLst>
                                              <p:attrName>style.visibility</p:attrName>
                                            </p:attrNameLst>
                                          </p:cBhvr>
                                          <p:to>
                                            <p:strVal val="visible"/>
                                          </p:to>
                                        </p:set>
                                        <p:animEffect transition="in" filter="wipe(left)">
                                          <p:cBhvr>
                                            <p:cTn id="70" dur="100"/>
                                            <p:tgtEl>
                                              <p:spTgt spid="42"/>
                                            </p:tgtEl>
                                          </p:cBhvr>
                                        </p:animEffect>
                                      </p:childTnLst>
                                    </p:cTn>
                                  </p:par>
                                  <p:par>
                                    <p:cTn id="71" presetID="36" presetClass="emph" presetSubtype="0" fill="hold" grpId="1" nodeType="withEffect">
                                      <p:stCondLst>
                                        <p:cond delay="0"/>
                                      </p:stCondLst>
                                      <p:iterate type="lt">
                                        <p:tmPct val="30000"/>
                                      </p:iterate>
                                      <p:childTnLst>
                                        <p:animScale>
                                          <p:cBhvr>
                                            <p:cTn id="72" dur="50" autoRev="1" fill="hold">
                                              <p:stCondLst>
                                                <p:cond delay="0"/>
                                              </p:stCondLst>
                                            </p:cTn>
                                            <p:tgtEl>
                                              <p:spTgt spid="42"/>
                                            </p:tgtEl>
                                          </p:cBhvr>
                                          <p:to x="80000" y="100000"/>
                                        </p:animScale>
                                        <p:anim by="(#ppt_w*0.10)" calcmode="lin" valueType="num">
                                          <p:cBhvr>
                                            <p:cTn id="73" dur="50" autoRev="1" fill="hold">
                                              <p:stCondLst>
                                                <p:cond delay="0"/>
                                              </p:stCondLst>
                                            </p:cTn>
                                            <p:tgtEl>
                                              <p:spTgt spid="42"/>
                                            </p:tgtEl>
                                            <p:attrNameLst>
                                              <p:attrName>ppt_x</p:attrName>
                                            </p:attrNameLst>
                                          </p:cBhvr>
                                        </p:anim>
                                        <p:anim by="(-#ppt_w*0.10)" calcmode="lin" valueType="num">
                                          <p:cBhvr>
                                            <p:cTn id="74" dur="50" autoRev="1" fill="hold">
                                              <p:stCondLst>
                                                <p:cond delay="0"/>
                                              </p:stCondLst>
                                            </p:cTn>
                                            <p:tgtEl>
                                              <p:spTgt spid="42"/>
                                            </p:tgtEl>
                                            <p:attrNameLst>
                                              <p:attrName>ppt_y</p:attrName>
                                            </p:attrNameLst>
                                          </p:cBhvr>
                                        </p:anim>
                                        <p:animRot by="-480000">
                                          <p:cBhvr>
                                            <p:cTn id="75" dur="50" autoRev="1" fill="hold">
                                              <p:stCondLst>
                                                <p:cond delay="0"/>
                                              </p:stCondLst>
                                            </p:cTn>
                                            <p:tgtEl>
                                              <p:spTgt spid="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animBg="1"/>
          <p:bldP spid="9" grpId="0" animBg="1"/>
          <p:bldP spid="10" grpId="0" animBg="1"/>
          <p:bldP spid="22" grpId="0" animBg="1"/>
          <p:bldP spid="27" grpId="0" animBg="1"/>
          <p:bldP spid="28" grpId="0" animBg="1"/>
          <p:bldP spid="29" grpId="0" animBg="1"/>
          <p:bldP spid="30" grpId="0" animBg="1"/>
          <p:bldP spid="40" grpId="0"/>
          <p:bldP spid="40" grpId="1"/>
          <p:bldP spid="41" grpId="0"/>
          <p:bldP spid="41" grpId="1"/>
          <p:bldP spid="42" grpId="0"/>
          <p:bldP spid="42" grpId="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等腰三角形 21"/>
          <p:cNvSpPr/>
          <p:nvPr/>
        </p:nvSpPr>
        <p:spPr bwMode="auto">
          <a:xfrm rot="16200000" flipH="1">
            <a:off x="5831323" y="2626443"/>
            <a:ext cx="2892825" cy="2959339"/>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rgbClr val="E8E8E6"/>
          </a:solidFill>
          <a:ln w="9525" cap="rnd">
            <a:solidFill>
              <a:srgbClr val="E6E6E6"/>
            </a:solidFill>
            <a:prstDash val="solid"/>
            <a:round/>
          </a:ln>
        </p:spPr>
        <p:txBody>
          <a:bodyPr vert="eaVert" anchor="ctr"/>
          <a:lstStyle/>
          <a:p>
            <a:pPr fontAlgn="auto">
              <a:spcBef>
                <a:spcPts val="0"/>
              </a:spcBef>
              <a:spcAft>
                <a:spcPts val="0"/>
              </a:spcAft>
              <a:defRPr/>
            </a:pPr>
            <a:endParaRPr lang="zh-CN" altLang="en-US" sz="1400" kern="0">
              <a:solidFill>
                <a:sysClr val="window" lastClr="FFFFFF"/>
              </a:solidFill>
              <a:latin typeface="微软雅黑" panose="020B0503020204020204" pitchFamily="34" charset="-122"/>
              <a:ea typeface="微软雅黑" panose="020B0503020204020204" pitchFamily="34" charset="-122"/>
            </a:endParaRPr>
          </a:p>
        </p:txBody>
      </p:sp>
      <p:sp>
        <p:nvSpPr>
          <p:cNvPr id="5" name="等腰三角形 21"/>
          <p:cNvSpPr/>
          <p:nvPr/>
        </p:nvSpPr>
        <p:spPr bwMode="auto">
          <a:xfrm rot="5400000">
            <a:off x="2965764" y="2626443"/>
            <a:ext cx="2892825" cy="2959339"/>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rgbClr val="E8E8E6"/>
          </a:solidFill>
          <a:ln w="9525" cap="rnd">
            <a:solidFill>
              <a:srgbClr val="E6E6E6"/>
            </a:solidFill>
            <a:prstDash val="solid"/>
            <a:round/>
          </a:ln>
        </p:spPr>
        <p:txBody>
          <a:bodyPr vert="eaVert" anchor="ctr"/>
          <a:lstStyle/>
          <a:p>
            <a:pPr fontAlgn="auto">
              <a:spcBef>
                <a:spcPts val="0"/>
              </a:spcBef>
              <a:spcAft>
                <a:spcPts val="0"/>
              </a:spcAft>
              <a:defRPr/>
            </a:pPr>
            <a:endParaRPr lang="zh-CN" altLang="en-US" sz="1400" kern="0">
              <a:solidFill>
                <a:sysClr val="window" lastClr="FFFFFF"/>
              </a:solidFill>
              <a:latin typeface="微软雅黑" panose="020B0503020204020204" pitchFamily="34" charset="-122"/>
              <a:ea typeface="微软雅黑" panose="020B0503020204020204" pitchFamily="34" charset="-122"/>
            </a:endParaRPr>
          </a:p>
        </p:txBody>
      </p:sp>
      <p:sp>
        <p:nvSpPr>
          <p:cNvPr id="3" name="椭圆 2"/>
          <p:cNvSpPr/>
          <p:nvPr/>
        </p:nvSpPr>
        <p:spPr bwMode="auto">
          <a:xfrm>
            <a:off x="2934335" y="2418398"/>
            <a:ext cx="3648075" cy="3648075"/>
          </a:xfrm>
          <a:prstGeom prst="ellipse">
            <a:avLst/>
          </a:prstGeom>
          <a:noFill/>
          <a:ln w="25400" cap="flat" cmpd="sng" algn="ctr">
            <a:solidFill>
              <a:srgbClr val="414455"/>
            </a:solidFill>
            <a:prstDash val="solid"/>
          </a:ln>
          <a:effectLst/>
        </p:spPr>
        <p:txBody>
          <a:bodyPr anchor="ctr"/>
          <a:lstStyle/>
          <a:p>
            <a:pPr algn="ctr" fontAlgn="auto">
              <a:spcBef>
                <a:spcPts val="0"/>
              </a:spcBef>
              <a:spcAft>
                <a:spcPts val="0"/>
              </a:spcAft>
              <a:defRPr/>
            </a:pPr>
            <a:endParaRPr lang="zh-CN" altLang="en-US" kern="0" dirty="0">
              <a:solidFill>
                <a:sysClr val="window" lastClr="FFFFFF"/>
              </a:solidFill>
              <a:latin typeface="Calibri" panose="020F0502020204030204"/>
              <a:ea typeface="微软雅黑" panose="020B0503020204020204" pitchFamily="34" charset="-122"/>
            </a:endParaRPr>
          </a:p>
        </p:txBody>
      </p:sp>
      <p:sp>
        <p:nvSpPr>
          <p:cNvPr id="4" name="椭圆 3"/>
          <p:cNvSpPr/>
          <p:nvPr/>
        </p:nvSpPr>
        <p:spPr bwMode="auto">
          <a:xfrm>
            <a:off x="5117147" y="2418398"/>
            <a:ext cx="3649663" cy="3648075"/>
          </a:xfrm>
          <a:prstGeom prst="ellipse">
            <a:avLst/>
          </a:prstGeom>
          <a:noFill/>
          <a:ln w="25400" cap="flat" cmpd="sng" algn="ctr">
            <a:solidFill>
              <a:srgbClr val="414455"/>
            </a:solidFill>
            <a:prstDash val="solid"/>
          </a:ln>
          <a:effectLst/>
        </p:spPr>
        <p:txBody>
          <a:bodyPr anchor="ctr"/>
          <a:lstStyle/>
          <a:p>
            <a:pPr algn="ctr" fontAlgn="auto">
              <a:spcBef>
                <a:spcPts val="0"/>
              </a:spcBef>
              <a:spcAft>
                <a:spcPts val="0"/>
              </a:spcAft>
              <a:defRPr/>
            </a:pPr>
            <a:endParaRPr lang="zh-CN" altLang="en-US" kern="0" dirty="0">
              <a:solidFill>
                <a:sysClr val="window" lastClr="FFFFFF"/>
              </a:solidFill>
              <a:latin typeface="Calibri" panose="020F0502020204030204"/>
              <a:ea typeface="微软雅黑" panose="020B0503020204020204" pitchFamily="34" charset="-122"/>
            </a:endParaRPr>
          </a:p>
        </p:txBody>
      </p:sp>
      <p:cxnSp>
        <p:nvCxnSpPr>
          <p:cNvPr id="7" name="直接连接符 6"/>
          <p:cNvCxnSpPr>
            <a:cxnSpLocks noChangeShapeType="1"/>
          </p:cNvCxnSpPr>
          <p:nvPr/>
        </p:nvCxnSpPr>
        <p:spPr bwMode="auto">
          <a:xfrm>
            <a:off x="3936047" y="3308986"/>
            <a:ext cx="571500" cy="268287"/>
          </a:xfrm>
          <a:prstGeom prst="line">
            <a:avLst/>
          </a:prstGeom>
          <a:noFill/>
          <a:ln w="28575" algn="ctr">
            <a:solidFill>
              <a:srgbClr val="414455"/>
            </a:solidFill>
            <a:round/>
            <a:headEnd type="none" w="med" len="med"/>
            <a:tailEnd type="arrow" w="med" len="med"/>
          </a:ln>
        </p:spPr>
      </p:cxnSp>
      <p:cxnSp>
        <p:nvCxnSpPr>
          <p:cNvPr id="9" name="直接连接符 8"/>
          <p:cNvCxnSpPr>
            <a:cxnSpLocks noChangeShapeType="1"/>
          </p:cNvCxnSpPr>
          <p:nvPr/>
        </p:nvCxnSpPr>
        <p:spPr bwMode="auto">
          <a:xfrm flipV="1">
            <a:off x="3936047" y="4666298"/>
            <a:ext cx="590550" cy="312738"/>
          </a:xfrm>
          <a:prstGeom prst="line">
            <a:avLst/>
          </a:prstGeom>
          <a:noFill/>
          <a:ln w="28575" algn="ctr">
            <a:solidFill>
              <a:srgbClr val="414455"/>
            </a:solidFill>
            <a:round/>
            <a:headEnd type="none" w="med" len="med"/>
            <a:tailEnd type="arrow" w="med" len="med"/>
          </a:ln>
        </p:spPr>
      </p:cxnSp>
      <p:cxnSp>
        <p:nvCxnSpPr>
          <p:cNvPr id="10" name="直接连接符 9"/>
          <p:cNvCxnSpPr>
            <a:cxnSpLocks noChangeShapeType="1"/>
          </p:cNvCxnSpPr>
          <p:nvPr/>
        </p:nvCxnSpPr>
        <p:spPr bwMode="auto">
          <a:xfrm flipH="1" flipV="1">
            <a:off x="7268210" y="4653598"/>
            <a:ext cx="590550" cy="312738"/>
          </a:xfrm>
          <a:prstGeom prst="line">
            <a:avLst/>
          </a:prstGeom>
          <a:noFill/>
          <a:ln w="28575" algn="ctr">
            <a:solidFill>
              <a:srgbClr val="414455"/>
            </a:solidFill>
            <a:round/>
            <a:headEnd type="none" w="med" len="med"/>
            <a:tailEnd type="arrow" w="med" len="med"/>
          </a:ln>
        </p:spPr>
      </p:cxnSp>
      <p:cxnSp>
        <p:nvCxnSpPr>
          <p:cNvPr id="12" name="直接连接符 11"/>
          <p:cNvCxnSpPr>
            <a:cxnSpLocks noChangeShapeType="1"/>
          </p:cNvCxnSpPr>
          <p:nvPr/>
        </p:nvCxnSpPr>
        <p:spPr bwMode="auto">
          <a:xfrm flipH="1">
            <a:off x="7287260" y="3308986"/>
            <a:ext cx="571500" cy="268287"/>
          </a:xfrm>
          <a:prstGeom prst="line">
            <a:avLst/>
          </a:prstGeom>
          <a:noFill/>
          <a:ln w="28575" algn="ctr">
            <a:solidFill>
              <a:srgbClr val="414455"/>
            </a:solidFill>
            <a:round/>
            <a:headEnd type="none" w="med" len="med"/>
            <a:tailEnd type="arrow" w="med" len="med"/>
          </a:ln>
        </p:spPr>
      </p:cxnSp>
      <p:grpSp>
        <p:nvGrpSpPr>
          <p:cNvPr id="38" name="组合 37"/>
          <p:cNvGrpSpPr/>
          <p:nvPr/>
        </p:nvGrpSpPr>
        <p:grpSpPr>
          <a:xfrm>
            <a:off x="4799647" y="3086735"/>
            <a:ext cx="2105025" cy="2105025"/>
            <a:chOff x="5014912" y="2584450"/>
            <a:chExt cx="2105025" cy="2105025"/>
          </a:xfrm>
        </p:grpSpPr>
        <p:sp>
          <p:nvSpPr>
            <p:cNvPr id="13" name="Oval 19"/>
            <p:cNvSpPr>
              <a:spLocks noChangeArrowheads="1"/>
            </p:cNvSpPr>
            <p:nvPr/>
          </p:nvSpPr>
          <p:spPr bwMode="auto">
            <a:xfrm>
              <a:off x="5014912" y="2584450"/>
              <a:ext cx="2105025" cy="2105025"/>
            </a:xfrm>
            <a:prstGeom prst="ellipse">
              <a:avLst/>
            </a:prstGeom>
            <a:solidFill>
              <a:srgbClr val="414455"/>
            </a:solidFill>
            <a:ln w="3175" cap="flat" cmpd="sng" algn="ctr">
              <a:noFill/>
              <a:prstDash val="solid"/>
            </a:ln>
            <a:effectLst/>
          </p:spPr>
          <p:txBody>
            <a:bodyPr anchor="ctr"/>
            <a:lstStyle/>
            <a:p>
              <a:pPr algn="ctr" fontAlgn="auto">
                <a:lnSpc>
                  <a:spcPct val="120000"/>
                </a:lnSpc>
                <a:spcBef>
                  <a:spcPts val="0"/>
                </a:spcBef>
                <a:spcAft>
                  <a:spcPts val="0"/>
                </a:spcAft>
                <a:defRPr/>
              </a:pPr>
              <a:endParaRPr lang="zh-CN" altLang="en-US" sz="1200" kern="0" dirty="0">
                <a:solidFill>
                  <a:srgbClr val="4D4D4D"/>
                </a:solidFill>
                <a:latin typeface="微软雅黑" panose="020B0503020204020204" pitchFamily="34" charset="-122"/>
                <a:ea typeface="微软雅黑" panose="020B0503020204020204" pitchFamily="34" charset="-122"/>
              </a:endParaRPr>
            </a:p>
          </p:txBody>
        </p:sp>
        <p:sp>
          <p:nvSpPr>
            <p:cNvPr id="14" name="Oval 19"/>
            <p:cNvSpPr>
              <a:spLocks noChangeArrowheads="1"/>
            </p:cNvSpPr>
            <p:nvPr/>
          </p:nvSpPr>
          <p:spPr bwMode="auto">
            <a:xfrm>
              <a:off x="5497512" y="3066331"/>
              <a:ext cx="1139825" cy="1139825"/>
            </a:xfrm>
            <a:prstGeom prst="ellipse">
              <a:avLst/>
            </a:prstGeom>
            <a:solidFill>
              <a:schemeClr val="bg1"/>
            </a:solidFill>
            <a:ln w="3175" cap="flat" cmpd="sng" algn="ctr">
              <a:solidFill>
                <a:srgbClr val="D7D7D7"/>
              </a:solidFill>
              <a:prstDash val="solid"/>
            </a:ln>
            <a:effectLst/>
          </p:spPr>
          <p:txBody>
            <a:bodyPr anchor="ctr"/>
            <a:lstStyle/>
            <a:p>
              <a:pPr algn="ctr" fontAlgn="auto">
                <a:spcBef>
                  <a:spcPts val="0"/>
                </a:spcBef>
                <a:spcAft>
                  <a:spcPts val="0"/>
                </a:spcAft>
                <a:defRPr/>
              </a:pPr>
              <a:r>
                <a:rPr lang="zh-CN" altLang="en-US" sz="2400" kern="0" smtClean="0">
                  <a:solidFill>
                    <a:srgbClr val="4D4D4D"/>
                  </a:solidFill>
                  <a:latin typeface="Impact" panose="020B0806030902050204" pitchFamily="34" charset="0"/>
                  <a:ea typeface="微软雅黑" panose="020B0503020204020204" pitchFamily="34" charset="-122"/>
                </a:rPr>
                <a:t>关键技术</a:t>
              </a:r>
              <a:endParaRPr lang="zh-CN" altLang="en-US" sz="2400" kern="0" dirty="0">
                <a:solidFill>
                  <a:srgbClr val="4D4D4D"/>
                </a:solidFill>
                <a:latin typeface="Impact" panose="020B0806030902050204" pitchFamily="34" charset="0"/>
                <a:ea typeface="微软雅黑" panose="020B0503020204020204" pitchFamily="34" charset="-122"/>
              </a:endParaRPr>
            </a:p>
          </p:txBody>
        </p:sp>
      </p:grpSp>
      <p:sp>
        <p:nvSpPr>
          <p:cNvPr id="33" name="Oval 19"/>
          <p:cNvSpPr>
            <a:spLocks noChangeArrowheads="1"/>
          </p:cNvSpPr>
          <p:nvPr/>
        </p:nvSpPr>
        <p:spPr bwMode="auto">
          <a:xfrm>
            <a:off x="2943542" y="2519998"/>
            <a:ext cx="992188" cy="992187"/>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dirty="0">
                <a:solidFill>
                  <a:sysClr val="window" lastClr="FFFFFF"/>
                </a:solidFill>
                <a:latin typeface="Arial" panose="020B0604020202020204" pitchFamily="34" charset="0"/>
                <a:ea typeface="微软雅黑" panose="020B0503020204020204" pitchFamily="34" charset="-122"/>
              </a:rPr>
              <a:t>网络模块</a:t>
            </a:r>
            <a:endParaRPr lang="zh-CN" altLang="en-US" kern="0" dirty="0">
              <a:solidFill>
                <a:sysClr val="window" lastClr="FFFFFF"/>
              </a:solidFill>
              <a:latin typeface="Arial" panose="020B0604020202020204" pitchFamily="34" charset="0"/>
              <a:ea typeface="微软雅黑" panose="020B0503020204020204" pitchFamily="34" charset="-122"/>
            </a:endParaRPr>
          </a:p>
        </p:txBody>
      </p:sp>
      <p:sp>
        <p:nvSpPr>
          <p:cNvPr id="31" name="Oval 19"/>
          <p:cNvSpPr>
            <a:spLocks noChangeArrowheads="1"/>
          </p:cNvSpPr>
          <p:nvPr/>
        </p:nvSpPr>
        <p:spPr bwMode="auto">
          <a:xfrm>
            <a:off x="7807960" y="2519998"/>
            <a:ext cx="992187" cy="993775"/>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dirty="0">
                <a:solidFill>
                  <a:schemeClr val="bg1"/>
                </a:solidFill>
                <a:latin typeface="Arial" panose="020B0604020202020204" pitchFamily="34" charset="0"/>
                <a:ea typeface="微软雅黑" panose="020B0503020204020204" pitchFamily="34" charset="-122"/>
              </a:rPr>
              <a:t>算法模块</a:t>
            </a:r>
            <a:endParaRPr lang="zh-CN" altLang="en-US" kern="0" dirty="0">
              <a:solidFill>
                <a:schemeClr val="bg1"/>
              </a:solidFill>
              <a:latin typeface="Arial" panose="020B0604020202020204" pitchFamily="34" charset="0"/>
              <a:ea typeface="微软雅黑" panose="020B0503020204020204" pitchFamily="34" charset="-122"/>
            </a:endParaRPr>
          </a:p>
        </p:txBody>
      </p:sp>
      <p:sp>
        <p:nvSpPr>
          <p:cNvPr id="27" name="Oval 19"/>
          <p:cNvSpPr>
            <a:spLocks noChangeArrowheads="1"/>
          </p:cNvSpPr>
          <p:nvPr/>
        </p:nvSpPr>
        <p:spPr bwMode="auto">
          <a:xfrm>
            <a:off x="7857172" y="4812348"/>
            <a:ext cx="993775" cy="993775"/>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dirty="0">
                <a:solidFill>
                  <a:schemeClr val="bg1"/>
                </a:solidFill>
                <a:latin typeface="Arial" panose="020B0604020202020204" pitchFamily="34" charset="0"/>
                <a:ea typeface="微软雅黑" panose="020B0503020204020204" pitchFamily="34" charset="-122"/>
              </a:rPr>
              <a:t>显示模块</a:t>
            </a:r>
            <a:endParaRPr lang="zh-CN" altLang="en-US" kern="0" dirty="0">
              <a:solidFill>
                <a:schemeClr val="bg1"/>
              </a:solidFill>
              <a:latin typeface="Arial" panose="020B0604020202020204" pitchFamily="34" charset="0"/>
              <a:ea typeface="微软雅黑" panose="020B0503020204020204" pitchFamily="34" charset="-122"/>
            </a:endParaRPr>
          </a:p>
        </p:txBody>
      </p:sp>
      <p:sp>
        <p:nvSpPr>
          <p:cNvPr id="23" name="Oval 19"/>
          <p:cNvSpPr>
            <a:spLocks noChangeArrowheads="1"/>
          </p:cNvSpPr>
          <p:nvPr/>
        </p:nvSpPr>
        <p:spPr bwMode="auto">
          <a:xfrm>
            <a:off x="2913697" y="4805998"/>
            <a:ext cx="993775" cy="993775"/>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kern="0" dirty="0">
                <a:solidFill>
                  <a:sysClr val="window" lastClr="FFFFFF"/>
                </a:solidFill>
                <a:latin typeface="Arial" panose="020B0604020202020204" pitchFamily="34" charset="0"/>
                <a:ea typeface="微软雅黑" panose="020B0503020204020204" pitchFamily="34" charset="-122"/>
              </a:rPr>
              <a:t>守护模块</a:t>
            </a:r>
            <a:endParaRPr lang="zh-CN" altLang="en-US" kern="0" dirty="0">
              <a:solidFill>
                <a:sysClr val="window" lastClr="FFFFFF"/>
              </a:solidFill>
              <a:latin typeface="Arial" panose="020B0604020202020204" pitchFamily="34" charset="0"/>
              <a:ea typeface="微软雅黑" panose="020B0503020204020204" pitchFamily="34" charset="-122"/>
            </a:endParaRPr>
          </a:p>
        </p:txBody>
      </p:sp>
      <p:cxnSp>
        <p:nvCxnSpPr>
          <p:cNvPr id="35" name="直接连接符 34"/>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6" name="流程图: 离页连接符 3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10303782" y="461685"/>
            <a:ext cx="944880" cy="1014730"/>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物联网</a:t>
            </a:r>
            <a:endParaRPr lang="zh-CN" altLang="en-US" sz="2000" b="1" smtClean="0">
              <a:solidFill>
                <a:schemeClr val="bg1"/>
              </a:solidFill>
              <a:latin typeface="微软雅黑" panose="020B0503020204020204" pitchFamily="34" charset="-122"/>
              <a:ea typeface="微软雅黑" panose="020B0503020204020204" pitchFamily="34" charset="-122"/>
            </a:endParaRPr>
          </a:p>
          <a:p>
            <a:pPr algn="ctr"/>
            <a:r>
              <a:rPr lang="zh-CN" altLang="en-US" sz="2000" b="1" smtClean="0">
                <a:solidFill>
                  <a:schemeClr val="bg1"/>
                </a:solidFill>
                <a:latin typeface="微软雅黑" panose="020B0503020204020204" pitchFamily="34" charset="-122"/>
                <a:ea typeface="微软雅黑" panose="020B0503020204020204" pitchFamily="34" charset="-122"/>
              </a:rPr>
              <a:t>主机</a:t>
            </a:r>
            <a:endParaRPr lang="zh-CN" altLang="en-US" sz="2000" b="1" smtClean="0">
              <a:solidFill>
                <a:schemeClr val="bg1"/>
              </a:solidFill>
              <a:latin typeface="微软雅黑" panose="020B0503020204020204" pitchFamily="34" charset="-122"/>
              <a:ea typeface="微软雅黑" panose="020B0503020204020204" pitchFamily="34" charset="-122"/>
            </a:endParaRPr>
          </a:p>
          <a:p>
            <a:pPr algn="ctr"/>
            <a:endParaRPr lang="zh-CN" altLang="en-US" sz="2000" b="1">
              <a:solidFill>
                <a:schemeClr val="bg1"/>
              </a:solidFill>
              <a:latin typeface="微软雅黑" panose="020B0503020204020204" pitchFamily="34" charset="-122"/>
              <a:ea typeface="微软雅黑" panose="020B0503020204020204" pitchFamily="34" charset="-122"/>
            </a:endParaRPr>
          </a:p>
        </p:txBody>
      </p:sp>
      <p:pic>
        <p:nvPicPr>
          <p:cNvPr id="30" name="图片 29"/>
          <p:cNvPicPr>
            <a:picLocks noChangeAspect="1"/>
          </p:cNvPicPr>
          <p:nvPr/>
        </p:nvPicPr>
        <p:blipFill>
          <a:blip r:embed="rId1">
            <a:lum bright="48000"/>
            <a:extLst>
              <a:ext uri="{28A0092B-C50C-407E-A947-70E740481C1C}">
                <a14:useLocalDpi xmlns:a14="http://schemas.microsoft.com/office/drawing/2010/main" val="0"/>
              </a:ext>
            </a:extLst>
          </a:blip>
          <a:stretch>
            <a:fillRect/>
          </a:stretch>
        </p:blipFill>
        <p:spPr>
          <a:xfrm>
            <a:off x="4363851" y="2744804"/>
            <a:ext cx="2868429" cy="2807721"/>
          </a:xfrm>
          <a:prstGeom prst="rect">
            <a:avLst/>
          </a:prstGeom>
        </p:spPr>
      </p:pic>
      <p:sp>
        <p:nvSpPr>
          <p:cNvPr id="43" name="TextBox 42"/>
          <p:cNvSpPr txBox="1"/>
          <p:nvPr/>
        </p:nvSpPr>
        <p:spPr>
          <a:xfrm>
            <a:off x="472440" y="2520315"/>
            <a:ext cx="2440940" cy="1529715"/>
          </a:xfrm>
          <a:prstGeom prst="rect">
            <a:avLst/>
          </a:prstGeom>
          <a:noFill/>
        </p:spPr>
        <p:txBody>
          <a:bodyPr wrap="square" rtlCol="0">
            <a:spAutoFit/>
          </a:bodyPr>
          <a:lstStyle/>
          <a:p>
            <a:pPr>
              <a:lnSpc>
                <a:spcPct val="130000"/>
              </a:lnSpc>
            </a:pPr>
            <a:r>
              <a:rPr lang="zh-CN" altLang="en-US" dirty="0">
                <a:solidFill>
                  <a:sysClr val="windowText" lastClr="000000"/>
                </a:solidFill>
                <a:latin typeface="微软雅黑" panose="020B0503020204020204" pitchFamily="34" charset="-122"/>
                <a:ea typeface="微软雅黑" panose="020B0503020204020204" pitchFamily="34" charset="-122"/>
              </a:rPr>
              <a:t>网络通信模块利用</a:t>
            </a:r>
            <a:r>
              <a:rPr lang="en-US" altLang="zh-CN" dirty="0">
                <a:solidFill>
                  <a:sysClr val="windowText" lastClr="000000"/>
                </a:solidFill>
                <a:latin typeface="微软雅黑" panose="020B0503020204020204" pitchFamily="34" charset="-122"/>
                <a:ea typeface="微软雅黑" panose="020B0503020204020204" pitchFamily="34" charset="-122"/>
              </a:rPr>
              <a:t>socket</a:t>
            </a:r>
            <a:r>
              <a:rPr lang="zh-CN" altLang="en-US" dirty="0">
                <a:solidFill>
                  <a:sysClr val="windowText" lastClr="000000"/>
                </a:solidFill>
                <a:latin typeface="微软雅黑" panose="020B0503020204020204" pitchFamily="34" charset="-122"/>
                <a:ea typeface="微软雅黑" panose="020B0503020204020204" pitchFamily="34" charset="-122"/>
              </a:rPr>
              <a:t>等网络函数构建</a:t>
            </a:r>
            <a:r>
              <a:rPr lang="en-US" altLang="zh-CN" dirty="0">
                <a:solidFill>
                  <a:sysClr val="windowText" lastClr="000000"/>
                </a:solidFill>
                <a:latin typeface="微软雅黑" panose="020B0503020204020204" pitchFamily="34" charset="-122"/>
                <a:ea typeface="微软雅黑" panose="020B0503020204020204" pitchFamily="34" charset="-122"/>
              </a:rPr>
              <a:t>UDP</a:t>
            </a:r>
            <a:r>
              <a:rPr lang="zh-CN" altLang="en-US" dirty="0">
                <a:solidFill>
                  <a:sysClr val="windowText" lastClr="000000"/>
                </a:solidFill>
                <a:latin typeface="微软雅黑" panose="020B0503020204020204" pitchFamily="34" charset="-122"/>
                <a:ea typeface="微软雅黑" panose="020B0503020204020204" pitchFamily="34" charset="-122"/>
              </a:rPr>
              <a:t>服务器用于接受节点发送的数据</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8778875" y="2359025"/>
            <a:ext cx="2726690" cy="1889760"/>
          </a:xfrm>
          <a:prstGeom prst="rect">
            <a:avLst/>
          </a:prstGeom>
          <a:noFill/>
        </p:spPr>
        <p:txBody>
          <a:bodyPr wrap="square" rtlCol="0">
            <a:spAutoFit/>
          </a:bodyPr>
          <a:lstStyle/>
          <a:p>
            <a:pPr>
              <a:lnSpc>
                <a:spcPct val="130000"/>
              </a:lnSpc>
            </a:pPr>
            <a:r>
              <a:rPr lang="zh-CN" altLang="en-US">
                <a:solidFill>
                  <a:sysClr val="windowText" lastClr="000000"/>
                </a:solidFill>
                <a:latin typeface="微软雅黑" panose="020B0503020204020204" pitchFamily="34" charset="-122"/>
                <a:ea typeface="微软雅黑" panose="020B0503020204020204" pitchFamily="34" charset="-122"/>
              </a:rPr>
              <a:t>进行平均值滤波平滑处理，再记录更新峰值，同时记录更新动态阀值，最后利用这些值对时间和空间条件的步伐判定</a:t>
            </a:r>
            <a:endParaRPr lang="zh-CN" altLang="en-US">
              <a:solidFill>
                <a:sysClr val="windowText" lastClr="000000"/>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8893810" y="4698365"/>
            <a:ext cx="2458720" cy="1889760"/>
          </a:xfrm>
          <a:prstGeom prst="rect">
            <a:avLst/>
          </a:prstGeom>
          <a:noFill/>
        </p:spPr>
        <p:txBody>
          <a:bodyPr wrap="square" rtlCol="0">
            <a:spAutoFit/>
          </a:bodyPr>
          <a:lstStyle/>
          <a:p>
            <a:pPr>
              <a:lnSpc>
                <a:spcPct val="130000"/>
              </a:lnSpc>
            </a:pPr>
            <a:r>
              <a:rPr lang="zh-CN" altLang="en-US" dirty="0">
                <a:solidFill>
                  <a:sysClr val="windowText" lastClr="000000"/>
                </a:solidFill>
                <a:latin typeface="微软雅黑" panose="020B0503020204020204" pitchFamily="34" charset="-122"/>
                <a:ea typeface="微软雅黑" panose="020B0503020204020204" pitchFamily="34" charset="-122"/>
              </a:rPr>
              <a:t>显示模块和树莓派用</a:t>
            </a:r>
            <a:r>
              <a:rPr lang="en-US" altLang="zh-CN" dirty="0">
                <a:solidFill>
                  <a:sysClr val="windowText" lastClr="000000"/>
                </a:solidFill>
                <a:latin typeface="微软雅黑" panose="020B0503020204020204" pitchFamily="34" charset="-122"/>
                <a:ea typeface="微软雅黑" panose="020B0503020204020204" pitchFamily="34" charset="-122"/>
              </a:rPr>
              <a:t>SPI</a:t>
            </a:r>
            <a:r>
              <a:rPr lang="zh-CN" altLang="en-US" dirty="0">
                <a:solidFill>
                  <a:sysClr val="windowText" lastClr="000000"/>
                </a:solidFill>
                <a:latin typeface="微软雅黑" panose="020B0503020204020204" pitchFamily="34" charset="-122"/>
                <a:ea typeface="微软雅黑" panose="020B0503020204020204" pitchFamily="34" charset="-122"/>
              </a:rPr>
              <a:t>总线连接并使用</a:t>
            </a:r>
            <a:r>
              <a:rPr lang="en-US" altLang="zh-CN" dirty="0">
                <a:solidFill>
                  <a:sysClr val="windowText" lastClr="000000"/>
                </a:solidFill>
                <a:latin typeface="微软雅黑" panose="020B0503020204020204" pitchFamily="34" charset="-122"/>
                <a:ea typeface="微软雅黑" panose="020B0503020204020204" pitchFamily="34" charset="-122"/>
              </a:rPr>
              <a:t>tftfb_device</a:t>
            </a:r>
            <a:r>
              <a:rPr lang="zh-CN" altLang="en-US" dirty="0">
                <a:solidFill>
                  <a:sysClr val="windowText" lastClr="000000"/>
                </a:solidFill>
                <a:latin typeface="微软雅黑" panose="020B0503020204020204" pitchFamily="34" charset="-122"/>
                <a:ea typeface="微软雅黑" panose="020B0503020204020204" pitchFamily="34" charset="-122"/>
              </a:rPr>
              <a:t>驱动屏幕，通过重定向终端标准输出来显示到屏幕</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546735" y="4698365"/>
            <a:ext cx="2292985" cy="1889760"/>
          </a:xfrm>
          <a:prstGeom prst="rect">
            <a:avLst/>
          </a:prstGeom>
          <a:noFill/>
        </p:spPr>
        <p:txBody>
          <a:bodyPr wrap="square" rtlCol="0">
            <a:spAutoFit/>
          </a:bodyPr>
          <a:lstStyle/>
          <a:p>
            <a:pPr>
              <a:lnSpc>
                <a:spcPct val="130000"/>
              </a:lnSpc>
            </a:pPr>
            <a:r>
              <a:rPr lang="zh-CN" altLang="en-US" dirty="0">
                <a:solidFill>
                  <a:sysClr val="windowText" lastClr="000000"/>
                </a:solidFill>
                <a:latin typeface="微软雅黑" panose="020B0503020204020204" pitchFamily="34" charset="-122"/>
                <a:ea typeface="微软雅黑" panose="020B0503020204020204" pitchFamily="34" charset="-122"/>
              </a:rPr>
              <a:t>守护进程模块通过切换工作目录和脱离父进程的方式摆脱终端的控制，防止终端退出导致程序终止</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2" name="TextBox 47"/>
          <p:cNvSpPr txBox="1"/>
          <p:nvPr/>
        </p:nvSpPr>
        <p:spPr>
          <a:xfrm>
            <a:off x="4807530" y="3637427"/>
            <a:ext cx="2145405" cy="1210945"/>
          </a:xfrm>
          <a:prstGeom prst="rect">
            <a:avLst/>
          </a:prstGeom>
          <a:noFill/>
        </p:spPr>
        <p:txBody>
          <a:bodyPr wrap="square" rtlCol="0">
            <a:spAutoFit/>
          </a:bodyPr>
          <a:p>
            <a:pPr algn="ctr">
              <a:lnSpc>
                <a:spcPct val="130000"/>
              </a:lnSpc>
            </a:pPr>
            <a:r>
              <a:rPr lang="zh-CN" altLang="en-US" sz="2800"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物联网主机设计方案</a:t>
            </a:r>
            <a:endParaRPr lang="zh-CN" altLang="en-US" sz="2800"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TextBox 42"/>
          <p:cNvSpPr txBox="1"/>
          <p:nvPr/>
        </p:nvSpPr>
        <p:spPr>
          <a:xfrm>
            <a:off x="553085" y="704850"/>
            <a:ext cx="8246745" cy="1291590"/>
          </a:xfrm>
          <a:prstGeom prst="rect">
            <a:avLst/>
          </a:prstGeom>
          <a:noFill/>
        </p:spPr>
        <p:txBody>
          <a:bodyPr wrap="square" rtlCol="0">
            <a:spAutoFit/>
          </a:bodyPr>
          <a:lstStyle/>
          <a:p>
            <a:pPr>
              <a:lnSpc>
                <a:spcPct val="130000"/>
              </a:lnSpc>
            </a:pPr>
            <a:r>
              <a:rPr lang="en-US" altLang="zh-CN"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a:t>
            </a:r>
            <a:r>
              <a:rPr lang="zh-CN" altLang="en-US" sz="2000" b="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物联网主机</a:t>
            </a:r>
            <a:r>
              <a:rPr lang="zh-CN" altLang="en-US"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以树莓派</a:t>
            </a:r>
            <a:r>
              <a:rPr lang="en-US" altLang="zh-CN"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3B</a:t>
            </a:r>
            <a:r>
              <a:rPr lang="zh-CN" altLang="en-US"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和</a:t>
            </a:r>
            <a:r>
              <a:rPr lang="en-US" altLang="zh-CN"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Nokia5110 LCD</a:t>
            </a:r>
            <a:r>
              <a:rPr lang="zh-CN" altLang="en-US"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作为硬件，利用</a:t>
            </a:r>
            <a:r>
              <a:rPr lang="en-US" altLang="zh-CN"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3B</a:t>
            </a:r>
            <a:r>
              <a:rPr lang="zh-CN" altLang="en-US"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模块自带的无线网络进行数据收发，同时安装基于</a:t>
            </a:r>
            <a:r>
              <a:rPr lang="en-US" altLang="zh-CN"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Linux</a:t>
            </a:r>
            <a:r>
              <a:rPr lang="zh-CN" altLang="en-US"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的</a:t>
            </a:r>
            <a:r>
              <a:rPr lang="en-US" altLang="zh-CN"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Raspbian</a:t>
            </a:r>
            <a:r>
              <a:rPr lang="zh-CN" altLang="en-US"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操作系统，在系统上运行以下四个模块组成的应用程序</a:t>
            </a:r>
            <a:endParaRPr lang="zh-CN" altLang="en-US"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150"/>
                                </p:stCondLst>
                                <p:childTnLst>
                                  <p:par>
                                    <p:cTn id="17" presetID="49" presetClass="entr" presetSubtype="0" decel="10000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 calcmode="lin" valueType="num">
                                          <p:cBhvr>
                                            <p:cTn id="21" dur="500" fill="hold"/>
                                            <p:tgtEl>
                                              <p:spTgt spid="38"/>
                                            </p:tgtEl>
                                            <p:attrNameLst>
                                              <p:attrName>style.rotation</p:attrName>
                                            </p:attrNameLst>
                                          </p:cBhvr>
                                          <p:tavLst>
                                            <p:tav tm="0">
                                              <p:val>
                                                <p:fltVal val="360"/>
                                              </p:val>
                                            </p:tav>
                                            <p:tav tm="100000">
                                              <p:val>
                                                <p:fltVal val="0"/>
                                              </p:val>
                                            </p:tav>
                                          </p:tavLst>
                                        </p:anim>
                                        <p:animEffect transition="in" filter="fade">
                                          <p:cBhvr>
                                            <p:cTn id="22" dur="500"/>
                                            <p:tgtEl>
                                              <p:spTgt spid="38"/>
                                            </p:tgtEl>
                                          </p:cBhvr>
                                        </p:animEffect>
                                      </p:childTnLst>
                                    </p:cTn>
                                  </p:par>
                                </p:childTnLst>
                              </p:cTn>
                            </p:par>
                            <p:par>
                              <p:cTn id="23" fill="hold">
                                <p:stCondLst>
                                  <p:cond delay="1650"/>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right)">
                                          <p:cBhvr>
                                            <p:cTn id="29" dur="500"/>
                                            <p:tgtEl>
                                              <p:spTgt spid="3"/>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right)">
                                          <p:cBhvr>
                                            <p:cTn id="35" dur="500"/>
                                            <p:tgtEl>
                                              <p:spTgt spid="5"/>
                                            </p:tgtEl>
                                          </p:cBhvr>
                                        </p:animEffect>
                                      </p:childTnLst>
                                    </p:cTn>
                                  </p:par>
                                </p:childTnLst>
                              </p:cTn>
                            </p:par>
                            <p:par>
                              <p:cTn id="36" fill="hold">
                                <p:stCondLst>
                                  <p:cond delay="2150"/>
                                </p:stCondLst>
                                <p:childTnLst>
                                  <p:par>
                                    <p:cTn id="37" presetID="52" presetClass="entr" presetSubtype="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Scale>
                                          <p:cBhvr>
                                            <p:cTn id="39"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33"/>
                                            </p:tgtEl>
                                            <p:attrNameLst>
                                              <p:attrName>ppt_x</p:attrName>
                                              <p:attrName>ppt_y</p:attrName>
                                            </p:attrNameLst>
                                          </p:cBhvr>
                                        </p:animMotion>
                                        <p:animEffect transition="in" filter="fade">
                                          <p:cBhvr>
                                            <p:cTn id="41" dur="1000"/>
                                            <p:tgtEl>
                                              <p:spTgt spid="33"/>
                                            </p:tgtEl>
                                          </p:cBhvr>
                                        </p:animEffect>
                                      </p:childTnLst>
                                    </p:cTn>
                                  </p:par>
                                  <p:par>
                                    <p:cTn id="42" presetID="52" presetClass="entr" presetSubtype="0" fill="hold" grpId="0" nodeType="withEffect">
                                      <p:stCondLst>
                                        <p:cond delay="200"/>
                                      </p:stCondLst>
                                      <p:childTnLst>
                                        <p:set>
                                          <p:cBhvr>
                                            <p:cTn id="43" dur="1" fill="hold">
                                              <p:stCondLst>
                                                <p:cond delay="0"/>
                                              </p:stCondLst>
                                            </p:cTn>
                                            <p:tgtEl>
                                              <p:spTgt spid="31"/>
                                            </p:tgtEl>
                                            <p:attrNameLst>
                                              <p:attrName>style.visibility</p:attrName>
                                            </p:attrNameLst>
                                          </p:cBhvr>
                                          <p:to>
                                            <p:strVal val="visible"/>
                                          </p:to>
                                        </p:set>
                                        <p:animScale>
                                          <p:cBhvr>
                                            <p:cTn id="44"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31"/>
                                            </p:tgtEl>
                                            <p:attrNameLst>
                                              <p:attrName>ppt_x</p:attrName>
                                              <p:attrName>ppt_y</p:attrName>
                                            </p:attrNameLst>
                                          </p:cBhvr>
                                        </p:animMotion>
                                        <p:animEffect transition="in" filter="fade">
                                          <p:cBhvr>
                                            <p:cTn id="46" dur="1000"/>
                                            <p:tgtEl>
                                              <p:spTgt spid="31"/>
                                            </p:tgtEl>
                                          </p:cBhvr>
                                        </p:animEffect>
                                      </p:childTnLst>
                                    </p:cTn>
                                  </p:par>
                                  <p:par>
                                    <p:cTn id="47" presetID="52" presetClass="entr" presetSubtype="0" fill="hold" grpId="0" nodeType="withEffect">
                                      <p:stCondLst>
                                        <p:cond delay="800"/>
                                      </p:stCondLst>
                                      <p:childTnLst>
                                        <p:set>
                                          <p:cBhvr>
                                            <p:cTn id="48" dur="1" fill="hold">
                                              <p:stCondLst>
                                                <p:cond delay="0"/>
                                              </p:stCondLst>
                                            </p:cTn>
                                            <p:tgtEl>
                                              <p:spTgt spid="23"/>
                                            </p:tgtEl>
                                            <p:attrNameLst>
                                              <p:attrName>style.visibility</p:attrName>
                                            </p:attrNameLst>
                                          </p:cBhvr>
                                          <p:to>
                                            <p:strVal val="visible"/>
                                          </p:to>
                                        </p:set>
                                        <p:animScale>
                                          <p:cBhvr>
                                            <p:cTn id="49"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23"/>
                                            </p:tgtEl>
                                            <p:attrNameLst>
                                              <p:attrName>ppt_x</p:attrName>
                                              <p:attrName>ppt_y</p:attrName>
                                            </p:attrNameLst>
                                          </p:cBhvr>
                                        </p:animMotion>
                                        <p:animEffect transition="in" filter="fade">
                                          <p:cBhvr>
                                            <p:cTn id="51" dur="1000"/>
                                            <p:tgtEl>
                                              <p:spTgt spid="23"/>
                                            </p:tgtEl>
                                          </p:cBhvr>
                                        </p:animEffect>
                                      </p:childTnLst>
                                    </p:cTn>
                                  </p:par>
                                  <p:par>
                                    <p:cTn id="52" presetID="52" presetClass="entr" presetSubtype="0" fill="hold" grpId="0" nodeType="withEffect">
                                      <p:stCondLst>
                                        <p:cond delay="1000"/>
                                      </p:stCondLst>
                                      <p:childTnLst>
                                        <p:set>
                                          <p:cBhvr>
                                            <p:cTn id="53" dur="1" fill="hold">
                                              <p:stCondLst>
                                                <p:cond delay="0"/>
                                              </p:stCondLst>
                                            </p:cTn>
                                            <p:tgtEl>
                                              <p:spTgt spid="27"/>
                                            </p:tgtEl>
                                            <p:attrNameLst>
                                              <p:attrName>style.visibility</p:attrName>
                                            </p:attrNameLst>
                                          </p:cBhvr>
                                          <p:to>
                                            <p:strVal val="visible"/>
                                          </p:to>
                                        </p:set>
                                        <p:animScale>
                                          <p:cBhvr>
                                            <p:cTn id="54"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27"/>
                                            </p:tgtEl>
                                            <p:attrNameLst>
                                              <p:attrName>ppt_x</p:attrName>
                                              <p:attrName>ppt_y</p:attrName>
                                            </p:attrNameLst>
                                          </p:cBhvr>
                                        </p:animMotion>
                                        <p:animEffect transition="in" filter="fade">
                                          <p:cBhvr>
                                            <p:cTn id="56" dur="1000"/>
                                            <p:tgtEl>
                                              <p:spTgt spid="27"/>
                                            </p:tgtEl>
                                          </p:cBhvr>
                                        </p:animEffect>
                                      </p:childTnLst>
                                    </p:cTn>
                                  </p:par>
                                </p:childTnLst>
                              </p:cTn>
                            </p:par>
                            <p:par>
                              <p:cTn id="57" fill="hold">
                                <p:stCondLst>
                                  <p:cond delay="3150"/>
                                </p:stCondLst>
                                <p:childTnLst>
                                  <p:par>
                                    <p:cTn id="58" presetID="12" presetClass="entr" presetSubtype="8" fill="hold" nodeType="after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additive="base">
                                            <p:cTn id="60" dur="500"/>
                                            <p:tgtEl>
                                              <p:spTgt spid="7"/>
                                            </p:tgtEl>
                                            <p:attrNameLst>
                                              <p:attrName>ppt_x</p:attrName>
                                            </p:attrNameLst>
                                          </p:cBhvr>
                                          <p:tavLst>
                                            <p:tav tm="0">
                                              <p:val>
                                                <p:strVal val="#ppt_x-#ppt_w*1.125000"/>
                                              </p:val>
                                            </p:tav>
                                            <p:tav tm="100000">
                                              <p:val>
                                                <p:strVal val="#ppt_x"/>
                                              </p:val>
                                            </p:tav>
                                          </p:tavLst>
                                        </p:anim>
                                        <p:animEffect transition="in" filter="wipe(right)">
                                          <p:cBhvr>
                                            <p:cTn id="61" dur="500"/>
                                            <p:tgtEl>
                                              <p:spTgt spid="7"/>
                                            </p:tgtEl>
                                          </p:cBhvr>
                                        </p:animEffect>
                                      </p:childTnLst>
                                    </p:cTn>
                                  </p:par>
                                  <p:par>
                                    <p:cTn id="62" presetID="12" presetClass="entr" presetSubtype="8" fill="hold" nodeType="withEffect">
                                      <p:stCondLst>
                                        <p:cond delay="0"/>
                                      </p:stCondLst>
                                      <p:childTnLst>
                                        <p:set>
                                          <p:cBhvr>
                                            <p:cTn id="63" dur="1" fill="hold">
                                              <p:stCondLst>
                                                <p:cond delay="0"/>
                                              </p:stCondLst>
                                            </p:cTn>
                                            <p:tgtEl>
                                              <p:spTgt spid="9"/>
                                            </p:tgtEl>
                                            <p:attrNameLst>
                                              <p:attrName>style.visibility</p:attrName>
                                            </p:attrNameLst>
                                          </p:cBhvr>
                                          <p:to>
                                            <p:strVal val="visible"/>
                                          </p:to>
                                        </p:set>
                                        <p:anim calcmode="lin" valueType="num">
                                          <p:cBhvr additive="base">
                                            <p:cTn id="64" dur="500"/>
                                            <p:tgtEl>
                                              <p:spTgt spid="9"/>
                                            </p:tgtEl>
                                            <p:attrNameLst>
                                              <p:attrName>ppt_x</p:attrName>
                                            </p:attrNameLst>
                                          </p:cBhvr>
                                          <p:tavLst>
                                            <p:tav tm="0">
                                              <p:val>
                                                <p:strVal val="#ppt_x-#ppt_w*1.125000"/>
                                              </p:val>
                                            </p:tav>
                                            <p:tav tm="100000">
                                              <p:val>
                                                <p:strVal val="#ppt_x"/>
                                              </p:val>
                                            </p:tav>
                                          </p:tavLst>
                                        </p:anim>
                                        <p:animEffect transition="in" filter="wipe(right)">
                                          <p:cBhvr>
                                            <p:cTn id="65" dur="500"/>
                                            <p:tgtEl>
                                              <p:spTgt spid="9"/>
                                            </p:tgtEl>
                                          </p:cBhvr>
                                        </p:animEffect>
                                      </p:childTnLst>
                                    </p:cTn>
                                  </p:par>
                                  <p:par>
                                    <p:cTn id="66" presetID="12" presetClass="entr" presetSubtype="2"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additive="base">
                                            <p:cTn id="68" dur="500"/>
                                            <p:tgtEl>
                                              <p:spTgt spid="12"/>
                                            </p:tgtEl>
                                            <p:attrNameLst>
                                              <p:attrName>ppt_x</p:attrName>
                                            </p:attrNameLst>
                                          </p:cBhvr>
                                          <p:tavLst>
                                            <p:tav tm="0">
                                              <p:val>
                                                <p:strVal val="#ppt_x+#ppt_w*1.125000"/>
                                              </p:val>
                                            </p:tav>
                                            <p:tav tm="100000">
                                              <p:val>
                                                <p:strVal val="#ppt_x"/>
                                              </p:val>
                                            </p:tav>
                                          </p:tavLst>
                                        </p:anim>
                                        <p:animEffect transition="in" filter="wipe(left)">
                                          <p:cBhvr>
                                            <p:cTn id="69" dur="500"/>
                                            <p:tgtEl>
                                              <p:spTgt spid="12"/>
                                            </p:tgtEl>
                                          </p:cBhvr>
                                        </p:animEffect>
                                      </p:childTnLst>
                                    </p:cTn>
                                  </p:par>
                                  <p:par>
                                    <p:cTn id="70" presetID="12" presetClass="entr" presetSubtype="2" fill="hold"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additive="base">
                                            <p:cTn id="72" dur="500"/>
                                            <p:tgtEl>
                                              <p:spTgt spid="10"/>
                                            </p:tgtEl>
                                            <p:attrNameLst>
                                              <p:attrName>ppt_x</p:attrName>
                                            </p:attrNameLst>
                                          </p:cBhvr>
                                          <p:tavLst>
                                            <p:tav tm="0">
                                              <p:val>
                                                <p:strVal val="#ppt_x+#ppt_w*1.125000"/>
                                              </p:val>
                                            </p:tav>
                                            <p:tav tm="100000">
                                              <p:val>
                                                <p:strVal val="#ppt_x"/>
                                              </p:val>
                                            </p:tav>
                                          </p:tavLst>
                                        </p:anim>
                                        <p:animEffect transition="in" filter="wipe(left)">
                                          <p:cBhvr>
                                            <p:cTn id="73" dur="500"/>
                                            <p:tgtEl>
                                              <p:spTgt spid="10"/>
                                            </p:tgtEl>
                                          </p:cBhvr>
                                        </p:animEffect>
                                      </p:childTnLst>
                                    </p:cTn>
                                  </p:par>
                                </p:childTnLst>
                              </p:cTn>
                            </p:par>
                            <p:par>
                              <p:cTn id="74" fill="hold">
                                <p:stCondLst>
                                  <p:cond delay="3650"/>
                                </p:stCondLst>
                                <p:childTnLst>
                                  <p:par>
                                    <p:cTn id="75" presetID="22" presetClass="entr" presetSubtype="8" fill="hold" grpId="0" nodeType="after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wipe(left)">
                                          <p:cBhvr>
                                            <p:cTn id="77" dur="500"/>
                                            <p:tgtEl>
                                              <p:spTgt spid="43"/>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wipe(left)">
                                          <p:cBhvr>
                                            <p:cTn id="80" dur="500"/>
                                            <p:tgtEl>
                                              <p:spTgt spid="44"/>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wipe(left)">
                                          <p:cBhvr>
                                            <p:cTn id="83" dur="500"/>
                                            <p:tgtEl>
                                              <p:spTgt spid="47"/>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wipe(left)">
                                          <p:cBhvr>
                                            <p:cTn id="8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5" grpId="0" bldLvl="0" animBg="1"/>
          <p:bldP spid="3" grpId="0" bldLvl="0" animBg="1"/>
          <p:bldP spid="4" grpId="0" bldLvl="0" animBg="1"/>
          <p:bldP spid="33" grpId="0" bldLvl="0" animBg="1"/>
          <p:bldP spid="31" grpId="0" bldLvl="0" animBg="1"/>
          <p:bldP spid="27" grpId="0" bldLvl="0" animBg="1"/>
          <p:bldP spid="23" grpId="0" bldLvl="0" animBg="1"/>
          <p:bldP spid="36" grpId="0" animBg="1"/>
          <p:bldP spid="37" grpId="0"/>
          <p:bldP spid="43" grpId="0"/>
          <p:bldP spid="44" grpId="0"/>
          <p:bldP spid="47" grpId="0"/>
          <p:bldP spid="4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150"/>
                                </p:stCondLst>
                                <p:childTnLst>
                                  <p:par>
                                    <p:cTn id="17" presetID="49" presetClass="entr" presetSubtype="0" decel="10000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 calcmode="lin" valueType="num">
                                          <p:cBhvr>
                                            <p:cTn id="21" dur="500" fill="hold"/>
                                            <p:tgtEl>
                                              <p:spTgt spid="38"/>
                                            </p:tgtEl>
                                            <p:attrNameLst>
                                              <p:attrName>style.rotation</p:attrName>
                                            </p:attrNameLst>
                                          </p:cBhvr>
                                          <p:tavLst>
                                            <p:tav tm="0">
                                              <p:val>
                                                <p:fltVal val="360"/>
                                              </p:val>
                                            </p:tav>
                                            <p:tav tm="100000">
                                              <p:val>
                                                <p:fltVal val="0"/>
                                              </p:val>
                                            </p:tav>
                                          </p:tavLst>
                                        </p:anim>
                                        <p:animEffect transition="in" filter="fade">
                                          <p:cBhvr>
                                            <p:cTn id="22" dur="500"/>
                                            <p:tgtEl>
                                              <p:spTgt spid="38"/>
                                            </p:tgtEl>
                                          </p:cBhvr>
                                        </p:animEffect>
                                      </p:childTnLst>
                                    </p:cTn>
                                  </p:par>
                                </p:childTnLst>
                              </p:cTn>
                            </p:par>
                            <p:par>
                              <p:cTn id="23" fill="hold">
                                <p:stCondLst>
                                  <p:cond delay="1650"/>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right)">
                                          <p:cBhvr>
                                            <p:cTn id="29" dur="500"/>
                                            <p:tgtEl>
                                              <p:spTgt spid="3"/>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right)">
                                          <p:cBhvr>
                                            <p:cTn id="35" dur="500"/>
                                            <p:tgtEl>
                                              <p:spTgt spid="5"/>
                                            </p:tgtEl>
                                          </p:cBhvr>
                                        </p:animEffect>
                                      </p:childTnLst>
                                    </p:cTn>
                                  </p:par>
                                </p:childTnLst>
                              </p:cTn>
                            </p:par>
                            <p:par>
                              <p:cTn id="36" fill="hold">
                                <p:stCondLst>
                                  <p:cond delay="2150"/>
                                </p:stCondLst>
                                <p:childTnLst>
                                  <p:par>
                                    <p:cTn id="37" presetID="52" presetClass="entr" presetSubtype="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Scale>
                                          <p:cBhvr>
                                            <p:cTn id="39"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33"/>
                                            </p:tgtEl>
                                            <p:attrNameLst>
                                              <p:attrName>ppt_x</p:attrName>
                                              <p:attrName>ppt_y</p:attrName>
                                            </p:attrNameLst>
                                          </p:cBhvr>
                                        </p:animMotion>
                                        <p:animEffect transition="in" filter="fade">
                                          <p:cBhvr>
                                            <p:cTn id="41" dur="1000"/>
                                            <p:tgtEl>
                                              <p:spTgt spid="33"/>
                                            </p:tgtEl>
                                          </p:cBhvr>
                                        </p:animEffect>
                                      </p:childTnLst>
                                    </p:cTn>
                                  </p:par>
                                  <p:par>
                                    <p:cTn id="42" presetID="52" presetClass="entr" presetSubtype="0" fill="hold" grpId="0" nodeType="withEffect">
                                      <p:stCondLst>
                                        <p:cond delay="200"/>
                                      </p:stCondLst>
                                      <p:childTnLst>
                                        <p:set>
                                          <p:cBhvr>
                                            <p:cTn id="43" dur="1" fill="hold">
                                              <p:stCondLst>
                                                <p:cond delay="0"/>
                                              </p:stCondLst>
                                            </p:cTn>
                                            <p:tgtEl>
                                              <p:spTgt spid="31"/>
                                            </p:tgtEl>
                                            <p:attrNameLst>
                                              <p:attrName>style.visibility</p:attrName>
                                            </p:attrNameLst>
                                          </p:cBhvr>
                                          <p:to>
                                            <p:strVal val="visible"/>
                                          </p:to>
                                        </p:set>
                                        <p:animScale>
                                          <p:cBhvr>
                                            <p:cTn id="44"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31"/>
                                            </p:tgtEl>
                                            <p:attrNameLst>
                                              <p:attrName>ppt_x</p:attrName>
                                              <p:attrName>ppt_y</p:attrName>
                                            </p:attrNameLst>
                                          </p:cBhvr>
                                        </p:animMotion>
                                        <p:animEffect transition="in" filter="fade">
                                          <p:cBhvr>
                                            <p:cTn id="46" dur="1000"/>
                                            <p:tgtEl>
                                              <p:spTgt spid="31"/>
                                            </p:tgtEl>
                                          </p:cBhvr>
                                        </p:animEffect>
                                      </p:childTnLst>
                                    </p:cTn>
                                  </p:par>
                                  <p:par>
                                    <p:cTn id="47" presetID="52" presetClass="entr" presetSubtype="0" fill="hold" grpId="0" nodeType="withEffect">
                                      <p:stCondLst>
                                        <p:cond delay="800"/>
                                      </p:stCondLst>
                                      <p:childTnLst>
                                        <p:set>
                                          <p:cBhvr>
                                            <p:cTn id="48" dur="1" fill="hold">
                                              <p:stCondLst>
                                                <p:cond delay="0"/>
                                              </p:stCondLst>
                                            </p:cTn>
                                            <p:tgtEl>
                                              <p:spTgt spid="23"/>
                                            </p:tgtEl>
                                            <p:attrNameLst>
                                              <p:attrName>style.visibility</p:attrName>
                                            </p:attrNameLst>
                                          </p:cBhvr>
                                          <p:to>
                                            <p:strVal val="visible"/>
                                          </p:to>
                                        </p:set>
                                        <p:animScale>
                                          <p:cBhvr>
                                            <p:cTn id="49"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23"/>
                                            </p:tgtEl>
                                            <p:attrNameLst>
                                              <p:attrName>ppt_x</p:attrName>
                                              <p:attrName>ppt_y</p:attrName>
                                            </p:attrNameLst>
                                          </p:cBhvr>
                                        </p:animMotion>
                                        <p:animEffect transition="in" filter="fade">
                                          <p:cBhvr>
                                            <p:cTn id="51" dur="1000"/>
                                            <p:tgtEl>
                                              <p:spTgt spid="23"/>
                                            </p:tgtEl>
                                          </p:cBhvr>
                                        </p:animEffect>
                                      </p:childTnLst>
                                    </p:cTn>
                                  </p:par>
                                  <p:par>
                                    <p:cTn id="52" presetID="52" presetClass="entr" presetSubtype="0" fill="hold" grpId="0" nodeType="withEffect">
                                      <p:stCondLst>
                                        <p:cond delay="1000"/>
                                      </p:stCondLst>
                                      <p:childTnLst>
                                        <p:set>
                                          <p:cBhvr>
                                            <p:cTn id="53" dur="1" fill="hold">
                                              <p:stCondLst>
                                                <p:cond delay="0"/>
                                              </p:stCondLst>
                                            </p:cTn>
                                            <p:tgtEl>
                                              <p:spTgt spid="27"/>
                                            </p:tgtEl>
                                            <p:attrNameLst>
                                              <p:attrName>style.visibility</p:attrName>
                                            </p:attrNameLst>
                                          </p:cBhvr>
                                          <p:to>
                                            <p:strVal val="visible"/>
                                          </p:to>
                                        </p:set>
                                        <p:animScale>
                                          <p:cBhvr>
                                            <p:cTn id="54"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27"/>
                                            </p:tgtEl>
                                            <p:attrNameLst>
                                              <p:attrName>ppt_x</p:attrName>
                                              <p:attrName>ppt_y</p:attrName>
                                            </p:attrNameLst>
                                          </p:cBhvr>
                                        </p:animMotion>
                                        <p:animEffect transition="in" filter="fade">
                                          <p:cBhvr>
                                            <p:cTn id="56" dur="1000"/>
                                            <p:tgtEl>
                                              <p:spTgt spid="27"/>
                                            </p:tgtEl>
                                          </p:cBhvr>
                                        </p:animEffect>
                                      </p:childTnLst>
                                    </p:cTn>
                                  </p:par>
                                </p:childTnLst>
                              </p:cTn>
                            </p:par>
                            <p:par>
                              <p:cTn id="57" fill="hold">
                                <p:stCondLst>
                                  <p:cond delay="3150"/>
                                </p:stCondLst>
                                <p:childTnLst>
                                  <p:par>
                                    <p:cTn id="58" presetID="12" presetClass="entr" presetSubtype="8" fill="hold" nodeType="after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additive="base">
                                            <p:cTn id="60" dur="500"/>
                                            <p:tgtEl>
                                              <p:spTgt spid="7"/>
                                            </p:tgtEl>
                                            <p:attrNameLst>
                                              <p:attrName>ppt_x</p:attrName>
                                            </p:attrNameLst>
                                          </p:cBhvr>
                                          <p:tavLst>
                                            <p:tav tm="0">
                                              <p:val>
                                                <p:strVal val="#ppt_x-#ppt_w*1.125000"/>
                                              </p:val>
                                            </p:tav>
                                            <p:tav tm="100000">
                                              <p:val>
                                                <p:strVal val="#ppt_x"/>
                                              </p:val>
                                            </p:tav>
                                          </p:tavLst>
                                        </p:anim>
                                        <p:animEffect transition="in" filter="wipe(right)">
                                          <p:cBhvr>
                                            <p:cTn id="61" dur="500"/>
                                            <p:tgtEl>
                                              <p:spTgt spid="7"/>
                                            </p:tgtEl>
                                          </p:cBhvr>
                                        </p:animEffect>
                                      </p:childTnLst>
                                    </p:cTn>
                                  </p:par>
                                  <p:par>
                                    <p:cTn id="62" presetID="12" presetClass="entr" presetSubtype="8" fill="hold" nodeType="withEffect">
                                      <p:stCondLst>
                                        <p:cond delay="0"/>
                                      </p:stCondLst>
                                      <p:childTnLst>
                                        <p:set>
                                          <p:cBhvr>
                                            <p:cTn id="63" dur="1" fill="hold">
                                              <p:stCondLst>
                                                <p:cond delay="0"/>
                                              </p:stCondLst>
                                            </p:cTn>
                                            <p:tgtEl>
                                              <p:spTgt spid="9"/>
                                            </p:tgtEl>
                                            <p:attrNameLst>
                                              <p:attrName>style.visibility</p:attrName>
                                            </p:attrNameLst>
                                          </p:cBhvr>
                                          <p:to>
                                            <p:strVal val="visible"/>
                                          </p:to>
                                        </p:set>
                                        <p:anim calcmode="lin" valueType="num">
                                          <p:cBhvr additive="base">
                                            <p:cTn id="64" dur="500"/>
                                            <p:tgtEl>
                                              <p:spTgt spid="9"/>
                                            </p:tgtEl>
                                            <p:attrNameLst>
                                              <p:attrName>ppt_x</p:attrName>
                                            </p:attrNameLst>
                                          </p:cBhvr>
                                          <p:tavLst>
                                            <p:tav tm="0">
                                              <p:val>
                                                <p:strVal val="#ppt_x-#ppt_w*1.125000"/>
                                              </p:val>
                                            </p:tav>
                                            <p:tav tm="100000">
                                              <p:val>
                                                <p:strVal val="#ppt_x"/>
                                              </p:val>
                                            </p:tav>
                                          </p:tavLst>
                                        </p:anim>
                                        <p:animEffect transition="in" filter="wipe(right)">
                                          <p:cBhvr>
                                            <p:cTn id="65" dur="500"/>
                                            <p:tgtEl>
                                              <p:spTgt spid="9"/>
                                            </p:tgtEl>
                                          </p:cBhvr>
                                        </p:animEffect>
                                      </p:childTnLst>
                                    </p:cTn>
                                  </p:par>
                                  <p:par>
                                    <p:cTn id="66" presetID="12" presetClass="entr" presetSubtype="2"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additive="base">
                                            <p:cTn id="68" dur="500"/>
                                            <p:tgtEl>
                                              <p:spTgt spid="12"/>
                                            </p:tgtEl>
                                            <p:attrNameLst>
                                              <p:attrName>ppt_x</p:attrName>
                                            </p:attrNameLst>
                                          </p:cBhvr>
                                          <p:tavLst>
                                            <p:tav tm="0">
                                              <p:val>
                                                <p:strVal val="#ppt_x+#ppt_w*1.125000"/>
                                              </p:val>
                                            </p:tav>
                                            <p:tav tm="100000">
                                              <p:val>
                                                <p:strVal val="#ppt_x"/>
                                              </p:val>
                                            </p:tav>
                                          </p:tavLst>
                                        </p:anim>
                                        <p:animEffect transition="in" filter="wipe(left)">
                                          <p:cBhvr>
                                            <p:cTn id="69" dur="500"/>
                                            <p:tgtEl>
                                              <p:spTgt spid="12"/>
                                            </p:tgtEl>
                                          </p:cBhvr>
                                        </p:animEffect>
                                      </p:childTnLst>
                                    </p:cTn>
                                  </p:par>
                                  <p:par>
                                    <p:cTn id="70" presetID="12" presetClass="entr" presetSubtype="2" fill="hold"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additive="base">
                                            <p:cTn id="72" dur="500"/>
                                            <p:tgtEl>
                                              <p:spTgt spid="10"/>
                                            </p:tgtEl>
                                            <p:attrNameLst>
                                              <p:attrName>ppt_x</p:attrName>
                                            </p:attrNameLst>
                                          </p:cBhvr>
                                          <p:tavLst>
                                            <p:tav tm="0">
                                              <p:val>
                                                <p:strVal val="#ppt_x+#ppt_w*1.125000"/>
                                              </p:val>
                                            </p:tav>
                                            <p:tav tm="100000">
                                              <p:val>
                                                <p:strVal val="#ppt_x"/>
                                              </p:val>
                                            </p:tav>
                                          </p:tavLst>
                                        </p:anim>
                                        <p:animEffect transition="in" filter="wipe(left)">
                                          <p:cBhvr>
                                            <p:cTn id="73" dur="500"/>
                                            <p:tgtEl>
                                              <p:spTgt spid="10"/>
                                            </p:tgtEl>
                                          </p:cBhvr>
                                        </p:animEffect>
                                      </p:childTnLst>
                                    </p:cTn>
                                  </p:par>
                                </p:childTnLst>
                              </p:cTn>
                            </p:par>
                            <p:par>
                              <p:cTn id="74" fill="hold">
                                <p:stCondLst>
                                  <p:cond delay="3650"/>
                                </p:stCondLst>
                                <p:childTnLst>
                                  <p:par>
                                    <p:cTn id="75" presetID="22" presetClass="entr" presetSubtype="8" fill="hold" grpId="0" nodeType="after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wipe(left)">
                                          <p:cBhvr>
                                            <p:cTn id="77" dur="500"/>
                                            <p:tgtEl>
                                              <p:spTgt spid="43"/>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wipe(left)">
                                          <p:cBhvr>
                                            <p:cTn id="80" dur="500"/>
                                            <p:tgtEl>
                                              <p:spTgt spid="44"/>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wipe(left)">
                                          <p:cBhvr>
                                            <p:cTn id="83" dur="500"/>
                                            <p:tgtEl>
                                              <p:spTgt spid="47"/>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wipe(left)">
                                          <p:cBhvr>
                                            <p:cTn id="8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5" grpId="0" bldLvl="0" animBg="1"/>
          <p:bldP spid="3" grpId="0" bldLvl="0" animBg="1"/>
          <p:bldP spid="4" grpId="0" bldLvl="0" animBg="1"/>
          <p:bldP spid="33" grpId="0" bldLvl="0" animBg="1"/>
          <p:bldP spid="31" grpId="0" bldLvl="0" animBg="1"/>
          <p:bldP spid="27" grpId="0" bldLvl="0" animBg="1"/>
          <p:bldP spid="23" grpId="0" bldLvl="0" animBg="1"/>
          <p:bldP spid="36" grpId="0" animBg="1"/>
          <p:bldP spid="37" grpId="0"/>
          <p:bldP spid="43" grpId="0"/>
          <p:bldP spid="44" grpId="0"/>
          <p:bldP spid="47" grpId="0"/>
          <p:bldP spid="48"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6286" y="502960"/>
            <a:ext cx="1198880" cy="706755"/>
          </a:xfrm>
          <a:prstGeom prst="rect">
            <a:avLst/>
          </a:prstGeom>
          <a:noFill/>
        </p:spPr>
        <p:txBody>
          <a:bodyPr wrap="none" rtlCol="0">
            <a:spAutoFit/>
          </a:bodyPr>
          <a:lstStyle/>
          <a:p>
            <a:pPr algn="ctr"/>
            <a:r>
              <a:rPr lang="zh-CN" sz="2000" b="1" smtClean="0">
                <a:solidFill>
                  <a:schemeClr val="bg1"/>
                </a:solidFill>
                <a:latin typeface="微软雅黑" panose="020B0503020204020204" pitchFamily="34" charset="-122"/>
                <a:ea typeface="微软雅黑" panose="020B0503020204020204" pitchFamily="34" charset="-122"/>
              </a:rPr>
              <a:t>远程监控</a:t>
            </a:r>
            <a:endParaRPr lang="zh-CN" sz="2000" b="1" smtClean="0">
              <a:solidFill>
                <a:schemeClr val="bg1"/>
              </a:solidFill>
              <a:latin typeface="微软雅黑" panose="020B0503020204020204" pitchFamily="34" charset="-122"/>
              <a:ea typeface="微软雅黑" panose="020B0503020204020204" pitchFamily="34" charset="-122"/>
            </a:endParaRPr>
          </a:p>
          <a:p>
            <a:pPr algn="ctr"/>
            <a:r>
              <a:rPr lang="zh-CN" sz="2000" b="1">
                <a:solidFill>
                  <a:schemeClr val="bg1"/>
                </a:solidFill>
                <a:latin typeface="微软雅黑" panose="020B0503020204020204" pitchFamily="34" charset="-122"/>
                <a:ea typeface="微软雅黑" panose="020B0503020204020204" pitchFamily="34" charset="-122"/>
              </a:rPr>
              <a:t>主机程序</a:t>
            </a:r>
            <a:endParaRPr lang="zh-CN" sz="2000" b="1">
              <a:solidFill>
                <a:schemeClr val="bg1"/>
              </a:solidFill>
              <a:latin typeface="微软雅黑" panose="020B0503020204020204" pitchFamily="34" charset="-122"/>
              <a:ea typeface="微软雅黑" panose="020B0503020204020204" pitchFamily="34" charset="-122"/>
            </a:endParaRPr>
          </a:p>
        </p:txBody>
      </p:sp>
      <p:pic>
        <p:nvPicPr>
          <p:cNvPr id="36" name="图片 2"/>
          <p:cNvPicPr>
            <a:picLocks noChangeAspect="1"/>
          </p:cNvPicPr>
          <p:nvPr/>
        </p:nvPicPr>
        <p:blipFill>
          <a:blip r:embed="rId1"/>
          <a:stretch>
            <a:fillRect/>
          </a:stretch>
        </p:blipFill>
        <p:spPr>
          <a:xfrm>
            <a:off x="0" y="1844675"/>
            <a:ext cx="6617335" cy="5009515"/>
          </a:xfrm>
          <a:prstGeom prst="rect">
            <a:avLst/>
          </a:prstGeom>
          <a:noFill/>
          <a:ln>
            <a:noFill/>
          </a:ln>
        </p:spPr>
      </p:pic>
      <p:pic>
        <p:nvPicPr>
          <p:cNvPr id="27" name="图片 1"/>
          <p:cNvPicPr>
            <a:picLocks noChangeAspect="1"/>
          </p:cNvPicPr>
          <p:nvPr/>
        </p:nvPicPr>
        <p:blipFill>
          <a:blip r:embed="rId2"/>
          <a:stretch>
            <a:fillRect/>
          </a:stretch>
        </p:blipFill>
        <p:spPr>
          <a:xfrm>
            <a:off x="6617335" y="1210945"/>
            <a:ext cx="5573395" cy="5643245"/>
          </a:xfrm>
          <a:prstGeom prst="rect">
            <a:avLst/>
          </a:prstGeom>
          <a:noFill/>
          <a:ln>
            <a:noFill/>
          </a:ln>
        </p:spPr>
      </p:pic>
      <p:sp>
        <p:nvSpPr>
          <p:cNvPr id="25" name="TextBox 42"/>
          <p:cNvSpPr txBox="1"/>
          <p:nvPr/>
        </p:nvSpPr>
        <p:spPr>
          <a:xfrm>
            <a:off x="405130" y="332740"/>
            <a:ext cx="8246745" cy="1691640"/>
          </a:xfrm>
          <a:prstGeom prst="rect">
            <a:avLst/>
          </a:prstGeom>
          <a:noFill/>
        </p:spPr>
        <p:txBody>
          <a:bodyPr wrap="square" rtlCol="0">
            <a:spAutoFit/>
          </a:bodyPr>
          <a:p>
            <a:pPr>
              <a:lnSpc>
                <a:spcPct val="130000"/>
              </a:lnSpc>
            </a:pPr>
            <a:r>
              <a:rPr lang="en-US" altLang="zh-CN"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a:t>
            </a:r>
            <a:r>
              <a:rPr lang="zh-CN" sz="2000" b="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远程监控主机</a:t>
            </a:r>
            <a:r>
              <a:rPr lang="zh-CN"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用于监控数据采集节点的数据是否正常，并根据绘图进行模型分析，更直观的反应传感器的数据变化。监控程序由</a:t>
            </a:r>
            <a:r>
              <a:rPr lang="en-US" altLang="zh-CN"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Python</a:t>
            </a:r>
            <a:r>
              <a:rPr lang="zh-CN" altLang="en-US"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编写，使用matplotlib绘图库进行动态绘图。</a:t>
            </a:r>
            <a:endParaRPr lang="zh-CN" altLang="en-US"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a:lnSpc>
                <a:spcPct val="130000"/>
              </a:lnSpc>
            </a:pPr>
            <a:r>
              <a:rPr lang="zh-CN" altLang="en-US"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右侧为网络接收的原始数据，左侧为动态绘图结果</a:t>
            </a:r>
            <a:endParaRPr lang="zh-CN" altLang="en-US" sz="20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109687" y="3384982"/>
              <a:ext cx="562604" cy="543337"/>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2216068" y="4251798"/>
            <a:ext cx="2031325" cy="646331"/>
          </a:xfrm>
          <a:prstGeom prst="rect">
            <a:avLst/>
          </a:prstGeom>
          <a:noFill/>
        </p:spPr>
        <p:txBody>
          <a:bodyPr wrap="none" rtlCol="0">
            <a:spAutoFit/>
          </a:bodyPr>
          <a:lstStyle/>
          <a:p>
            <a:r>
              <a:rPr lang="zh-CN" altLang="en-US" sz="3600" b="1" smtClean="0">
                <a:solidFill>
                  <a:schemeClr val="bg2"/>
                </a:solidFill>
                <a:latin typeface="微软雅黑" panose="020B0503020204020204" pitchFamily="34" charset="-122"/>
                <a:ea typeface="微软雅黑" panose="020B0503020204020204" pitchFamily="34" charset="-122"/>
              </a:rPr>
              <a:t>论文总结</a:t>
            </a:r>
            <a:endParaRPr lang="zh-CN" altLang="en-US" sz="3600" b="1">
              <a:solidFill>
                <a:schemeClr val="bg2"/>
              </a:solidFill>
              <a:latin typeface="微软雅黑" panose="020B0503020204020204" pitchFamily="34" charset="-122"/>
              <a:ea typeface="微软雅黑" panose="020B0503020204020204" pitchFamily="34" charset="-122"/>
            </a:endParaRPr>
          </a:p>
        </p:txBody>
      </p:sp>
      <p:pic>
        <p:nvPicPr>
          <p:cNvPr id="2050" name="Picture 2" descr="D:\360data\重要数据\桌面\4667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6383238" y="3398371"/>
            <a:ext cx="1706880" cy="46037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创新与思考</a:t>
            </a:r>
            <a:endParaRPr lang="zh-CN" altLang="en-US" sz="2400">
              <a:solidFill>
                <a:schemeClr val="bg2"/>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450" y="1550678"/>
            <a:ext cx="2868429" cy="2807721"/>
          </a:xfrm>
          <a:prstGeom prst="rect">
            <a:avLst/>
          </a:prstGeom>
        </p:spPr>
      </p:pic>
      <p:grpSp>
        <p:nvGrpSpPr>
          <p:cNvPr id="2" name="组合 1"/>
          <p:cNvGrpSpPr/>
          <p:nvPr/>
        </p:nvGrpSpPr>
        <p:grpSpPr>
          <a:xfrm>
            <a:off x="6201783" y="2564080"/>
            <a:ext cx="180975" cy="1488517"/>
            <a:chOff x="6032873" y="1880798"/>
            <a:chExt cx="180975" cy="1488517"/>
          </a:xfrm>
        </p:grpSpPr>
        <p:sp>
          <p:nvSpPr>
            <p:cNvPr id="3"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p>
              <a:endParaRPr lang="zh-CN" altLang="en-US"/>
            </a:p>
          </p:txBody>
        </p:sp>
        <p:sp>
          <p:nvSpPr>
            <p:cNvPr id="4"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12" name="TextBox 64"/>
          <p:cNvSpPr txBox="1"/>
          <p:nvPr/>
        </p:nvSpPr>
        <p:spPr>
          <a:xfrm>
            <a:off x="6383238" y="2724001"/>
            <a:ext cx="1402080" cy="460375"/>
          </a:xfrm>
          <a:prstGeom prst="rect">
            <a:avLst/>
          </a:prstGeom>
          <a:noFill/>
        </p:spPr>
        <p:txBody>
          <a:bodyPr wrap="none" rtlCol="0">
            <a:spAutoFit/>
          </a:bodyPr>
          <a:p>
            <a:r>
              <a:rPr lang="zh-CN" altLang="en-US" sz="2400">
                <a:solidFill>
                  <a:schemeClr val="bg2"/>
                </a:solidFill>
                <a:latin typeface="微软雅黑" panose="020B0503020204020204" pitchFamily="34" charset="-122"/>
                <a:ea typeface="微软雅黑" panose="020B0503020204020204" pitchFamily="34" charset="-122"/>
              </a:rPr>
              <a:t>计步算法</a:t>
            </a:r>
            <a:endParaRPr lang="zh-CN" altLang="en-US" sz="240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8" fill="hold" grpId="0" nodeType="withEffect">
                                  <p:stCondLst>
                                    <p:cond delay="3000"/>
                                  </p:stCondLst>
                                  <p:iterate type="lt">
                                    <p:tmPct val="30000"/>
                                  </p:iterate>
                                  <p:childTnLst>
                                    <p:set>
                                      <p:cBhvr>
                                        <p:cTn id="38" dur="1" fill="hold">
                                          <p:stCondLst>
                                            <p:cond delay="0"/>
                                          </p:stCondLst>
                                        </p:cTn>
                                        <p:tgtEl>
                                          <p:spTgt spid="65"/>
                                        </p:tgtEl>
                                        <p:attrNameLst>
                                          <p:attrName>style.visibility</p:attrName>
                                        </p:attrNameLst>
                                      </p:cBhvr>
                                      <p:to>
                                        <p:strVal val="visible"/>
                                      </p:to>
                                    </p:set>
                                    <p:animEffect transition="in" filter="wipe(left)">
                                      <p:cBhvr>
                                        <p:cTn id="39" dur="200"/>
                                        <p:tgtEl>
                                          <p:spTgt spid="65"/>
                                        </p:tgtEl>
                                      </p:cBhvr>
                                    </p:animEffect>
                                  </p:childTnLst>
                                </p:cTn>
                              </p:par>
                              <p:par>
                                <p:cTn id="40" presetID="36" presetClass="emph" presetSubtype="0" fill="hold" grpId="1" nodeType="withEffect">
                                  <p:stCondLst>
                                    <p:cond delay="3000"/>
                                  </p:stCondLst>
                                  <p:iterate type="lt">
                                    <p:tmPct val="30000"/>
                                  </p:iterate>
                                  <p:childTnLst>
                                    <p:animScale>
                                      <p:cBhvr>
                                        <p:cTn id="41" dur="100" autoRev="1" fill="hold">
                                          <p:stCondLst>
                                            <p:cond delay="0"/>
                                          </p:stCondLst>
                                        </p:cTn>
                                        <p:tgtEl>
                                          <p:spTgt spid="65"/>
                                        </p:tgtEl>
                                      </p:cBhvr>
                                      <p:to x="80000" y="100000"/>
                                    </p:animScale>
                                    <p:anim by="(#ppt_w*0.10)" calcmode="lin" valueType="num">
                                      <p:cBhvr>
                                        <p:cTn id="42" dur="100" autoRev="1" fill="hold">
                                          <p:stCondLst>
                                            <p:cond delay="0"/>
                                          </p:stCondLst>
                                        </p:cTn>
                                        <p:tgtEl>
                                          <p:spTgt spid="65"/>
                                        </p:tgtEl>
                                        <p:attrNameLst>
                                          <p:attrName>ppt_x</p:attrName>
                                        </p:attrNameLst>
                                      </p:cBhvr>
                                    </p:anim>
                                    <p:anim by="(-#ppt_w*0.10)" calcmode="lin" valueType="num">
                                      <p:cBhvr>
                                        <p:cTn id="43" dur="100" autoRev="1" fill="hold">
                                          <p:stCondLst>
                                            <p:cond delay="0"/>
                                          </p:stCondLst>
                                        </p:cTn>
                                        <p:tgtEl>
                                          <p:spTgt spid="65"/>
                                        </p:tgtEl>
                                        <p:attrNameLst>
                                          <p:attrName>ppt_y</p:attrName>
                                        </p:attrNameLst>
                                      </p:cBhvr>
                                    </p:anim>
                                    <p:animRot by="-480000">
                                      <p:cBhvr>
                                        <p:cTn id="44" dur="100" autoRev="1" fill="hold">
                                          <p:stCondLst>
                                            <p:cond delay="0"/>
                                          </p:stCondLst>
                                        </p:cTn>
                                        <p:tgtEl>
                                          <p:spTgt spid="65"/>
                                        </p:tgtEl>
                                        <p:attrNameLst>
                                          <p:attrName>r</p:attrName>
                                        </p:attrNameLst>
                                      </p:cBhvr>
                                    </p:animRot>
                                  </p:childTnLst>
                                </p:cTn>
                              </p:par>
                              <p:par>
                                <p:cTn id="45" presetID="22" presetClass="entr" presetSubtype="1" fill="hold" nodeType="withEffect">
                                  <p:stCondLst>
                                    <p:cond delay="2000"/>
                                  </p:stCondLst>
                                  <p:childTnLst>
                                    <p:set>
                                      <p:cBhvr>
                                        <p:cTn id="46" dur="1" fill="hold">
                                          <p:stCondLst>
                                            <p:cond delay="0"/>
                                          </p:stCondLst>
                                        </p:cTn>
                                        <p:tgtEl>
                                          <p:spTgt spid="2"/>
                                        </p:tgtEl>
                                        <p:attrNameLst>
                                          <p:attrName>style.visibility</p:attrName>
                                        </p:attrNameLst>
                                      </p:cBhvr>
                                      <p:to>
                                        <p:strVal val="visible"/>
                                      </p:to>
                                    </p:set>
                                    <p:animEffect transition="in" filter="wipe(up)">
                                      <p:cBhvr>
                                        <p:cTn id="47" dur="500"/>
                                        <p:tgtEl>
                                          <p:spTgt spid="2"/>
                                        </p:tgtEl>
                                      </p:cBhvr>
                                    </p:animEffec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12"/>
                                        </p:tgtEl>
                                        <p:attrNameLst>
                                          <p:attrName>style.visibility</p:attrName>
                                        </p:attrNameLst>
                                      </p:cBhvr>
                                      <p:to>
                                        <p:strVal val="visible"/>
                                      </p:to>
                                    </p:set>
                                    <p:animEffect transition="in" filter="wipe(left)">
                                      <p:cBhvr>
                                        <p:cTn id="50" dur="200"/>
                                        <p:tgtEl>
                                          <p:spTgt spid="12"/>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12"/>
                                        </p:tgtEl>
                                      </p:cBhvr>
                                      <p:to x="80000" y="100000"/>
                                    </p:animScale>
                                    <p:anim by="(#ppt_w*0.10)" calcmode="lin" valueType="num">
                                      <p:cBhvr>
                                        <p:cTn id="53" dur="100" autoRev="1" fill="hold">
                                          <p:stCondLst>
                                            <p:cond delay="0"/>
                                          </p:stCondLst>
                                        </p:cTn>
                                        <p:tgtEl>
                                          <p:spTgt spid="12"/>
                                        </p:tgtEl>
                                        <p:attrNameLst>
                                          <p:attrName>ppt_x</p:attrName>
                                        </p:attrNameLst>
                                      </p:cBhvr>
                                    </p:anim>
                                    <p:anim by="(-#ppt_w*0.10)" calcmode="lin" valueType="num">
                                      <p:cBhvr>
                                        <p:cTn id="54" dur="100" autoRev="1" fill="hold">
                                          <p:stCondLst>
                                            <p:cond delay="0"/>
                                          </p:stCondLst>
                                        </p:cTn>
                                        <p:tgtEl>
                                          <p:spTgt spid="12"/>
                                        </p:tgtEl>
                                        <p:attrNameLst>
                                          <p:attrName>ppt_y</p:attrName>
                                        </p:attrNameLst>
                                      </p:cBhvr>
                                    </p:anim>
                                    <p:animRot by="-480000">
                                      <p:cBhvr>
                                        <p:cTn id="55" dur="100" autoRev="1" fill="hold">
                                          <p:stCondLst>
                                            <p:cond delay="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65" grpId="0"/>
      <p:bldP spid="65" grpId="1"/>
      <p:bldP spid="12" grpId="0"/>
      <p:bldP spid="1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6286" y="620688"/>
            <a:ext cx="1198880" cy="398780"/>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计步算法</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5" name="箭头1"/>
          <p:cNvSpPr>
            <a:spLocks noChangeArrowheads="1"/>
          </p:cNvSpPr>
          <p:nvPr/>
        </p:nvSpPr>
        <p:spPr bwMode="ltGray">
          <a:xfrm>
            <a:off x="1078818" y="1822797"/>
            <a:ext cx="2184400" cy="3303587"/>
          </a:xfrm>
          <a:prstGeom prst="flowChartOffpageConnector">
            <a:avLst/>
          </a:prstGeom>
          <a:solidFill>
            <a:srgbClr val="414455"/>
          </a:solidFill>
          <a:ln w="3175" cap="flat" cmpd="sng" algn="ctr">
            <a:solidFill>
              <a:srgbClr val="EAEAEA"/>
            </a:solidFill>
            <a:prstDash val="solid"/>
          </a:ln>
          <a:effectLst/>
        </p:spPr>
        <p:txBody>
          <a:bodyPr anchor="ctr"/>
          <a:lstStyle/>
          <a:p>
            <a:pPr marL="0" marR="0" lvl="0" indent="0" algn="ctr" defTabSz="914400" eaLnBrk="1" fontAlgn="base" latinLnBrk="0" hangingPunct="1">
              <a:lnSpc>
                <a:spcPct val="150000"/>
              </a:lnSpc>
              <a:spcBef>
                <a:spcPct val="0"/>
              </a:spcBef>
              <a:spcAft>
                <a:spcPct val="0"/>
              </a:spcAft>
              <a:buClrTx/>
              <a:buSzTx/>
              <a:buFontTx/>
              <a:buNone/>
              <a:defRPr/>
            </a:pPr>
            <a:r>
              <a:rPr kumimoji="0" lang="zh-CN" altLang="en-US" sz="1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使用平均值滤波器将多个样本进行均值化平滑处理，滤波器采用循环队列的方式进行数据循环</a:t>
            </a:r>
            <a:endParaRPr kumimoji="0" lang="zh-CN" altLang="en-US" sz="1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椭圆1"/>
          <p:cNvSpPr>
            <a:spLocks noChangeArrowheads="1"/>
          </p:cNvSpPr>
          <p:nvPr/>
        </p:nvSpPr>
        <p:spPr bwMode="gray">
          <a:xfrm>
            <a:off x="1247093" y="1513234"/>
            <a:ext cx="1828800"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sz="1800" b="1" i="0" u="none" strike="noStrike" kern="0" cap="none" spc="0" normalizeH="0" baseline="0" noProof="0" dirty="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均值滤波器</a:t>
            </a:r>
            <a:endParaRPr kumimoji="0" lang="zh-CN" sz="1800" b="1" i="0" u="none" strike="noStrike" kern="0" cap="none" spc="0" normalizeH="0" baseline="0" noProof="0" dirty="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7" name="箭头2"/>
          <p:cNvSpPr>
            <a:spLocks noChangeArrowheads="1"/>
          </p:cNvSpPr>
          <p:nvPr/>
        </p:nvSpPr>
        <p:spPr bwMode="ltGray">
          <a:xfrm>
            <a:off x="3695018" y="1816447"/>
            <a:ext cx="2259013" cy="3284537"/>
          </a:xfrm>
          <a:prstGeom prst="flowChartOffpageConnector">
            <a:avLst/>
          </a:prstGeom>
          <a:solidFill>
            <a:srgbClr val="414455"/>
          </a:solidFill>
          <a:ln w="3175" cap="flat" cmpd="sng" algn="ctr">
            <a:solidFill>
              <a:srgbClr val="EAEAEA"/>
            </a:solidFill>
            <a:prstDash val="solid"/>
          </a:ln>
          <a:effectLst/>
        </p:spPr>
        <p:txBody>
          <a:bodyPr anchor="ctr"/>
          <a:lstStyle/>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使用均值滤波器的滤波结果进行样本峰值更新。</a:t>
            </a:r>
            <a:endParaRPr lang="zh-CN" altLang="en-US" sz="1600" kern="0">
              <a:solidFill>
                <a:prstClr val="white"/>
              </a:solidFill>
              <a:latin typeface="微软雅黑" panose="020B0503020204020204" pitchFamily="34" charset="-122"/>
              <a:ea typeface="微软雅黑" panose="020B0503020204020204" pitchFamily="34" charset="-122"/>
            </a:endParaRPr>
          </a:p>
        </p:txBody>
      </p:sp>
      <p:sp>
        <p:nvSpPr>
          <p:cNvPr id="8" name="椭圆2"/>
          <p:cNvSpPr>
            <a:spLocks noChangeArrowheads="1"/>
          </p:cNvSpPr>
          <p:nvPr/>
        </p:nvSpPr>
        <p:spPr bwMode="gray">
          <a:xfrm>
            <a:off x="3866468" y="1513234"/>
            <a:ext cx="1831975"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sz="1800" b="1" i="0" u="none" strike="noStrike" kern="0" cap="none" spc="0" normalizeH="0" baseline="0" noProof="0" smtClean="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检测记录峰值</a:t>
            </a:r>
            <a:endParaRPr kumimoji="0" lang="zh-CN" sz="1800" b="1" i="0" u="none" strike="noStrike" kern="0" cap="none" spc="0" normalizeH="0" baseline="0" noProof="0" dirty="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9" name="箭头3"/>
          <p:cNvSpPr>
            <a:spLocks noChangeArrowheads="1"/>
          </p:cNvSpPr>
          <p:nvPr/>
        </p:nvSpPr>
        <p:spPr bwMode="ltGray">
          <a:xfrm>
            <a:off x="6327093" y="1816447"/>
            <a:ext cx="2193925" cy="3303587"/>
          </a:xfrm>
          <a:prstGeom prst="flowChartOffpageConnector">
            <a:avLst/>
          </a:prstGeom>
          <a:solidFill>
            <a:srgbClr val="414455"/>
          </a:solidFill>
          <a:ln w="3175" cap="flat" cmpd="sng" algn="ctr">
            <a:solidFill>
              <a:srgbClr val="EAEAEA"/>
            </a:solidFill>
            <a:prstDash val="solid"/>
          </a:ln>
          <a:effectLst/>
        </p:spPr>
        <p:txBody>
          <a:bodyPr anchor="ctr"/>
          <a:lstStyle/>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对比当前样本和最新样本的差值，若差值超过精度阀值则更新，同时返回是本轮是否已更新</a:t>
            </a:r>
            <a:endParaRPr lang="zh-CN" altLang="en-US" sz="1600" kern="0">
              <a:solidFill>
                <a:prstClr val="white"/>
              </a:solidFill>
              <a:latin typeface="微软雅黑" panose="020B0503020204020204" pitchFamily="34" charset="-122"/>
              <a:ea typeface="微软雅黑" panose="020B0503020204020204" pitchFamily="34" charset="-122"/>
            </a:endParaRPr>
          </a:p>
        </p:txBody>
      </p:sp>
      <p:sp>
        <p:nvSpPr>
          <p:cNvPr id="10" name="椭圆3"/>
          <p:cNvSpPr>
            <a:spLocks noChangeArrowheads="1"/>
          </p:cNvSpPr>
          <p:nvPr/>
        </p:nvSpPr>
        <p:spPr bwMode="gray">
          <a:xfrm>
            <a:off x="6489018" y="1513234"/>
            <a:ext cx="1828800"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sz="1800" b="1" i="0" u="none" strike="noStrike" kern="0" cap="none" spc="0" normalizeH="0" baseline="0" noProof="0" dirty="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更新动态阀值</a:t>
            </a:r>
            <a:endParaRPr kumimoji="0" lang="zh-CN" sz="1800" b="1" i="0" u="none" strike="noStrike" kern="0" cap="none" spc="0" normalizeH="0" baseline="0" noProof="0" dirty="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1" name="AutoShape 15"/>
          <p:cNvSpPr>
            <a:spLocks noChangeArrowheads="1"/>
          </p:cNvSpPr>
          <p:nvPr/>
        </p:nvSpPr>
        <p:spPr bwMode="gray">
          <a:xfrm>
            <a:off x="1078818" y="5174009"/>
            <a:ext cx="10032776" cy="703263"/>
          </a:xfrm>
          <a:prstGeom prst="roundRect">
            <a:avLst>
              <a:gd name="adj" fmla="val 50000"/>
            </a:avLst>
          </a:prstGeom>
          <a:solidFill>
            <a:srgbClr val="414455"/>
          </a:solidFill>
          <a:ln w="3175" cap="flat" cmpd="sng" algn="ctr">
            <a:solidFill>
              <a:srgbClr val="2676FF">
                <a:lumMod val="20000"/>
                <a:lumOff val="80000"/>
              </a:srgbClr>
            </a:solidFill>
            <a:prstDash val="solid"/>
          </a:ln>
          <a:effec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defRPr/>
            </a:pPr>
            <a:r>
              <a:rPr kumimoji="0" lang="zh-CN" altLang="en-US" sz="20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以空间和时间条件判定的计步算法</a:t>
            </a:r>
            <a:endParaRPr kumimoji="0" lang="zh-CN" altLang="en-US"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箭头3"/>
          <p:cNvSpPr>
            <a:spLocks noChangeArrowheads="1"/>
          </p:cNvSpPr>
          <p:nvPr/>
        </p:nvSpPr>
        <p:spPr bwMode="ltGray">
          <a:xfrm>
            <a:off x="8902429" y="1816447"/>
            <a:ext cx="2193925" cy="3303587"/>
          </a:xfrm>
          <a:prstGeom prst="flowChartOffpageConnector">
            <a:avLst/>
          </a:prstGeom>
          <a:solidFill>
            <a:srgbClr val="414455"/>
          </a:solidFill>
          <a:ln w="3175" cap="flat" cmpd="sng" algn="ctr">
            <a:solidFill>
              <a:srgbClr val="EAEAEA"/>
            </a:solidFill>
            <a:prstDash val="solid"/>
          </a:ln>
          <a:effectLst/>
        </p:spPr>
        <p:txBody>
          <a:bodyPr anchor="ctr"/>
          <a:lstStyle/>
          <a:p>
            <a:pPr lvl="0" algn="ctr" fontAlgn="base">
              <a:lnSpc>
                <a:spcPct val="150000"/>
              </a:lnSpc>
              <a:spcBef>
                <a:spcPct val="0"/>
              </a:spcBef>
              <a:spcAft>
                <a:spcPct val="0"/>
              </a:spcAft>
              <a:defRPr/>
            </a:pPr>
            <a:r>
              <a:rPr lang="zh-CN" altLang="en-US" sz="1600" kern="0">
                <a:solidFill>
                  <a:prstClr val="white"/>
                </a:solidFill>
                <a:latin typeface="微软雅黑" panose="020B0503020204020204" pitchFamily="34" charset="-122"/>
                <a:ea typeface="微软雅黑" panose="020B0503020204020204" pitchFamily="34" charset="-122"/>
              </a:rPr>
              <a:t>更新用于计步判定的时间条件，更新最后一步时间记录</a:t>
            </a:r>
            <a:endParaRPr lang="zh-CN" altLang="en-US" sz="1600" kern="0">
              <a:solidFill>
                <a:prstClr val="white"/>
              </a:solidFill>
              <a:latin typeface="微软雅黑" panose="020B0503020204020204" pitchFamily="34" charset="-122"/>
              <a:ea typeface="微软雅黑" panose="020B0503020204020204" pitchFamily="34" charset="-122"/>
            </a:endParaRPr>
          </a:p>
        </p:txBody>
      </p:sp>
      <p:sp>
        <p:nvSpPr>
          <p:cNvPr id="13" name="椭圆3"/>
          <p:cNvSpPr>
            <a:spLocks noChangeArrowheads="1"/>
          </p:cNvSpPr>
          <p:nvPr/>
        </p:nvSpPr>
        <p:spPr bwMode="gray">
          <a:xfrm>
            <a:off x="9064354" y="1513234"/>
            <a:ext cx="1828800" cy="565150"/>
          </a:xfrm>
          <a:prstGeom prst="ellipse">
            <a:avLst/>
          </a:prstGeom>
          <a:solidFill>
            <a:srgbClr val="C0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sz="1800" b="1" i="0" u="none" strike="noStrike" kern="0" cap="none" spc="0" normalizeH="0" baseline="0" noProof="0" smtClean="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rPr>
              <a:t>更新时间</a:t>
            </a:r>
            <a:endParaRPr kumimoji="0" lang="zh-CN" sz="1800" b="1" i="0" u="none" strike="noStrike" kern="0" cap="none" spc="0" normalizeH="0" baseline="0" noProof="0" dirty="0">
              <a:ln>
                <a:noFill/>
              </a:ln>
              <a:solidFill>
                <a:sysClr val="window" lastClr="FFFFFF">
                  <a:lumMod val="95000"/>
                </a:sys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0" name="AutoShape 12"/>
          <p:cNvSpPr>
            <a:spLocks noChangeArrowheads="1"/>
          </p:cNvSpPr>
          <p:nvPr/>
        </p:nvSpPr>
        <p:spPr bwMode="auto">
          <a:xfrm rot="10800000" flipH="1" flipV="1">
            <a:off x="3075940" y="1247775"/>
            <a:ext cx="1049020" cy="265430"/>
          </a:xfrm>
          <a:prstGeom prst="homePlate">
            <a:avLst>
              <a:gd name="adj" fmla="val 63872"/>
            </a:avLst>
          </a:prstGeom>
          <a:solidFill>
            <a:srgbClr val="C00000"/>
          </a:solidFill>
          <a:ln w="9525">
            <a:noFill/>
            <a:miter lim="800000"/>
          </a:ln>
        </p:spPr>
        <p:txBody>
          <a:bodyPr wrap="none" anchor="ctr"/>
          <a:p>
            <a:pPr algn="ctr" defTabSz="914400"/>
            <a:r>
              <a:rPr lang="en-US" altLang="zh-CN" sz="2400" b="1" dirty="0">
                <a:solidFill>
                  <a:prstClr val="white"/>
                </a:solidFill>
                <a:latin typeface="微软雅黑" panose="020B0503020204020204" pitchFamily="34" charset="-122"/>
                <a:ea typeface="微软雅黑" panose="020B0503020204020204" pitchFamily="34" charset="-122"/>
              </a:rPr>
              <a:t>-&gt;</a:t>
            </a:r>
            <a:endParaRPr lang="en-US" altLang="zh-CN" sz="2400" b="1" dirty="0">
              <a:solidFill>
                <a:prstClr val="white"/>
              </a:solidFill>
              <a:latin typeface="微软雅黑" panose="020B0503020204020204" pitchFamily="34" charset="-122"/>
              <a:ea typeface="微软雅黑" panose="020B0503020204020204" pitchFamily="34" charset="-122"/>
            </a:endParaRPr>
          </a:p>
        </p:txBody>
      </p:sp>
      <p:sp>
        <p:nvSpPr>
          <p:cNvPr id="14" name="AutoShape 12"/>
          <p:cNvSpPr>
            <a:spLocks noChangeArrowheads="1"/>
          </p:cNvSpPr>
          <p:nvPr/>
        </p:nvSpPr>
        <p:spPr bwMode="auto">
          <a:xfrm rot="10800000" flipH="1" flipV="1">
            <a:off x="5698490" y="1247775"/>
            <a:ext cx="1049020" cy="265430"/>
          </a:xfrm>
          <a:prstGeom prst="homePlate">
            <a:avLst>
              <a:gd name="adj" fmla="val 63872"/>
            </a:avLst>
          </a:prstGeom>
          <a:solidFill>
            <a:srgbClr val="C00000"/>
          </a:solidFill>
          <a:ln w="9525">
            <a:noFill/>
            <a:miter lim="800000"/>
          </a:ln>
        </p:spPr>
        <p:txBody>
          <a:bodyPr wrap="none" anchor="ctr"/>
          <a:p>
            <a:pPr algn="ctr" defTabSz="914400"/>
            <a:r>
              <a:rPr lang="en-US" altLang="zh-CN" sz="2400" b="1" dirty="0">
                <a:solidFill>
                  <a:prstClr val="white"/>
                </a:solidFill>
                <a:latin typeface="微软雅黑" panose="020B0503020204020204" pitchFamily="34" charset="-122"/>
                <a:ea typeface="微软雅黑" panose="020B0503020204020204" pitchFamily="34" charset="-122"/>
              </a:rPr>
              <a:t>-&gt;</a:t>
            </a:r>
            <a:endParaRPr lang="en-US" altLang="zh-CN" sz="2400" b="1" dirty="0">
              <a:solidFill>
                <a:prstClr val="white"/>
              </a:solidFill>
              <a:latin typeface="微软雅黑" panose="020B0503020204020204" pitchFamily="34" charset="-122"/>
              <a:ea typeface="微软雅黑" panose="020B0503020204020204" pitchFamily="34" charset="-122"/>
            </a:endParaRPr>
          </a:p>
        </p:txBody>
      </p:sp>
      <p:sp>
        <p:nvSpPr>
          <p:cNvPr id="15" name="AutoShape 12"/>
          <p:cNvSpPr>
            <a:spLocks noChangeArrowheads="1"/>
          </p:cNvSpPr>
          <p:nvPr/>
        </p:nvSpPr>
        <p:spPr bwMode="auto">
          <a:xfrm rot="10800000" flipH="1" flipV="1">
            <a:off x="8317865" y="1247775"/>
            <a:ext cx="1049020" cy="265430"/>
          </a:xfrm>
          <a:prstGeom prst="homePlate">
            <a:avLst>
              <a:gd name="adj" fmla="val 63872"/>
            </a:avLst>
          </a:prstGeom>
          <a:solidFill>
            <a:srgbClr val="C00000"/>
          </a:solidFill>
          <a:ln w="9525">
            <a:noFill/>
            <a:miter lim="800000"/>
          </a:ln>
        </p:spPr>
        <p:txBody>
          <a:bodyPr wrap="none" anchor="ctr"/>
          <a:p>
            <a:pPr algn="ctr" defTabSz="914400"/>
            <a:r>
              <a:rPr lang="en-US" altLang="zh-CN" sz="2400" b="1" dirty="0">
                <a:solidFill>
                  <a:prstClr val="white"/>
                </a:solidFill>
                <a:latin typeface="微软雅黑" panose="020B0503020204020204" pitchFamily="34" charset="-122"/>
                <a:ea typeface="微软雅黑" panose="020B0503020204020204" pitchFamily="34" charset="-122"/>
              </a:rPr>
              <a:t>-&gt;</a:t>
            </a:r>
            <a:endParaRPr lang="en-US" altLang="zh-CN" sz="24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55"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strVal val="#ppt_w*0.70"/>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Effect transition="in" filter="fade">
                                          <p:cBhvr>
                                            <p:cTn id="21" dur="1000"/>
                                            <p:tgtEl>
                                              <p:spTgt spid="6"/>
                                            </p:tgtEl>
                                          </p:cBhvr>
                                        </p:animEffect>
                                      </p:childTnLst>
                                    </p:cTn>
                                  </p:par>
                                </p:childTnLst>
                              </p:cTn>
                            </p:par>
                            <p:par>
                              <p:cTn id="22" fill="hold">
                                <p:stCondLst>
                                  <p:cond delay="205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14:bounceEnd="50000">
                                          <p:cBhvr additive="base">
                                            <p:cTn id="25"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par>
                              <p:cTn id="27" fill="hold">
                                <p:stCondLst>
                                  <p:cond delay="2550"/>
                                </p:stCondLst>
                                <p:childTnLst>
                                  <p:par>
                                    <p:cTn id="28" presetID="55"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strVal val="#ppt_w*0.70"/>
                                              </p:val>
                                            </p:tav>
                                            <p:tav tm="100000">
                                              <p:val>
                                                <p:strVal val="#ppt_w"/>
                                              </p:val>
                                            </p:tav>
                                          </p:tavLst>
                                        </p:anim>
                                        <p:anim calcmode="lin" valueType="num">
                                          <p:cBhvr>
                                            <p:cTn id="31" dur="1000" fill="hold"/>
                                            <p:tgtEl>
                                              <p:spTgt spid="8"/>
                                            </p:tgtEl>
                                            <p:attrNameLst>
                                              <p:attrName>ppt_h</p:attrName>
                                            </p:attrNameLst>
                                          </p:cBhvr>
                                          <p:tavLst>
                                            <p:tav tm="0">
                                              <p:val>
                                                <p:strVal val="#ppt_h"/>
                                              </p:val>
                                            </p:tav>
                                            <p:tav tm="100000">
                                              <p:val>
                                                <p:strVal val="#ppt_h"/>
                                              </p:val>
                                            </p:tav>
                                          </p:tavLst>
                                        </p:anim>
                                        <p:animEffect transition="in" filter="fade">
                                          <p:cBhvr>
                                            <p:cTn id="32" dur="1000"/>
                                            <p:tgtEl>
                                              <p:spTgt spid="8"/>
                                            </p:tgtEl>
                                          </p:cBhvr>
                                        </p:animEffect>
                                      </p:childTnLst>
                                    </p:cTn>
                                  </p:par>
                                </p:childTnLst>
                              </p:cTn>
                            </p:par>
                            <p:par>
                              <p:cTn id="33" fill="hold">
                                <p:stCondLst>
                                  <p:cond delay="3550"/>
                                </p:stCondLst>
                                <p:childTnLst>
                                  <p:par>
                                    <p:cTn id="34" presetID="2" presetClass="entr" presetSubtype="1" fill="hold" grpId="0" nodeType="afterEffect" p14:presetBounceEnd="50000">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14:bounceEnd="50000">
                                          <p:cBhvr additive="base">
                                            <p:cTn id="36" dur="5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37" dur="500" fill="hold"/>
                                            <p:tgtEl>
                                              <p:spTgt spid="7"/>
                                            </p:tgtEl>
                                            <p:attrNameLst>
                                              <p:attrName>ppt_y</p:attrName>
                                            </p:attrNameLst>
                                          </p:cBhvr>
                                          <p:tavLst>
                                            <p:tav tm="0">
                                              <p:val>
                                                <p:strVal val="0-#ppt_h/2"/>
                                              </p:val>
                                            </p:tav>
                                            <p:tav tm="100000">
                                              <p:val>
                                                <p:strVal val="#ppt_y"/>
                                              </p:val>
                                            </p:tav>
                                          </p:tavLst>
                                        </p:anim>
                                      </p:childTnLst>
                                    </p:cTn>
                                  </p:par>
                                </p:childTnLst>
                              </p:cTn>
                            </p:par>
                            <p:par>
                              <p:cTn id="38" fill="hold">
                                <p:stCondLst>
                                  <p:cond delay="4050"/>
                                </p:stCondLst>
                                <p:childTnLst>
                                  <p:par>
                                    <p:cTn id="39" presetID="55"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1000" fill="hold"/>
                                            <p:tgtEl>
                                              <p:spTgt spid="10"/>
                                            </p:tgtEl>
                                            <p:attrNameLst>
                                              <p:attrName>ppt_w</p:attrName>
                                            </p:attrNameLst>
                                          </p:cBhvr>
                                          <p:tavLst>
                                            <p:tav tm="0">
                                              <p:val>
                                                <p:strVal val="#ppt_w*0.70"/>
                                              </p:val>
                                            </p:tav>
                                            <p:tav tm="100000">
                                              <p:val>
                                                <p:strVal val="#ppt_w"/>
                                              </p:val>
                                            </p:tav>
                                          </p:tavLst>
                                        </p:anim>
                                        <p:anim calcmode="lin" valueType="num">
                                          <p:cBhvr>
                                            <p:cTn id="42" dur="1000" fill="hold"/>
                                            <p:tgtEl>
                                              <p:spTgt spid="10"/>
                                            </p:tgtEl>
                                            <p:attrNameLst>
                                              <p:attrName>ppt_h</p:attrName>
                                            </p:attrNameLst>
                                          </p:cBhvr>
                                          <p:tavLst>
                                            <p:tav tm="0">
                                              <p:val>
                                                <p:strVal val="#ppt_h"/>
                                              </p:val>
                                            </p:tav>
                                            <p:tav tm="100000">
                                              <p:val>
                                                <p:strVal val="#ppt_h"/>
                                              </p:val>
                                            </p:tav>
                                          </p:tavLst>
                                        </p:anim>
                                        <p:animEffect transition="in" filter="fade">
                                          <p:cBhvr>
                                            <p:cTn id="43" dur="1000"/>
                                            <p:tgtEl>
                                              <p:spTgt spid="10"/>
                                            </p:tgtEl>
                                          </p:cBhvr>
                                        </p:animEffect>
                                      </p:childTnLst>
                                    </p:cTn>
                                  </p:par>
                                </p:childTnLst>
                              </p:cTn>
                            </p:par>
                            <p:par>
                              <p:cTn id="44" fill="hold">
                                <p:stCondLst>
                                  <p:cond delay="5050"/>
                                </p:stCondLst>
                                <p:childTnLst>
                                  <p:par>
                                    <p:cTn id="45" presetID="2" presetClass="entr" presetSubtype="1" fill="hold" grpId="0" nodeType="afterEffect" p14:presetBounceEnd="50000">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14:bounceEnd="50000">
                                          <p:cBhvr additive="base">
                                            <p:cTn id="47" dur="5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9"/>
                                            </p:tgtEl>
                                            <p:attrNameLst>
                                              <p:attrName>ppt_y</p:attrName>
                                            </p:attrNameLst>
                                          </p:cBhvr>
                                          <p:tavLst>
                                            <p:tav tm="0">
                                              <p:val>
                                                <p:strVal val="0-#ppt_h/2"/>
                                              </p:val>
                                            </p:tav>
                                            <p:tav tm="100000">
                                              <p:val>
                                                <p:strVal val="#ppt_y"/>
                                              </p:val>
                                            </p:tav>
                                          </p:tavLst>
                                        </p:anim>
                                      </p:childTnLst>
                                    </p:cTn>
                                  </p:par>
                                </p:childTnLst>
                              </p:cTn>
                            </p:par>
                            <p:par>
                              <p:cTn id="49" fill="hold">
                                <p:stCondLst>
                                  <p:cond delay="5550"/>
                                </p:stCondLst>
                                <p:childTnLst>
                                  <p:par>
                                    <p:cTn id="50" presetID="55"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1000" fill="hold"/>
                                            <p:tgtEl>
                                              <p:spTgt spid="13"/>
                                            </p:tgtEl>
                                            <p:attrNameLst>
                                              <p:attrName>ppt_w</p:attrName>
                                            </p:attrNameLst>
                                          </p:cBhvr>
                                          <p:tavLst>
                                            <p:tav tm="0">
                                              <p:val>
                                                <p:strVal val="#ppt_w*0.70"/>
                                              </p:val>
                                            </p:tav>
                                            <p:tav tm="100000">
                                              <p:val>
                                                <p:strVal val="#ppt_w"/>
                                              </p:val>
                                            </p:tav>
                                          </p:tavLst>
                                        </p:anim>
                                        <p:anim calcmode="lin" valueType="num">
                                          <p:cBhvr>
                                            <p:cTn id="53" dur="1000" fill="hold"/>
                                            <p:tgtEl>
                                              <p:spTgt spid="13"/>
                                            </p:tgtEl>
                                            <p:attrNameLst>
                                              <p:attrName>ppt_h</p:attrName>
                                            </p:attrNameLst>
                                          </p:cBhvr>
                                          <p:tavLst>
                                            <p:tav tm="0">
                                              <p:val>
                                                <p:strVal val="#ppt_h"/>
                                              </p:val>
                                            </p:tav>
                                            <p:tav tm="100000">
                                              <p:val>
                                                <p:strVal val="#ppt_h"/>
                                              </p:val>
                                            </p:tav>
                                          </p:tavLst>
                                        </p:anim>
                                        <p:animEffect transition="in" filter="fade">
                                          <p:cBhvr>
                                            <p:cTn id="54" dur="1000"/>
                                            <p:tgtEl>
                                              <p:spTgt spid="13"/>
                                            </p:tgtEl>
                                          </p:cBhvr>
                                        </p:animEffect>
                                      </p:childTnLst>
                                    </p:cTn>
                                  </p:par>
                                </p:childTnLst>
                              </p:cTn>
                            </p:par>
                            <p:par>
                              <p:cTn id="55" fill="hold">
                                <p:stCondLst>
                                  <p:cond delay="6550"/>
                                </p:stCondLst>
                                <p:childTnLst>
                                  <p:par>
                                    <p:cTn id="56" presetID="2" presetClass="entr" presetSubtype="1" fill="hold" grpId="0" nodeType="afterEffect" p14:presetBounceEnd="50000">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14:bounceEnd="50000">
                                          <p:cBhvr additive="base">
                                            <p:cTn id="58" dur="500" fill="hold"/>
                                            <p:tgtEl>
                                              <p:spTgt spid="12"/>
                                            </p:tgtEl>
                                            <p:attrNameLst>
                                              <p:attrName>ppt_x</p:attrName>
                                            </p:attrNameLst>
                                          </p:cBhvr>
                                          <p:tavLst>
                                            <p:tav tm="0">
                                              <p:val>
                                                <p:strVal val="#ppt_x"/>
                                              </p:val>
                                            </p:tav>
                                            <p:tav tm="100000">
                                              <p:val>
                                                <p:strVal val="#ppt_x"/>
                                              </p:val>
                                            </p:tav>
                                          </p:tavLst>
                                        </p:anim>
                                        <p:anim calcmode="lin" valueType="num" p14:bounceEnd="50000">
                                          <p:cBhvr additive="base">
                                            <p:cTn id="59" dur="500" fill="hold"/>
                                            <p:tgtEl>
                                              <p:spTgt spid="12"/>
                                            </p:tgtEl>
                                            <p:attrNameLst>
                                              <p:attrName>ppt_y</p:attrName>
                                            </p:attrNameLst>
                                          </p:cBhvr>
                                          <p:tavLst>
                                            <p:tav tm="0">
                                              <p:val>
                                                <p:strVal val="0-#ppt_h/2"/>
                                              </p:val>
                                            </p:tav>
                                            <p:tav tm="100000">
                                              <p:val>
                                                <p:strVal val="#ppt_y"/>
                                              </p:val>
                                            </p:tav>
                                          </p:tavLst>
                                        </p:anim>
                                      </p:childTnLst>
                                    </p:cTn>
                                  </p:par>
                                </p:childTnLst>
                              </p:cTn>
                            </p:par>
                            <p:par>
                              <p:cTn id="60" fill="hold">
                                <p:stCondLst>
                                  <p:cond delay="7050"/>
                                </p:stCondLst>
                                <p:childTnLst>
                                  <p:par>
                                    <p:cTn id="61" presetID="16" presetClass="entr" presetSubtype="37"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arn(outVertical)">
                                          <p:cBhvr>
                                            <p:cTn id="63" dur="500"/>
                                            <p:tgtEl>
                                              <p:spTgt spid="11"/>
                                            </p:tgtEl>
                                          </p:cBhvr>
                                        </p:animEffect>
                                      </p:childTnLst>
                                    </p:cTn>
                                  </p:par>
                                </p:childTnLst>
                              </p:cTn>
                            </p:par>
                            <p:par>
                              <p:cTn id="64" fill="hold">
                                <p:stCondLst>
                                  <p:cond delay="7550"/>
                                </p:stCondLst>
                                <p:childTnLst>
                                  <p:par>
                                    <p:cTn id="65" presetID="2" presetClass="entr" presetSubtype="2"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1+#ppt_w/2"/>
                                              </p:val>
                                            </p:tav>
                                            <p:tav tm="100000">
                                              <p:val>
                                                <p:strVal val="#ppt_x"/>
                                              </p:val>
                                            </p:tav>
                                          </p:tavLst>
                                        </p:anim>
                                        <p:anim calcmode="lin" valueType="num">
                                          <p:cBhvr additive="base">
                                            <p:cTn id="6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P spid="20"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55"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strVal val="#ppt_w*0.70"/>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Effect transition="in" filter="fade">
                                          <p:cBhvr>
                                            <p:cTn id="21" dur="1000"/>
                                            <p:tgtEl>
                                              <p:spTgt spid="6"/>
                                            </p:tgtEl>
                                          </p:cBhvr>
                                        </p:animEffect>
                                      </p:childTnLst>
                                    </p:cTn>
                                  </p:par>
                                </p:childTnLst>
                              </p:cTn>
                            </p:par>
                            <p:par>
                              <p:cTn id="22" fill="hold">
                                <p:stCondLst>
                                  <p:cond delay="2050"/>
                                </p:stCondLst>
                                <p:childTnLst>
                                  <p:par>
                                    <p:cTn id="23" presetID="2" presetClass="entr" presetSubtype="1"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par>
                              <p:cTn id="27" fill="hold">
                                <p:stCondLst>
                                  <p:cond delay="2550"/>
                                </p:stCondLst>
                                <p:childTnLst>
                                  <p:par>
                                    <p:cTn id="28" presetID="55"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strVal val="#ppt_w*0.70"/>
                                              </p:val>
                                            </p:tav>
                                            <p:tav tm="100000">
                                              <p:val>
                                                <p:strVal val="#ppt_w"/>
                                              </p:val>
                                            </p:tav>
                                          </p:tavLst>
                                        </p:anim>
                                        <p:anim calcmode="lin" valueType="num">
                                          <p:cBhvr>
                                            <p:cTn id="31" dur="1000" fill="hold"/>
                                            <p:tgtEl>
                                              <p:spTgt spid="8"/>
                                            </p:tgtEl>
                                            <p:attrNameLst>
                                              <p:attrName>ppt_h</p:attrName>
                                            </p:attrNameLst>
                                          </p:cBhvr>
                                          <p:tavLst>
                                            <p:tav tm="0">
                                              <p:val>
                                                <p:strVal val="#ppt_h"/>
                                              </p:val>
                                            </p:tav>
                                            <p:tav tm="100000">
                                              <p:val>
                                                <p:strVal val="#ppt_h"/>
                                              </p:val>
                                            </p:tav>
                                          </p:tavLst>
                                        </p:anim>
                                        <p:animEffect transition="in" filter="fade">
                                          <p:cBhvr>
                                            <p:cTn id="32" dur="1000"/>
                                            <p:tgtEl>
                                              <p:spTgt spid="8"/>
                                            </p:tgtEl>
                                          </p:cBhvr>
                                        </p:animEffect>
                                      </p:childTnLst>
                                    </p:cTn>
                                  </p:par>
                                </p:childTnLst>
                              </p:cTn>
                            </p:par>
                            <p:par>
                              <p:cTn id="33" fill="hold">
                                <p:stCondLst>
                                  <p:cond delay="3550"/>
                                </p:stCondLst>
                                <p:childTnLst>
                                  <p:par>
                                    <p:cTn id="34" presetID="2" presetClass="entr" presetSubtype="1"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0-#ppt_h/2"/>
                                              </p:val>
                                            </p:tav>
                                            <p:tav tm="100000">
                                              <p:val>
                                                <p:strVal val="#ppt_y"/>
                                              </p:val>
                                            </p:tav>
                                          </p:tavLst>
                                        </p:anim>
                                      </p:childTnLst>
                                    </p:cTn>
                                  </p:par>
                                </p:childTnLst>
                              </p:cTn>
                            </p:par>
                            <p:par>
                              <p:cTn id="38" fill="hold">
                                <p:stCondLst>
                                  <p:cond delay="4050"/>
                                </p:stCondLst>
                                <p:childTnLst>
                                  <p:par>
                                    <p:cTn id="39" presetID="55"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1000" fill="hold"/>
                                            <p:tgtEl>
                                              <p:spTgt spid="10"/>
                                            </p:tgtEl>
                                            <p:attrNameLst>
                                              <p:attrName>ppt_w</p:attrName>
                                            </p:attrNameLst>
                                          </p:cBhvr>
                                          <p:tavLst>
                                            <p:tav tm="0">
                                              <p:val>
                                                <p:strVal val="#ppt_w*0.70"/>
                                              </p:val>
                                            </p:tav>
                                            <p:tav tm="100000">
                                              <p:val>
                                                <p:strVal val="#ppt_w"/>
                                              </p:val>
                                            </p:tav>
                                          </p:tavLst>
                                        </p:anim>
                                        <p:anim calcmode="lin" valueType="num">
                                          <p:cBhvr>
                                            <p:cTn id="42" dur="1000" fill="hold"/>
                                            <p:tgtEl>
                                              <p:spTgt spid="10"/>
                                            </p:tgtEl>
                                            <p:attrNameLst>
                                              <p:attrName>ppt_h</p:attrName>
                                            </p:attrNameLst>
                                          </p:cBhvr>
                                          <p:tavLst>
                                            <p:tav tm="0">
                                              <p:val>
                                                <p:strVal val="#ppt_h"/>
                                              </p:val>
                                            </p:tav>
                                            <p:tav tm="100000">
                                              <p:val>
                                                <p:strVal val="#ppt_h"/>
                                              </p:val>
                                            </p:tav>
                                          </p:tavLst>
                                        </p:anim>
                                        <p:animEffect transition="in" filter="fade">
                                          <p:cBhvr>
                                            <p:cTn id="43" dur="1000"/>
                                            <p:tgtEl>
                                              <p:spTgt spid="10"/>
                                            </p:tgtEl>
                                          </p:cBhvr>
                                        </p:animEffect>
                                      </p:childTnLst>
                                    </p:cTn>
                                  </p:par>
                                </p:childTnLst>
                              </p:cTn>
                            </p:par>
                            <p:par>
                              <p:cTn id="44" fill="hold">
                                <p:stCondLst>
                                  <p:cond delay="5050"/>
                                </p:stCondLst>
                                <p:childTnLst>
                                  <p:par>
                                    <p:cTn id="45" presetID="2" presetClass="entr" presetSubtype="1"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0-#ppt_h/2"/>
                                              </p:val>
                                            </p:tav>
                                            <p:tav tm="100000">
                                              <p:val>
                                                <p:strVal val="#ppt_y"/>
                                              </p:val>
                                            </p:tav>
                                          </p:tavLst>
                                        </p:anim>
                                      </p:childTnLst>
                                    </p:cTn>
                                  </p:par>
                                </p:childTnLst>
                              </p:cTn>
                            </p:par>
                            <p:par>
                              <p:cTn id="49" fill="hold">
                                <p:stCondLst>
                                  <p:cond delay="5550"/>
                                </p:stCondLst>
                                <p:childTnLst>
                                  <p:par>
                                    <p:cTn id="50" presetID="55"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1000" fill="hold"/>
                                            <p:tgtEl>
                                              <p:spTgt spid="13"/>
                                            </p:tgtEl>
                                            <p:attrNameLst>
                                              <p:attrName>ppt_w</p:attrName>
                                            </p:attrNameLst>
                                          </p:cBhvr>
                                          <p:tavLst>
                                            <p:tav tm="0">
                                              <p:val>
                                                <p:strVal val="#ppt_w*0.70"/>
                                              </p:val>
                                            </p:tav>
                                            <p:tav tm="100000">
                                              <p:val>
                                                <p:strVal val="#ppt_w"/>
                                              </p:val>
                                            </p:tav>
                                          </p:tavLst>
                                        </p:anim>
                                        <p:anim calcmode="lin" valueType="num">
                                          <p:cBhvr>
                                            <p:cTn id="53" dur="1000" fill="hold"/>
                                            <p:tgtEl>
                                              <p:spTgt spid="13"/>
                                            </p:tgtEl>
                                            <p:attrNameLst>
                                              <p:attrName>ppt_h</p:attrName>
                                            </p:attrNameLst>
                                          </p:cBhvr>
                                          <p:tavLst>
                                            <p:tav tm="0">
                                              <p:val>
                                                <p:strVal val="#ppt_h"/>
                                              </p:val>
                                            </p:tav>
                                            <p:tav tm="100000">
                                              <p:val>
                                                <p:strVal val="#ppt_h"/>
                                              </p:val>
                                            </p:tav>
                                          </p:tavLst>
                                        </p:anim>
                                        <p:animEffect transition="in" filter="fade">
                                          <p:cBhvr>
                                            <p:cTn id="54" dur="1000"/>
                                            <p:tgtEl>
                                              <p:spTgt spid="13"/>
                                            </p:tgtEl>
                                          </p:cBhvr>
                                        </p:animEffect>
                                      </p:childTnLst>
                                    </p:cTn>
                                  </p:par>
                                </p:childTnLst>
                              </p:cTn>
                            </p:par>
                            <p:par>
                              <p:cTn id="55" fill="hold">
                                <p:stCondLst>
                                  <p:cond delay="6550"/>
                                </p:stCondLst>
                                <p:childTnLst>
                                  <p:par>
                                    <p:cTn id="56" presetID="2" presetClass="entr" presetSubtype="1"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ppt_x"/>
                                              </p:val>
                                            </p:tav>
                                            <p:tav tm="100000">
                                              <p:val>
                                                <p:strVal val="#ppt_x"/>
                                              </p:val>
                                            </p:tav>
                                          </p:tavLst>
                                        </p:anim>
                                        <p:anim calcmode="lin" valueType="num">
                                          <p:cBhvr additive="base">
                                            <p:cTn id="59" dur="500" fill="hold"/>
                                            <p:tgtEl>
                                              <p:spTgt spid="12"/>
                                            </p:tgtEl>
                                            <p:attrNameLst>
                                              <p:attrName>ppt_y</p:attrName>
                                            </p:attrNameLst>
                                          </p:cBhvr>
                                          <p:tavLst>
                                            <p:tav tm="0">
                                              <p:val>
                                                <p:strVal val="0-#ppt_h/2"/>
                                              </p:val>
                                            </p:tav>
                                            <p:tav tm="100000">
                                              <p:val>
                                                <p:strVal val="#ppt_y"/>
                                              </p:val>
                                            </p:tav>
                                          </p:tavLst>
                                        </p:anim>
                                      </p:childTnLst>
                                    </p:cTn>
                                  </p:par>
                                </p:childTnLst>
                              </p:cTn>
                            </p:par>
                            <p:par>
                              <p:cTn id="60" fill="hold">
                                <p:stCondLst>
                                  <p:cond delay="7050"/>
                                </p:stCondLst>
                                <p:childTnLst>
                                  <p:par>
                                    <p:cTn id="61" presetID="16" presetClass="entr" presetSubtype="37"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arn(outVertical)">
                                          <p:cBhvr>
                                            <p:cTn id="63" dur="500"/>
                                            <p:tgtEl>
                                              <p:spTgt spid="11"/>
                                            </p:tgtEl>
                                          </p:cBhvr>
                                        </p:animEffect>
                                      </p:childTnLst>
                                    </p:cTn>
                                  </p:par>
                                </p:childTnLst>
                              </p:cTn>
                            </p:par>
                            <p:par>
                              <p:cTn id="64" fill="hold">
                                <p:stCondLst>
                                  <p:cond delay="7550"/>
                                </p:stCondLst>
                                <p:childTnLst>
                                  <p:par>
                                    <p:cTn id="65" presetID="2" presetClass="entr" presetSubtype="2"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1+#ppt_w/2"/>
                                              </p:val>
                                            </p:tav>
                                            <p:tav tm="100000">
                                              <p:val>
                                                <p:strVal val="#ppt_x"/>
                                              </p:val>
                                            </p:tav>
                                          </p:tavLst>
                                        </p:anim>
                                        <p:anim calcmode="lin" valueType="num">
                                          <p:cBhvr additive="base">
                                            <p:cTn id="6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P spid="20" grpId="0" bldLvl="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30822" y="1750229"/>
            <a:ext cx="3701553" cy="4343320"/>
          </a:xfrm>
          <a:prstGeom prst="rect">
            <a:avLst/>
          </a:prstGeom>
          <a:solidFill>
            <a:srgbClr val="FFFFFF"/>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049287" y="620688"/>
            <a:ext cx="1452880" cy="398780"/>
          </a:xfrm>
          <a:prstGeom prst="rect">
            <a:avLst/>
          </a:prstGeom>
          <a:noFill/>
        </p:spPr>
        <p:txBody>
          <a:bodyPr wrap="none" rtlCol="0">
            <a:spAutoFit/>
          </a:bodyPr>
          <a:lstStyle/>
          <a:p>
            <a:pPr algn="ctr"/>
            <a:r>
              <a:rPr lang="zh-CN" altLang="en-US" sz="2000" b="1" smtClean="0">
                <a:solidFill>
                  <a:schemeClr val="bg1"/>
                </a:solidFill>
                <a:latin typeface="微软雅黑" panose="020B0503020204020204" pitchFamily="34" charset="-122"/>
                <a:ea typeface="微软雅黑" panose="020B0503020204020204" pitchFamily="34" charset="-122"/>
              </a:rPr>
              <a:t>创新与思考</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17" name="AutoShape 12"/>
          <p:cNvSpPr>
            <a:spLocks noChangeArrowheads="1"/>
          </p:cNvSpPr>
          <p:nvPr/>
        </p:nvSpPr>
        <p:spPr bwMode="auto">
          <a:xfrm>
            <a:off x="1530822" y="996397"/>
            <a:ext cx="3701553" cy="790114"/>
          </a:xfrm>
          <a:prstGeom prst="homePlate">
            <a:avLst>
              <a:gd name="adj" fmla="val 63872"/>
            </a:avLst>
          </a:prstGeom>
          <a:solidFill>
            <a:srgbClr val="414455"/>
          </a:solidFill>
          <a:ln w="9525">
            <a:noFill/>
            <a:miter lim="800000"/>
          </a:ln>
        </p:spPr>
        <p:txBody>
          <a:bodyPr wrap="none" anchor="ctr"/>
          <a:lstStyle/>
          <a:p>
            <a:pPr algn="ctr" defTabSz="914400"/>
            <a:r>
              <a:rPr lang="zh-CN" altLang="en-US" sz="2400" b="1" dirty="0">
                <a:solidFill>
                  <a:prstClr val="white"/>
                </a:solidFill>
                <a:latin typeface="微软雅黑" panose="020B0503020204020204" pitchFamily="34" charset="-122"/>
                <a:ea typeface="微软雅黑" panose="020B0503020204020204" pitchFamily="34" charset="-122"/>
              </a:rPr>
              <a:t>创新</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1530985" y="1786255"/>
            <a:ext cx="3700780" cy="4492625"/>
          </a:xfrm>
          <a:prstGeom prst="rect">
            <a:avLst/>
          </a:prstGeom>
          <a:noFill/>
        </p:spPr>
        <p:txBody>
          <a:bodyPr wrap="square" rtlCol="0">
            <a:spAutoFit/>
          </a:bodyPr>
          <a:lstStyle/>
          <a:p>
            <a:pPr>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rPr>
              <a:t>创新</a:t>
            </a:r>
            <a:r>
              <a:rPr lang="en-US" altLang="zh-CN" sz="2000" b="1" dirty="0">
                <a:solidFill>
                  <a:srgbClr val="FF0000"/>
                </a:solidFill>
                <a:latin typeface="微软雅黑" panose="020B0503020204020204" pitchFamily="34" charset="-122"/>
                <a:ea typeface="微软雅黑" panose="020B0503020204020204" pitchFamily="34" charset="-122"/>
              </a:rPr>
              <a:t>1</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dirty="0">
                <a:solidFill>
                  <a:sysClr val="windowText" lastClr="000000"/>
                </a:solidFill>
                <a:latin typeface="微软雅黑" panose="020B0503020204020204" pitchFamily="34" charset="-122"/>
                <a:ea typeface="微软雅黑" panose="020B0503020204020204" pitchFamily="34" charset="-122"/>
              </a:rPr>
              <a:t>在硬件上，计步的数据采集部分和计步的算法运算部分两设备分离，并通过无线传输数据。经过两设备分离分治，各司其职，有效的发挥了各设备优势。</a:t>
            </a:r>
            <a:endParaRPr lang="zh-CN" altLang="en-US" sz="2000" dirty="0">
              <a:solidFill>
                <a:sysClr val="windowText" lastClr="000000"/>
              </a:solidFill>
              <a:latin typeface="微软雅黑" panose="020B0503020204020204" pitchFamily="34" charset="-122"/>
              <a:ea typeface="微软雅黑" panose="020B0503020204020204" pitchFamily="34" charset="-122"/>
            </a:endParaRPr>
          </a:p>
          <a:p>
            <a:pPr>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rPr>
              <a:t>创新</a:t>
            </a:r>
            <a:r>
              <a:rPr lang="en-US" altLang="zh-CN" sz="2000" b="1" dirty="0">
                <a:solidFill>
                  <a:srgbClr val="FF0000"/>
                </a:solidFill>
                <a:latin typeface="微软雅黑" panose="020B0503020204020204" pitchFamily="34" charset="-122"/>
                <a:ea typeface="微软雅黑" panose="020B0503020204020204" pitchFamily="34" charset="-122"/>
              </a:rPr>
              <a:t>2</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dirty="0">
                <a:solidFill>
                  <a:sysClr val="windowText" lastClr="000000"/>
                </a:solidFill>
                <a:latin typeface="微软雅黑" panose="020B0503020204020204" pitchFamily="34" charset="-122"/>
                <a:ea typeface="微软雅黑" panose="020B0503020204020204" pitchFamily="34" charset="-122"/>
              </a:rPr>
              <a:t>在计步算法上，利用步伐的本质特点运动的幅度和频度，作为计步的空间条件和时间条件，非常精准的统计了这个运动量上步伐数目。</a:t>
            </a:r>
            <a:endParaRPr lang="zh-CN" altLang="en-US" sz="2000"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923310" y="1750229"/>
            <a:ext cx="3701553" cy="4343320"/>
          </a:xfrm>
          <a:prstGeom prst="rect">
            <a:avLst/>
          </a:prstGeom>
          <a:solidFill>
            <a:srgbClr val="FFFFFF"/>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AutoShape 12"/>
          <p:cNvSpPr>
            <a:spLocks noChangeArrowheads="1"/>
          </p:cNvSpPr>
          <p:nvPr/>
        </p:nvSpPr>
        <p:spPr bwMode="auto">
          <a:xfrm flipH="1">
            <a:off x="5923310" y="996397"/>
            <a:ext cx="3701553" cy="790114"/>
          </a:xfrm>
          <a:prstGeom prst="homePlate">
            <a:avLst>
              <a:gd name="adj" fmla="val 63872"/>
            </a:avLst>
          </a:prstGeom>
          <a:solidFill>
            <a:srgbClr val="C00000"/>
          </a:solidFill>
          <a:ln w="9525">
            <a:noFill/>
            <a:miter lim="800000"/>
          </a:ln>
        </p:spPr>
        <p:txBody>
          <a:bodyPr wrap="none" anchor="ctr"/>
          <a:lstStyle/>
          <a:p>
            <a:pPr algn="ctr" defTabSz="914400"/>
            <a:r>
              <a:rPr lang="zh-CN" altLang="en-US" sz="2400" b="1" smtClean="0">
                <a:solidFill>
                  <a:prstClr val="white"/>
                </a:solidFill>
                <a:latin typeface="微软雅黑" panose="020B0503020204020204" pitchFamily="34" charset="-122"/>
                <a:ea typeface="微软雅黑" panose="020B0503020204020204" pitchFamily="34" charset="-122"/>
              </a:rPr>
              <a:t>思考</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6067326" y="1786141"/>
            <a:ext cx="3557537" cy="4492625"/>
          </a:xfrm>
          <a:prstGeom prst="rect">
            <a:avLst/>
          </a:prstGeom>
          <a:noFill/>
        </p:spPr>
        <p:txBody>
          <a:bodyPr wrap="square" rtlCol="0">
            <a:spAutoFit/>
          </a:bodyPr>
          <a:lstStyle/>
          <a:p>
            <a:pPr>
              <a:lnSpc>
                <a:spcPct val="130000"/>
              </a:lnSpc>
            </a:pPr>
            <a:r>
              <a:rPr lang="en-US" altLang="zh-CN" sz="2000">
                <a:solidFill>
                  <a:sysClr val="windowText" lastClr="000000"/>
                </a:solidFill>
                <a:latin typeface="微软雅黑" panose="020B0503020204020204" pitchFamily="34" charset="-122"/>
                <a:ea typeface="微软雅黑" panose="020B0503020204020204" pitchFamily="34" charset="-122"/>
              </a:rPr>
              <a:t>       </a:t>
            </a:r>
            <a:r>
              <a:rPr lang="zh-CN" altLang="en-US" sz="2000">
                <a:solidFill>
                  <a:sysClr val="windowText" lastClr="000000"/>
                </a:solidFill>
                <a:latin typeface="微软雅黑" panose="020B0503020204020204" pitchFamily="34" charset="-122"/>
                <a:ea typeface="微软雅黑" panose="020B0503020204020204" pitchFamily="34" charset="-122"/>
              </a:rPr>
              <a:t>仍需回归初心，做计步器的目的是统计运动量，将运动量量化，而不是检查每一步是否统计到位，如果有一步的运动量很大，可以达到平均一步运动的两倍，那么就应该记为两步，反之亦然。因此计步器的发展需要回归初心，更加注重对运动量运动幅度和能量消耗的统计，而不是一共踩了多少脚。</a:t>
            </a:r>
            <a:endParaRPr lang="zh-CN" altLang="en-US" sz="200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150"/>
                            </p:stCondLst>
                            <p:childTnLst>
                              <p:par>
                                <p:cTn id="17" presetID="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par>
                          <p:cTn id="21" fill="hold">
                            <p:stCondLst>
                              <p:cond delay="1650"/>
                            </p:stCondLst>
                            <p:childTnLst>
                              <p:par>
                                <p:cTn id="22" presetID="2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par>
                          <p:cTn id="25" fill="hold">
                            <p:stCondLst>
                              <p:cond delay="2150"/>
                            </p:stCondLst>
                            <p:childTnLst>
                              <p:par>
                                <p:cTn id="26" presetID="22" presetClass="entr" presetSubtype="8" fill="hold" grpId="0" nodeType="afterEffect">
                                  <p:stCondLst>
                                    <p:cond delay="0"/>
                                  </p:stCondLst>
                                  <p:iterate type="lt">
                                    <p:tmPct val="30000"/>
                                  </p:iterate>
                                  <p:childTnLst>
                                    <p:set>
                                      <p:cBhvr>
                                        <p:cTn id="27" dur="1" fill="hold">
                                          <p:stCondLst>
                                            <p:cond delay="0"/>
                                          </p:stCondLst>
                                        </p:cTn>
                                        <p:tgtEl>
                                          <p:spTgt spid="18"/>
                                        </p:tgtEl>
                                        <p:attrNameLst>
                                          <p:attrName>style.visibility</p:attrName>
                                        </p:attrNameLst>
                                      </p:cBhvr>
                                      <p:to>
                                        <p:strVal val="visible"/>
                                      </p:to>
                                    </p:set>
                                    <p:animEffect transition="in" filter="wipe(left)">
                                      <p:cBhvr>
                                        <p:cTn id="28" dur="100"/>
                                        <p:tgtEl>
                                          <p:spTgt spid="18"/>
                                        </p:tgtEl>
                                      </p:cBhvr>
                                    </p:animEffect>
                                  </p:childTnLst>
                                </p:cTn>
                              </p:par>
                              <p:par>
                                <p:cTn id="29" presetID="36" presetClass="emph" presetSubtype="0" fill="hold" grpId="1" nodeType="withEffect">
                                  <p:stCondLst>
                                    <p:cond delay="0"/>
                                  </p:stCondLst>
                                  <p:iterate type="lt">
                                    <p:tmPct val="30000"/>
                                  </p:iterate>
                                  <p:childTnLst>
                                    <p:animScale>
                                      <p:cBhvr>
                                        <p:cTn id="30" dur="50" autoRev="1" fill="hold">
                                          <p:stCondLst>
                                            <p:cond delay="0"/>
                                          </p:stCondLst>
                                        </p:cTn>
                                        <p:tgtEl>
                                          <p:spTgt spid="18"/>
                                        </p:tgtEl>
                                      </p:cBhvr>
                                      <p:to x="80000" y="100000"/>
                                    </p:animScale>
                                    <p:anim by="(#ppt_w*0.10)" calcmode="lin" valueType="num">
                                      <p:cBhvr>
                                        <p:cTn id="31" dur="50" autoRev="1" fill="hold">
                                          <p:stCondLst>
                                            <p:cond delay="0"/>
                                          </p:stCondLst>
                                        </p:cTn>
                                        <p:tgtEl>
                                          <p:spTgt spid="18"/>
                                        </p:tgtEl>
                                        <p:attrNameLst>
                                          <p:attrName>ppt_x</p:attrName>
                                        </p:attrNameLst>
                                      </p:cBhvr>
                                    </p:anim>
                                    <p:anim by="(-#ppt_w*0.10)" calcmode="lin" valueType="num">
                                      <p:cBhvr>
                                        <p:cTn id="32" dur="50" autoRev="1" fill="hold">
                                          <p:stCondLst>
                                            <p:cond delay="0"/>
                                          </p:stCondLst>
                                        </p:cTn>
                                        <p:tgtEl>
                                          <p:spTgt spid="18"/>
                                        </p:tgtEl>
                                        <p:attrNameLst>
                                          <p:attrName>ppt_y</p:attrName>
                                        </p:attrNameLst>
                                      </p:cBhvr>
                                    </p:anim>
                                    <p:animRot by="-480000">
                                      <p:cBhvr>
                                        <p:cTn id="33" dur="50" autoRev="1" fill="hold">
                                          <p:stCondLst>
                                            <p:cond delay="0"/>
                                          </p:stCondLst>
                                        </p:cTn>
                                        <p:tgtEl>
                                          <p:spTgt spid="18"/>
                                        </p:tgtEl>
                                        <p:attrNameLst>
                                          <p:attrName>r</p:attrName>
                                        </p:attrNameLst>
                                      </p:cBhvr>
                                    </p:animRot>
                                  </p:childTnLst>
                                </p:cTn>
                              </p:par>
                            </p:childTnLst>
                          </p:cTn>
                        </p:par>
                        <p:par>
                          <p:cTn id="34" fill="hold">
                            <p:stCondLst>
                              <p:cond delay="6240"/>
                            </p:stCondLst>
                            <p:childTnLst>
                              <p:par>
                                <p:cTn id="35" presetID="2" presetClass="entr" presetSubtype="2"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1+#ppt_w/2"/>
                                          </p:val>
                                        </p:tav>
                                        <p:tav tm="100000">
                                          <p:val>
                                            <p:strVal val="#ppt_x"/>
                                          </p:val>
                                        </p:tav>
                                      </p:tavLst>
                                    </p:anim>
                                    <p:anim calcmode="lin" valueType="num">
                                      <p:cBhvr additive="base">
                                        <p:cTn id="38" dur="500" fill="hold"/>
                                        <p:tgtEl>
                                          <p:spTgt spid="20"/>
                                        </p:tgtEl>
                                        <p:attrNameLst>
                                          <p:attrName>ppt_y</p:attrName>
                                        </p:attrNameLst>
                                      </p:cBhvr>
                                      <p:tavLst>
                                        <p:tav tm="0">
                                          <p:val>
                                            <p:strVal val="#ppt_y"/>
                                          </p:val>
                                        </p:tav>
                                        <p:tav tm="100000">
                                          <p:val>
                                            <p:strVal val="#ppt_y"/>
                                          </p:val>
                                        </p:tav>
                                      </p:tavLst>
                                    </p:anim>
                                  </p:childTnLst>
                                </p:cTn>
                              </p:par>
                            </p:childTnLst>
                          </p:cTn>
                        </p:par>
                        <p:par>
                          <p:cTn id="39" fill="hold">
                            <p:stCondLst>
                              <p:cond delay="6740"/>
                            </p:stCondLst>
                            <p:childTnLst>
                              <p:par>
                                <p:cTn id="40" presetID="22" presetClass="entr" presetSubtype="1"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childTnLst>
                          </p:cTn>
                        </p:par>
                        <p:par>
                          <p:cTn id="43" fill="hold">
                            <p:stCondLst>
                              <p:cond delay="7240"/>
                            </p:stCondLst>
                            <p:childTnLst>
                              <p:par>
                                <p:cTn id="44" presetID="22" presetClass="entr" presetSubtype="8" fill="hold" grpId="0" nodeType="afterEffect">
                                  <p:stCondLst>
                                    <p:cond delay="0"/>
                                  </p:stCondLst>
                                  <p:iterate type="lt">
                                    <p:tmPct val="30000"/>
                                  </p:iterate>
                                  <p:childTnLst>
                                    <p:set>
                                      <p:cBhvr>
                                        <p:cTn id="45" dur="1" fill="hold">
                                          <p:stCondLst>
                                            <p:cond delay="0"/>
                                          </p:stCondLst>
                                        </p:cTn>
                                        <p:tgtEl>
                                          <p:spTgt spid="21"/>
                                        </p:tgtEl>
                                        <p:attrNameLst>
                                          <p:attrName>style.visibility</p:attrName>
                                        </p:attrNameLst>
                                      </p:cBhvr>
                                      <p:to>
                                        <p:strVal val="visible"/>
                                      </p:to>
                                    </p:set>
                                    <p:animEffect transition="in" filter="wipe(left)">
                                      <p:cBhvr>
                                        <p:cTn id="46" dur="100"/>
                                        <p:tgtEl>
                                          <p:spTgt spid="21"/>
                                        </p:tgtEl>
                                      </p:cBhvr>
                                    </p:animEffect>
                                  </p:childTnLst>
                                </p:cTn>
                              </p:par>
                              <p:par>
                                <p:cTn id="47" presetID="36" presetClass="emph" presetSubtype="0" fill="hold" grpId="1" nodeType="withEffect">
                                  <p:stCondLst>
                                    <p:cond delay="0"/>
                                  </p:stCondLst>
                                  <p:iterate type="lt">
                                    <p:tmPct val="30000"/>
                                  </p:iterate>
                                  <p:childTnLst>
                                    <p:animScale>
                                      <p:cBhvr>
                                        <p:cTn id="48" dur="50" autoRev="1" fill="hold">
                                          <p:stCondLst>
                                            <p:cond delay="0"/>
                                          </p:stCondLst>
                                        </p:cTn>
                                        <p:tgtEl>
                                          <p:spTgt spid="21"/>
                                        </p:tgtEl>
                                      </p:cBhvr>
                                      <p:to x="80000" y="100000"/>
                                    </p:animScale>
                                    <p:anim by="(#ppt_w*0.10)" calcmode="lin" valueType="num">
                                      <p:cBhvr>
                                        <p:cTn id="49" dur="50" autoRev="1" fill="hold">
                                          <p:stCondLst>
                                            <p:cond delay="0"/>
                                          </p:stCondLst>
                                        </p:cTn>
                                        <p:tgtEl>
                                          <p:spTgt spid="21"/>
                                        </p:tgtEl>
                                        <p:attrNameLst>
                                          <p:attrName>ppt_x</p:attrName>
                                        </p:attrNameLst>
                                      </p:cBhvr>
                                    </p:anim>
                                    <p:anim by="(-#ppt_w*0.10)" calcmode="lin" valueType="num">
                                      <p:cBhvr>
                                        <p:cTn id="50" dur="50" autoRev="1" fill="hold">
                                          <p:stCondLst>
                                            <p:cond delay="0"/>
                                          </p:stCondLst>
                                        </p:cTn>
                                        <p:tgtEl>
                                          <p:spTgt spid="21"/>
                                        </p:tgtEl>
                                        <p:attrNameLst>
                                          <p:attrName>ppt_y</p:attrName>
                                        </p:attrNameLst>
                                      </p:cBhvr>
                                    </p:anim>
                                    <p:animRot by="-480000">
                                      <p:cBhvr>
                                        <p:cTn id="51" dur="50" autoRev="1" fill="hold">
                                          <p:stCondLst>
                                            <p:cond delay="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 grpId="0" animBg="1"/>
      <p:bldP spid="4" grpId="0"/>
      <p:bldP spid="17" grpId="0" bldLvl="0" animBg="1"/>
      <p:bldP spid="18" grpId="0"/>
      <p:bldP spid="18" grpId="1"/>
      <p:bldP spid="19" grpId="0" bldLvl="0" animBg="1"/>
      <p:bldP spid="20" grpId="0" bldLvl="0" animBg="1"/>
      <p:bldP spid="21" grpId="0"/>
      <p:bldP spid="2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83130" y="1294"/>
            <a:ext cx="2011675" cy="182523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矩形 1"/>
          <p:cNvSpPr/>
          <p:nvPr/>
        </p:nvSpPr>
        <p:spPr>
          <a:xfrm>
            <a:off x="3502918" y="2173796"/>
            <a:ext cx="8687495" cy="286528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5087094" y="4015745"/>
            <a:ext cx="4140460" cy="553085"/>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000" smtClean="0">
                <a:solidFill>
                  <a:schemeClr val="bg1"/>
                </a:solidFill>
              </a:rPr>
              <a:t>计算机学院</a:t>
            </a:r>
            <a:r>
              <a:rPr lang="en-US" altLang="zh-CN" sz="2000" smtClean="0">
                <a:solidFill>
                  <a:schemeClr val="bg1"/>
                </a:solidFill>
              </a:rPr>
              <a:t>	</a:t>
            </a:r>
            <a:r>
              <a:rPr lang="zh-CN" altLang="en-US" sz="2000" smtClean="0">
                <a:solidFill>
                  <a:schemeClr val="bg1"/>
                </a:solidFill>
              </a:rPr>
              <a:t>计</a:t>
            </a:r>
            <a:r>
              <a:rPr lang="en-US" altLang="zh-CN" sz="2000" smtClean="0">
                <a:solidFill>
                  <a:schemeClr val="bg1"/>
                </a:solidFill>
              </a:rPr>
              <a:t>1601</a:t>
            </a:r>
            <a:r>
              <a:rPr lang="zh-CN" altLang="en-US" sz="2000" smtClean="0">
                <a:solidFill>
                  <a:schemeClr val="bg1"/>
                </a:solidFill>
              </a:rPr>
              <a:t>班</a:t>
            </a:r>
            <a:endParaRPr lang="zh-CN" altLang="en-US" sz="2000" smtClean="0">
              <a:solidFill>
                <a:schemeClr val="bg1"/>
              </a:solidFill>
            </a:endParaRPr>
          </a:p>
        </p:txBody>
      </p:sp>
      <p:sp>
        <p:nvSpPr>
          <p:cNvPr id="34" name="矩形 33"/>
          <p:cNvSpPr/>
          <p:nvPr/>
        </p:nvSpPr>
        <p:spPr>
          <a:xfrm>
            <a:off x="4815077" y="1818923"/>
            <a:ext cx="7375336" cy="354873"/>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descr="D:\360data\重要数据\桌面\rolled newspaper (5)副本.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1818923"/>
            <a:ext cx="4835066" cy="322015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5086985" y="2414270"/>
            <a:ext cx="6461760" cy="645160"/>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sz="2400" smtClean="0">
                <a:solidFill>
                  <a:schemeClr val="bg1"/>
                </a:solidFill>
              </a:rPr>
              <a:t>基于树莓派远程计步监控系统的设计与实现</a:t>
            </a:r>
            <a:endParaRPr sz="2400" smtClean="0">
              <a:solidFill>
                <a:schemeClr val="bg1"/>
              </a:solidFill>
            </a:endParaRPr>
          </a:p>
        </p:txBody>
      </p:sp>
      <p:sp>
        <p:nvSpPr>
          <p:cNvPr id="18" name="文本框 17"/>
          <p:cNvSpPr txBox="1"/>
          <p:nvPr/>
        </p:nvSpPr>
        <p:spPr>
          <a:xfrm>
            <a:off x="5015086" y="3060157"/>
            <a:ext cx="6466756" cy="1015663"/>
          </a:xfrm>
          <a:prstGeom prst="rect">
            <a:avLst/>
          </a:prstGeom>
          <a:noFill/>
        </p:spPr>
        <p:txBody>
          <a:bodyPr wrap="square" rtlCol="0">
            <a:spAutoFit/>
          </a:bodyPr>
          <a:lstStyle/>
          <a:p>
            <a:r>
              <a:rPr lang="zh-CN" altLang="en-US" sz="6000" smtClean="0">
                <a:solidFill>
                  <a:schemeClr val="bg1"/>
                </a:solidFill>
                <a:latin typeface="MStiffHei HKS UltraBold" panose="00000900000000000000" pitchFamily="2" charset="-120"/>
                <a:ea typeface="MStiffHei HKS UltraBold" panose="00000900000000000000" pitchFamily="2" charset="-120"/>
              </a:rPr>
              <a:t>感謝批評指正</a:t>
            </a:r>
            <a:endParaRPr lang="zh-CN" altLang="en-US" sz="6000" dirty="0">
              <a:solidFill>
                <a:schemeClr val="bg1"/>
              </a:solidFill>
              <a:latin typeface="MStiffHei HKS UltraBold" panose="00000900000000000000" pitchFamily="2" charset="-120"/>
              <a:ea typeface="MStiffHei HKS UltraBold" panose="00000900000000000000" pitchFamily="2" charset="-120"/>
            </a:endParaRPr>
          </a:p>
        </p:txBody>
      </p:sp>
      <p:sp>
        <p:nvSpPr>
          <p:cNvPr id="35" name="TextBox 34"/>
          <p:cNvSpPr txBox="1"/>
          <p:nvPr/>
        </p:nvSpPr>
        <p:spPr>
          <a:xfrm>
            <a:off x="5087094" y="5877272"/>
            <a:ext cx="6394748" cy="645160"/>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400" b="1" dirty="0" smtClean="0">
                <a:solidFill>
                  <a:srgbClr val="414455"/>
                </a:solidFill>
              </a:rPr>
              <a:t>答辩人</a:t>
            </a:r>
            <a:r>
              <a:rPr lang="zh-CN" altLang="en-US" sz="2400" b="1" dirty="0" smtClean="0">
                <a:solidFill>
                  <a:schemeClr val="tx1">
                    <a:lumMod val="75000"/>
                    <a:lumOff val="25000"/>
                  </a:schemeClr>
                </a:solidFill>
              </a:rPr>
              <a:t>：</a:t>
            </a:r>
            <a:r>
              <a:rPr lang="zh-CN" altLang="en-US" sz="2400" b="1" dirty="0">
                <a:solidFill>
                  <a:schemeClr val="tx1">
                    <a:lumMod val="75000"/>
                    <a:lumOff val="25000"/>
                  </a:schemeClr>
                </a:solidFill>
              </a:rPr>
              <a:t>李永辉</a:t>
            </a:r>
            <a:r>
              <a:rPr lang="zh-CN" altLang="en-US" sz="2400" b="1" dirty="0" smtClean="0">
                <a:solidFill>
                  <a:schemeClr val="tx1">
                    <a:lumMod val="75000"/>
                    <a:lumOff val="25000"/>
                  </a:schemeClr>
                </a:solidFill>
              </a:rPr>
              <a:t>          </a:t>
            </a:r>
            <a:r>
              <a:rPr lang="zh-CN" altLang="en-US" sz="2400" b="1" dirty="0" smtClean="0">
                <a:solidFill>
                  <a:srgbClr val="414455"/>
                </a:solidFill>
              </a:rPr>
              <a:t>导师</a:t>
            </a:r>
            <a:r>
              <a:rPr lang="zh-CN" altLang="en-US" sz="2400" b="1" dirty="0" smtClean="0">
                <a:solidFill>
                  <a:schemeClr val="tx1">
                    <a:lumMod val="75000"/>
                    <a:lumOff val="25000"/>
                  </a:schemeClr>
                </a:solidFill>
              </a:rPr>
              <a:t>：</a:t>
            </a:r>
            <a:r>
              <a:rPr lang="zh-CN" altLang="en-US" sz="2400" b="1" dirty="0">
                <a:solidFill>
                  <a:schemeClr val="tx1">
                    <a:lumMod val="75000"/>
                    <a:lumOff val="25000"/>
                  </a:schemeClr>
                </a:solidFill>
              </a:rPr>
              <a:t>康磊</a:t>
            </a:r>
            <a:endParaRPr lang="zh-CN" altLang="en-US" sz="2400" b="1" dirty="0" smtClean="0">
              <a:solidFill>
                <a:schemeClr val="tx1">
                  <a:lumMod val="75000"/>
                  <a:lumOff val="25000"/>
                </a:schemeClr>
              </a:solidFill>
            </a:endParaRPr>
          </a:p>
        </p:txBody>
      </p:sp>
      <p:grpSp>
        <p:nvGrpSpPr>
          <p:cNvPr id="36" name="组合 35"/>
          <p:cNvGrpSpPr/>
          <p:nvPr/>
        </p:nvGrpSpPr>
        <p:grpSpPr>
          <a:xfrm>
            <a:off x="6073163" y="960929"/>
            <a:ext cx="681980" cy="681980"/>
            <a:chOff x="952456" y="3218117"/>
            <a:chExt cx="877066" cy="877066"/>
          </a:xfrm>
        </p:grpSpPr>
        <p:sp>
          <p:nvSpPr>
            <p:cNvPr id="38"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0" name="Picture 3" descr="D:\360data\重要数据\桌面\467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组合 40"/>
          <p:cNvGrpSpPr/>
          <p:nvPr/>
        </p:nvGrpSpPr>
        <p:grpSpPr>
          <a:xfrm>
            <a:off x="6978091" y="960929"/>
            <a:ext cx="681980" cy="681980"/>
            <a:chOff x="2812677" y="3391963"/>
            <a:chExt cx="877066" cy="877066"/>
          </a:xfrm>
        </p:grpSpPr>
        <p:sp>
          <p:nvSpPr>
            <p:cNvPr id="42"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3" name="Picture 4" descr="D:\360data\重要数据\桌面\未标题-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组合 43"/>
          <p:cNvGrpSpPr/>
          <p:nvPr/>
        </p:nvGrpSpPr>
        <p:grpSpPr>
          <a:xfrm>
            <a:off x="7883019" y="960929"/>
            <a:ext cx="681980" cy="681980"/>
            <a:chOff x="4672898" y="2936570"/>
            <a:chExt cx="877066" cy="877066"/>
          </a:xfrm>
        </p:grpSpPr>
        <p:sp>
          <p:nvSpPr>
            <p:cNvPr id="45" name="椭圆 44"/>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6" name="Picture 5" descr="D:\360data\重要数据\桌面\未标题-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8787947" y="960929"/>
            <a:ext cx="681980" cy="681980"/>
            <a:chOff x="6533119" y="2285390"/>
            <a:chExt cx="877066" cy="877066"/>
          </a:xfrm>
        </p:grpSpPr>
        <p:sp>
          <p:nvSpPr>
            <p:cNvPr id="48" name="椭圆 47"/>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9" name="Picture 6" descr="D:\360data\重要数据\桌面\未标题-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9692875" y="960929"/>
            <a:ext cx="681980" cy="681980"/>
            <a:chOff x="8393340" y="1988840"/>
            <a:chExt cx="877066" cy="877066"/>
          </a:xfrm>
        </p:grpSpPr>
        <p:sp>
          <p:nvSpPr>
            <p:cNvPr id="51" name="椭圆 50"/>
            <p:cNvSpPr>
              <a:spLocks noChangeArrowheads="1"/>
            </p:cNvSpPr>
            <p:nvPr/>
          </p:nvSpPr>
          <p:spPr bwMode="auto">
            <a:xfrm>
              <a:off x="8393340" y="198884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2" name="Picture 7" descr="D:\360data\重要数据\桌面\未标题-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68665" y="2183926"/>
              <a:ext cx="564516" cy="4868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10597802" y="960929"/>
            <a:ext cx="681980" cy="681980"/>
            <a:chOff x="10253559" y="2420888"/>
            <a:chExt cx="877066" cy="877066"/>
          </a:xfrm>
        </p:grpSpPr>
        <p:sp>
          <p:nvSpPr>
            <p:cNvPr id="54" name="椭圆 53"/>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5" name="Picture 8" descr="D:\360data\重要数据\桌面\未标题-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图片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940" y="-280295"/>
            <a:ext cx="2440053" cy="238841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 presetClass="entr" presetSubtype="10" fill="hold" nodeType="after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checkerboard(across)">
                                          <p:cBhvr>
                                            <p:cTn id="14" dur="500"/>
                                            <p:tgtEl>
                                              <p:spTgt spid="3075"/>
                                            </p:tgtEl>
                                          </p:cBhvr>
                                        </p:animEffect>
                                      </p:childTnLst>
                                    </p:cTn>
                                  </p:par>
                                  <p:par>
                                    <p:cTn id="15" presetID="22" presetClass="entr" presetSubtype="8" fill="hold" grpId="0" nodeType="withEffect">
                                      <p:stCondLst>
                                        <p:cond delay="20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par>
                              <p:cTn id="22" fill="hold">
                                <p:stCondLst>
                                  <p:cond delay="2000"/>
                                </p:stCondLst>
                                <p:childTnLst>
                                  <p:par>
                                    <p:cTn id="23" presetID="22" presetClass="entr" presetSubtype="8" fill="hold" grpId="0" nodeType="afterEffect">
                                      <p:stCondLst>
                                        <p:cond delay="0"/>
                                      </p:stCondLst>
                                      <p:iterate type="lt">
                                        <p:tmPct val="30000"/>
                                      </p:iterate>
                                      <p:childTnLst>
                                        <p:set>
                                          <p:cBhvr>
                                            <p:cTn id="24" dur="1" fill="hold">
                                              <p:stCondLst>
                                                <p:cond delay="0"/>
                                              </p:stCondLst>
                                            </p:cTn>
                                            <p:tgtEl>
                                              <p:spTgt spid="30"/>
                                            </p:tgtEl>
                                            <p:attrNameLst>
                                              <p:attrName>style.visibility</p:attrName>
                                            </p:attrNameLst>
                                          </p:cBhvr>
                                          <p:to>
                                            <p:strVal val="visible"/>
                                          </p:to>
                                        </p:set>
                                        <p:animEffect transition="in" filter="wipe(left)">
                                          <p:cBhvr>
                                            <p:cTn id="25" dur="300"/>
                                            <p:tgtEl>
                                              <p:spTgt spid="30"/>
                                            </p:tgtEl>
                                          </p:cBhvr>
                                        </p:animEffect>
                                      </p:childTnLst>
                                    </p:cTn>
                                  </p:par>
                                  <p:par>
                                    <p:cTn id="26" presetID="36" presetClass="emph" presetSubtype="0" fill="hold" grpId="1" nodeType="withEffect">
                                      <p:stCondLst>
                                        <p:cond delay="0"/>
                                      </p:stCondLst>
                                      <p:iterate type="lt">
                                        <p:tmPct val="30000"/>
                                      </p:iterate>
                                      <p:childTnLst>
                                        <p:animScale>
                                          <p:cBhvr>
                                            <p:cTn id="27" dur="150" autoRev="1" fill="hold">
                                              <p:stCondLst>
                                                <p:cond delay="0"/>
                                              </p:stCondLst>
                                            </p:cTn>
                                            <p:tgtEl>
                                              <p:spTgt spid="30"/>
                                            </p:tgtEl>
                                          </p:cBhvr>
                                          <p:to x="80000" y="100000"/>
                                        </p:animScale>
                                        <p:anim by="(#ppt_w*0.10)" calcmode="lin" valueType="num">
                                          <p:cBhvr>
                                            <p:cTn id="28" dur="150" autoRev="1" fill="hold">
                                              <p:stCondLst>
                                                <p:cond delay="0"/>
                                              </p:stCondLst>
                                            </p:cTn>
                                            <p:tgtEl>
                                              <p:spTgt spid="30"/>
                                            </p:tgtEl>
                                            <p:attrNameLst>
                                              <p:attrName>ppt_x</p:attrName>
                                            </p:attrNameLst>
                                          </p:cBhvr>
                                        </p:anim>
                                        <p:anim by="(-#ppt_w*0.10)" calcmode="lin" valueType="num">
                                          <p:cBhvr>
                                            <p:cTn id="29" dur="150" autoRev="1" fill="hold">
                                              <p:stCondLst>
                                                <p:cond delay="0"/>
                                              </p:stCondLst>
                                            </p:cTn>
                                            <p:tgtEl>
                                              <p:spTgt spid="30"/>
                                            </p:tgtEl>
                                            <p:attrNameLst>
                                              <p:attrName>ppt_y</p:attrName>
                                            </p:attrNameLst>
                                          </p:cBhvr>
                                        </p:anim>
                                        <p:animRot by="-480000">
                                          <p:cBhvr>
                                            <p:cTn id="30" dur="150" autoRev="1" fill="hold">
                                              <p:stCondLst>
                                                <p:cond delay="0"/>
                                              </p:stCondLst>
                                            </p:cTn>
                                            <p:tgtEl>
                                              <p:spTgt spid="30"/>
                                            </p:tgtEl>
                                            <p:attrNameLst>
                                              <p:attrName>r</p:attrName>
                                            </p:attrNameLst>
                                          </p:cBhvr>
                                        </p:animRot>
                                      </p:childTnLst>
                                    </p:cTn>
                                  </p:par>
                                </p:childTnLst>
                              </p:cTn>
                            </p:par>
                            <p:par>
                              <p:cTn id="31" fill="hold">
                                <p:stCondLst>
                                  <p:cond delay="4120"/>
                                </p:stCondLst>
                                <p:childTnLst>
                                  <p:par>
                                    <p:cTn id="32" presetID="17" presetClass="entr" presetSubtype="1" fill="hold" grpId="0" nodeType="afterEffect">
                                      <p:stCondLst>
                                        <p:cond delay="0"/>
                                      </p:stCondLst>
                                      <p:iterate type="lt">
                                        <p:tmPct val="40000"/>
                                      </p:iterate>
                                      <p:childTnLst>
                                        <p:set>
                                          <p:cBhvr>
                                            <p:cTn id="33" dur="1" fill="hold">
                                              <p:stCondLst>
                                                <p:cond delay="0"/>
                                              </p:stCondLst>
                                            </p:cTn>
                                            <p:tgtEl>
                                              <p:spTgt spid="18"/>
                                            </p:tgtEl>
                                            <p:attrNameLst>
                                              <p:attrName>style.visibility</p:attrName>
                                            </p:attrNameLst>
                                          </p:cBhvr>
                                          <p:to>
                                            <p:strVal val="visible"/>
                                          </p:to>
                                        </p:set>
                                        <p:anim calcmode="lin" valueType="num">
                                          <p:cBhvr>
                                            <p:cTn id="34" dur="250" fill="hold"/>
                                            <p:tgtEl>
                                              <p:spTgt spid="18"/>
                                            </p:tgtEl>
                                            <p:attrNameLst>
                                              <p:attrName>ppt_x</p:attrName>
                                            </p:attrNameLst>
                                          </p:cBhvr>
                                          <p:tavLst>
                                            <p:tav tm="0">
                                              <p:val>
                                                <p:strVal val="#ppt_x"/>
                                              </p:val>
                                            </p:tav>
                                            <p:tav tm="100000">
                                              <p:val>
                                                <p:strVal val="#ppt_x"/>
                                              </p:val>
                                            </p:tav>
                                          </p:tavLst>
                                        </p:anim>
                                        <p:anim calcmode="lin" valueType="num">
                                          <p:cBhvr>
                                            <p:cTn id="35" dur="250" fill="hold"/>
                                            <p:tgtEl>
                                              <p:spTgt spid="18"/>
                                            </p:tgtEl>
                                            <p:attrNameLst>
                                              <p:attrName>ppt_y</p:attrName>
                                            </p:attrNameLst>
                                          </p:cBhvr>
                                          <p:tavLst>
                                            <p:tav tm="0">
                                              <p:val>
                                                <p:strVal val="#ppt_y-#ppt_h/2"/>
                                              </p:val>
                                            </p:tav>
                                            <p:tav tm="100000">
                                              <p:val>
                                                <p:strVal val="#ppt_y"/>
                                              </p:val>
                                            </p:tav>
                                          </p:tavLst>
                                        </p:anim>
                                        <p:anim calcmode="lin" valueType="num">
                                          <p:cBhvr>
                                            <p:cTn id="36" dur="250" fill="hold"/>
                                            <p:tgtEl>
                                              <p:spTgt spid="18"/>
                                            </p:tgtEl>
                                            <p:attrNameLst>
                                              <p:attrName>ppt_w</p:attrName>
                                            </p:attrNameLst>
                                          </p:cBhvr>
                                          <p:tavLst>
                                            <p:tav tm="0">
                                              <p:val>
                                                <p:strVal val="#ppt_w"/>
                                              </p:val>
                                            </p:tav>
                                            <p:tav tm="100000">
                                              <p:val>
                                                <p:strVal val="#ppt_w"/>
                                              </p:val>
                                            </p:tav>
                                          </p:tavLst>
                                        </p:anim>
                                        <p:anim calcmode="lin" valueType="num">
                                          <p:cBhvr>
                                            <p:cTn id="37" dur="250" fill="hold"/>
                                            <p:tgtEl>
                                              <p:spTgt spid="18"/>
                                            </p:tgtEl>
                                            <p:attrNameLst>
                                              <p:attrName>ppt_h</p:attrName>
                                            </p:attrNameLst>
                                          </p:cBhvr>
                                          <p:tavLst>
                                            <p:tav tm="0">
                                              <p:val>
                                                <p:fltVal val="0"/>
                                              </p:val>
                                            </p:tav>
                                            <p:tav tm="100000">
                                              <p:val>
                                                <p:strVal val="#ppt_h"/>
                                              </p:val>
                                            </p:tav>
                                          </p:tavLst>
                                        </p:anim>
                                      </p:childTnLst>
                                    </p:cTn>
                                  </p:par>
                                </p:childTnLst>
                              </p:cTn>
                            </p:par>
                            <p:par>
                              <p:cTn id="38" fill="hold">
                                <p:stCondLst>
                                  <p:cond delay="4870"/>
                                </p:stCondLst>
                                <p:childTnLst>
                                  <p:par>
                                    <p:cTn id="39" presetID="42" presetClass="entr" presetSubtype="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childTnLst>
                              </p:cTn>
                            </p:par>
                            <p:par>
                              <p:cTn id="44" fill="hold">
                                <p:stCondLst>
                                  <p:cond delay="5870"/>
                                </p:stCondLst>
                                <p:childTnLst>
                                  <p:par>
                                    <p:cTn id="45" presetID="16" presetClass="entr" presetSubtype="21"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arn(inVertical)">
                                          <p:cBhvr>
                                            <p:cTn id="47" dur="500"/>
                                            <p:tgtEl>
                                              <p:spTgt spid="35"/>
                                            </p:tgtEl>
                                          </p:cBhvr>
                                        </p:animEffect>
                                      </p:childTnLst>
                                    </p:cTn>
                                  </p:par>
                                </p:childTnLst>
                              </p:cTn>
                            </p:par>
                            <p:par>
                              <p:cTn id="48" fill="hold">
                                <p:stCondLst>
                                  <p:cond delay="6370"/>
                                </p:stCondLst>
                                <p:childTnLst>
                                  <p:par>
                                    <p:cTn id="49" presetID="2" presetClass="entr" presetSubtype="1" fill="hold" nodeType="afterEffect" p14:presetBounceEnd="50000">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14:bounceEnd="50000">
                                          <p:cBhvr additive="base">
                                            <p:cTn id="51"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36"/>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14:presetBounceEnd="50000">
                                      <p:stCondLst>
                                        <p:cond delay="200"/>
                                      </p:stCondLst>
                                      <p:childTnLst>
                                        <p:set>
                                          <p:cBhvr>
                                            <p:cTn id="54" dur="1" fill="hold">
                                              <p:stCondLst>
                                                <p:cond delay="0"/>
                                              </p:stCondLst>
                                            </p:cTn>
                                            <p:tgtEl>
                                              <p:spTgt spid="41"/>
                                            </p:tgtEl>
                                            <p:attrNameLst>
                                              <p:attrName>style.visibility</p:attrName>
                                            </p:attrNameLst>
                                          </p:cBhvr>
                                          <p:to>
                                            <p:strVal val="visible"/>
                                          </p:to>
                                        </p:set>
                                        <p:anim calcmode="lin" valueType="num" p14:bounceEnd="50000">
                                          <p:cBhvr additive="base">
                                            <p:cTn id="55" dur="500" fill="hold"/>
                                            <p:tgtEl>
                                              <p:spTgt spid="41"/>
                                            </p:tgtEl>
                                            <p:attrNameLst>
                                              <p:attrName>ppt_x</p:attrName>
                                            </p:attrNameLst>
                                          </p:cBhvr>
                                          <p:tavLst>
                                            <p:tav tm="0">
                                              <p:val>
                                                <p:strVal val="#ppt_x"/>
                                              </p:val>
                                            </p:tav>
                                            <p:tav tm="100000">
                                              <p:val>
                                                <p:strVal val="#ppt_x"/>
                                              </p:val>
                                            </p:tav>
                                          </p:tavLst>
                                        </p:anim>
                                        <p:anim calcmode="lin" valueType="num" p14:bounceEnd="50000">
                                          <p:cBhvr additive="base">
                                            <p:cTn id="56" dur="500" fill="hold"/>
                                            <p:tgtEl>
                                              <p:spTgt spid="41"/>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14:presetBounceEnd="50000">
                                      <p:stCondLst>
                                        <p:cond delay="400"/>
                                      </p:stCondLst>
                                      <p:childTnLst>
                                        <p:set>
                                          <p:cBhvr>
                                            <p:cTn id="58" dur="1" fill="hold">
                                              <p:stCondLst>
                                                <p:cond delay="0"/>
                                              </p:stCondLst>
                                            </p:cTn>
                                            <p:tgtEl>
                                              <p:spTgt spid="44"/>
                                            </p:tgtEl>
                                            <p:attrNameLst>
                                              <p:attrName>style.visibility</p:attrName>
                                            </p:attrNameLst>
                                          </p:cBhvr>
                                          <p:to>
                                            <p:strVal val="visible"/>
                                          </p:to>
                                        </p:set>
                                        <p:anim calcmode="lin" valueType="num" p14:bounceEnd="50000">
                                          <p:cBhvr additive="base">
                                            <p:cTn id="59" dur="500" fill="hold"/>
                                            <p:tgtEl>
                                              <p:spTgt spid="44"/>
                                            </p:tgtEl>
                                            <p:attrNameLst>
                                              <p:attrName>ppt_x</p:attrName>
                                            </p:attrNameLst>
                                          </p:cBhvr>
                                          <p:tavLst>
                                            <p:tav tm="0">
                                              <p:val>
                                                <p:strVal val="#ppt_x"/>
                                              </p:val>
                                            </p:tav>
                                            <p:tav tm="100000">
                                              <p:val>
                                                <p:strVal val="#ppt_x"/>
                                              </p:val>
                                            </p:tav>
                                          </p:tavLst>
                                        </p:anim>
                                        <p:anim calcmode="lin" valueType="num" p14:bounceEnd="50000">
                                          <p:cBhvr additive="base">
                                            <p:cTn id="60" dur="500" fill="hold"/>
                                            <p:tgtEl>
                                              <p:spTgt spid="44"/>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14:presetBounceEnd="50000">
                                      <p:stCondLst>
                                        <p:cond delay="600"/>
                                      </p:stCondLst>
                                      <p:childTnLst>
                                        <p:set>
                                          <p:cBhvr>
                                            <p:cTn id="62" dur="1" fill="hold">
                                              <p:stCondLst>
                                                <p:cond delay="0"/>
                                              </p:stCondLst>
                                            </p:cTn>
                                            <p:tgtEl>
                                              <p:spTgt spid="47"/>
                                            </p:tgtEl>
                                            <p:attrNameLst>
                                              <p:attrName>style.visibility</p:attrName>
                                            </p:attrNameLst>
                                          </p:cBhvr>
                                          <p:to>
                                            <p:strVal val="visible"/>
                                          </p:to>
                                        </p:set>
                                        <p:anim calcmode="lin" valueType="num" p14:bounceEnd="50000">
                                          <p:cBhvr additive="base">
                                            <p:cTn id="63" dur="500" fill="hold"/>
                                            <p:tgtEl>
                                              <p:spTgt spid="47"/>
                                            </p:tgtEl>
                                            <p:attrNameLst>
                                              <p:attrName>ppt_x</p:attrName>
                                            </p:attrNameLst>
                                          </p:cBhvr>
                                          <p:tavLst>
                                            <p:tav tm="0">
                                              <p:val>
                                                <p:strVal val="#ppt_x"/>
                                              </p:val>
                                            </p:tav>
                                            <p:tav tm="100000">
                                              <p:val>
                                                <p:strVal val="#ppt_x"/>
                                              </p:val>
                                            </p:tav>
                                          </p:tavLst>
                                        </p:anim>
                                        <p:anim calcmode="lin" valueType="num" p14:bounceEnd="50000">
                                          <p:cBhvr additive="base">
                                            <p:cTn id="64" dur="500" fill="hold"/>
                                            <p:tgtEl>
                                              <p:spTgt spid="47"/>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14:presetBounceEnd="50000">
                                      <p:stCondLst>
                                        <p:cond delay="800"/>
                                      </p:stCondLst>
                                      <p:childTnLst>
                                        <p:set>
                                          <p:cBhvr>
                                            <p:cTn id="66" dur="1" fill="hold">
                                              <p:stCondLst>
                                                <p:cond delay="0"/>
                                              </p:stCondLst>
                                            </p:cTn>
                                            <p:tgtEl>
                                              <p:spTgt spid="50"/>
                                            </p:tgtEl>
                                            <p:attrNameLst>
                                              <p:attrName>style.visibility</p:attrName>
                                            </p:attrNameLst>
                                          </p:cBhvr>
                                          <p:to>
                                            <p:strVal val="visible"/>
                                          </p:to>
                                        </p:set>
                                        <p:anim calcmode="lin" valueType="num" p14:bounceEnd="50000">
                                          <p:cBhvr additive="base">
                                            <p:cTn id="67" dur="50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68" dur="500" fill="hold"/>
                                            <p:tgtEl>
                                              <p:spTgt spid="50"/>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14:presetBounceEnd="50000">
                                      <p:stCondLst>
                                        <p:cond delay="1000"/>
                                      </p:stCondLst>
                                      <p:childTnLst>
                                        <p:set>
                                          <p:cBhvr>
                                            <p:cTn id="70" dur="1" fill="hold">
                                              <p:stCondLst>
                                                <p:cond delay="0"/>
                                              </p:stCondLst>
                                            </p:cTn>
                                            <p:tgtEl>
                                              <p:spTgt spid="53"/>
                                            </p:tgtEl>
                                            <p:attrNameLst>
                                              <p:attrName>style.visibility</p:attrName>
                                            </p:attrNameLst>
                                          </p:cBhvr>
                                          <p:to>
                                            <p:strVal val="visible"/>
                                          </p:to>
                                        </p:set>
                                        <p:anim calcmode="lin" valueType="num" p14:bounceEnd="50000">
                                          <p:cBhvr additive="base">
                                            <p:cTn id="71" dur="50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72"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P spid="26" grpId="0"/>
          <p:bldP spid="34" grpId="0" animBg="1"/>
          <p:bldP spid="30" grpId="0"/>
          <p:bldP spid="30" grpId="1"/>
          <p:bldP spid="18" grpId="0"/>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 presetClass="entr" presetSubtype="10" fill="hold" nodeType="after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checkerboard(across)">
                                          <p:cBhvr>
                                            <p:cTn id="14" dur="500"/>
                                            <p:tgtEl>
                                              <p:spTgt spid="3075"/>
                                            </p:tgtEl>
                                          </p:cBhvr>
                                        </p:animEffect>
                                      </p:childTnLst>
                                    </p:cTn>
                                  </p:par>
                                  <p:par>
                                    <p:cTn id="15" presetID="22" presetClass="entr" presetSubtype="8" fill="hold" grpId="0" nodeType="withEffect">
                                      <p:stCondLst>
                                        <p:cond delay="20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par>
                              <p:cTn id="22" fill="hold">
                                <p:stCondLst>
                                  <p:cond delay="2000"/>
                                </p:stCondLst>
                                <p:childTnLst>
                                  <p:par>
                                    <p:cTn id="23" presetID="22" presetClass="entr" presetSubtype="8" fill="hold" grpId="0" nodeType="afterEffect">
                                      <p:stCondLst>
                                        <p:cond delay="0"/>
                                      </p:stCondLst>
                                      <p:iterate type="lt">
                                        <p:tmPct val="30000"/>
                                      </p:iterate>
                                      <p:childTnLst>
                                        <p:set>
                                          <p:cBhvr>
                                            <p:cTn id="24" dur="1" fill="hold">
                                              <p:stCondLst>
                                                <p:cond delay="0"/>
                                              </p:stCondLst>
                                            </p:cTn>
                                            <p:tgtEl>
                                              <p:spTgt spid="30"/>
                                            </p:tgtEl>
                                            <p:attrNameLst>
                                              <p:attrName>style.visibility</p:attrName>
                                            </p:attrNameLst>
                                          </p:cBhvr>
                                          <p:to>
                                            <p:strVal val="visible"/>
                                          </p:to>
                                        </p:set>
                                        <p:animEffect transition="in" filter="wipe(left)">
                                          <p:cBhvr>
                                            <p:cTn id="25" dur="300"/>
                                            <p:tgtEl>
                                              <p:spTgt spid="30"/>
                                            </p:tgtEl>
                                          </p:cBhvr>
                                        </p:animEffect>
                                      </p:childTnLst>
                                    </p:cTn>
                                  </p:par>
                                  <p:par>
                                    <p:cTn id="26" presetID="36" presetClass="emph" presetSubtype="0" fill="hold" grpId="1" nodeType="withEffect">
                                      <p:stCondLst>
                                        <p:cond delay="0"/>
                                      </p:stCondLst>
                                      <p:iterate type="lt">
                                        <p:tmPct val="30000"/>
                                      </p:iterate>
                                      <p:childTnLst>
                                        <p:animScale>
                                          <p:cBhvr>
                                            <p:cTn id="27" dur="150" autoRev="1" fill="hold">
                                              <p:stCondLst>
                                                <p:cond delay="0"/>
                                              </p:stCondLst>
                                            </p:cTn>
                                            <p:tgtEl>
                                              <p:spTgt spid="30"/>
                                            </p:tgtEl>
                                          </p:cBhvr>
                                          <p:to x="80000" y="100000"/>
                                        </p:animScale>
                                        <p:anim by="(#ppt_w*0.10)" calcmode="lin" valueType="num">
                                          <p:cBhvr>
                                            <p:cTn id="28" dur="150" autoRev="1" fill="hold">
                                              <p:stCondLst>
                                                <p:cond delay="0"/>
                                              </p:stCondLst>
                                            </p:cTn>
                                            <p:tgtEl>
                                              <p:spTgt spid="30"/>
                                            </p:tgtEl>
                                            <p:attrNameLst>
                                              <p:attrName>ppt_x</p:attrName>
                                            </p:attrNameLst>
                                          </p:cBhvr>
                                        </p:anim>
                                        <p:anim by="(-#ppt_w*0.10)" calcmode="lin" valueType="num">
                                          <p:cBhvr>
                                            <p:cTn id="29" dur="150" autoRev="1" fill="hold">
                                              <p:stCondLst>
                                                <p:cond delay="0"/>
                                              </p:stCondLst>
                                            </p:cTn>
                                            <p:tgtEl>
                                              <p:spTgt spid="30"/>
                                            </p:tgtEl>
                                            <p:attrNameLst>
                                              <p:attrName>ppt_y</p:attrName>
                                            </p:attrNameLst>
                                          </p:cBhvr>
                                        </p:anim>
                                        <p:animRot by="-480000">
                                          <p:cBhvr>
                                            <p:cTn id="30" dur="150" autoRev="1" fill="hold">
                                              <p:stCondLst>
                                                <p:cond delay="0"/>
                                              </p:stCondLst>
                                            </p:cTn>
                                            <p:tgtEl>
                                              <p:spTgt spid="30"/>
                                            </p:tgtEl>
                                            <p:attrNameLst>
                                              <p:attrName>r</p:attrName>
                                            </p:attrNameLst>
                                          </p:cBhvr>
                                        </p:animRot>
                                      </p:childTnLst>
                                    </p:cTn>
                                  </p:par>
                                </p:childTnLst>
                              </p:cTn>
                            </p:par>
                            <p:par>
                              <p:cTn id="31" fill="hold">
                                <p:stCondLst>
                                  <p:cond delay="4120"/>
                                </p:stCondLst>
                                <p:childTnLst>
                                  <p:par>
                                    <p:cTn id="32" presetID="17" presetClass="entr" presetSubtype="1" fill="hold" grpId="0" nodeType="afterEffect">
                                      <p:stCondLst>
                                        <p:cond delay="0"/>
                                      </p:stCondLst>
                                      <p:iterate type="lt">
                                        <p:tmPct val="40000"/>
                                      </p:iterate>
                                      <p:childTnLst>
                                        <p:set>
                                          <p:cBhvr>
                                            <p:cTn id="33" dur="1" fill="hold">
                                              <p:stCondLst>
                                                <p:cond delay="0"/>
                                              </p:stCondLst>
                                            </p:cTn>
                                            <p:tgtEl>
                                              <p:spTgt spid="18"/>
                                            </p:tgtEl>
                                            <p:attrNameLst>
                                              <p:attrName>style.visibility</p:attrName>
                                            </p:attrNameLst>
                                          </p:cBhvr>
                                          <p:to>
                                            <p:strVal val="visible"/>
                                          </p:to>
                                        </p:set>
                                        <p:anim calcmode="lin" valueType="num">
                                          <p:cBhvr>
                                            <p:cTn id="34" dur="250" fill="hold"/>
                                            <p:tgtEl>
                                              <p:spTgt spid="18"/>
                                            </p:tgtEl>
                                            <p:attrNameLst>
                                              <p:attrName>ppt_x</p:attrName>
                                            </p:attrNameLst>
                                          </p:cBhvr>
                                          <p:tavLst>
                                            <p:tav tm="0">
                                              <p:val>
                                                <p:strVal val="#ppt_x"/>
                                              </p:val>
                                            </p:tav>
                                            <p:tav tm="100000">
                                              <p:val>
                                                <p:strVal val="#ppt_x"/>
                                              </p:val>
                                            </p:tav>
                                          </p:tavLst>
                                        </p:anim>
                                        <p:anim calcmode="lin" valueType="num">
                                          <p:cBhvr>
                                            <p:cTn id="35" dur="250" fill="hold"/>
                                            <p:tgtEl>
                                              <p:spTgt spid="18"/>
                                            </p:tgtEl>
                                            <p:attrNameLst>
                                              <p:attrName>ppt_y</p:attrName>
                                            </p:attrNameLst>
                                          </p:cBhvr>
                                          <p:tavLst>
                                            <p:tav tm="0">
                                              <p:val>
                                                <p:strVal val="#ppt_y-#ppt_h/2"/>
                                              </p:val>
                                            </p:tav>
                                            <p:tav tm="100000">
                                              <p:val>
                                                <p:strVal val="#ppt_y"/>
                                              </p:val>
                                            </p:tav>
                                          </p:tavLst>
                                        </p:anim>
                                        <p:anim calcmode="lin" valueType="num">
                                          <p:cBhvr>
                                            <p:cTn id="36" dur="250" fill="hold"/>
                                            <p:tgtEl>
                                              <p:spTgt spid="18"/>
                                            </p:tgtEl>
                                            <p:attrNameLst>
                                              <p:attrName>ppt_w</p:attrName>
                                            </p:attrNameLst>
                                          </p:cBhvr>
                                          <p:tavLst>
                                            <p:tav tm="0">
                                              <p:val>
                                                <p:strVal val="#ppt_w"/>
                                              </p:val>
                                            </p:tav>
                                            <p:tav tm="100000">
                                              <p:val>
                                                <p:strVal val="#ppt_w"/>
                                              </p:val>
                                            </p:tav>
                                          </p:tavLst>
                                        </p:anim>
                                        <p:anim calcmode="lin" valueType="num">
                                          <p:cBhvr>
                                            <p:cTn id="37" dur="250" fill="hold"/>
                                            <p:tgtEl>
                                              <p:spTgt spid="18"/>
                                            </p:tgtEl>
                                            <p:attrNameLst>
                                              <p:attrName>ppt_h</p:attrName>
                                            </p:attrNameLst>
                                          </p:cBhvr>
                                          <p:tavLst>
                                            <p:tav tm="0">
                                              <p:val>
                                                <p:fltVal val="0"/>
                                              </p:val>
                                            </p:tav>
                                            <p:tav tm="100000">
                                              <p:val>
                                                <p:strVal val="#ppt_h"/>
                                              </p:val>
                                            </p:tav>
                                          </p:tavLst>
                                        </p:anim>
                                      </p:childTnLst>
                                    </p:cTn>
                                  </p:par>
                                </p:childTnLst>
                              </p:cTn>
                            </p:par>
                            <p:par>
                              <p:cTn id="38" fill="hold">
                                <p:stCondLst>
                                  <p:cond delay="4870"/>
                                </p:stCondLst>
                                <p:childTnLst>
                                  <p:par>
                                    <p:cTn id="39" presetID="42" presetClass="entr" presetSubtype="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childTnLst>
                              </p:cTn>
                            </p:par>
                            <p:par>
                              <p:cTn id="44" fill="hold">
                                <p:stCondLst>
                                  <p:cond delay="5870"/>
                                </p:stCondLst>
                                <p:childTnLst>
                                  <p:par>
                                    <p:cTn id="45" presetID="16" presetClass="entr" presetSubtype="21"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arn(inVertical)">
                                          <p:cBhvr>
                                            <p:cTn id="47" dur="500"/>
                                            <p:tgtEl>
                                              <p:spTgt spid="35"/>
                                            </p:tgtEl>
                                          </p:cBhvr>
                                        </p:animEffect>
                                      </p:childTnLst>
                                    </p:cTn>
                                  </p:par>
                                </p:childTnLst>
                              </p:cTn>
                            </p:par>
                            <p:par>
                              <p:cTn id="48" fill="hold">
                                <p:stCondLst>
                                  <p:cond delay="6370"/>
                                </p:stCondLst>
                                <p:childTnLst>
                                  <p:par>
                                    <p:cTn id="49" presetID="2" presetClass="entr" presetSubtype="1"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ppt_x"/>
                                              </p:val>
                                            </p:tav>
                                            <p:tav tm="100000">
                                              <p:val>
                                                <p:strVal val="#ppt_x"/>
                                              </p:val>
                                            </p:tav>
                                          </p:tavLst>
                                        </p:anim>
                                        <p:anim calcmode="lin" valueType="num">
                                          <p:cBhvr additive="base">
                                            <p:cTn id="52" dur="500" fill="hold"/>
                                            <p:tgtEl>
                                              <p:spTgt spid="36"/>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stCondLst>
                                        <p:cond delay="20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stCondLst>
                                        <p:cond delay="400"/>
                                      </p:stCondLst>
                                      <p:childTnLst>
                                        <p:set>
                                          <p:cBhvr>
                                            <p:cTn id="58" dur="1" fill="hold">
                                              <p:stCondLst>
                                                <p:cond delay="0"/>
                                              </p:stCondLst>
                                            </p:cTn>
                                            <p:tgtEl>
                                              <p:spTgt spid="44"/>
                                            </p:tgtEl>
                                            <p:attrNameLst>
                                              <p:attrName>style.visibility</p:attrName>
                                            </p:attrNameLst>
                                          </p:cBhvr>
                                          <p:to>
                                            <p:strVal val="visible"/>
                                          </p:to>
                                        </p:set>
                                        <p:anim calcmode="lin" valueType="num">
                                          <p:cBhvr additive="base">
                                            <p:cTn id="59" dur="500" fill="hold"/>
                                            <p:tgtEl>
                                              <p:spTgt spid="44"/>
                                            </p:tgtEl>
                                            <p:attrNameLst>
                                              <p:attrName>ppt_x</p:attrName>
                                            </p:attrNameLst>
                                          </p:cBhvr>
                                          <p:tavLst>
                                            <p:tav tm="0">
                                              <p:val>
                                                <p:strVal val="#ppt_x"/>
                                              </p:val>
                                            </p:tav>
                                            <p:tav tm="100000">
                                              <p:val>
                                                <p:strVal val="#ppt_x"/>
                                              </p:val>
                                            </p:tav>
                                          </p:tavLst>
                                        </p:anim>
                                        <p:anim calcmode="lin" valueType="num">
                                          <p:cBhvr additive="base">
                                            <p:cTn id="60" dur="500" fill="hold"/>
                                            <p:tgtEl>
                                              <p:spTgt spid="44"/>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stCondLst>
                                        <p:cond delay="60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ppt_x"/>
                                              </p:val>
                                            </p:tav>
                                            <p:tav tm="100000">
                                              <p:val>
                                                <p:strVal val="#ppt_x"/>
                                              </p:val>
                                            </p:tav>
                                          </p:tavLst>
                                        </p:anim>
                                        <p:anim calcmode="lin" valueType="num">
                                          <p:cBhvr additive="base">
                                            <p:cTn id="64" dur="500" fill="hold"/>
                                            <p:tgtEl>
                                              <p:spTgt spid="47"/>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stCondLst>
                                        <p:cond delay="80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500" fill="hold"/>
                                            <p:tgtEl>
                                              <p:spTgt spid="50"/>
                                            </p:tgtEl>
                                            <p:attrNameLst>
                                              <p:attrName>ppt_x</p:attrName>
                                            </p:attrNameLst>
                                          </p:cBhvr>
                                          <p:tavLst>
                                            <p:tav tm="0">
                                              <p:val>
                                                <p:strVal val="#ppt_x"/>
                                              </p:val>
                                            </p:tav>
                                            <p:tav tm="100000">
                                              <p:val>
                                                <p:strVal val="#ppt_x"/>
                                              </p:val>
                                            </p:tav>
                                          </p:tavLst>
                                        </p:anim>
                                        <p:anim calcmode="lin" valueType="num">
                                          <p:cBhvr additive="base">
                                            <p:cTn id="68" dur="500" fill="hold"/>
                                            <p:tgtEl>
                                              <p:spTgt spid="50"/>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stCondLst>
                                        <p:cond delay="1000"/>
                                      </p:stCondLst>
                                      <p:childTnLst>
                                        <p:set>
                                          <p:cBhvr>
                                            <p:cTn id="70" dur="1" fill="hold">
                                              <p:stCondLst>
                                                <p:cond delay="0"/>
                                              </p:stCondLst>
                                            </p:cTn>
                                            <p:tgtEl>
                                              <p:spTgt spid="53"/>
                                            </p:tgtEl>
                                            <p:attrNameLst>
                                              <p:attrName>style.visibility</p:attrName>
                                            </p:attrNameLst>
                                          </p:cBhvr>
                                          <p:to>
                                            <p:strVal val="visible"/>
                                          </p:to>
                                        </p:set>
                                        <p:anim calcmode="lin" valueType="num">
                                          <p:cBhvr additive="base">
                                            <p:cTn id="71" dur="500" fill="hold"/>
                                            <p:tgtEl>
                                              <p:spTgt spid="53"/>
                                            </p:tgtEl>
                                            <p:attrNameLst>
                                              <p:attrName>ppt_x</p:attrName>
                                            </p:attrNameLst>
                                          </p:cBhvr>
                                          <p:tavLst>
                                            <p:tav tm="0">
                                              <p:val>
                                                <p:strVal val="#ppt_x"/>
                                              </p:val>
                                            </p:tav>
                                            <p:tav tm="100000">
                                              <p:val>
                                                <p:strVal val="#ppt_x"/>
                                              </p:val>
                                            </p:tav>
                                          </p:tavLst>
                                        </p:anim>
                                        <p:anim calcmode="lin" valueType="num">
                                          <p:cBhvr additive="base">
                                            <p:cTn id="72"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P spid="26" grpId="0"/>
          <p:bldP spid="34" grpId="0" animBg="1"/>
          <p:bldP spid="30" grpId="0"/>
          <p:bldP spid="30" grpId="1"/>
          <p:bldP spid="18" grpId="0"/>
          <p:bldP spid="3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1342329" y="562313"/>
            <a:ext cx="1658729" cy="1658048"/>
            <a:chOff x="1342329" y="562313"/>
            <a:chExt cx="1658729" cy="1658048"/>
          </a:xfrm>
        </p:grpSpPr>
        <p:sp>
          <p:nvSpPr>
            <p:cNvPr id="41" name="椭圆 64"/>
            <p:cNvSpPr>
              <a:spLocks noChangeArrowheads="1"/>
            </p:cNvSpPr>
            <p:nvPr/>
          </p:nvSpPr>
          <p:spPr bwMode="auto">
            <a:xfrm>
              <a:off x="1342329" y="562313"/>
              <a:ext cx="1658729" cy="1658048"/>
            </a:xfrm>
            <a:prstGeom prst="ellipse">
              <a:avLst/>
            </a:prstGeom>
            <a:solidFill>
              <a:srgbClr val="414455"/>
            </a:solidFill>
            <a:ln w="1905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sp>
          <p:nvSpPr>
            <p:cNvPr id="43" name="TextBox 66"/>
            <p:cNvSpPr>
              <a:spLocks noChangeArrowheads="1"/>
            </p:cNvSpPr>
            <p:nvPr/>
          </p:nvSpPr>
          <p:spPr bwMode="auto">
            <a:xfrm>
              <a:off x="1626212" y="980728"/>
              <a:ext cx="1090962" cy="53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a:solidFill>
                    <a:srgbClr val="FFFFFF"/>
                  </a:solidFill>
                  <a:latin typeface="微软雅黑" panose="020B0503020204020204" pitchFamily="34" charset="-122"/>
                  <a:ea typeface="微软雅黑" panose="020B0503020204020204" pitchFamily="34" charset="-122"/>
                  <a:sym typeface="经典繁超宋" panose="02010609000101010101" pitchFamily="49" charset="-122"/>
                </a:rPr>
                <a:t>目录</a:t>
              </a:r>
              <a:endParaRPr lang="zh-CN" altLang="en-US" sz="2800"/>
            </a:p>
          </p:txBody>
        </p:sp>
        <p:sp>
          <p:nvSpPr>
            <p:cNvPr id="44" name="TextBox 179"/>
            <p:cNvSpPr>
              <a:spLocks noChangeArrowheads="1"/>
            </p:cNvSpPr>
            <p:nvPr/>
          </p:nvSpPr>
          <p:spPr bwMode="auto">
            <a:xfrm>
              <a:off x="1452218" y="1412387"/>
              <a:ext cx="14389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sz="1400" smtClean="0">
                  <a:solidFill>
                    <a:srgbClr val="FFFFFF"/>
                  </a:solidFill>
                  <a:sym typeface="Arial" panose="020B0604020202020204" pitchFamily="34" charset="0"/>
                </a:rPr>
                <a:t>CONTENTS</a:t>
              </a:r>
              <a:endParaRPr lang="zh-CN" altLang="en-US" sz="1400" dirty="0">
                <a:solidFill>
                  <a:srgbClr val="FFFFFF"/>
                </a:solidFill>
                <a:sym typeface="Arial" panose="020B0604020202020204" pitchFamily="34" charset="0"/>
              </a:endParaRPr>
            </a:p>
          </p:txBody>
        </p:sp>
      </p:grpSp>
      <p:sp>
        <p:nvSpPr>
          <p:cNvPr id="6" name="任意多边形 5"/>
          <p:cNvSpPr/>
          <p:nvPr/>
        </p:nvSpPr>
        <p:spPr>
          <a:xfrm>
            <a:off x="0" y="2571549"/>
            <a:ext cx="12210757" cy="1409608"/>
          </a:xfrm>
          <a:custGeom>
            <a:avLst/>
            <a:gdLst>
              <a:gd name="connsiteX0" fmla="*/ 0 w 12210757"/>
              <a:gd name="connsiteY0" fmla="*/ 620643 h 1409608"/>
              <a:gd name="connsiteX1" fmla="*/ 3207434 w 12210757"/>
              <a:gd name="connsiteY1" fmla="*/ 1394366 h 1409608"/>
              <a:gd name="connsiteX2" fmla="*/ 8693834 w 12210757"/>
              <a:gd name="connsiteY2" fmla="*/ 1665 h 1409608"/>
              <a:gd name="connsiteX3" fmla="*/ 12210757 w 12210757"/>
              <a:gd name="connsiteY3" fmla="*/ 1169283 h 1409608"/>
            </a:gdLst>
            <a:ahLst/>
            <a:cxnLst>
              <a:cxn ang="0">
                <a:pos x="connsiteX0" y="connsiteY0"/>
              </a:cxn>
              <a:cxn ang="0">
                <a:pos x="connsiteX1" y="connsiteY1"/>
              </a:cxn>
              <a:cxn ang="0">
                <a:pos x="connsiteX2" y="connsiteY2"/>
              </a:cxn>
              <a:cxn ang="0">
                <a:pos x="connsiteX3" y="connsiteY3"/>
              </a:cxn>
            </a:cxnLst>
            <a:rect l="l" t="t" r="r" b="b"/>
            <a:pathLst>
              <a:path w="12210757" h="1409608">
                <a:moveTo>
                  <a:pt x="0" y="620643"/>
                </a:moveTo>
                <a:cubicBezTo>
                  <a:pt x="879231" y="1059086"/>
                  <a:pt x="1758462" y="1497529"/>
                  <a:pt x="3207434" y="1394366"/>
                </a:cubicBezTo>
                <a:cubicBezTo>
                  <a:pt x="4656406" y="1291203"/>
                  <a:pt x="7193280" y="39179"/>
                  <a:pt x="8693834" y="1665"/>
                </a:cubicBezTo>
                <a:cubicBezTo>
                  <a:pt x="10194388" y="-35849"/>
                  <a:pt x="11202572" y="566717"/>
                  <a:pt x="12210757" y="1169283"/>
                </a:cubicBezTo>
              </a:path>
            </a:pathLst>
          </a:custGeom>
          <a:ln>
            <a:solidFill>
              <a:srgbClr val="41445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3" name="组合 72"/>
          <p:cNvGrpSpPr/>
          <p:nvPr/>
        </p:nvGrpSpPr>
        <p:grpSpPr>
          <a:xfrm>
            <a:off x="952456" y="3368778"/>
            <a:ext cx="877066" cy="877066"/>
            <a:chOff x="952456" y="3218117"/>
            <a:chExt cx="877066" cy="877066"/>
          </a:xfrm>
        </p:grpSpPr>
        <p:sp>
          <p:nvSpPr>
            <p:cNvPr id="34"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27" name="Picture 3" descr="D:\360data\重要数据\桌面\4675.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组合 71"/>
          <p:cNvGrpSpPr/>
          <p:nvPr/>
        </p:nvGrpSpPr>
        <p:grpSpPr>
          <a:xfrm>
            <a:off x="3745491" y="3327359"/>
            <a:ext cx="877066" cy="877066"/>
            <a:chOff x="2812677" y="3391963"/>
            <a:chExt cx="877066" cy="877066"/>
          </a:xfrm>
        </p:grpSpPr>
        <p:sp>
          <p:nvSpPr>
            <p:cNvPr id="47"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28" name="Picture 4" descr="D:\360data\重要数据\桌面\未标题-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 name="组合 70"/>
          <p:cNvGrpSpPr/>
          <p:nvPr/>
        </p:nvGrpSpPr>
        <p:grpSpPr>
          <a:xfrm>
            <a:off x="6759508" y="2416036"/>
            <a:ext cx="877066" cy="877066"/>
            <a:chOff x="4672898" y="2936570"/>
            <a:chExt cx="877066" cy="877066"/>
          </a:xfrm>
        </p:grpSpPr>
        <p:sp>
          <p:nvSpPr>
            <p:cNvPr id="51" name="椭圆 50"/>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29" name="Picture 5" descr="D:\360data\重要数据\桌面\未标题-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组合 67"/>
          <p:cNvGrpSpPr/>
          <p:nvPr/>
        </p:nvGrpSpPr>
        <p:grpSpPr>
          <a:xfrm>
            <a:off x="9775404" y="2356284"/>
            <a:ext cx="877066" cy="877066"/>
            <a:chOff x="10253559" y="2420888"/>
            <a:chExt cx="877066" cy="877066"/>
          </a:xfrm>
        </p:grpSpPr>
        <p:sp>
          <p:nvSpPr>
            <p:cNvPr id="63" name="椭圆 62"/>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1032" name="Picture 8" descr="D:\360data\重要数据\桌面\未标题-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a:solidFill>
                    <a:srgbClr val="FFFFFF"/>
                  </a:solidFill>
                </a14:hiddenFill>
              </a:ext>
            </a:extLst>
          </p:spPr>
        </p:pic>
      </p:grpSp>
      <p:sp>
        <p:nvSpPr>
          <p:cNvPr id="76" name="TextBox 75"/>
          <p:cNvSpPr txBox="1"/>
          <p:nvPr/>
        </p:nvSpPr>
        <p:spPr>
          <a:xfrm>
            <a:off x="1034895" y="4397042"/>
            <a:ext cx="690880" cy="398780"/>
          </a:xfrm>
          <a:prstGeom prst="rect">
            <a:avLst/>
          </a:prstGeom>
          <a:noFill/>
        </p:spPr>
        <p:txBody>
          <a:bodyPr wrap="none" rtlCol="0">
            <a:spAutoFit/>
          </a:bodyPr>
          <a:lstStyle/>
          <a:p>
            <a:r>
              <a:rPr lang="zh-CN" altLang="en-US" sz="2000" b="1" smtClean="0">
                <a:solidFill>
                  <a:srgbClr val="414455"/>
                </a:solidFill>
                <a:latin typeface="微软雅黑" panose="020B0503020204020204" pitchFamily="34" charset="-122"/>
                <a:ea typeface="微软雅黑" panose="020B0503020204020204" pitchFamily="34" charset="-122"/>
              </a:rPr>
              <a:t>概述</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7" name="TextBox 86"/>
          <p:cNvSpPr txBox="1"/>
          <p:nvPr/>
        </p:nvSpPr>
        <p:spPr>
          <a:xfrm>
            <a:off x="3194010" y="2803871"/>
            <a:ext cx="1960880" cy="398780"/>
          </a:xfrm>
          <a:prstGeom prst="rect">
            <a:avLst/>
          </a:prstGeom>
          <a:noFill/>
        </p:spPr>
        <p:txBody>
          <a:bodyPr wrap="none" rtlCol="0">
            <a:spAutoFit/>
          </a:bodyPr>
          <a:lstStyle/>
          <a:p>
            <a:r>
              <a:rPr lang="zh-CN" altLang="en-US" sz="2000" b="1" smtClean="0">
                <a:solidFill>
                  <a:srgbClr val="414455"/>
                </a:solidFill>
                <a:latin typeface="微软雅黑" panose="020B0503020204020204" pitchFamily="34" charset="-122"/>
                <a:ea typeface="微软雅黑" panose="020B0503020204020204" pitchFamily="34" charset="-122"/>
              </a:rPr>
              <a:t>设计方案与思路</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89" name="TextBox 88"/>
          <p:cNvSpPr txBox="1"/>
          <p:nvPr/>
        </p:nvSpPr>
        <p:spPr>
          <a:xfrm>
            <a:off x="6344611" y="3445629"/>
            <a:ext cx="1706880" cy="398780"/>
          </a:xfrm>
          <a:prstGeom prst="rect">
            <a:avLst/>
          </a:prstGeom>
          <a:noFill/>
        </p:spPr>
        <p:txBody>
          <a:bodyPr wrap="none" rtlCol="0">
            <a:spAutoFit/>
          </a:bodyPr>
          <a:lstStyle/>
          <a:p>
            <a:r>
              <a:rPr lang="zh-CN" altLang="en-US" sz="2000" b="1">
                <a:solidFill>
                  <a:srgbClr val="414455"/>
                </a:solidFill>
                <a:latin typeface="微软雅黑" panose="020B0503020204020204" pitchFamily="34" charset="-122"/>
                <a:ea typeface="微软雅黑" panose="020B0503020204020204" pitchFamily="34" charset="-122"/>
              </a:rPr>
              <a:t>关键模块实现</a:t>
            </a:r>
            <a:endParaRPr lang="zh-CN" altLang="en-US" sz="2000" b="1">
              <a:solidFill>
                <a:srgbClr val="414455"/>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9608008" y="3417900"/>
            <a:ext cx="1210588" cy="400110"/>
          </a:xfrm>
          <a:prstGeom prst="rect">
            <a:avLst/>
          </a:prstGeom>
          <a:noFill/>
        </p:spPr>
        <p:txBody>
          <a:bodyPr wrap="none" rtlCol="0">
            <a:spAutoFit/>
          </a:bodyPr>
          <a:lstStyle/>
          <a:p>
            <a:r>
              <a:rPr lang="zh-CN" altLang="en-US" sz="2000" b="1" smtClean="0">
                <a:solidFill>
                  <a:srgbClr val="414455"/>
                </a:solidFill>
                <a:latin typeface="微软雅黑" panose="020B0503020204020204" pitchFamily="34" charset="-122"/>
                <a:ea typeface="微软雅黑" panose="020B0503020204020204" pitchFamily="34" charset="-122"/>
              </a:rPr>
              <a:t>论文总结</a:t>
            </a:r>
            <a:endParaRPr lang="zh-CN" altLang="en-US" sz="2000" b="1">
              <a:solidFill>
                <a:srgbClr val="414455"/>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0-#ppt_w/2"/>
                                              </p:val>
                                            </p:tav>
                                            <p:tav tm="100000">
                                              <p:val>
                                                <p:strVal val="#ppt_x"/>
                                              </p:val>
                                            </p:tav>
                                          </p:tavLst>
                                        </p:anim>
                                        <p:anim calcmode="lin" valueType="num">
                                          <p:cBhvr additive="base">
                                            <p:cTn id="8" dur="500" fill="hold"/>
                                            <p:tgtEl>
                                              <p:spTgt spid="7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2" presetClass="entr" presetSubtype="1" fill="hold" nodeType="afterEffect" p14:presetBounceEnd="50000">
                                      <p:stCondLst>
                                        <p:cond delay="0"/>
                                      </p:stCondLst>
                                      <p:childTnLst>
                                        <p:set>
                                          <p:cBhvr>
                                            <p:cTn id="15" dur="1" fill="hold">
                                              <p:stCondLst>
                                                <p:cond delay="0"/>
                                              </p:stCondLst>
                                            </p:cTn>
                                            <p:tgtEl>
                                              <p:spTgt spid="73"/>
                                            </p:tgtEl>
                                            <p:attrNameLst>
                                              <p:attrName>style.visibility</p:attrName>
                                            </p:attrNameLst>
                                          </p:cBhvr>
                                          <p:to>
                                            <p:strVal val="visible"/>
                                          </p:to>
                                        </p:set>
                                        <p:anim calcmode="lin" valueType="num" p14:bounceEnd="50000">
                                          <p:cBhvr additive="base">
                                            <p:cTn id="16" dur="1000" fill="hold"/>
                                            <p:tgtEl>
                                              <p:spTgt spid="73"/>
                                            </p:tgtEl>
                                            <p:attrNameLst>
                                              <p:attrName>ppt_x</p:attrName>
                                            </p:attrNameLst>
                                          </p:cBhvr>
                                          <p:tavLst>
                                            <p:tav tm="0">
                                              <p:val>
                                                <p:strVal val="#ppt_x"/>
                                              </p:val>
                                            </p:tav>
                                            <p:tav tm="100000">
                                              <p:val>
                                                <p:strVal val="#ppt_x"/>
                                              </p:val>
                                            </p:tav>
                                          </p:tavLst>
                                        </p:anim>
                                        <p:anim calcmode="lin" valueType="num" p14:bounceEnd="50000">
                                          <p:cBhvr additive="base">
                                            <p:cTn id="17" dur="1000" fill="hold"/>
                                            <p:tgtEl>
                                              <p:spTgt spid="73"/>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17" presetClass="entr" presetSubtype="1" fill="hold" grpId="0" nodeType="afterEffect">
                                      <p:stCondLst>
                                        <p:cond delay="0"/>
                                      </p:stCondLst>
                                      <p:iterate type="lt">
                                        <p:tmPct val="40000"/>
                                      </p:iterate>
                                      <p:childTnLst>
                                        <p:set>
                                          <p:cBhvr>
                                            <p:cTn id="20" dur="1" fill="hold">
                                              <p:stCondLst>
                                                <p:cond delay="0"/>
                                              </p:stCondLst>
                                            </p:cTn>
                                            <p:tgtEl>
                                              <p:spTgt spid="76"/>
                                            </p:tgtEl>
                                            <p:attrNameLst>
                                              <p:attrName>style.visibility</p:attrName>
                                            </p:attrNameLst>
                                          </p:cBhvr>
                                          <p:to>
                                            <p:strVal val="visible"/>
                                          </p:to>
                                        </p:se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50" fill="hold"/>
                                            <p:tgtEl>
                                              <p:spTgt spid="76"/>
                                            </p:tgtEl>
                                            <p:attrNameLst>
                                              <p:attrName>ppt_y</p:attrName>
                                            </p:attrNameLst>
                                          </p:cBhvr>
                                          <p:tavLst>
                                            <p:tav tm="0">
                                              <p:val>
                                                <p:strVal val="#ppt_y-#ppt_h/2"/>
                                              </p:val>
                                            </p:tav>
                                            <p:tav tm="100000">
                                              <p:val>
                                                <p:strVal val="#ppt_y"/>
                                              </p:val>
                                            </p:tav>
                                          </p:tavLst>
                                        </p:anim>
                                        <p:anim calcmode="lin" valueType="num">
                                          <p:cBhvr>
                                            <p:cTn id="23" dur="250" fill="hold"/>
                                            <p:tgtEl>
                                              <p:spTgt spid="76"/>
                                            </p:tgtEl>
                                            <p:attrNameLst>
                                              <p:attrName>ppt_w</p:attrName>
                                            </p:attrNameLst>
                                          </p:cBhvr>
                                          <p:tavLst>
                                            <p:tav tm="0">
                                              <p:val>
                                                <p:strVal val="#ppt_w"/>
                                              </p:val>
                                            </p:tav>
                                            <p:tav tm="100000">
                                              <p:val>
                                                <p:strVal val="#ppt_w"/>
                                              </p:val>
                                            </p:tav>
                                          </p:tavLst>
                                        </p:anim>
                                        <p:anim calcmode="lin" valueType="num">
                                          <p:cBhvr>
                                            <p:cTn id="24" dur="250" fill="hold"/>
                                            <p:tgtEl>
                                              <p:spTgt spid="76"/>
                                            </p:tgtEl>
                                            <p:attrNameLst>
                                              <p:attrName>ppt_h</p:attrName>
                                            </p:attrNameLst>
                                          </p:cBhvr>
                                          <p:tavLst>
                                            <p:tav tm="0">
                                              <p:val>
                                                <p:fltVal val="0"/>
                                              </p:val>
                                            </p:tav>
                                            <p:tav tm="100000">
                                              <p:val>
                                                <p:strVal val="#ppt_h"/>
                                              </p:val>
                                            </p:tav>
                                          </p:tavLst>
                                        </p:anim>
                                      </p:childTnLst>
                                    </p:cTn>
                                  </p:par>
                                </p:childTnLst>
                              </p:cTn>
                            </p:par>
                            <p:par>
                              <p:cTn id="25" fill="hold">
                                <p:stCondLst>
                                  <p:cond delay="2350"/>
                                </p:stCondLst>
                                <p:childTnLst>
                                  <p:par>
                                    <p:cTn id="26" presetID="2" presetClass="entr" presetSubtype="1" fill="hold" nodeType="afterEffect" p14:presetBounceEnd="50000">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14:bounceEnd="50000">
                                          <p:cBhvr additive="base">
                                            <p:cTn id="28" dur="1000" fill="hold"/>
                                            <p:tgtEl>
                                              <p:spTgt spid="72"/>
                                            </p:tgtEl>
                                            <p:attrNameLst>
                                              <p:attrName>ppt_x</p:attrName>
                                            </p:attrNameLst>
                                          </p:cBhvr>
                                          <p:tavLst>
                                            <p:tav tm="0">
                                              <p:val>
                                                <p:strVal val="#ppt_x"/>
                                              </p:val>
                                            </p:tav>
                                            <p:tav tm="100000">
                                              <p:val>
                                                <p:strVal val="#ppt_x"/>
                                              </p:val>
                                            </p:tav>
                                          </p:tavLst>
                                        </p:anim>
                                        <p:anim calcmode="lin" valueType="num" p14:bounceEnd="50000">
                                          <p:cBhvr additive="base">
                                            <p:cTn id="29" dur="1000" fill="hold"/>
                                            <p:tgtEl>
                                              <p:spTgt spid="72"/>
                                            </p:tgtEl>
                                            <p:attrNameLst>
                                              <p:attrName>ppt_y</p:attrName>
                                            </p:attrNameLst>
                                          </p:cBhvr>
                                          <p:tavLst>
                                            <p:tav tm="0">
                                              <p:val>
                                                <p:strVal val="0-#ppt_h/2"/>
                                              </p:val>
                                            </p:tav>
                                            <p:tav tm="100000">
                                              <p:val>
                                                <p:strVal val="#ppt_y"/>
                                              </p:val>
                                            </p:tav>
                                          </p:tavLst>
                                        </p:anim>
                                      </p:childTnLst>
                                    </p:cTn>
                                  </p:par>
                                </p:childTnLst>
                              </p:cTn>
                            </p:par>
                            <p:par>
                              <p:cTn id="30" fill="hold">
                                <p:stCondLst>
                                  <p:cond delay="3350"/>
                                </p:stCondLst>
                                <p:childTnLst>
                                  <p:par>
                                    <p:cTn id="31" presetID="17" presetClass="entr" presetSubtype="1" fill="hold" grpId="0" nodeType="afterEffect">
                                      <p:stCondLst>
                                        <p:cond delay="0"/>
                                      </p:stCondLst>
                                      <p:iterate type="lt">
                                        <p:tmPct val="40000"/>
                                      </p:iterate>
                                      <p:childTnLst>
                                        <p:set>
                                          <p:cBhvr>
                                            <p:cTn id="32" dur="1" fill="hold">
                                              <p:stCondLst>
                                                <p:cond delay="0"/>
                                              </p:stCondLst>
                                            </p:cTn>
                                            <p:tgtEl>
                                              <p:spTgt spid="87"/>
                                            </p:tgtEl>
                                            <p:attrNameLst>
                                              <p:attrName>style.visibility</p:attrName>
                                            </p:attrNameLst>
                                          </p:cBhvr>
                                          <p:to>
                                            <p:strVal val="visible"/>
                                          </p:to>
                                        </p:set>
                                        <p:anim calcmode="lin" valueType="num">
                                          <p:cBhvr>
                                            <p:cTn id="33" dur="250" fill="hold"/>
                                            <p:tgtEl>
                                              <p:spTgt spid="87"/>
                                            </p:tgtEl>
                                            <p:attrNameLst>
                                              <p:attrName>ppt_x</p:attrName>
                                            </p:attrNameLst>
                                          </p:cBhvr>
                                          <p:tavLst>
                                            <p:tav tm="0">
                                              <p:val>
                                                <p:strVal val="#ppt_x"/>
                                              </p:val>
                                            </p:tav>
                                            <p:tav tm="100000">
                                              <p:val>
                                                <p:strVal val="#ppt_x"/>
                                              </p:val>
                                            </p:tav>
                                          </p:tavLst>
                                        </p:anim>
                                        <p:anim calcmode="lin" valueType="num">
                                          <p:cBhvr>
                                            <p:cTn id="34" dur="250" fill="hold"/>
                                            <p:tgtEl>
                                              <p:spTgt spid="87"/>
                                            </p:tgtEl>
                                            <p:attrNameLst>
                                              <p:attrName>ppt_y</p:attrName>
                                            </p:attrNameLst>
                                          </p:cBhvr>
                                          <p:tavLst>
                                            <p:tav tm="0">
                                              <p:val>
                                                <p:strVal val="#ppt_y-#ppt_h/2"/>
                                              </p:val>
                                            </p:tav>
                                            <p:tav tm="100000">
                                              <p:val>
                                                <p:strVal val="#ppt_y"/>
                                              </p:val>
                                            </p:tav>
                                          </p:tavLst>
                                        </p:anim>
                                        <p:anim calcmode="lin" valueType="num">
                                          <p:cBhvr>
                                            <p:cTn id="35" dur="250" fill="hold"/>
                                            <p:tgtEl>
                                              <p:spTgt spid="87"/>
                                            </p:tgtEl>
                                            <p:attrNameLst>
                                              <p:attrName>ppt_w</p:attrName>
                                            </p:attrNameLst>
                                          </p:cBhvr>
                                          <p:tavLst>
                                            <p:tav tm="0">
                                              <p:val>
                                                <p:strVal val="#ppt_w"/>
                                              </p:val>
                                            </p:tav>
                                            <p:tav tm="100000">
                                              <p:val>
                                                <p:strVal val="#ppt_w"/>
                                              </p:val>
                                            </p:tav>
                                          </p:tavLst>
                                        </p:anim>
                                        <p:anim calcmode="lin" valueType="num">
                                          <p:cBhvr>
                                            <p:cTn id="36" dur="250" fill="hold"/>
                                            <p:tgtEl>
                                              <p:spTgt spid="87"/>
                                            </p:tgtEl>
                                            <p:attrNameLst>
                                              <p:attrName>ppt_h</p:attrName>
                                            </p:attrNameLst>
                                          </p:cBhvr>
                                          <p:tavLst>
                                            <p:tav tm="0">
                                              <p:val>
                                                <p:fltVal val="0"/>
                                              </p:val>
                                            </p:tav>
                                            <p:tav tm="100000">
                                              <p:val>
                                                <p:strVal val="#ppt_h"/>
                                              </p:val>
                                            </p:tav>
                                          </p:tavLst>
                                        </p:anim>
                                      </p:childTnLst>
                                    </p:cTn>
                                  </p:par>
                                </p:childTnLst>
                              </p:cTn>
                            </p:par>
                            <p:par>
                              <p:cTn id="37" fill="hold">
                                <p:stCondLst>
                                  <p:cond delay="4200"/>
                                </p:stCondLst>
                                <p:childTnLst>
                                  <p:par>
                                    <p:cTn id="38" presetID="2" presetClass="entr" presetSubtype="1" fill="hold" nodeType="afterEffect" p14:presetBounceEnd="50000">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14:bounceEnd="50000">
                                          <p:cBhvr additive="base">
                                            <p:cTn id="40" dur="1000" fill="hold"/>
                                            <p:tgtEl>
                                              <p:spTgt spid="71"/>
                                            </p:tgtEl>
                                            <p:attrNameLst>
                                              <p:attrName>ppt_x</p:attrName>
                                            </p:attrNameLst>
                                          </p:cBhvr>
                                          <p:tavLst>
                                            <p:tav tm="0">
                                              <p:val>
                                                <p:strVal val="#ppt_x"/>
                                              </p:val>
                                            </p:tav>
                                            <p:tav tm="100000">
                                              <p:val>
                                                <p:strVal val="#ppt_x"/>
                                              </p:val>
                                            </p:tav>
                                          </p:tavLst>
                                        </p:anim>
                                        <p:anim calcmode="lin" valueType="num" p14:bounceEnd="50000">
                                          <p:cBhvr additive="base">
                                            <p:cTn id="41" dur="1000" fill="hold"/>
                                            <p:tgtEl>
                                              <p:spTgt spid="71"/>
                                            </p:tgtEl>
                                            <p:attrNameLst>
                                              <p:attrName>ppt_y</p:attrName>
                                            </p:attrNameLst>
                                          </p:cBhvr>
                                          <p:tavLst>
                                            <p:tav tm="0">
                                              <p:val>
                                                <p:strVal val="0-#ppt_h/2"/>
                                              </p:val>
                                            </p:tav>
                                            <p:tav tm="100000">
                                              <p:val>
                                                <p:strVal val="#ppt_y"/>
                                              </p:val>
                                            </p:tav>
                                          </p:tavLst>
                                        </p:anim>
                                      </p:childTnLst>
                                    </p:cTn>
                                  </p:par>
                                </p:childTnLst>
                              </p:cTn>
                            </p:par>
                            <p:par>
                              <p:cTn id="42" fill="hold">
                                <p:stCondLst>
                                  <p:cond delay="5200"/>
                                </p:stCondLst>
                                <p:childTnLst>
                                  <p:par>
                                    <p:cTn id="43" presetID="17" presetClass="entr" presetSubtype="1" fill="hold" grpId="0" nodeType="afterEffect">
                                      <p:stCondLst>
                                        <p:cond delay="0"/>
                                      </p:stCondLst>
                                      <p:iterate type="lt">
                                        <p:tmPct val="40000"/>
                                      </p:iterate>
                                      <p:childTnLst>
                                        <p:set>
                                          <p:cBhvr>
                                            <p:cTn id="44" dur="1" fill="hold">
                                              <p:stCondLst>
                                                <p:cond delay="0"/>
                                              </p:stCondLst>
                                            </p:cTn>
                                            <p:tgtEl>
                                              <p:spTgt spid="89"/>
                                            </p:tgtEl>
                                            <p:attrNameLst>
                                              <p:attrName>style.visibility</p:attrName>
                                            </p:attrNameLst>
                                          </p:cBhvr>
                                          <p:to>
                                            <p:strVal val="visible"/>
                                          </p:to>
                                        </p:set>
                                        <p:anim calcmode="lin" valueType="num">
                                          <p:cBhvr>
                                            <p:cTn id="45" dur="250" fill="hold"/>
                                            <p:tgtEl>
                                              <p:spTgt spid="89"/>
                                            </p:tgtEl>
                                            <p:attrNameLst>
                                              <p:attrName>ppt_x</p:attrName>
                                            </p:attrNameLst>
                                          </p:cBhvr>
                                          <p:tavLst>
                                            <p:tav tm="0">
                                              <p:val>
                                                <p:strVal val="#ppt_x"/>
                                              </p:val>
                                            </p:tav>
                                            <p:tav tm="100000">
                                              <p:val>
                                                <p:strVal val="#ppt_x"/>
                                              </p:val>
                                            </p:tav>
                                          </p:tavLst>
                                        </p:anim>
                                        <p:anim calcmode="lin" valueType="num">
                                          <p:cBhvr>
                                            <p:cTn id="46" dur="250" fill="hold"/>
                                            <p:tgtEl>
                                              <p:spTgt spid="89"/>
                                            </p:tgtEl>
                                            <p:attrNameLst>
                                              <p:attrName>ppt_y</p:attrName>
                                            </p:attrNameLst>
                                          </p:cBhvr>
                                          <p:tavLst>
                                            <p:tav tm="0">
                                              <p:val>
                                                <p:strVal val="#ppt_y-#ppt_h/2"/>
                                              </p:val>
                                            </p:tav>
                                            <p:tav tm="100000">
                                              <p:val>
                                                <p:strVal val="#ppt_y"/>
                                              </p:val>
                                            </p:tav>
                                          </p:tavLst>
                                        </p:anim>
                                        <p:anim calcmode="lin" valueType="num">
                                          <p:cBhvr>
                                            <p:cTn id="47" dur="250" fill="hold"/>
                                            <p:tgtEl>
                                              <p:spTgt spid="89"/>
                                            </p:tgtEl>
                                            <p:attrNameLst>
                                              <p:attrName>ppt_w</p:attrName>
                                            </p:attrNameLst>
                                          </p:cBhvr>
                                          <p:tavLst>
                                            <p:tav tm="0">
                                              <p:val>
                                                <p:strVal val="#ppt_w"/>
                                              </p:val>
                                            </p:tav>
                                            <p:tav tm="100000">
                                              <p:val>
                                                <p:strVal val="#ppt_w"/>
                                              </p:val>
                                            </p:tav>
                                          </p:tavLst>
                                        </p:anim>
                                        <p:anim calcmode="lin" valueType="num">
                                          <p:cBhvr>
                                            <p:cTn id="48" dur="250" fill="hold"/>
                                            <p:tgtEl>
                                              <p:spTgt spid="89"/>
                                            </p:tgtEl>
                                            <p:attrNameLst>
                                              <p:attrName>ppt_h</p:attrName>
                                            </p:attrNameLst>
                                          </p:cBhvr>
                                          <p:tavLst>
                                            <p:tav tm="0">
                                              <p:val>
                                                <p:fltVal val="0"/>
                                              </p:val>
                                            </p:tav>
                                            <p:tav tm="100000">
                                              <p:val>
                                                <p:strVal val="#ppt_h"/>
                                              </p:val>
                                            </p:tav>
                                          </p:tavLst>
                                        </p:anim>
                                      </p:childTnLst>
                                    </p:cTn>
                                  </p:par>
                                </p:childTnLst>
                              </p:cTn>
                            </p:par>
                            <p:par>
                              <p:cTn id="49" fill="hold">
                                <p:stCondLst>
                                  <p:cond delay="5950"/>
                                </p:stCondLst>
                                <p:childTnLst>
                                  <p:par>
                                    <p:cTn id="50" presetID="2" presetClass="entr" presetSubtype="1" fill="hold" nodeType="afterEffect" p14:presetBounceEnd="50000">
                                      <p:stCondLst>
                                        <p:cond delay="0"/>
                                      </p:stCondLst>
                                      <p:childTnLst>
                                        <p:set>
                                          <p:cBhvr>
                                            <p:cTn id="51" dur="1" fill="hold">
                                              <p:stCondLst>
                                                <p:cond delay="0"/>
                                              </p:stCondLst>
                                            </p:cTn>
                                            <p:tgtEl>
                                              <p:spTgt spid="68"/>
                                            </p:tgtEl>
                                            <p:attrNameLst>
                                              <p:attrName>style.visibility</p:attrName>
                                            </p:attrNameLst>
                                          </p:cBhvr>
                                          <p:to>
                                            <p:strVal val="visible"/>
                                          </p:to>
                                        </p:set>
                                        <p:anim calcmode="lin" valueType="num" p14:bounceEnd="50000">
                                          <p:cBhvr additive="base">
                                            <p:cTn id="52" dur="1000" fill="hold"/>
                                            <p:tgtEl>
                                              <p:spTgt spid="68"/>
                                            </p:tgtEl>
                                            <p:attrNameLst>
                                              <p:attrName>ppt_x</p:attrName>
                                            </p:attrNameLst>
                                          </p:cBhvr>
                                          <p:tavLst>
                                            <p:tav tm="0">
                                              <p:val>
                                                <p:strVal val="#ppt_x"/>
                                              </p:val>
                                            </p:tav>
                                            <p:tav tm="100000">
                                              <p:val>
                                                <p:strVal val="#ppt_x"/>
                                              </p:val>
                                            </p:tav>
                                          </p:tavLst>
                                        </p:anim>
                                        <p:anim calcmode="lin" valueType="num" p14:bounceEnd="50000">
                                          <p:cBhvr additive="base">
                                            <p:cTn id="53" dur="1000" fill="hold"/>
                                            <p:tgtEl>
                                              <p:spTgt spid="68"/>
                                            </p:tgtEl>
                                            <p:attrNameLst>
                                              <p:attrName>ppt_y</p:attrName>
                                            </p:attrNameLst>
                                          </p:cBhvr>
                                          <p:tavLst>
                                            <p:tav tm="0">
                                              <p:val>
                                                <p:strVal val="0-#ppt_h/2"/>
                                              </p:val>
                                            </p:tav>
                                            <p:tav tm="100000">
                                              <p:val>
                                                <p:strVal val="#ppt_y"/>
                                              </p:val>
                                            </p:tav>
                                          </p:tavLst>
                                        </p:anim>
                                      </p:childTnLst>
                                    </p:cTn>
                                  </p:par>
                                </p:childTnLst>
                              </p:cTn>
                            </p:par>
                            <p:par>
                              <p:cTn id="54" fill="hold">
                                <p:stCondLst>
                                  <p:cond delay="6950"/>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93"/>
                                            </p:tgtEl>
                                            <p:attrNameLst>
                                              <p:attrName>style.visibility</p:attrName>
                                            </p:attrNameLst>
                                          </p:cBhvr>
                                          <p:to>
                                            <p:strVal val="visible"/>
                                          </p:to>
                                        </p:set>
                                        <p:anim calcmode="lin" valueType="num">
                                          <p:cBhvr>
                                            <p:cTn id="57" dur="250" fill="hold"/>
                                            <p:tgtEl>
                                              <p:spTgt spid="93"/>
                                            </p:tgtEl>
                                            <p:attrNameLst>
                                              <p:attrName>ppt_x</p:attrName>
                                            </p:attrNameLst>
                                          </p:cBhvr>
                                          <p:tavLst>
                                            <p:tav tm="0">
                                              <p:val>
                                                <p:strVal val="#ppt_x"/>
                                              </p:val>
                                            </p:tav>
                                            <p:tav tm="100000">
                                              <p:val>
                                                <p:strVal val="#ppt_x"/>
                                              </p:val>
                                            </p:tav>
                                          </p:tavLst>
                                        </p:anim>
                                        <p:anim calcmode="lin" valueType="num">
                                          <p:cBhvr>
                                            <p:cTn id="58" dur="250" fill="hold"/>
                                            <p:tgtEl>
                                              <p:spTgt spid="93"/>
                                            </p:tgtEl>
                                            <p:attrNameLst>
                                              <p:attrName>ppt_y</p:attrName>
                                            </p:attrNameLst>
                                          </p:cBhvr>
                                          <p:tavLst>
                                            <p:tav tm="0">
                                              <p:val>
                                                <p:strVal val="#ppt_y-#ppt_h/2"/>
                                              </p:val>
                                            </p:tav>
                                            <p:tav tm="100000">
                                              <p:val>
                                                <p:strVal val="#ppt_y"/>
                                              </p:val>
                                            </p:tav>
                                          </p:tavLst>
                                        </p:anim>
                                        <p:anim calcmode="lin" valueType="num">
                                          <p:cBhvr>
                                            <p:cTn id="59" dur="250" fill="hold"/>
                                            <p:tgtEl>
                                              <p:spTgt spid="93"/>
                                            </p:tgtEl>
                                            <p:attrNameLst>
                                              <p:attrName>ppt_w</p:attrName>
                                            </p:attrNameLst>
                                          </p:cBhvr>
                                          <p:tavLst>
                                            <p:tav tm="0">
                                              <p:val>
                                                <p:strVal val="#ppt_w"/>
                                              </p:val>
                                            </p:tav>
                                            <p:tav tm="100000">
                                              <p:val>
                                                <p:strVal val="#ppt_w"/>
                                              </p:val>
                                            </p:tav>
                                          </p:tavLst>
                                        </p:anim>
                                        <p:anim calcmode="lin" valueType="num">
                                          <p:cBhvr>
                                            <p:cTn id="60" dur="250" fill="hold"/>
                                            <p:tgtEl>
                                              <p:spTgt spid="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6" grpId="0"/>
          <p:bldP spid="87" grpId="0"/>
          <p:bldP spid="89" grpId="0"/>
          <p:bldP spid="9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0-#ppt_w/2"/>
                                              </p:val>
                                            </p:tav>
                                            <p:tav tm="100000">
                                              <p:val>
                                                <p:strVal val="#ppt_x"/>
                                              </p:val>
                                            </p:tav>
                                          </p:tavLst>
                                        </p:anim>
                                        <p:anim calcmode="lin" valueType="num">
                                          <p:cBhvr additive="base">
                                            <p:cTn id="8" dur="500" fill="hold"/>
                                            <p:tgtEl>
                                              <p:spTgt spid="7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73"/>
                                            </p:tgtEl>
                                            <p:attrNameLst>
                                              <p:attrName>style.visibility</p:attrName>
                                            </p:attrNameLst>
                                          </p:cBhvr>
                                          <p:to>
                                            <p:strVal val="visible"/>
                                          </p:to>
                                        </p:set>
                                        <p:anim calcmode="lin" valueType="num">
                                          <p:cBhvr additive="base">
                                            <p:cTn id="16" dur="1000" fill="hold"/>
                                            <p:tgtEl>
                                              <p:spTgt spid="73"/>
                                            </p:tgtEl>
                                            <p:attrNameLst>
                                              <p:attrName>ppt_x</p:attrName>
                                            </p:attrNameLst>
                                          </p:cBhvr>
                                          <p:tavLst>
                                            <p:tav tm="0">
                                              <p:val>
                                                <p:strVal val="#ppt_x"/>
                                              </p:val>
                                            </p:tav>
                                            <p:tav tm="100000">
                                              <p:val>
                                                <p:strVal val="#ppt_x"/>
                                              </p:val>
                                            </p:tav>
                                          </p:tavLst>
                                        </p:anim>
                                        <p:anim calcmode="lin" valueType="num">
                                          <p:cBhvr additive="base">
                                            <p:cTn id="17" dur="1000" fill="hold"/>
                                            <p:tgtEl>
                                              <p:spTgt spid="73"/>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17" presetClass="entr" presetSubtype="1" fill="hold" grpId="0" nodeType="afterEffect">
                                      <p:stCondLst>
                                        <p:cond delay="0"/>
                                      </p:stCondLst>
                                      <p:iterate type="lt">
                                        <p:tmPct val="40000"/>
                                      </p:iterate>
                                      <p:childTnLst>
                                        <p:set>
                                          <p:cBhvr>
                                            <p:cTn id="20" dur="1" fill="hold">
                                              <p:stCondLst>
                                                <p:cond delay="0"/>
                                              </p:stCondLst>
                                            </p:cTn>
                                            <p:tgtEl>
                                              <p:spTgt spid="76"/>
                                            </p:tgtEl>
                                            <p:attrNameLst>
                                              <p:attrName>style.visibility</p:attrName>
                                            </p:attrNameLst>
                                          </p:cBhvr>
                                          <p:to>
                                            <p:strVal val="visible"/>
                                          </p:to>
                                        </p:se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50" fill="hold"/>
                                            <p:tgtEl>
                                              <p:spTgt spid="76"/>
                                            </p:tgtEl>
                                            <p:attrNameLst>
                                              <p:attrName>ppt_y</p:attrName>
                                            </p:attrNameLst>
                                          </p:cBhvr>
                                          <p:tavLst>
                                            <p:tav tm="0">
                                              <p:val>
                                                <p:strVal val="#ppt_y-#ppt_h/2"/>
                                              </p:val>
                                            </p:tav>
                                            <p:tav tm="100000">
                                              <p:val>
                                                <p:strVal val="#ppt_y"/>
                                              </p:val>
                                            </p:tav>
                                          </p:tavLst>
                                        </p:anim>
                                        <p:anim calcmode="lin" valueType="num">
                                          <p:cBhvr>
                                            <p:cTn id="23" dur="250" fill="hold"/>
                                            <p:tgtEl>
                                              <p:spTgt spid="76"/>
                                            </p:tgtEl>
                                            <p:attrNameLst>
                                              <p:attrName>ppt_w</p:attrName>
                                            </p:attrNameLst>
                                          </p:cBhvr>
                                          <p:tavLst>
                                            <p:tav tm="0">
                                              <p:val>
                                                <p:strVal val="#ppt_w"/>
                                              </p:val>
                                            </p:tav>
                                            <p:tav tm="100000">
                                              <p:val>
                                                <p:strVal val="#ppt_w"/>
                                              </p:val>
                                            </p:tav>
                                          </p:tavLst>
                                        </p:anim>
                                        <p:anim calcmode="lin" valueType="num">
                                          <p:cBhvr>
                                            <p:cTn id="24" dur="250" fill="hold"/>
                                            <p:tgtEl>
                                              <p:spTgt spid="76"/>
                                            </p:tgtEl>
                                            <p:attrNameLst>
                                              <p:attrName>ppt_h</p:attrName>
                                            </p:attrNameLst>
                                          </p:cBhvr>
                                          <p:tavLst>
                                            <p:tav tm="0">
                                              <p:val>
                                                <p:fltVal val="0"/>
                                              </p:val>
                                            </p:tav>
                                            <p:tav tm="100000">
                                              <p:val>
                                                <p:strVal val="#ppt_h"/>
                                              </p:val>
                                            </p:tav>
                                          </p:tavLst>
                                        </p:anim>
                                      </p:childTnLst>
                                    </p:cTn>
                                  </p:par>
                                </p:childTnLst>
                              </p:cTn>
                            </p:par>
                            <p:par>
                              <p:cTn id="25" fill="hold">
                                <p:stCondLst>
                                  <p:cond delay="2350"/>
                                </p:stCondLst>
                                <p:childTnLst>
                                  <p:par>
                                    <p:cTn id="26" presetID="2" presetClass="entr" presetSubtype="1" fill="hold" nodeType="afterEffect">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cBhvr additive="base">
                                            <p:cTn id="28" dur="1000" fill="hold"/>
                                            <p:tgtEl>
                                              <p:spTgt spid="72"/>
                                            </p:tgtEl>
                                            <p:attrNameLst>
                                              <p:attrName>ppt_x</p:attrName>
                                            </p:attrNameLst>
                                          </p:cBhvr>
                                          <p:tavLst>
                                            <p:tav tm="0">
                                              <p:val>
                                                <p:strVal val="#ppt_x"/>
                                              </p:val>
                                            </p:tav>
                                            <p:tav tm="100000">
                                              <p:val>
                                                <p:strVal val="#ppt_x"/>
                                              </p:val>
                                            </p:tav>
                                          </p:tavLst>
                                        </p:anim>
                                        <p:anim calcmode="lin" valueType="num">
                                          <p:cBhvr additive="base">
                                            <p:cTn id="29" dur="1000" fill="hold"/>
                                            <p:tgtEl>
                                              <p:spTgt spid="72"/>
                                            </p:tgtEl>
                                            <p:attrNameLst>
                                              <p:attrName>ppt_y</p:attrName>
                                            </p:attrNameLst>
                                          </p:cBhvr>
                                          <p:tavLst>
                                            <p:tav tm="0">
                                              <p:val>
                                                <p:strVal val="0-#ppt_h/2"/>
                                              </p:val>
                                            </p:tav>
                                            <p:tav tm="100000">
                                              <p:val>
                                                <p:strVal val="#ppt_y"/>
                                              </p:val>
                                            </p:tav>
                                          </p:tavLst>
                                        </p:anim>
                                      </p:childTnLst>
                                    </p:cTn>
                                  </p:par>
                                </p:childTnLst>
                              </p:cTn>
                            </p:par>
                            <p:par>
                              <p:cTn id="30" fill="hold">
                                <p:stCondLst>
                                  <p:cond delay="3350"/>
                                </p:stCondLst>
                                <p:childTnLst>
                                  <p:par>
                                    <p:cTn id="31" presetID="17" presetClass="entr" presetSubtype="1" fill="hold" grpId="0" nodeType="afterEffect">
                                      <p:stCondLst>
                                        <p:cond delay="0"/>
                                      </p:stCondLst>
                                      <p:iterate type="lt">
                                        <p:tmPct val="40000"/>
                                      </p:iterate>
                                      <p:childTnLst>
                                        <p:set>
                                          <p:cBhvr>
                                            <p:cTn id="32" dur="1" fill="hold">
                                              <p:stCondLst>
                                                <p:cond delay="0"/>
                                              </p:stCondLst>
                                            </p:cTn>
                                            <p:tgtEl>
                                              <p:spTgt spid="87"/>
                                            </p:tgtEl>
                                            <p:attrNameLst>
                                              <p:attrName>style.visibility</p:attrName>
                                            </p:attrNameLst>
                                          </p:cBhvr>
                                          <p:to>
                                            <p:strVal val="visible"/>
                                          </p:to>
                                        </p:set>
                                        <p:anim calcmode="lin" valueType="num">
                                          <p:cBhvr>
                                            <p:cTn id="33" dur="250" fill="hold"/>
                                            <p:tgtEl>
                                              <p:spTgt spid="87"/>
                                            </p:tgtEl>
                                            <p:attrNameLst>
                                              <p:attrName>ppt_x</p:attrName>
                                            </p:attrNameLst>
                                          </p:cBhvr>
                                          <p:tavLst>
                                            <p:tav tm="0">
                                              <p:val>
                                                <p:strVal val="#ppt_x"/>
                                              </p:val>
                                            </p:tav>
                                            <p:tav tm="100000">
                                              <p:val>
                                                <p:strVal val="#ppt_x"/>
                                              </p:val>
                                            </p:tav>
                                          </p:tavLst>
                                        </p:anim>
                                        <p:anim calcmode="lin" valueType="num">
                                          <p:cBhvr>
                                            <p:cTn id="34" dur="250" fill="hold"/>
                                            <p:tgtEl>
                                              <p:spTgt spid="87"/>
                                            </p:tgtEl>
                                            <p:attrNameLst>
                                              <p:attrName>ppt_y</p:attrName>
                                            </p:attrNameLst>
                                          </p:cBhvr>
                                          <p:tavLst>
                                            <p:tav tm="0">
                                              <p:val>
                                                <p:strVal val="#ppt_y-#ppt_h/2"/>
                                              </p:val>
                                            </p:tav>
                                            <p:tav tm="100000">
                                              <p:val>
                                                <p:strVal val="#ppt_y"/>
                                              </p:val>
                                            </p:tav>
                                          </p:tavLst>
                                        </p:anim>
                                        <p:anim calcmode="lin" valueType="num">
                                          <p:cBhvr>
                                            <p:cTn id="35" dur="250" fill="hold"/>
                                            <p:tgtEl>
                                              <p:spTgt spid="87"/>
                                            </p:tgtEl>
                                            <p:attrNameLst>
                                              <p:attrName>ppt_w</p:attrName>
                                            </p:attrNameLst>
                                          </p:cBhvr>
                                          <p:tavLst>
                                            <p:tav tm="0">
                                              <p:val>
                                                <p:strVal val="#ppt_w"/>
                                              </p:val>
                                            </p:tav>
                                            <p:tav tm="100000">
                                              <p:val>
                                                <p:strVal val="#ppt_w"/>
                                              </p:val>
                                            </p:tav>
                                          </p:tavLst>
                                        </p:anim>
                                        <p:anim calcmode="lin" valueType="num">
                                          <p:cBhvr>
                                            <p:cTn id="36" dur="250" fill="hold"/>
                                            <p:tgtEl>
                                              <p:spTgt spid="87"/>
                                            </p:tgtEl>
                                            <p:attrNameLst>
                                              <p:attrName>ppt_h</p:attrName>
                                            </p:attrNameLst>
                                          </p:cBhvr>
                                          <p:tavLst>
                                            <p:tav tm="0">
                                              <p:val>
                                                <p:fltVal val="0"/>
                                              </p:val>
                                            </p:tav>
                                            <p:tav tm="100000">
                                              <p:val>
                                                <p:strVal val="#ppt_h"/>
                                              </p:val>
                                            </p:tav>
                                          </p:tavLst>
                                        </p:anim>
                                      </p:childTnLst>
                                    </p:cTn>
                                  </p:par>
                                </p:childTnLst>
                              </p:cTn>
                            </p:par>
                            <p:par>
                              <p:cTn id="37" fill="hold">
                                <p:stCondLst>
                                  <p:cond delay="4200"/>
                                </p:stCondLst>
                                <p:childTnLst>
                                  <p:par>
                                    <p:cTn id="38" presetID="2" presetClass="entr" presetSubtype="1" fill="hold" nodeType="afterEffect">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1000" fill="hold"/>
                                            <p:tgtEl>
                                              <p:spTgt spid="71"/>
                                            </p:tgtEl>
                                            <p:attrNameLst>
                                              <p:attrName>ppt_x</p:attrName>
                                            </p:attrNameLst>
                                          </p:cBhvr>
                                          <p:tavLst>
                                            <p:tav tm="0">
                                              <p:val>
                                                <p:strVal val="#ppt_x"/>
                                              </p:val>
                                            </p:tav>
                                            <p:tav tm="100000">
                                              <p:val>
                                                <p:strVal val="#ppt_x"/>
                                              </p:val>
                                            </p:tav>
                                          </p:tavLst>
                                        </p:anim>
                                        <p:anim calcmode="lin" valueType="num">
                                          <p:cBhvr additive="base">
                                            <p:cTn id="41" dur="1000" fill="hold"/>
                                            <p:tgtEl>
                                              <p:spTgt spid="71"/>
                                            </p:tgtEl>
                                            <p:attrNameLst>
                                              <p:attrName>ppt_y</p:attrName>
                                            </p:attrNameLst>
                                          </p:cBhvr>
                                          <p:tavLst>
                                            <p:tav tm="0">
                                              <p:val>
                                                <p:strVal val="0-#ppt_h/2"/>
                                              </p:val>
                                            </p:tav>
                                            <p:tav tm="100000">
                                              <p:val>
                                                <p:strVal val="#ppt_y"/>
                                              </p:val>
                                            </p:tav>
                                          </p:tavLst>
                                        </p:anim>
                                      </p:childTnLst>
                                    </p:cTn>
                                  </p:par>
                                </p:childTnLst>
                              </p:cTn>
                            </p:par>
                            <p:par>
                              <p:cTn id="42" fill="hold">
                                <p:stCondLst>
                                  <p:cond delay="5200"/>
                                </p:stCondLst>
                                <p:childTnLst>
                                  <p:par>
                                    <p:cTn id="43" presetID="17" presetClass="entr" presetSubtype="1" fill="hold" grpId="0" nodeType="afterEffect">
                                      <p:stCondLst>
                                        <p:cond delay="0"/>
                                      </p:stCondLst>
                                      <p:iterate type="lt">
                                        <p:tmPct val="40000"/>
                                      </p:iterate>
                                      <p:childTnLst>
                                        <p:set>
                                          <p:cBhvr>
                                            <p:cTn id="44" dur="1" fill="hold">
                                              <p:stCondLst>
                                                <p:cond delay="0"/>
                                              </p:stCondLst>
                                            </p:cTn>
                                            <p:tgtEl>
                                              <p:spTgt spid="89"/>
                                            </p:tgtEl>
                                            <p:attrNameLst>
                                              <p:attrName>style.visibility</p:attrName>
                                            </p:attrNameLst>
                                          </p:cBhvr>
                                          <p:to>
                                            <p:strVal val="visible"/>
                                          </p:to>
                                        </p:set>
                                        <p:anim calcmode="lin" valueType="num">
                                          <p:cBhvr>
                                            <p:cTn id="45" dur="250" fill="hold"/>
                                            <p:tgtEl>
                                              <p:spTgt spid="89"/>
                                            </p:tgtEl>
                                            <p:attrNameLst>
                                              <p:attrName>ppt_x</p:attrName>
                                            </p:attrNameLst>
                                          </p:cBhvr>
                                          <p:tavLst>
                                            <p:tav tm="0">
                                              <p:val>
                                                <p:strVal val="#ppt_x"/>
                                              </p:val>
                                            </p:tav>
                                            <p:tav tm="100000">
                                              <p:val>
                                                <p:strVal val="#ppt_x"/>
                                              </p:val>
                                            </p:tav>
                                          </p:tavLst>
                                        </p:anim>
                                        <p:anim calcmode="lin" valueType="num">
                                          <p:cBhvr>
                                            <p:cTn id="46" dur="250" fill="hold"/>
                                            <p:tgtEl>
                                              <p:spTgt spid="89"/>
                                            </p:tgtEl>
                                            <p:attrNameLst>
                                              <p:attrName>ppt_y</p:attrName>
                                            </p:attrNameLst>
                                          </p:cBhvr>
                                          <p:tavLst>
                                            <p:tav tm="0">
                                              <p:val>
                                                <p:strVal val="#ppt_y-#ppt_h/2"/>
                                              </p:val>
                                            </p:tav>
                                            <p:tav tm="100000">
                                              <p:val>
                                                <p:strVal val="#ppt_y"/>
                                              </p:val>
                                            </p:tav>
                                          </p:tavLst>
                                        </p:anim>
                                        <p:anim calcmode="lin" valueType="num">
                                          <p:cBhvr>
                                            <p:cTn id="47" dur="250" fill="hold"/>
                                            <p:tgtEl>
                                              <p:spTgt spid="89"/>
                                            </p:tgtEl>
                                            <p:attrNameLst>
                                              <p:attrName>ppt_w</p:attrName>
                                            </p:attrNameLst>
                                          </p:cBhvr>
                                          <p:tavLst>
                                            <p:tav tm="0">
                                              <p:val>
                                                <p:strVal val="#ppt_w"/>
                                              </p:val>
                                            </p:tav>
                                            <p:tav tm="100000">
                                              <p:val>
                                                <p:strVal val="#ppt_w"/>
                                              </p:val>
                                            </p:tav>
                                          </p:tavLst>
                                        </p:anim>
                                        <p:anim calcmode="lin" valueType="num">
                                          <p:cBhvr>
                                            <p:cTn id="48" dur="250" fill="hold"/>
                                            <p:tgtEl>
                                              <p:spTgt spid="89"/>
                                            </p:tgtEl>
                                            <p:attrNameLst>
                                              <p:attrName>ppt_h</p:attrName>
                                            </p:attrNameLst>
                                          </p:cBhvr>
                                          <p:tavLst>
                                            <p:tav tm="0">
                                              <p:val>
                                                <p:fltVal val="0"/>
                                              </p:val>
                                            </p:tav>
                                            <p:tav tm="100000">
                                              <p:val>
                                                <p:strVal val="#ppt_h"/>
                                              </p:val>
                                            </p:tav>
                                          </p:tavLst>
                                        </p:anim>
                                      </p:childTnLst>
                                    </p:cTn>
                                  </p:par>
                                </p:childTnLst>
                              </p:cTn>
                            </p:par>
                            <p:par>
                              <p:cTn id="49" fill="hold">
                                <p:stCondLst>
                                  <p:cond delay="5950"/>
                                </p:stCondLst>
                                <p:childTnLst>
                                  <p:par>
                                    <p:cTn id="50" presetID="2" presetClass="entr" presetSubtype="1"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 calcmode="lin" valueType="num">
                                          <p:cBhvr additive="base">
                                            <p:cTn id="52" dur="1000" fill="hold"/>
                                            <p:tgtEl>
                                              <p:spTgt spid="68"/>
                                            </p:tgtEl>
                                            <p:attrNameLst>
                                              <p:attrName>ppt_x</p:attrName>
                                            </p:attrNameLst>
                                          </p:cBhvr>
                                          <p:tavLst>
                                            <p:tav tm="0">
                                              <p:val>
                                                <p:strVal val="#ppt_x"/>
                                              </p:val>
                                            </p:tav>
                                            <p:tav tm="100000">
                                              <p:val>
                                                <p:strVal val="#ppt_x"/>
                                              </p:val>
                                            </p:tav>
                                          </p:tavLst>
                                        </p:anim>
                                        <p:anim calcmode="lin" valueType="num">
                                          <p:cBhvr additive="base">
                                            <p:cTn id="53" dur="1000" fill="hold"/>
                                            <p:tgtEl>
                                              <p:spTgt spid="68"/>
                                            </p:tgtEl>
                                            <p:attrNameLst>
                                              <p:attrName>ppt_y</p:attrName>
                                            </p:attrNameLst>
                                          </p:cBhvr>
                                          <p:tavLst>
                                            <p:tav tm="0">
                                              <p:val>
                                                <p:strVal val="0-#ppt_h/2"/>
                                              </p:val>
                                            </p:tav>
                                            <p:tav tm="100000">
                                              <p:val>
                                                <p:strVal val="#ppt_y"/>
                                              </p:val>
                                            </p:tav>
                                          </p:tavLst>
                                        </p:anim>
                                      </p:childTnLst>
                                    </p:cTn>
                                  </p:par>
                                </p:childTnLst>
                              </p:cTn>
                            </p:par>
                            <p:par>
                              <p:cTn id="54" fill="hold">
                                <p:stCondLst>
                                  <p:cond delay="6950"/>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93"/>
                                            </p:tgtEl>
                                            <p:attrNameLst>
                                              <p:attrName>style.visibility</p:attrName>
                                            </p:attrNameLst>
                                          </p:cBhvr>
                                          <p:to>
                                            <p:strVal val="visible"/>
                                          </p:to>
                                        </p:set>
                                        <p:anim calcmode="lin" valueType="num">
                                          <p:cBhvr>
                                            <p:cTn id="57" dur="250" fill="hold"/>
                                            <p:tgtEl>
                                              <p:spTgt spid="93"/>
                                            </p:tgtEl>
                                            <p:attrNameLst>
                                              <p:attrName>ppt_x</p:attrName>
                                            </p:attrNameLst>
                                          </p:cBhvr>
                                          <p:tavLst>
                                            <p:tav tm="0">
                                              <p:val>
                                                <p:strVal val="#ppt_x"/>
                                              </p:val>
                                            </p:tav>
                                            <p:tav tm="100000">
                                              <p:val>
                                                <p:strVal val="#ppt_x"/>
                                              </p:val>
                                            </p:tav>
                                          </p:tavLst>
                                        </p:anim>
                                        <p:anim calcmode="lin" valueType="num">
                                          <p:cBhvr>
                                            <p:cTn id="58" dur="250" fill="hold"/>
                                            <p:tgtEl>
                                              <p:spTgt spid="93"/>
                                            </p:tgtEl>
                                            <p:attrNameLst>
                                              <p:attrName>ppt_y</p:attrName>
                                            </p:attrNameLst>
                                          </p:cBhvr>
                                          <p:tavLst>
                                            <p:tav tm="0">
                                              <p:val>
                                                <p:strVal val="#ppt_y-#ppt_h/2"/>
                                              </p:val>
                                            </p:tav>
                                            <p:tav tm="100000">
                                              <p:val>
                                                <p:strVal val="#ppt_y"/>
                                              </p:val>
                                            </p:tav>
                                          </p:tavLst>
                                        </p:anim>
                                        <p:anim calcmode="lin" valueType="num">
                                          <p:cBhvr>
                                            <p:cTn id="59" dur="250" fill="hold"/>
                                            <p:tgtEl>
                                              <p:spTgt spid="93"/>
                                            </p:tgtEl>
                                            <p:attrNameLst>
                                              <p:attrName>ppt_w</p:attrName>
                                            </p:attrNameLst>
                                          </p:cBhvr>
                                          <p:tavLst>
                                            <p:tav tm="0">
                                              <p:val>
                                                <p:strVal val="#ppt_w"/>
                                              </p:val>
                                            </p:tav>
                                            <p:tav tm="100000">
                                              <p:val>
                                                <p:strVal val="#ppt_w"/>
                                              </p:val>
                                            </p:tav>
                                          </p:tavLst>
                                        </p:anim>
                                        <p:anim calcmode="lin" valueType="num">
                                          <p:cBhvr>
                                            <p:cTn id="60" dur="250" fill="hold"/>
                                            <p:tgtEl>
                                              <p:spTgt spid="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6" grpId="0"/>
          <p:bldP spid="87" grpId="0"/>
          <p:bldP spid="89" grpId="0"/>
          <p:bldP spid="93"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4455"/>
        </a:solidFill>
        <a:effectLst/>
      </p:bgPr>
    </p:bg>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152086" y="3367890"/>
              <a:ext cx="477805" cy="577521"/>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2616773" y="4251798"/>
            <a:ext cx="1097280" cy="645160"/>
          </a:xfrm>
          <a:prstGeom prst="rect">
            <a:avLst/>
          </a:prstGeom>
          <a:noFill/>
        </p:spPr>
        <p:txBody>
          <a:bodyPr wrap="none" rtlCol="0">
            <a:spAutoFit/>
          </a:bodyPr>
          <a:lstStyle/>
          <a:p>
            <a:r>
              <a:rPr lang="zh-CN" altLang="en-US" sz="3600" b="1" smtClean="0">
                <a:solidFill>
                  <a:schemeClr val="bg2"/>
                </a:solidFill>
                <a:latin typeface="微软雅黑" panose="020B0503020204020204" pitchFamily="34" charset="-122"/>
                <a:ea typeface="微软雅黑" panose="020B0503020204020204" pitchFamily="34" charset="-122"/>
              </a:rPr>
              <a:t>概述</a:t>
            </a:r>
            <a:endParaRPr lang="zh-CN" altLang="en-US" sz="3600" b="1" smtClean="0">
              <a:solidFill>
                <a:schemeClr val="bg2"/>
              </a:solidFill>
              <a:latin typeface="微软雅黑" panose="020B0503020204020204" pitchFamily="34" charset="-122"/>
              <a:ea typeface="微软雅黑" panose="020B0503020204020204" pitchFamily="34" charset="-122"/>
            </a:endParaRPr>
          </a:p>
        </p:txBody>
      </p:sp>
      <p:pic>
        <p:nvPicPr>
          <p:cNvPr id="2050" name="Picture 2" descr="D:\360data\重要数据\桌面\4667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6383238" y="2419741"/>
            <a:ext cx="1415772" cy="46166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研究意义</a:t>
            </a:r>
            <a:endParaRPr lang="zh-CN" altLang="en-US" sz="2400">
              <a:solidFill>
                <a:schemeClr val="bg2"/>
              </a:solidFill>
              <a:latin typeface="微软雅黑" panose="020B0503020204020204" pitchFamily="34" charset="-122"/>
              <a:ea typeface="微软雅黑" panose="020B0503020204020204" pitchFamily="34" charset="-122"/>
            </a:endParaRPr>
          </a:p>
        </p:txBody>
      </p:sp>
      <p:sp>
        <p:nvSpPr>
          <p:cNvPr id="67" name="TextBox 66"/>
          <p:cNvSpPr txBox="1"/>
          <p:nvPr/>
        </p:nvSpPr>
        <p:spPr>
          <a:xfrm>
            <a:off x="6397208" y="3101469"/>
            <a:ext cx="1402080" cy="46037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相关技术</a:t>
            </a:r>
            <a:endParaRPr lang="zh-CN" altLang="en-US" sz="2400">
              <a:solidFill>
                <a:schemeClr val="bg2"/>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450" y="1550678"/>
            <a:ext cx="2868429" cy="2807721"/>
          </a:xfrm>
          <a:prstGeom prst="rect">
            <a:avLst/>
          </a:prstGeom>
        </p:spPr>
      </p:pic>
      <p:grpSp>
        <p:nvGrpSpPr>
          <p:cNvPr id="2" name="组合 1"/>
          <p:cNvGrpSpPr/>
          <p:nvPr/>
        </p:nvGrpSpPr>
        <p:grpSpPr>
          <a:xfrm>
            <a:off x="6032873" y="2597926"/>
            <a:ext cx="180975" cy="834280"/>
            <a:chOff x="6032873" y="1880798"/>
            <a:chExt cx="180975" cy="834280"/>
          </a:xfrm>
        </p:grpSpPr>
        <p:sp>
          <p:nvSpPr>
            <p:cNvPr id="3" name="直接连接符 14"/>
            <p:cNvSpPr>
              <a:spLocks noChangeShapeType="1"/>
            </p:cNvSpPr>
            <p:nvPr/>
          </p:nvSpPr>
          <p:spPr bwMode="auto">
            <a:xfrm>
              <a:off x="6123362" y="1897849"/>
              <a:ext cx="0" cy="817229"/>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p>
              <a:endParaRPr lang="zh-CN" altLang="en-US"/>
            </a:p>
          </p:txBody>
        </p:sp>
        <p:sp>
          <p:nvSpPr>
            <p:cNvPr id="4"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8" fill="hold" grpId="0" nodeType="withEffect">
                                  <p:stCondLst>
                                    <p:cond delay="3000"/>
                                  </p:stCondLst>
                                  <p:iterate type="lt">
                                    <p:tmPct val="30000"/>
                                  </p:iterate>
                                  <p:childTnLst>
                                    <p:set>
                                      <p:cBhvr>
                                        <p:cTn id="38" dur="1" fill="hold">
                                          <p:stCondLst>
                                            <p:cond delay="0"/>
                                          </p:stCondLst>
                                        </p:cTn>
                                        <p:tgtEl>
                                          <p:spTgt spid="65"/>
                                        </p:tgtEl>
                                        <p:attrNameLst>
                                          <p:attrName>style.visibility</p:attrName>
                                        </p:attrNameLst>
                                      </p:cBhvr>
                                      <p:to>
                                        <p:strVal val="visible"/>
                                      </p:to>
                                    </p:set>
                                    <p:animEffect transition="in" filter="wipe(left)">
                                      <p:cBhvr>
                                        <p:cTn id="39" dur="200"/>
                                        <p:tgtEl>
                                          <p:spTgt spid="65"/>
                                        </p:tgtEl>
                                      </p:cBhvr>
                                    </p:animEffect>
                                  </p:childTnLst>
                                </p:cTn>
                              </p:par>
                              <p:par>
                                <p:cTn id="40" presetID="36" presetClass="emph" presetSubtype="0" fill="hold" grpId="1" nodeType="withEffect">
                                  <p:stCondLst>
                                    <p:cond delay="3000"/>
                                  </p:stCondLst>
                                  <p:iterate type="lt">
                                    <p:tmPct val="30000"/>
                                  </p:iterate>
                                  <p:childTnLst>
                                    <p:animScale>
                                      <p:cBhvr>
                                        <p:cTn id="41" dur="100" autoRev="1" fill="hold">
                                          <p:stCondLst>
                                            <p:cond delay="0"/>
                                          </p:stCondLst>
                                        </p:cTn>
                                        <p:tgtEl>
                                          <p:spTgt spid="65"/>
                                        </p:tgtEl>
                                      </p:cBhvr>
                                      <p:to x="80000" y="100000"/>
                                    </p:animScale>
                                    <p:anim by="(#ppt_w*0.10)" calcmode="lin" valueType="num">
                                      <p:cBhvr>
                                        <p:cTn id="42" dur="100" autoRev="1" fill="hold">
                                          <p:stCondLst>
                                            <p:cond delay="0"/>
                                          </p:stCondLst>
                                        </p:cTn>
                                        <p:tgtEl>
                                          <p:spTgt spid="65"/>
                                        </p:tgtEl>
                                        <p:attrNameLst>
                                          <p:attrName>ppt_x</p:attrName>
                                        </p:attrNameLst>
                                      </p:cBhvr>
                                    </p:anim>
                                    <p:anim by="(-#ppt_w*0.10)" calcmode="lin" valueType="num">
                                      <p:cBhvr>
                                        <p:cTn id="43" dur="100" autoRev="1" fill="hold">
                                          <p:stCondLst>
                                            <p:cond delay="0"/>
                                          </p:stCondLst>
                                        </p:cTn>
                                        <p:tgtEl>
                                          <p:spTgt spid="65"/>
                                        </p:tgtEl>
                                        <p:attrNameLst>
                                          <p:attrName>ppt_y</p:attrName>
                                        </p:attrNameLst>
                                      </p:cBhvr>
                                    </p:anim>
                                    <p:animRot by="-480000">
                                      <p:cBhvr>
                                        <p:cTn id="44" dur="100" autoRev="1" fill="hold">
                                          <p:stCondLst>
                                            <p:cond delay="0"/>
                                          </p:stCondLst>
                                        </p:cTn>
                                        <p:tgtEl>
                                          <p:spTgt spid="65"/>
                                        </p:tgtEl>
                                        <p:attrNameLst>
                                          <p:attrName>r</p:attrName>
                                        </p:attrNameLst>
                                      </p:cBhvr>
                                    </p:animRot>
                                  </p:childTnLst>
                                </p:cTn>
                              </p:par>
                              <p:par>
                                <p:cTn id="45" presetID="22" presetClass="entr" presetSubtype="8" fill="hold" grpId="0" nodeType="withEffect">
                                  <p:stCondLst>
                                    <p:cond delay="4000"/>
                                  </p:stCondLst>
                                  <p:iterate type="lt">
                                    <p:tmPct val="30000"/>
                                  </p:iterate>
                                  <p:childTnLst>
                                    <p:set>
                                      <p:cBhvr>
                                        <p:cTn id="46" dur="1" fill="hold">
                                          <p:stCondLst>
                                            <p:cond delay="0"/>
                                          </p:stCondLst>
                                        </p:cTn>
                                        <p:tgtEl>
                                          <p:spTgt spid="67"/>
                                        </p:tgtEl>
                                        <p:attrNameLst>
                                          <p:attrName>style.visibility</p:attrName>
                                        </p:attrNameLst>
                                      </p:cBhvr>
                                      <p:to>
                                        <p:strVal val="visible"/>
                                      </p:to>
                                    </p:set>
                                    <p:animEffect transition="in" filter="wipe(left)">
                                      <p:cBhvr>
                                        <p:cTn id="47" dur="200"/>
                                        <p:tgtEl>
                                          <p:spTgt spid="67"/>
                                        </p:tgtEl>
                                      </p:cBhvr>
                                    </p:animEffect>
                                  </p:childTnLst>
                                </p:cTn>
                              </p:par>
                              <p:par>
                                <p:cTn id="48" presetID="36" presetClass="emph" presetSubtype="0" fill="hold" grpId="1" nodeType="withEffect">
                                  <p:stCondLst>
                                    <p:cond delay="4000"/>
                                  </p:stCondLst>
                                  <p:iterate type="lt">
                                    <p:tmPct val="30000"/>
                                  </p:iterate>
                                  <p:childTnLst>
                                    <p:animScale>
                                      <p:cBhvr>
                                        <p:cTn id="49" dur="100" autoRev="1" fill="hold">
                                          <p:stCondLst>
                                            <p:cond delay="0"/>
                                          </p:stCondLst>
                                        </p:cTn>
                                        <p:tgtEl>
                                          <p:spTgt spid="67"/>
                                        </p:tgtEl>
                                      </p:cBhvr>
                                      <p:to x="80000" y="100000"/>
                                    </p:animScale>
                                    <p:anim by="(#ppt_w*0.10)" calcmode="lin" valueType="num">
                                      <p:cBhvr>
                                        <p:cTn id="50" dur="100" autoRev="1" fill="hold">
                                          <p:stCondLst>
                                            <p:cond delay="0"/>
                                          </p:stCondLst>
                                        </p:cTn>
                                        <p:tgtEl>
                                          <p:spTgt spid="67"/>
                                        </p:tgtEl>
                                        <p:attrNameLst>
                                          <p:attrName>ppt_x</p:attrName>
                                        </p:attrNameLst>
                                      </p:cBhvr>
                                    </p:anim>
                                    <p:anim by="(-#ppt_w*0.10)" calcmode="lin" valueType="num">
                                      <p:cBhvr>
                                        <p:cTn id="51" dur="100" autoRev="1" fill="hold">
                                          <p:stCondLst>
                                            <p:cond delay="0"/>
                                          </p:stCondLst>
                                        </p:cTn>
                                        <p:tgtEl>
                                          <p:spTgt spid="67"/>
                                        </p:tgtEl>
                                        <p:attrNameLst>
                                          <p:attrName>ppt_y</p:attrName>
                                        </p:attrNameLst>
                                      </p:cBhvr>
                                    </p:anim>
                                    <p:animRot by="-480000">
                                      <p:cBhvr>
                                        <p:cTn id="52" dur="100" autoRev="1" fill="hold">
                                          <p:stCondLst>
                                            <p:cond delay="0"/>
                                          </p:stCondLst>
                                        </p:cTn>
                                        <p:tgtEl>
                                          <p:spTgt spid="67"/>
                                        </p:tgtEl>
                                        <p:attrNameLst>
                                          <p:attrName>r</p:attrName>
                                        </p:attrNameLst>
                                      </p:cBhvr>
                                    </p:animRot>
                                  </p:childTnLst>
                                </p:cTn>
                              </p:par>
                              <p:par>
                                <p:cTn id="53" presetID="22" presetClass="entr" presetSubtype="1" fill="hold" nodeType="withEffect">
                                  <p:stCondLst>
                                    <p:cond delay="2000"/>
                                  </p:stCondLst>
                                  <p:childTnLst>
                                    <p:set>
                                      <p:cBhvr>
                                        <p:cTn id="54" dur="1" fill="hold">
                                          <p:stCondLst>
                                            <p:cond delay="0"/>
                                          </p:stCondLst>
                                        </p:cTn>
                                        <p:tgtEl>
                                          <p:spTgt spid="2"/>
                                        </p:tgtEl>
                                        <p:attrNameLst>
                                          <p:attrName>style.visibility</p:attrName>
                                        </p:attrNameLst>
                                      </p:cBhvr>
                                      <p:to>
                                        <p:strVal val="visible"/>
                                      </p:to>
                                    </p:set>
                                    <p:animEffect transition="in" filter="wipe(up)">
                                      <p:cBhvr>
                                        <p:cTn id="5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65" grpId="0"/>
      <p:bldP spid="65" grpId="1"/>
      <p:bldP spid="67" grpId="0"/>
      <p:bldP spid="6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流程图: 离页连接符 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170432" y="548680"/>
            <a:ext cx="1210588" cy="40011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研究意义</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66" name="矩形 65"/>
          <p:cNvSpPr/>
          <p:nvPr/>
        </p:nvSpPr>
        <p:spPr>
          <a:xfrm>
            <a:off x="3502918" y="836186"/>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4334768" y="622459"/>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计步器</a:t>
            </a:r>
            <a:endParaRPr lang="zh-CN" altLang="en-US">
              <a:latin typeface="微软雅黑" panose="020B0503020204020204" pitchFamily="34" charset="-122"/>
              <a:ea typeface="微软雅黑" panose="020B0503020204020204" pitchFamily="34" charset="-122"/>
            </a:endParaRPr>
          </a:p>
        </p:txBody>
      </p:sp>
      <p:sp>
        <p:nvSpPr>
          <p:cNvPr id="67" name="六边形 66"/>
          <p:cNvSpPr/>
          <p:nvPr/>
        </p:nvSpPr>
        <p:spPr>
          <a:xfrm>
            <a:off x="1017202" y="2924944"/>
            <a:ext cx="1587056" cy="1368152"/>
          </a:xfrm>
          <a:prstGeom prst="hexag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smtClean="0">
                <a:latin typeface="微软雅黑" panose="020B0503020204020204" pitchFamily="34" charset="-122"/>
                <a:ea typeface="微软雅黑" panose="020B0503020204020204" pitchFamily="34" charset="-122"/>
              </a:rPr>
              <a:t>研究背景</a:t>
            </a:r>
            <a:endParaRPr lang="zh-CN" altLang="en-US" sz="3200">
              <a:latin typeface="微软雅黑" panose="020B0503020204020204" pitchFamily="34" charset="-122"/>
              <a:ea typeface="微软雅黑" panose="020B0503020204020204" pitchFamily="34" charset="-122"/>
            </a:endParaRPr>
          </a:p>
        </p:txBody>
      </p:sp>
      <p:cxnSp>
        <p:nvCxnSpPr>
          <p:cNvPr id="70" name="直接箭头连接符 69"/>
          <p:cNvCxnSpPr>
            <a:stCxn id="67" idx="5"/>
          </p:cNvCxnSpPr>
          <p:nvPr/>
        </p:nvCxnSpPr>
        <p:spPr>
          <a:xfrm flipV="1">
            <a:off x="2262220" y="1988840"/>
            <a:ext cx="1240698"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7" idx="0"/>
          </p:cNvCxnSpPr>
          <p:nvPr/>
        </p:nvCxnSpPr>
        <p:spPr>
          <a:xfrm>
            <a:off x="2604258" y="3609020"/>
            <a:ext cx="898660"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7" idx="1"/>
          </p:cNvCxnSpPr>
          <p:nvPr/>
        </p:nvCxnSpPr>
        <p:spPr>
          <a:xfrm>
            <a:off x="2262220" y="4293096"/>
            <a:ext cx="1240698"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718942" y="1126515"/>
            <a:ext cx="6048672" cy="891540"/>
          </a:xfrm>
          <a:prstGeom prst="rect">
            <a:avLst/>
          </a:prstGeom>
          <a:noFill/>
        </p:spPr>
        <p:txBody>
          <a:bodyPr wrap="square" rtlCol="0">
            <a:spAutoFit/>
          </a:bodyPr>
          <a:lstStyle/>
          <a:p>
            <a:pPr>
              <a:lnSpc>
                <a:spcPct val="130000"/>
              </a:lnSpc>
            </a:pPr>
            <a:r>
              <a:rPr lang="zh-CN" altLang="en-US" sz="2000" dirty="0">
                <a:solidFill>
                  <a:sysClr val="windowText" lastClr="000000"/>
                </a:solidFill>
                <a:latin typeface="微软雅黑" panose="020B0503020204020204" pitchFamily="34" charset="-122"/>
                <a:ea typeface="微软雅黑" panose="020B0503020204020204" pitchFamily="34" charset="-122"/>
              </a:rPr>
              <a:t>计步器用于统计人们的运动量，一般集成在智能手机或者手环类的穿戴设备中。</a:t>
            </a:r>
            <a:endParaRPr lang="zh-CN" altLang="en-US" sz="2000" dirty="0">
              <a:solidFill>
                <a:sysClr val="windowText" lastClr="000000"/>
              </a:solidFill>
              <a:latin typeface="微软雅黑" panose="020B0503020204020204" pitchFamily="34" charset="-122"/>
              <a:ea typeface="微软雅黑" panose="020B0503020204020204" pitchFamily="34" charset="-122"/>
            </a:endParaRPr>
          </a:p>
        </p:txBody>
      </p:sp>
      <p:sp>
        <p:nvSpPr>
          <p:cNvPr id="85" name="矩形 84"/>
          <p:cNvSpPr/>
          <p:nvPr/>
        </p:nvSpPr>
        <p:spPr>
          <a:xfrm>
            <a:off x="3492758" y="2564631"/>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4324608" y="2350904"/>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计步器促使人们运动</a:t>
            </a:r>
            <a:endParaRPr lang="zh-CN" altLang="en-US">
              <a:latin typeface="微软雅黑" panose="020B0503020204020204" pitchFamily="34" charset="-122"/>
              <a:ea typeface="微软雅黑" panose="020B0503020204020204" pitchFamily="34" charset="-122"/>
            </a:endParaRPr>
          </a:p>
        </p:txBody>
      </p:sp>
      <p:sp>
        <p:nvSpPr>
          <p:cNvPr id="87" name="TextBox 86"/>
          <p:cNvSpPr txBox="1"/>
          <p:nvPr/>
        </p:nvSpPr>
        <p:spPr>
          <a:xfrm>
            <a:off x="3708782" y="2854960"/>
            <a:ext cx="6048672" cy="1291590"/>
          </a:xfrm>
          <a:prstGeom prst="rect">
            <a:avLst/>
          </a:prstGeom>
          <a:noFill/>
        </p:spPr>
        <p:txBody>
          <a:bodyPr wrap="square" rtlCol="0">
            <a:spAutoFit/>
          </a:bodyPr>
          <a:lstStyle/>
          <a:p>
            <a:pPr>
              <a:lnSpc>
                <a:spcPct val="130000"/>
              </a:lnSpc>
            </a:pPr>
            <a:r>
              <a:rPr lang="zh-CN" altLang="en-US" sz="2000">
                <a:solidFill>
                  <a:sysClr val="windowText" lastClr="000000"/>
                </a:solidFill>
                <a:latin typeface="微软雅黑" panose="020B0503020204020204" pitchFamily="34" charset="-122"/>
                <a:ea typeface="微软雅黑" panose="020B0503020204020204" pitchFamily="34" charset="-122"/>
              </a:rPr>
              <a:t>随着人们生活质量的提升，运动和健康一直备受关注，每天能够精准的统计运动量并给出对应的运动建议将大幅提升身体素质和生活幸福感。</a:t>
            </a:r>
            <a:endParaRPr lang="zh-CN" altLang="en-US" sz="2000">
              <a:solidFill>
                <a:sysClr val="windowText" lastClr="000000"/>
              </a:solidFill>
              <a:latin typeface="微软雅黑" panose="020B0503020204020204" pitchFamily="34" charset="-122"/>
              <a:ea typeface="微软雅黑" panose="020B0503020204020204" pitchFamily="34" charset="-122"/>
            </a:endParaRPr>
          </a:p>
        </p:txBody>
      </p:sp>
      <p:sp>
        <p:nvSpPr>
          <p:cNvPr id="88" name="矩形 87"/>
          <p:cNvSpPr/>
          <p:nvPr/>
        </p:nvSpPr>
        <p:spPr>
          <a:xfrm>
            <a:off x="3502918" y="4364831"/>
            <a:ext cx="6361113" cy="1442457"/>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4334768" y="4151104"/>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当下计步器的痛点</a:t>
            </a:r>
            <a:endParaRPr lang="zh-CN" altLang="en-US">
              <a:latin typeface="微软雅黑" panose="020B0503020204020204" pitchFamily="34" charset="-122"/>
              <a:ea typeface="微软雅黑" panose="020B0503020204020204" pitchFamily="34" charset="-122"/>
            </a:endParaRPr>
          </a:p>
        </p:txBody>
      </p:sp>
      <p:sp>
        <p:nvSpPr>
          <p:cNvPr id="90" name="TextBox 89"/>
          <p:cNvSpPr txBox="1"/>
          <p:nvPr/>
        </p:nvSpPr>
        <p:spPr>
          <a:xfrm>
            <a:off x="3718942" y="4655160"/>
            <a:ext cx="6048672" cy="1691640"/>
          </a:xfrm>
          <a:prstGeom prst="rect">
            <a:avLst/>
          </a:prstGeom>
          <a:noFill/>
        </p:spPr>
        <p:txBody>
          <a:bodyPr wrap="square" rtlCol="0">
            <a:spAutoFit/>
          </a:bodyPr>
          <a:lstStyle/>
          <a:p>
            <a:pPr>
              <a:lnSpc>
                <a:spcPct val="130000"/>
              </a:lnSpc>
            </a:pPr>
            <a:r>
              <a:rPr lang="zh-CN" altLang="en-US" sz="2000">
                <a:solidFill>
                  <a:sysClr val="windowText" lastClr="000000"/>
                </a:solidFill>
                <a:latin typeface="微软雅黑" panose="020B0503020204020204" pitchFamily="34" charset="-122"/>
                <a:ea typeface="微软雅黑" panose="020B0503020204020204" pitchFamily="34" charset="-122"/>
              </a:rPr>
              <a:t>目前计步器数据采集和算法处于同一设备，而计步算法需要较高的运算性能且功耗较大，在资源有限的穿戴设备上性能大打折扣。在高速发展的物联网时代，设备分离和无线传输将非常高效。</a:t>
            </a:r>
            <a:endParaRPr lang="zh-CN" altLang="en-US" sz="200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14" presetClass="entr" presetSubtype="1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randombar(horizontal)">
                                          <p:cBhvr>
                                            <p:cTn id="19" dur="500"/>
                                            <p:tgtEl>
                                              <p:spTgt spid="67"/>
                                            </p:tgtEl>
                                          </p:cBhvr>
                                        </p:animEffect>
                                      </p:childTnLst>
                                    </p:cTn>
                                  </p:par>
                                </p:childTnLst>
                              </p:cTn>
                            </p:par>
                            <p:par>
                              <p:cTn id="20" fill="hold">
                                <p:stCondLst>
                                  <p:cond delay="1550"/>
                                </p:stCondLst>
                                <p:childTnLst>
                                  <p:par>
                                    <p:cTn id="21" presetID="22" presetClass="entr" presetSubtype="8"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wipe(left)">
                                          <p:cBhvr>
                                            <p:cTn id="23" dur="500"/>
                                            <p:tgtEl>
                                              <p:spTgt spid="70"/>
                                            </p:tgtEl>
                                          </p:cBhvr>
                                        </p:animEffect>
                                      </p:childTnLst>
                                    </p:cTn>
                                  </p:par>
                                  <p:par>
                                    <p:cTn id="24" presetID="22" presetClass="entr" presetSubtype="8" fill="hold"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left)">
                                          <p:cBhvr>
                                            <p:cTn id="26" dur="500"/>
                                            <p:tgtEl>
                                              <p:spTgt spid="72"/>
                                            </p:tgtEl>
                                          </p:cBhvr>
                                        </p:animEffect>
                                      </p:childTnLst>
                                    </p:cTn>
                                  </p:par>
                                  <p:par>
                                    <p:cTn id="27" presetID="22" presetClass="entr" presetSubtype="8"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left)">
                                          <p:cBhvr>
                                            <p:cTn id="29" dur="500"/>
                                            <p:tgtEl>
                                              <p:spTgt spid="73"/>
                                            </p:tgtEl>
                                          </p:cBhvr>
                                        </p:animEffect>
                                      </p:childTnLst>
                                    </p:cTn>
                                  </p:par>
                                </p:childTnLst>
                              </p:cTn>
                            </p:par>
                            <p:par>
                              <p:cTn id="30" fill="hold">
                                <p:stCondLst>
                                  <p:cond delay="2050"/>
                                </p:stCondLst>
                                <p:childTnLst>
                                  <p:par>
                                    <p:cTn id="31" presetID="16" presetClass="entr" presetSubtype="37" fill="hold" grpId="0"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barn(outVertical)">
                                          <p:cBhvr>
                                            <p:cTn id="33" dur="500"/>
                                            <p:tgtEl>
                                              <p:spTgt spid="65"/>
                                            </p:tgtEl>
                                          </p:cBhvr>
                                        </p:animEffect>
                                      </p:childTnLst>
                                    </p:cTn>
                                  </p:par>
                                </p:childTnLst>
                              </p:cTn>
                            </p:par>
                            <p:par>
                              <p:cTn id="34" fill="hold">
                                <p:stCondLst>
                                  <p:cond delay="2550"/>
                                </p:stCondLst>
                                <p:childTnLst>
                                  <p:par>
                                    <p:cTn id="35" presetID="2" presetClass="entr" presetSubtype="1" fill="hold" grpId="0" nodeType="afterEffect" p14:presetBounceEnd="50000">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14:bounceEnd="50000">
                                          <p:cBhvr additive="base">
                                            <p:cTn id="37" dur="500" fill="hold"/>
                                            <p:tgtEl>
                                              <p:spTgt spid="66"/>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66"/>
                                            </p:tgtEl>
                                            <p:attrNameLst>
                                              <p:attrName>ppt_y</p:attrName>
                                            </p:attrNameLst>
                                          </p:cBhvr>
                                          <p:tavLst>
                                            <p:tav tm="0">
                                              <p:val>
                                                <p:strVal val="0-#ppt_h/2"/>
                                              </p:val>
                                            </p:tav>
                                            <p:tav tm="100000">
                                              <p:val>
                                                <p:strVal val="#ppt_y"/>
                                              </p:val>
                                            </p:tav>
                                          </p:tavLst>
                                        </p:anim>
                                      </p:childTnLst>
                                    </p:cTn>
                                  </p:par>
                                </p:childTnLst>
                              </p:cTn>
                            </p:par>
                            <p:par>
                              <p:cTn id="39" fill="hold">
                                <p:stCondLst>
                                  <p:cond delay="3050"/>
                                </p:stCondLst>
                                <p:childTnLst>
                                  <p:par>
                                    <p:cTn id="40" presetID="22" presetClass="entr" presetSubtype="8" fill="hold" grpId="0" nodeType="afterEffect">
                                      <p:stCondLst>
                                        <p:cond delay="0"/>
                                      </p:stCondLst>
                                      <p:iterate type="lt">
                                        <p:tmPct val="30000"/>
                                      </p:iterate>
                                      <p:childTnLst>
                                        <p:set>
                                          <p:cBhvr>
                                            <p:cTn id="41" dur="1" fill="hold">
                                              <p:stCondLst>
                                                <p:cond delay="0"/>
                                              </p:stCondLst>
                                            </p:cTn>
                                            <p:tgtEl>
                                              <p:spTgt spid="84"/>
                                            </p:tgtEl>
                                            <p:attrNameLst>
                                              <p:attrName>style.visibility</p:attrName>
                                            </p:attrNameLst>
                                          </p:cBhvr>
                                          <p:to>
                                            <p:strVal val="visible"/>
                                          </p:to>
                                        </p:set>
                                        <p:animEffect transition="in" filter="wipe(left)">
                                          <p:cBhvr>
                                            <p:cTn id="42" dur="100"/>
                                            <p:tgtEl>
                                              <p:spTgt spid="84"/>
                                            </p:tgtEl>
                                          </p:cBhvr>
                                        </p:animEffect>
                                      </p:childTnLst>
                                    </p:cTn>
                                  </p:par>
                                  <p:par>
                                    <p:cTn id="43" presetID="36" presetClass="emph" presetSubtype="0" fill="hold" grpId="1" nodeType="withEffect">
                                      <p:stCondLst>
                                        <p:cond delay="0"/>
                                      </p:stCondLst>
                                      <p:iterate type="lt">
                                        <p:tmPct val="30000"/>
                                      </p:iterate>
                                      <p:childTnLst>
                                        <p:animScale>
                                          <p:cBhvr>
                                            <p:cTn id="44" dur="50" autoRev="1" fill="hold">
                                              <p:stCondLst>
                                                <p:cond delay="0"/>
                                              </p:stCondLst>
                                            </p:cTn>
                                            <p:tgtEl>
                                              <p:spTgt spid="84"/>
                                            </p:tgtEl>
                                          </p:cBhvr>
                                          <p:to x="80000" y="100000"/>
                                        </p:animScale>
                                        <p:anim by="(#ppt_w*0.10)" calcmode="lin" valueType="num">
                                          <p:cBhvr>
                                            <p:cTn id="45" dur="50" autoRev="1" fill="hold">
                                              <p:stCondLst>
                                                <p:cond delay="0"/>
                                              </p:stCondLst>
                                            </p:cTn>
                                            <p:tgtEl>
                                              <p:spTgt spid="84"/>
                                            </p:tgtEl>
                                            <p:attrNameLst>
                                              <p:attrName>ppt_x</p:attrName>
                                            </p:attrNameLst>
                                          </p:cBhvr>
                                        </p:anim>
                                        <p:anim by="(-#ppt_w*0.10)" calcmode="lin" valueType="num">
                                          <p:cBhvr>
                                            <p:cTn id="46" dur="50" autoRev="1" fill="hold">
                                              <p:stCondLst>
                                                <p:cond delay="0"/>
                                              </p:stCondLst>
                                            </p:cTn>
                                            <p:tgtEl>
                                              <p:spTgt spid="84"/>
                                            </p:tgtEl>
                                            <p:attrNameLst>
                                              <p:attrName>ppt_y</p:attrName>
                                            </p:attrNameLst>
                                          </p:cBhvr>
                                        </p:anim>
                                        <p:animRot by="-480000">
                                          <p:cBhvr>
                                            <p:cTn id="47" dur="50" autoRev="1" fill="hold">
                                              <p:stCondLst>
                                                <p:cond delay="0"/>
                                              </p:stCondLst>
                                            </p:cTn>
                                            <p:tgtEl>
                                              <p:spTgt spid="84"/>
                                            </p:tgtEl>
                                            <p:attrNameLst>
                                              <p:attrName>r</p:attrName>
                                            </p:attrNameLst>
                                          </p:cBhvr>
                                        </p:animRot>
                                      </p:childTnLst>
                                    </p:cTn>
                                  </p:par>
                                </p:childTnLst>
                              </p:cTn>
                            </p:par>
                            <p:par>
                              <p:cTn id="48" fill="hold">
                                <p:stCondLst>
                                  <p:cond delay="4170"/>
                                </p:stCondLst>
                                <p:childTnLst>
                                  <p:par>
                                    <p:cTn id="49" presetID="16" presetClass="entr" presetSubtype="37"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barn(outVertical)">
                                          <p:cBhvr>
                                            <p:cTn id="51" dur="500"/>
                                            <p:tgtEl>
                                              <p:spTgt spid="86"/>
                                            </p:tgtEl>
                                          </p:cBhvr>
                                        </p:animEffect>
                                      </p:childTnLst>
                                    </p:cTn>
                                  </p:par>
                                </p:childTnLst>
                              </p:cTn>
                            </p:par>
                            <p:par>
                              <p:cTn id="52" fill="hold">
                                <p:stCondLst>
                                  <p:cond delay="4670"/>
                                </p:stCondLst>
                                <p:childTnLst>
                                  <p:par>
                                    <p:cTn id="53" presetID="2" presetClass="entr" presetSubtype="1" fill="hold" grpId="0" nodeType="afterEffect" p14:presetBounceEnd="50000">
                                      <p:stCondLst>
                                        <p:cond delay="0"/>
                                      </p:stCondLst>
                                      <p:childTnLst>
                                        <p:set>
                                          <p:cBhvr>
                                            <p:cTn id="54" dur="1" fill="hold">
                                              <p:stCondLst>
                                                <p:cond delay="0"/>
                                              </p:stCondLst>
                                            </p:cTn>
                                            <p:tgtEl>
                                              <p:spTgt spid="85"/>
                                            </p:tgtEl>
                                            <p:attrNameLst>
                                              <p:attrName>style.visibility</p:attrName>
                                            </p:attrNameLst>
                                          </p:cBhvr>
                                          <p:to>
                                            <p:strVal val="visible"/>
                                          </p:to>
                                        </p:set>
                                        <p:anim calcmode="lin" valueType="num" p14:bounceEnd="50000">
                                          <p:cBhvr additive="base">
                                            <p:cTn id="55" dur="500" fill="hold"/>
                                            <p:tgtEl>
                                              <p:spTgt spid="85"/>
                                            </p:tgtEl>
                                            <p:attrNameLst>
                                              <p:attrName>ppt_x</p:attrName>
                                            </p:attrNameLst>
                                          </p:cBhvr>
                                          <p:tavLst>
                                            <p:tav tm="0">
                                              <p:val>
                                                <p:strVal val="#ppt_x"/>
                                              </p:val>
                                            </p:tav>
                                            <p:tav tm="100000">
                                              <p:val>
                                                <p:strVal val="#ppt_x"/>
                                              </p:val>
                                            </p:tav>
                                          </p:tavLst>
                                        </p:anim>
                                        <p:anim calcmode="lin" valueType="num" p14:bounceEnd="50000">
                                          <p:cBhvr additive="base">
                                            <p:cTn id="56" dur="500" fill="hold"/>
                                            <p:tgtEl>
                                              <p:spTgt spid="85"/>
                                            </p:tgtEl>
                                            <p:attrNameLst>
                                              <p:attrName>ppt_y</p:attrName>
                                            </p:attrNameLst>
                                          </p:cBhvr>
                                          <p:tavLst>
                                            <p:tav tm="0">
                                              <p:val>
                                                <p:strVal val="0-#ppt_h/2"/>
                                              </p:val>
                                            </p:tav>
                                            <p:tav tm="100000">
                                              <p:val>
                                                <p:strVal val="#ppt_y"/>
                                              </p:val>
                                            </p:tav>
                                          </p:tavLst>
                                        </p:anim>
                                      </p:childTnLst>
                                    </p:cTn>
                                  </p:par>
                                </p:childTnLst>
                              </p:cTn>
                            </p:par>
                            <p:par>
                              <p:cTn id="57" fill="hold">
                                <p:stCondLst>
                                  <p:cond delay="517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87"/>
                                            </p:tgtEl>
                                            <p:attrNameLst>
                                              <p:attrName>style.visibility</p:attrName>
                                            </p:attrNameLst>
                                          </p:cBhvr>
                                          <p:to>
                                            <p:strVal val="visible"/>
                                          </p:to>
                                        </p:set>
                                        <p:animEffect transition="in" filter="wipe(left)">
                                          <p:cBhvr>
                                            <p:cTn id="60" dur="100"/>
                                            <p:tgtEl>
                                              <p:spTgt spid="87"/>
                                            </p:tgtEl>
                                          </p:cBhvr>
                                        </p:animEffect>
                                      </p:childTnLst>
                                    </p:cTn>
                                  </p:par>
                                  <p:par>
                                    <p:cTn id="61" presetID="36" presetClass="emph" presetSubtype="0" fill="hold" grpId="1" nodeType="withEffect">
                                      <p:stCondLst>
                                        <p:cond delay="0"/>
                                      </p:stCondLst>
                                      <p:iterate type="lt">
                                        <p:tmPct val="30000"/>
                                      </p:iterate>
                                      <p:childTnLst>
                                        <p:animScale>
                                          <p:cBhvr>
                                            <p:cTn id="62" dur="50" autoRev="1" fill="hold">
                                              <p:stCondLst>
                                                <p:cond delay="0"/>
                                              </p:stCondLst>
                                            </p:cTn>
                                            <p:tgtEl>
                                              <p:spTgt spid="87"/>
                                            </p:tgtEl>
                                          </p:cBhvr>
                                          <p:to x="80000" y="100000"/>
                                        </p:animScale>
                                        <p:anim by="(#ppt_w*0.10)" calcmode="lin" valueType="num">
                                          <p:cBhvr>
                                            <p:cTn id="63" dur="50" autoRev="1" fill="hold">
                                              <p:stCondLst>
                                                <p:cond delay="0"/>
                                              </p:stCondLst>
                                            </p:cTn>
                                            <p:tgtEl>
                                              <p:spTgt spid="87"/>
                                            </p:tgtEl>
                                            <p:attrNameLst>
                                              <p:attrName>ppt_x</p:attrName>
                                            </p:attrNameLst>
                                          </p:cBhvr>
                                        </p:anim>
                                        <p:anim by="(-#ppt_w*0.10)" calcmode="lin" valueType="num">
                                          <p:cBhvr>
                                            <p:cTn id="64" dur="50" autoRev="1" fill="hold">
                                              <p:stCondLst>
                                                <p:cond delay="0"/>
                                              </p:stCondLst>
                                            </p:cTn>
                                            <p:tgtEl>
                                              <p:spTgt spid="87"/>
                                            </p:tgtEl>
                                            <p:attrNameLst>
                                              <p:attrName>ppt_y</p:attrName>
                                            </p:attrNameLst>
                                          </p:cBhvr>
                                        </p:anim>
                                        <p:animRot by="-480000">
                                          <p:cBhvr>
                                            <p:cTn id="65" dur="50" autoRev="1" fill="hold">
                                              <p:stCondLst>
                                                <p:cond delay="0"/>
                                              </p:stCondLst>
                                            </p:cTn>
                                            <p:tgtEl>
                                              <p:spTgt spid="87"/>
                                            </p:tgtEl>
                                            <p:attrNameLst>
                                              <p:attrName>r</p:attrName>
                                            </p:attrNameLst>
                                          </p:cBhvr>
                                        </p:animRot>
                                      </p:childTnLst>
                                    </p:cTn>
                                  </p:par>
                                </p:childTnLst>
                              </p:cTn>
                            </p:par>
                            <p:par>
                              <p:cTn id="66" fill="hold">
                                <p:stCondLst>
                                  <p:cond delay="7100"/>
                                </p:stCondLst>
                                <p:childTnLst>
                                  <p:par>
                                    <p:cTn id="67" presetID="16" presetClass="entr" presetSubtype="37"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barn(outVertical)">
                                          <p:cBhvr>
                                            <p:cTn id="69" dur="500"/>
                                            <p:tgtEl>
                                              <p:spTgt spid="89"/>
                                            </p:tgtEl>
                                          </p:cBhvr>
                                        </p:animEffect>
                                      </p:childTnLst>
                                    </p:cTn>
                                  </p:par>
                                </p:childTnLst>
                              </p:cTn>
                            </p:par>
                            <p:par>
                              <p:cTn id="70" fill="hold">
                                <p:stCondLst>
                                  <p:cond delay="7600"/>
                                </p:stCondLst>
                                <p:childTnLst>
                                  <p:par>
                                    <p:cTn id="71" presetID="2" presetClass="entr" presetSubtype="1" fill="hold" grpId="0" nodeType="afterEffect" p14:presetBounceEnd="50000">
                                      <p:stCondLst>
                                        <p:cond delay="0"/>
                                      </p:stCondLst>
                                      <p:childTnLst>
                                        <p:set>
                                          <p:cBhvr>
                                            <p:cTn id="72" dur="1" fill="hold">
                                              <p:stCondLst>
                                                <p:cond delay="0"/>
                                              </p:stCondLst>
                                            </p:cTn>
                                            <p:tgtEl>
                                              <p:spTgt spid="88"/>
                                            </p:tgtEl>
                                            <p:attrNameLst>
                                              <p:attrName>style.visibility</p:attrName>
                                            </p:attrNameLst>
                                          </p:cBhvr>
                                          <p:to>
                                            <p:strVal val="visible"/>
                                          </p:to>
                                        </p:set>
                                        <p:anim calcmode="lin" valueType="num" p14:bounceEnd="50000">
                                          <p:cBhvr additive="base">
                                            <p:cTn id="73" dur="500" fill="hold"/>
                                            <p:tgtEl>
                                              <p:spTgt spid="88"/>
                                            </p:tgtEl>
                                            <p:attrNameLst>
                                              <p:attrName>ppt_x</p:attrName>
                                            </p:attrNameLst>
                                          </p:cBhvr>
                                          <p:tavLst>
                                            <p:tav tm="0">
                                              <p:val>
                                                <p:strVal val="#ppt_x"/>
                                              </p:val>
                                            </p:tav>
                                            <p:tav tm="100000">
                                              <p:val>
                                                <p:strVal val="#ppt_x"/>
                                              </p:val>
                                            </p:tav>
                                          </p:tavLst>
                                        </p:anim>
                                        <p:anim calcmode="lin" valueType="num" p14:bounceEnd="50000">
                                          <p:cBhvr additive="base">
                                            <p:cTn id="74" dur="500" fill="hold"/>
                                            <p:tgtEl>
                                              <p:spTgt spid="88"/>
                                            </p:tgtEl>
                                            <p:attrNameLst>
                                              <p:attrName>ppt_y</p:attrName>
                                            </p:attrNameLst>
                                          </p:cBhvr>
                                          <p:tavLst>
                                            <p:tav tm="0">
                                              <p:val>
                                                <p:strVal val="0-#ppt_h/2"/>
                                              </p:val>
                                            </p:tav>
                                            <p:tav tm="100000">
                                              <p:val>
                                                <p:strVal val="#ppt_y"/>
                                              </p:val>
                                            </p:tav>
                                          </p:tavLst>
                                        </p:anim>
                                      </p:childTnLst>
                                    </p:cTn>
                                  </p:par>
                                </p:childTnLst>
                              </p:cTn>
                            </p:par>
                            <p:par>
                              <p:cTn id="75" fill="hold">
                                <p:stCondLst>
                                  <p:cond delay="8100"/>
                                </p:stCondLst>
                                <p:childTnLst>
                                  <p:par>
                                    <p:cTn id="76" presetID="22" presetClass="entr" presetSubtype="8" fill="hold" grpId="0" nodeType="afterEffect">
                                      <p:stCondLst>
                                        <p:cond delay="0"/>
                                      </p:stCondLst>
                                      <p:iterate type="lt">
                                        <p:tmPct val="30000"/>
                                      </p:iterate>
                                      <p:childTnLst>
                                        <p:set>
                                          <p:cBhvr>
                                            <p:cTn id="77" dur="1" fill="hold">
                                              <p:stCondLst>
                                                <p:cond delay="0"/>
                                              </p:stCondLst>
                                            </p:cTn>
                                            <p:tgtEl>
                                              <p:spTgt spid="90"/>
                                            </p:tgtEl>
                                            <p:attrNameLst>
                                              <p:attrName>style.visibility</p:attrName>
                                            </p:attrNameLst>
                                          </p:cBhvr>
                                          <p:to>
                                            <p:strVal val="visible"/>
                                          </p:to>
                                        </p:set>
                                        <p:animEffect transition="in" filter="wipe(left)">
                                          <p:cBhvr>
                                            <p:cTn id="78" dur="100"/>
                                            <p:tgtEl>
                                              <p:spTgt spid="90"/>
                                            </p:tgtEl>
                                          </p:cBhvr>
                                        </p:animEffect>
                                      </p:childTnLst>
                                    </p:cTn>
                                  </p:par>
                                  <p:par>
                                    <p:cTn id="79" presetID="36" presetClass="emph" presetSubtype="0" fill="hold" grpId="1" nodeType="withEffect">
                                      <p:stCondLst>
                                        <p:cond delay="0"/>
                                      </p:stCondLst>
                                      <p:iterate type="lt">
                                        <p:tmPct val="30000"/>
                                      </p:iterate>
                                      <p:childTnLst>
                                        <p:animScale>
                                          <p:cBhvr>
                                            <p:cTn id="80" dur="50" autoRev="1" fill="hold">
                                              <p:stCondLst>
                                                <p:cond delay="0"/>
                                              </p:stCondLst>
                                            </p:cTn>
                                            <p:tgtEl>
                                              <p:spTgt spid="90"/>
                                            </p:tgtEl>
                                          </p:cBhvr>
                                          <p:to x="80000" y="100000"/>
                                        </p:animScale>
                                        <p:anim by="(#ppt_w*0.10)" calcmode="lin" valueType="num">
                                          <p:cBhvr>
                                            <p:cTn id="81" dur="50" autoRev="1" fill="hold">
                                              <p:stCondLst>
                                                <p:cond delay="0"/>
                                              </p:stCondLst>
                                            </p:cTn>
                                            <p:tgtEl>
                                              <p:spTgt spid="90"/>
                                            </p:tgtEl>
                                            <p:attrNameLst>
                                              <p:attrName>ppt_x</p:attrName>
                                            </p:attrNameLst>
                                          </p:cBhvr>
                                        </p:anim>
                                        <p:anim by="(-#ppt_w*0.10)" calcmode="lin" valueType="num">
                                          <p:cBhvr>
                                            <p:cTn id="82" dur="50" autoRev="1" fill="hold">
                                              <p:stCondLst>
                                                <p:cond delay="0"/>
                                              </p:stCondLst>
                                            </p:cTn>
                                            <p:tgtEl>
                                              <p:spTgt spid="90"/>
                                            </p:tgtEl>
                                            <p:attrNameLst>
                                              <p:attrName>ppt_y</p:attrName>
                                            </p:attrNameLst>
                                          </p:cBhvr>
                                        </p:anim>
                                        <p:animRot by="-480000">
                                          <p:cBhvr>
                                            <p:cTn id="83" dur="50" autoRev="1" fill="hold">
                                              <p:stCondLst>
                                                <p:cond delay="0"/>
                                              </p:stCondLst>
                                            </p:cTn>
                                            <p:tgtEl>
                                              <p:spTgt spid="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66" grpId="0" bldLvl="0" animBg="1"/>
          <p:bldP spid="65" grpId="0" bldLvl="0" animBg="1"/>
          <p:bldP spid="67" grpId="0" animBg="1"/>
          <p:bldP spid="84" grpId="0"/>
          <p:bldP spid="84" grpId="1"/>
          <p:bldP spid="85" grpId="0" bldLvl="0" animBg="1"/>
          <p:bldP spid="86" grpId="0" bldLvl="0" animBg="1"/>
          <p:bldP spid="87" grpId="0"/>
          <p:bldP spid="87" grpId="1"/>
          <p:bldP spid="88" grpId="0" bldLvl="0" animBg="1"/>
          <p:bldP spid="89" grpId="0" bldLvl="0" animBg="1"/>
          <p:bldP spid="90" grpId="0"/>
          <p:bldP spid="90"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14" presetClass="entr" presetSubtype="1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randombar(horizontal)">
                                          <p:cBhvr>
                                            <p:cTn id="19" dur="500"/>
                                            <p:tgtEl>
                                              <p:spTgt spid="67"/>
                                            </p:tgtEl>
                                          </p:cBhvr>
                                        </p:animEffect>
                                      </p:childTnLst>
                                    </p:cTn>
                                  </p:par>
                                </p:childTnLst>
                              </p:cTn>
                            </p:par>
                            <p:par>
                              <p:cTn id="20" fill="hold">
                                <p:stCondLst>
                                  <p:cond delay="1550"/>
                                </p:stCondLst>
                                <p:childTnLst>
                                  <p:par>
                                    <p:cTn id="21" presetID="22" presetClass="entr" presetSubtype="8"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wipe(left)">
                                          <p:cBhvr>
                                            <p:cTn id="23" dur="500"/>
                                            <p:tgtEl>
                                              <p:spTgt spid="70"/>
                                            </p:tgtEl>
                                          </p:cBhvr>
                                        </p:animEffect>
                                      </p:childTnLst>
                                    </p:cTn>
                                  </p:par>
                                  <p:par>
                                    <p:cTn id="24" presetID="22" presetClass="entr" presetSubtype="8" fill="hold"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left)">
                                          <p:cBhvr>
                                            <p:cTn id="26" dur="500"/>
                                            <p:tgtEl>
                                              <p:spTgt spid="72"/>
                                            </p:tgtEl>
                                          </p:cBhvr>
                                        </p:animEffect>
                                      </p:childTnLst>
                                    </p:cTn>
                                  </p:par>
                                  <p:par>
                                    <p:cTn id="27" presetID="22" presetClass="entr" presetSubtype="8"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left)">
                                          <p:cBhvr>
                                            <p:cTn id="29" dur="500"/>
                                            <p:tgtEl>
                                              <p:spTgt spid="73"/>
                                            </p:tgtEl>
                                          </p:cBhvr>
                                        </p:animEffect>
                                      </p:childTnLst>
                                    </p:cTn>
                                  </p:par>
                                </p:childTnLst>
                              </p:cTn>
                            </p:par>
                            <p:par>
                              <p:cTn id="30" fill="hold">
                                <p:stCondLst>
                                  <p:cond delay="2050"/>
                                </p:stCondLst>
                                <p:childTnLst>
                                  <p:par>
                                    <p:cTn id="31" presetID="16" presetClass="entr" presetSubtype="37" fill="hold" grpId="0"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barn(outVertical)">
                                          <p:cBhvr>
                                            <p:cTn id="33" dur="500"/>
                                            <p:tgtEl>
                                              <p:spTgt spid="65"/>
                                            </p:tgtEl>
                                          </p:cBhvr>
                                        </p:animEffect>
                                      </p:childTnLst>
                                    </p:cTn>
                                  </p:par>
                                </p:childTnLst>
                              </p:cTn>
                            </p:par>
                            <p:par>
                              <p:cTn id="34" fill="hold">
                                <p:stCondLst>
                                  <p:cond delay="2550"/>
                                </p:stCondLst>
                                <p:childTnLst>
                                  <p:par>
                                    <p:cTn id="35" presetID="2" presetClass="entr" presetSubtype="1"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ppt_x"/>
                                              </p:val>
                                            </p:tav>
                                            <p:tav tm="100000">
                                              <p:val>
                                                <p:strVal val="#ppt_x"/>
                                              </p:val>
                                            </p:tav>
                                          </p:tavLst>
                                        </p:anim>
                                        <p:anim calcmode="lin" valueType="num">
                                          <p:cBhvr additive="base">
                                            <p:cTn id="38" dur="500" fill="hold"/>
                                            <p:tgtEl>
                                              <p:spTgt spid="66"/>
                                            </p:tgtEl>
                                            <p:attrNameLst>
                                              <p:attrName>ppt_y</p:attrName>
                                            </p:attrNameLst>
                                          </p:cBhvr>
                                          <p:tavLst>
                                            <p:tav tm="0">
                                              <p:val>
                                                <p:strVal val="0-#ppt_h/2"/>
                                              </p:val>
                                            </p:tav>
                                            <p:tav tm="100000">
                                              <p:val>
                                                <p:strVal val="#ppt_y"/>
                                              </p:val>
                                            </p:tav>
                                          </p:tavLst>
                                        </p:anim>
                                      </p:childTnLst>
                                    </p:cTn>
                                  </p:par>
                                </p:childTnLst>
                              </p:cTn>
                            </p:par>
                            <p:par>
                              <p:cTn id="39" fill="hold">
                                <p:stCondLst>
                                  <p:cond delay="3050"/>
                                </p:stCondLst>
                                <p:childTnLst>
                                  <p:par>
                                    <p:cTn id="40" presetID="22" presetClass="entr" presetSubtype="8" fill="hold" grpId="0" nodeType="afterEffect">
                                      <p:stCondLst>
                                        <p:cond delay="0"/>
                                      </p:stCondLst>
                                      <p:iterate type="lt">
                                        <p:tmPct val="30000"/>
                                      </p:iterate>
                                      <p:childTnLst>
                                        <p:set>
                                          <p:cBhvr>
                                            <p:cTn id="41" dur="1" fill="hold">
                                              <p:stCondLst>
                                                <p:cond delay="0"/>
                                              </p:stCondLst>
                                            </p:cTn>
                                            <p:tgtEl>
                                              <p:spTgt spid="84"/>
                                            </p:tgtEl>
                                            <p:attrNameLst>
                                              <p:attrName>style.visibility</p:attrName>
                                            </p:attrNameLst>
                                          </p:cBhvr>
                                          <p:to>
                                            <p:strVal val="visible"/>
                                          </p:to>
                                        </p:set>
                                        <p:animEffect transition="in" filter="wipe(left)">
                                          <p:cBhvr>
                                            <p:cTn id="42" dur="100"/>
                                            <p:tgtEl>
                                              <p:spTgt spid="84"/>
                                            </p:tgtEl>
                                          </p:cBhvr>
                                        </p:animEffect>
                                      </p:childTnLst>
                                    </p:cTn>
                                  </p:par>
                                  <p:par>
                                    <p:cTn id="43" presetID="36" presetClass="emph" presetSubtype="0" fill="hold" grpId="1" nodeType="withEffect">
                                      <p:stCondLst>
                                        <p:cond delay="0"/>
                                      </p:stCondLst>
                                      <p:iterate type="lt">
                                        <p:tmPct val="30000"/>
                                      </p:iterate>
                                      <p:childTnLst>
                                        <p:animScale>
                                          <p:cBhvr>
                                            <p:cTn id="44" dur="50" autoRev="1" fill="hold">
                                              <p:stCondLst>
                                                <p:cond delay="0"/>
                                              </p:stCondLst>
                                            </p:cTn>
                                            <p:tgtEl>
                                              <p:spTgt spid="84"/>
                                            </p:tgtEl>
                                          </p:cBhvr>
                                          <p:to x="80000" y="100000"/>
                                        </p:animScale>
                                        <p:anim by="(#ppt_w*0.10)" calcmode="lin" valueType="num">
                                          <p:cBhvr>
                                            <p:cTn id="45" dur="50" autoRev="1" fill="hold">
                                              <p:stCondLst>
                                                <p:cond delay="0"/>
                                              </p:stCondLst>
                                            </p:cTn>
                                            <p:tgtEl>
                                              <p:spTgt spid="84"/>
                                            </p:tgtEl>
                                            <p:attrNameLst>
                                              <p:attrName>ppt_x</p:attrName>
                                            </p:attrNameLst>
                                          </p:cBhvr>
                                        </p:anim>
                                        <p:anim by="(-#ppt_w*0.10)" calcmode="lin" valueType="num">
                                          <p:cBhvr>
                                            <p:cTn id="46" dur="50" autoRev="1" fill="hold">
                                              <p:stCondLst>
                                                <p:cond delay="0"/>
                                              </p:stCondLst>
                                            </p:cTn>
                                            <p:tgtEl>
                                              <p:spTgt spid="84"/>
                                            </p:tgtEl>
                                            <p:attrNameLst>
                                              <p:attrName>ppt_y</p:attrName>
                                            </p:attrNameLst>
                                          </p:cBhvr>
                                        </p:anim>
                                        <p:animRot by="-480000">
                                          <p:cBhvr>
                                            <p:cTn id="47" dur="50" autoRev="1" fill="hold">
                                              <p:stCondLst>
                                                <p:cond delay="0"/>
                                              </p:stCondLst>
                                            </p:cTn>
                                            <p:tgtEl>
                                              <p:spTgt spid="84"/>
                                            </p:tgtEl>
                                            <p:attrNameLst>
                                              <p:attrName>r</p:attrName>
                                            </p:attrNameLst>
                                          </p:cBhvr>
                                        </p:animRot>
                                      </p:childTnLst>
                                    </p:cTn>
                                  </p:par>
                                </p:childTnLst>
                              </p:cTn>
                            </p:par>
                            <p:par>
                              <p:cTn id="48" fill="hold">
                                <p:stCondLst>
                                  <p:cond delay="4170"/>
                                </p:stCondLst>
                                <p:childTnLst>
                                  <p:par>
                                    <p:cTn id="49" presetID="16" presetClass="entr" presetSubtype="37"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barn(outVertical)">
                                          <p:cBhvr>
                                            <p:cTn id="51" dur="500"/>
                                            <p:tgtEl>
                                              <p:spTgt spid="86"/>
                                            </p:tgtEl>
                                          </p:cBhvr>
                                        </p:animEffect>
                                      </p:childTnLst>
                                    </p:cTn>
                                  </p:par>
                                </p:childTnLst>
                              </p:cTn>
                            </p:par>
                            <p:par>
                              <p:cTn id="52" fill="hold">
                                <p:stCondLst>
                                  <p:cond delay="4670"/>
                                </p:stCondLst>
                                <p:childTnLst>
                                  <p:par>
                                    <p:cTn id="53" presetID="2" presetClass="entr" presetSubtype="1" fill="hold" grpId="0" nodeType="afterEffect">
                                      <p:stCondLst>
                                        <p:cond delay="0"/>
                                      </p:stCondLst>
                                      <p:childTnLst>
                                        <p:set>
                                          <p:cBhvr>
                                            <p:cTn id="54" dur="1" fill="hold">
                                              <p:stCondLst>
                                                <p:cond delay="0"/>
                                              </p:stCondLst>
                                            </p:cTn>
                                            <p:tgtEl>
                                              <p:spTgt spid="85"/>
                                            </p:tgtEl>
                                            <p:attrNameLst>
                                              <p:attrName>style.visibility</p:attrName>
                                            </p:attrNameLst>
                                          </p:cBhvr>
                                          <p:to>
                                            <p:strVal val="visible"/>
                                          </p:to>
                                        </p:set>
                                        <p:anim calcmode="lin" valueType="num">
                                          <p:cBhvr additive="base">
                                            <p:cTn id="55" dur="500" fill="hold"/>
                                            <p:tgtEl>
                                              <p:spTgt spid="85"/>
                                            </p:tgtEl>
                                            <p:attrNameLst>
                                              <p:attrName>ppt_x</p:attrName>
                                            </p:attrNameLst>
                                          </p:cBhvr>
                                          <p:tavLst>
                                            <p:tav tm="0">
                                              <p:val>
                                                <p:strVal val="#ppt_x"/>
                                              </p:val>
                                            </p:tav>
                                            <p:tav tm="100000">
                                              <p:val>
                                                <p:strVal val="#ppt_x"/>
                                              </p:val>
                                            </p:tav>
                                          </p:tavLst>
                                        </p:anim>
                                        <p:anim calcmode="lin" valueType="num">
                                          <p:cBhvr additive="base">
                                            <p:cTn id="56" dur="500" fill="hold"/>
                                            <p:tgtEl>
                                              <p:spTgt spid="85"/>
                                            </p:tgtEl>
                                            <p:attrNameLst>
                                              <p:attrName>ppt_y</p:attrName>
                                            </p:attrNameLst>
                                          </p:cBhvr>
                                          <p:tavLst>
                                            <p:tav tm="0">
                                              <p:val>
                                                <p:strVal val="0-#ppt_h/2"/>
                                              </p:val>
                                            </p:tav>
                                            <p:tav tm="100000">
                                              <p:val>
                                                <p:strVal val="#ppt_y"/>
                                              </p:val>
                                            </p:tav>
                                          </p:tavLst>
                                        </p:anim>
                                      </p:childTnLst>
                                    </p:cTn>
                                  </p:par>
                                </p:childTnLst>
                              </p:cTn>
                            </p:par>
                            <p:par>
                              <p:cTn id="57" fill="hold">
                                <p:stCondLst>
                                  <p:cond delay="5170"/>
                                </p:stCondLst>
                                <p:childTnLst>
                                  <p:par>
                                    <p:cTn id="58" presetID="22" presetClass="entr" presetSubtype="8" fill="hold" grpId="0" nodeType="afterEffect">
                                      <p:stCondLst>
                                        <p:cond delay="0"/>
                                      </p:stCondLst>
                                      <p:iterate type="lt">
                                        <p:tmPct val="30000"/>
                                      </p:iterate>
                                      <p:childTnLst>
                                        <p:set>
                                          <p:cBhvr>
                                            <p:cTn id="59" dur="1" fill="hold">
                                              <p:stCondLst>
                                                <p:cond delay="0"/>
                                              </p:stCondLst>
                                            </p:cTn>
                                            <p:tgtEl>
                                              <p:spTgt spid="87"/>
                                            </p:tgtEl>
                                            <p:attrNameLst>
                                              <p:attrName>style.visibility</p:attrName>
                                            </p:attrNameLst>
                                          </p:cBhvr>
                                          <p:to>
                                            <p:strVal val="visible"/>
                                          </p:to>
                                        </p:set>
                                        <p:animEffect transition="in" filter="wipe(left)">
                                          <p:cBhvr>
                                            <p:cTn id="60" dur="100"/>
                                            <p:tgtEl>
                                              <p:spTgt spid="87"/>
                                            </p:tgtEl>
                                          </p:cBhvr>
                                        </p:animEffect>
                                      </p:childTnLst>
                                    </p:cTn>
                                  </p:par>
                                  <p:par>
                                    <p:cTn id="61" presetID="36" presetClass="emph" presetSubtype="0" fill="hold" grpId="1" nodeType="withEffect">
                                      <p:stCondLst>
                                        <p:cond delay="0"/>
                                      </p:stCondLst>
                                      <p:iterate type="lt">
                                        <p:tmPct val="30000"/>
                                      </p:iterate>
                                      <p:childTnLst>
                                        <p:animScale>
                                          <p:cBhvr>
                                            <p:cTn id="62" dur="50" autoRev="1" fill="hold">
                                              <p:stCondLst>
                                                <p:cond delay="0"/>
                                              </p:stCondLst>
                                            </p:cTn>
                                            <p:tgtEl>
                                              <p:spTgt spid="87"/>
                                            </p:tgtEl>
                                          </p:cBhvr>
                                          <p:to x="80000" y="100000"/>
                                        </p:animScale>
                                        <p:anim by="(#ppt_w*0.10)" calcmode="lin" valueType="num">
                                          <p:cBhvr>
                                            <p:cTn id="63" dur="50" autoRev="1" fill="hold">
                                              <p:stCondLst>
                                                <p:cond delay="0"/>
                                              </p:stCondLst>
                                            </p:cTn>
                                            <p:tgtEl>
                                              <p:spTgt spid="87"/>
                                            </p:tgtEl>
                                            <p:attrNameLst>
                                              <p:attrName>ppt_x</p:attrName>
                                            </p:attrNameLst>
                                          </p:cBhvr>
                                        </p:anim>
                                        <p:anim by="(-#ppt_w*0.10)" calcmode="lin" valueType="num">
                                          <p:cBhvr>
                                            <p:cTn id="64" dur="50" autoRev="1" fill="hold">
                                              <p:stCondLst>
                                                <p:cond delay="0"/>
                                              </p:stCondLst>
                                            </p:cTn>
                                            <p:tgtEl>
                                              <p:spTgt spid="87"/>
                                            </p:tgtEl>
                                            <p:attrNameLst>
                                              <p:attrName>ppt_y</p:attrName>
                                            </p:attrNameLst>
                                          </p:cBhvr>
                                        </p:anim>
                                        <p:animRot by="-480000">
                                          <p:cBhvr>
                                            <p:cTn id="65" dur="50" autoRev="1" fill="hold">
                                              <p:stCondLst>
                                                <p:cond delay="0"/>
                                              </p:stCondLst>
                                            </p:cTn>
                                            <p:tgtEl>
                                              <p:spTgt spid="87"/>
                                            </p:tgtEl>
                                            <p:attrNameLst>
                                              <p:attrName>r</p:attrName>
                                            </p:attrNameLst>
                                          </p:cBhvr>
                                        </p:animRot>
                                      </p:childTnLst>
                                    </p:cTn>
                                  </p:par>
                                </p:childTnLst>
                              </p:cTn>
                            </p:par>
                            <p:par>
                              <p:cTn id="66" fill="hold">
                                <p:stCondLst>
                                  <p:cond delay="7100"/>
                                </p:stCondLst>
                                <p:childTnLst>
                                  <p:par>
                                    <p:cTn id="67" presetID="16" presetClass="entr" presetSubtype="37" fill="hold" grpId="0"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barn(outVertical)">
                                          <p:cBhvr>
                                            <p:cTn id="69" dur="500"/>
                                            <p:tgtEl>
                                              <p:spTgt spid="89"/>
                                            </p:tgtEl>
                                          </p:cBhvr>
                                        </p:animEffect>
                                      </p:childTnLst>
                                    </p:cTn>
                                  </p:par>
                                </p:childTnLst>
                              </p:cTn>
                            </p:par>
                            <p:par>
                              <p:cTn id="70" fill="hold">
                                <p:stCondLst>
                                  <p:cond delay="7600"/>
                                </p:stCondLst>
                                <p:childTnLst>
                                  <p:par>
                                    <p:cTn id="71" presetID="2" presetClass="entr" presetSubtype="1" fill="hold" grpId="0" nodeType="afterEffect">
                                      <p:stCondLst>
                                        <p:cond delay="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500" fill="hold"/>
                                            <p:tgtEl>
                                              <p:spTgt spid="88"/>
                                            </p:tgtEl>
                                            <p:attrNameLst>
                                              <p:attrName>ppt_x</p:attrName>
                                            </p:attrNameLst>
                                          </p:cBhvr>
                                          <p:tavLst>
                                            <p:tav tm="0">
                                              <p:val>
                                                <p:strVal val="#ppt_x"/>
                                              </p:val>
                                            </p:tav>
                                            <p:tav tm="100000">
                                              <p:val>
                                                <p:strVal val="#ppt_x"/>
                                              </p:val>
                                            </p:tav>
                                          </p:tavLst>
                                        </p:anim>
                                        <p:anim calcmode="lin" valueType="num">
                                          <p:cBhvr additive="base">
                                            <p:cTn id="74" dur="500" fill="hold"/>
                                            <p:tgtEl>
                                              <p:spTgt spid="88"/>
                                            </p:tgtEl>
                                            <p:attrNameLst>
                                              <p:attrName>ppt_y</p:attrName>
                                            </p:attrNameLst>
                                          </p:cBhvr>
                                          <p:tavLst>
                                            <p:tav tm="0">
                                              <p:val>
                                                <p:strVal val="0-#ppt_h/2"/>
                                              </p:val>
                                            </p:tav>
                                            <p:tav tm="100000">
                                              <p:val>
                                                <p:strVal val="#ppt_y"/>
                                              </p:val>
                                            </p:tav>
                                          </p:tavLst>
                                        </p:anim>
                                      </p:childTnLst>
                                    </p:cTn>
                                  </p:par>
                                </p:childTnLst>
                              </p:cTn>
                            </p:par>
                            <p:par>
                              <p:cTn id="75" fill="hold">
                                <p:stCondLst>
                                  <p:cond delay="8100"/>
                                </p:stCondLst>
                                <p:childTnLst>
                                  <p:par>
                                    <p:cTn id="76" presetID="22" presetClass="entr" presetSubtype="8" fill="hold" grpId="0" nodeType="afterEffect">
                                      <p:stCondLst>
                                        <p:cond delay="0"/>
                                      </p:stCondLst>
                                      <p:iterate type="lt">
                                        <p:tmPct val="30000"/>
                                      </p:iterate>
                                      <p:childTnLst>
                                        <p:set>
                                          <p:cBhvr>
                                            <p:cTn id="77" dur="1" fill="hold">
                                              <p:stCondLst>
                                                <p:cond delay="0"/>
                                              </p:stCondLst>
                                            </p:cTn>
                                            <p:tgtEl>
                                              <p:spTgt spid="90"/>
                                            </p:tgtEl>
                                            <p:attrNameLst>
                                              <p:attrName>style.visibility</p:attrName>
                                            </p:attrNameLst>
                                          </p:cBhvr>
                                          <p:to>
                                            <p:strVal val="visible"/>
                                          </p:to>
                                        </p:set>
                                        <p:animEffect transition="in" filter="wipe(left)">
                                          <p:cBhvr>
                                            <p:cTn id="78" dur="100"/>
                                            <p:tgtEl>
                                              <p:spTgt spid="90"/>
                                            </p:tgtEl>
                                          </p:cBhvr>
                                        </p:animEffect>
                                      </p:childTnLst>
                                    </p:cTn>
                                  </p:par>
                                  <p:par>
                                    <p:cTn id="79" presetID="36" presetClass="emph" presetSubtype="0" fill="hold" grpId="1" nodeType="withEffect">
                                      <p:stCondLst>
                                        <p:cond delay="0"/>
                                      </p:stCondLst>
                                      <p:iterate type="lt">
                                        <p:tmPct val="30000"/>
                                      </p:iterate>
                                      <p:childTnLst>
                                        <p:animScale>
                                          <p:cBhvr>
                                            <p:cTn id="80" dur="50" autoRev="1" fill="hold">
                                              <p:stCondLst>
                                                <p:cond delay="0"/>
                                              </p:stCondLst>
                                            </p:cTn>
                                            <p:tgtEl>
                                              <p:spTgt spid="90"/>
                                            </p:tgtEl>
                                          </p:cBhvr>
                                          <p:to x="80000" y="100000"/>
                                        </p:animScale>
                                        <p:anim by="(#ppt_w*0.10)" calcmode="lin" valueType="num">
                                          <p:cBhvr>
                                            <p:cTn id="81" dur="50" autoRev="1" fill="hold">
                                              <p:stCondLst>
                                                <p:cond delay="0"/>
                                              </p:stCondLst>
                                            </p:cTn>
                                            <p:tgtEl>
                                              <p:spTgt spid="90"/>
                                            </p:tgtEl>
                                            <p:attrNameLst>
                                              <p:attrName>ppt_x</p:attrName>
                                            </p:attrNameLst>
                                          </p:cBhvr>
                                        </p:anim>
                                        <p:anim by="(-#ppt_w*0.10)" calcmode="lin" valueType="num">
                                          <p:cBhvr>
                                            <p:cTn id="82" dur="50" autoRev="1" fill="hold">
                                              <p:stCondLst>
                                                <p:cond delay="0"/>
                                              </p:stCondLst>
                                            </p:cTn>
                                            <p:tgtEl>
                                              <p:spTgt spid="90"/>
                                            </p:tgtEl>
                                            <p:attrNameLst>
                                              <p:attrName>ppt_y</p:attrName>
                                            </p:attrNameLst>
                                          </p:cBhvr>
                                        </p:anim>
                                        <p:animRot by="-480000">
                                          <p:cBhvr>
                                            <p:cTn id="83" dur="50" autoRev="1" fill="hold">
                                              <p:stCondLst>
                                                <p:cond delay="0"/>
                                              </p:stCondLst>
                                            </p:cTn>
                                            <p:tgtEl>
                                              <p:spTgt spid="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66" grpId="0" bldLvl="0" animBg="1"/>
          <p:bldP spid="65" grpId="0" bldLvl="0" animBg="1"/>
          <p:bldP spid="67" grpId="0" animBg="1"/>
          <p:bldP spid="84" grpId="0"/>
          <p:bldP spid="84" grpId="1"/>
          <p:bldP spid="85" grpId="0" bldLvl="0" animBg="1"/>
          <p:bldP spid="86" grpId="0" bldLvl="0" animBg="1"/>
          <p:bldP spid="87" grpId="0"/>
          <p:bldP spid="87" grpId="1"/>
          <p:bldP spid="88" grpId="0" bldLvl="0" animBg="1"/>
          <p:bldP spid="89" grpId="0" bldLvl="0" animBg="1"/>
          <p:bldP spid="90" grpId="0"/>
          <p:bldP spid="90" grpId="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4" name="流程图: 离页连接符 3"/>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176286" y="488866"/>
            <a:ext cx="1198880" cy="398780"/>
          </a:xfrm>
          <a:prstGeom prst="rect">
            <a:avLst/>
          </a:prstGeom>
          <a:noFill/>
        </p:spPr>
        <p:txBody>
          <a:bodyPr wrap="none" rtlCol="0">
            <a:spAutoFit/>
          </a:bodyPr>
          <a:lstStyle/>
          <a:p>
            <a:pPr algn="ctr"/>
            <a:r>
              <a:rPr lang="zh-CN" sz="2000" b="1">
                <a:solidFill>
                  <a:schemeClr val="bg1"/>
                </a:solidFill>
                <a:latin typeface="微软雅黑" panose="020B0503020204020204" pitchFamily="34" charset="-122"/>
                <a:ea typeface="微软雅黑" panose="020B0503020204020204" pitchFamily="34" charset="-122"/>
              </a:rPr>
              <a:t>相关技术</a:t>
            </a:r>
            <a:endParaRPr lang="zh-CN" sz="2000" b="1">
              <a:solidFill>
                <a:schemeClr val="bg1"/>
              </a:solidFill>
              <a:latin typeface="微软雅黑" panose="020B0503020204020204" pitchFamily="34" charset="-122"/>
              <a:ea typeface="微软雅黑" panose="020B0503020204020204" pitchFamily="34" charset="-122"/>
            </a:endParaRPr>
          </a:p>
        </p:txBody>
      </p:sp>
      <p:sp>
        <p:nvSpPr>
          <p:cNvPr id="6" name="AutoShape 9"/>
          <p:cNvSpPr>
            <a:spLocks noChangeArrowheads="1"/>
          </p:cNvSpPr>
          <p:nvPr/>
        </p:nvSpPr>
        <p:spPr bwMode="auto">
          <a:xfrm>
            <a:off x="1241525" y="1674654"/>
            <a:ext cx="2193925" cy="3895725"/>
          </a:xfrm>
          <a:prstGeom prst="roundRect">
            <a:avLst>
              <a:gd name="adj" fmla="val 2375"/>
            </a:avLst>
          </a:prstGeom>
          <a:noFill/>
          <a:ln w="9525">
            <a:noFill/>
            <a:round/>
          </a:ln>
          <a:effectLst>
            <a:prstShdw prst="shdw17" dist="17961" dir="2700000">
              <a:sysClr val="window" lastClr="FFFFFF">
                <a:gamma/>
                <a:shade val="60000"/>
                <a:invGamma/>
              </a:sysClr>
            </a:prst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endParaRPr>
          </a:p>
        </p:txBody>
      </p:sp>
      <p:sp>
        <p:nvSpPr>
          <p:cNvPr id="7" name="AutoShape 12"/>
          <p:cNvSpPr>
            <a:spLocks noChangeArrowheads="1"/>
          </p:cNvSpPr>
          <p:nvPr/>
        </p:nvSpPr>
        <p:spPr bwMode="auto">
          <a:xfrm>
            <a:off x="1241525" y="1558766"/>
            <a:ext cx="2513012" cy="491356"/>
          </a:xfrm>
          <a:prstGeom prst="homePlate">
            <a:avLst>
              <a:gd name="adj" fmla="val 63872"/>
            </a:avLst>
          </a:prstGeom>
          <a:solidFill>
            <a:srgbClr val="414455"/>
          </a:solidFill>
          <a:ln w="9525">
            <a:noFill/>
            <a:miter lim="800000"/>
          </a:ln>
        </p:spPr>
        <p:txBody>
          <a:bodyPr wrap="none" anchor="ctr"/>
          <a:lstStyle/>
          <a:p>
            <a:pPr algn="ctr" defTabSz="914400"/>
            <a:r>
              <a:rPr lang="zh-CN" altLang="en-US" sz="2000" b="1" dirty="0">
                <a:solidFill>
                  <a:prstClr val="white"/>
                </a:solidFill>
                <a:latin typeface="微软雅黑" panose="020B0503020204020204" pitchFamily="34" charset="-122"/>
                <a:ea typeface="微软雅黑" panose="020B0503020204020204" pitchFamily="34" charset="-122"/>
              </a:rPr>
              <a:t>运动传感器件</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8" name="AutoShape 12"/>
          <p:cNvSpPr>
            <a:spLocks noChangeArrowheads="1"/>
          </p:cNvSpPr>
          <p:nvPr/>
        </p:nvSpPr>
        <p:spPr bwMode="auto">
          <a:xfrm>
            <a:off x="3629189" y="1558766"/>
            <a:ext cx="2466811" cy="491356"/>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ln>
        </p:spPr>
        <p:txBody>
          <a:bodyPr wrap="none" anchor="ctr"/>
          <a:lstStyle/>
          <a:p>
            <a:pPr algn="ctr"/>
            <a:r>
              <a:rPr lang="zh-CN" altLang="en-US" sz="2000" b="1">
                <a:solidFill>
                  <a:prstClr val="white"/>
                </a:solidFill>
                <a:latin typeface="微软雅黑" panose="020B0503020204020204" pitchFamily="34" charset="-122"/>
                <a:ea typeface="微软雅黑" panose="020B0503020204020204" pitchFamily="34" charset="-122"/>
              </a:rPr>
              <a:t>无线数据传输</a:t>
            </a:r>
            <a:endParaRPr lang="zh-CN" altLang="en-US" sz="2000" b="1">
              <a:solidFill>
                <a:prstClr val="white"/>
              </a:solidFill>
              <a:latin typeface="微软雅黑" panose="020B0503020204020204" pitchFamily="34" charset="-122"/>
              <a:ea typeface="微软雅黑" panose="020B0503020204020204" pitchFamily="34" charset="-122"/>
            </a:endParaRPr>
          </a:p>
        </p:txBody>
      </p:sp>
      <p:sp>
        <p:nvSpPr>
          <p:cNvPr id="9" name="AutoShape 12"/>
          <p:cNvSpPr>
            <a:spLocks noChangeArrowheads="1"/>
          </p:cNvSpPr>
          <p:nvPr/>
        </p:nvSpPr>
        <p:spPr bwMode="auto">
          <a:xfrm>
            <a:off x="5951190" y="1558766"/>
            <a:ext cx="2466811" cy="491356"/>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ln>
        </p:spPr>
        <p:txBody>
          <a:bodyPr wrap="none" anchor="ctr"/>
          <a:lstStyle/>
          <a:p>
            <a:pPr algn="ctr"/>
            <a:r>
              <a:rPr lang="zh-CN" altLang="en-US" sz="2000" b="1">
                <a:solidFill>
                  <a:prstClr val="white"/>
                </a:solidFill>
                <a:latin typeface="微软雅黑" panose="020B0503020204020204" pitchFamily="34" charset="-122"/>
                <a:ea typeface="微软雅黑" panose="020B0503020204020204" pitchFamily="34" charset="-122"/>
              </a:rPr>
              <a:t>计步算法</a:t>
            </a:r>
            <a:endParaRPr lang="zh-CN" altLang="en-US" sz="2000" b="1">
              <a:solidFill>
                <a:prstClr val="white"/>
              </a:solidFill>
              <a:latin typeface="微软雅黑" panose="020B0503020204020204" pitchFamily="34" charset="-122"/>
              <a:ea typeface="微软雅黑" panose="020B0503020204020204" pitchFamily="34" charset="-122"/>
            </a:endParaRPr>
          </a:p>
        </p:txBody>
      </p:sp>
      <p:sp>
        <p:nvSpPr>
          <p:cNvPr id="10" name="AutoShape 12"/>
          <p:cNvSpPr>
            <a:spLocks noChangeArrowheads="1"/>
          </p:cNvSpPr>
          <p:nvPr/>
        </p:nvSpPr>
        <p:spPr bwMode="auto">
          <a:xfrm>
            <a:off x="8255446" y="1558766"/>
            <a:ext cx="2466811" cy="491356"/>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ln>
        </p:spPr>
        <p:txBody>
          <a:bodyPr wrap="none" anchor="ctr"/>
          <a:lstStyle/>
          <a:p>
            <a:pPr algn="ctr"/>
            <a:r>
              <a:rPr lang="zh-CN" altLang="en-US" sz="2000" b="1">
                <a:solidFill>
                  <a:prstClr val="white"/>
                </a:solidFill>
                <a:latin typeface="微软雅黑" panose="020B0503020204020204" pitchFamily="34" charset="-122"/>
                <a:ea typeface="微软雅黑" panose="020B0503020204020204" pitchFamily="34" charset="-122"/>
              </a:rPr>
              <a:t>数据展示</a:t>
            </a:r>
            <a:endParaRPr lang="zh-CN" altLang="en-US" sz="2000" b="1">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a:off x="1414686" y="3566314"/>
            <a:ext cx="2016224" cy="1938020"/>
          </a:xfrm>
          <a:prstGeom prst="rect">
            <a:avLst/>
          </a:prstGeom>
        </p:spPr>
        <p:txBody>
          <a:bodyPr wrap="square" anchor="ctr" anchorCtr="0">
            <a:spAutoFit/>
          </a:bodyPr>
          <a:lstStyle/>
          <a:p>
            <a:pPr>
              <a:lnSpc>
                <a:spcPct val="150000"/>
              </a:lnSpc>
            </a:pPr>
            <a:r>
              <a:rPr lang="zh-CN" altLang="en-US" sz="2000">
                <a:latin typeface="微软雅黑" panose="020B0503020204020204" pitchFamily="34" charset="-122"/>
                <a:ea typeface="微软雅黑" panose="020B0503020204020204" pitchFamily="34" charset="-122"/>
              </a:rPr>
              <a:t>使用</a:t>
            </a:r>
            <a:r>
              <a:rPr lang="en-US" altLang="zh-CN" sz="2000">
                <a:latin typeface="微软雅黑" panose="020B0503020204020204" pitchFamily="34" charset="-122"/>
                <a:ea typeface="微软雅黑" panose="020B0503020204020204" pitchFamily="34" charset="-122"/>
              </a:rPr>
              <a:t>MPU6050</a:t>
            </a:r>
            <a:r>
              <a:rPr lang="zh-CN" altLang="en-US" sz="2000">
                <a:latin typeface="微软雅黑" panose="020B0503020204020204" pitchFamily="34" charset="-122"/>
                <a:ea typeface="微软雅黑" panose="020B0503020204020204" pitchFamily="34" charset="-122"/>
              </a:rPr>
              <a:t>六轴运动传感器作为数据采集传感器件</a:t>
            </a:r>
            <a:endParaRPr lang="zh-CN" altLang="en-US" sz="2000">
              <a:latin typeface="微软雅黑" panose="020B0503020204020204" pitchFamily="34" charset="-122"/>
              <a:ea typeface="微软雅黑" panose="020B0503020204020204" pitchFamily="34" charset="-122"/>
            </a:endParaRPr>
          </a:p>
        </p:txBody>
      </p:sp>
      <p:sp>
        <p:nvSpPr>
          <p:cNvPr id="12" name="矩形 11"/>
          <p:cNvSpPr/>
          <p:nvPr/>
        </p:nvSpPr>
        <p:spPr>
          <a:xfrm>
            <a:off x="3753824" y="3641562"/>
            <a:ext cx="2016224" cy="2399665"/>
          </a:xfrm>
          <a:prstGeom prst="rect">
            <a:avLst/>
          </a:prstGeom>
        </p:spPr>
        <p:txBody>
          <a:bodyPr wrap="square" anchor="ctr" anchorCtr="0">
            <a:spAutoFit/>
          </a:bodyPr>
          <a:lstStyle/>
          <a:p>
            <a:pPr>
              <a:lnSpc>
                <a:spcPct val="150000"/>
              </a:lnSpc>
            </a:pPr>
            <a:r>
              <a:rPr lang="zh-CN" altLang="en-US" sz="2000">
                <a:latin typeface="微软雅黑" panose="020B0503020204020204" pitchFamily="34" charset="-122"/>
                <a:ea typeface="微软雅黑" panose="020B0503020204020204" pitchFamily="34" charset="-122"/>
                <a:cs typeface="华文黑体" panose="02010600040101010101" pitchFamily="2" charset="-122"/>
              </a:rPr>
              <a:t>使用</a:t>
            </a:r>
            <a:r>
              <a:rPr lang="en-US" altLang="zh-CN" sz="2000">
                <a:latin typeface="微软雅黑" panose="020B0503020204020204" pitchFamily="34" charset="-122"/>
                <a:ea typeface="微软雅黑" panose="020B0503020204020204" pitchFamily="34" charset="-122"/>
                <a:cs typeface="华文黑体" panose="02010600040101010101" pitchFamily="2" charset="-122"/>
              </a:rPr>
              <a:t>ESP8266</a:t>
            </a:r>
            <a:r>
              <a:rPr lang="zh-CN" altLang="en-US" sz="2000">
                <a:latin typeface="微软雅黑" panose="020B0503020204020204" pitchFamily="34" charset="-122"/>
                <a:ea typeface="微软雅黑" panose="020B0503020204020204" pitchFamily="34" charset="-122"/>
                <a:cs typeface="华文黑体" panose="02010600040101010101" pitchFamily="2" charset="-122"/>
              </a:rPr>
              <a:t>作为数据采集节点主控模块，兼具控制</a:t>
            </a:r>
            <a:r>
              <a:rPr lang="en-US" altLang="zh-CN" sz="2000">
                <a:latin typeface="微软雅黑" panose="020B0503020204020204" pitchFamily="34" charset="-122"/>
                <a:ea typeface="微软雅黑" panose="020B0503020204020204" pitchFamily="34" charset="-122"/>
                <a:cs typeface="华文黑体" panose="02010600040101010101" pitchFamily="2" charset="-122"/>
              </a:rPr>
              <a:t>MPU6050</a:t>
            </a:r>
            <a:r>
              <a:rPr lang="zh-CN" altLang="en-US" sz="2000">
                <a:latin typeface="微软雅黑" panose="020B0503020204020204" pitchFamily="34" charset="-122"/>
                <a:ea typeface="微软雅黑" panose="020B0503020204020204" pitchFamily="34" charset="-122"/>
                <a:cs typeface="华文黑体" panose="02010600040101010101" pitchFamily="2" charset="-122"/>
              </a:rPr>
              <a:t>和无线发送数据</a:t>
            </a:r>
            <a:endParaRPr lang="zh-CN" altLang="en-US" sz="2000">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13" name="矩形 12"/>
          <p:cNvSpPr/>
          <p:nvPr/>
        </p:nvSpPr>
        <p:spPr>
          <a:xfrm>
            <a:off x="6076538" y="3410739"/>
            <a:ext cx="2016224" cy="2861310"/>
          </a:xfrm>
          <a:prstGeom prst="rect">
            <a:avLst/>
          </a:prstGeom>
        </p:spPr>
        <p:txBody>
          <a:bodyPr wrap="square" anchor="ctr" anchorCtr="0">
            <a:spAutoFit/>
          </a:bodyPr>
          <a:lstStyle/>
          <a:p>
            <a:pPr>
              <a:lnSpc>
                <a:spcPct val="150000"/>
              </a:lnSpc>
            </a:pPr>
            <a:r>
              <a:rPr lang="zh-CN" altLang="en-US" sz="2000">
                <a:latin typeface="微软雅黑" panose="020B0503020204020204" pitchFamily="34" charset="-122"/>
                <a:ea typeface="微软雅黑" panose="020B0503020204020204" pitchFamily="34" charset="-122"/>
                <a:cs typeface="华文黑体" panose="02010600040101010101" pitchFamily="2" charset="-122"/>
              </a:rPr>
              <a:t>树莓派作为家庭或者小型组织的物联网主机，通过接收无线传输的计步数据并执行计步算法</a:t>
            </a:r>
            <a:endParaRPr lang="zh-CN" altLang="en-US" sz="2000">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14" name="矩形 13"/>
          <p:cNvSpPr/>
          <p:nvPr/>
        </p:nvSpPr>
        <p:spPr>
          <a:xfrm>
            <a:off x="8317014" y="3566949"/>
            <a:ext cx="2016224" cy="1938020"/>
          </a:xfrm>
          <a:prstGeom prst="rect">
            <a:avLst/>
          </a:prstGeom>
        </p:spPr>
        <p:txBody>
          <a:bodyPr wrap="square" anchor="ctr" anchorCtr="0">
            <a:spAutoFit/>
          </a:bodyPr>
          <a:lstStyle/>
          <a:p>
            <a:pPr>
              <a:lnSpc>
                <a:spcPct val="150000"/>
              </a:lnSpc>
            </a:pPr>
            <a:r>
              <a:rPr lang="en-US" altLang="zh-CN" sz="2000">
                <a:latin typeface="微软雅黑" panose="020B0503020204020204" pitchFamily="34" charset="-122"/>
                <a:ea typeface="微软雅黑" panose="020B0503020204020204" pitchFamily="34" charset="-122"/>
              </a:rPr>
              <a:t>Nokia 5110 LCD</a:t>
            </a:r>
            <a:r>
              <a:rPr lang="zh-CN" altLang="en-US" sz="2000">
                <a:latin typeface="微软雅黑" panose="020B0503020204020204" pitchFamily="34" charset="-122"/>
                <a:ea typeface="微软雅黑" panose="020B0503020204020204" pitchFamily="34" charset="-122"/>
              </a:rPr>
              <a:t>作为显示计步或传感器信息的显示设备</a:t>
            </a:r>
            <a:endParaRPr lang="zh-CN" altLang="en-US" sz="2000">
              <a:latin typeface="微软雅黑" panose="020B0503020204020204" pitchFamily="34" charset="-122"/>
              <a:ea typeface="微软雅黑" panose="020B0503020204020204" pitchFamily="34" charset="-122"/>
            </a:endParaRPr>
          </a:p>
        </p:txBody>
      </p:sp>
      <p:sp>
        <p:nvSpPr>
          <p:cNvPr id="36" name="Line 67"/>
          <p:cNvSpPr>
            <a:spLocks noChangeShapeType="1"/>
          </p:cNvSpPr>
          <p:nvPr/>
        </p:nvSpPr>
        <p:spPr bwMode="auto">
          <a:xfrm>
            <a:off x="3538656" y="2194138"/>
            <a:ext cx="0" cy="3705820"/>
          </a:xfrm>
          <a:prstGeom prst="line">
            <a:avLst/>
          </a:prstGeom>
          <a:noFill/>
          <a:ln w="3175">
            <a:solidFill>
              <a:srgbClr val="969696"/>
            </a:solidFill>
            <a:round/>
          </a:ln>
        </p:spPr>
        <p:txBody>
          <a:bodyPr wrap="none" anchor="ctr"/>
          <a:lstStyle/>
          <a:p>
            <a:pPr defTabSz="914400"/>
            <a:endParaRPr lang="zh-CN" altLang="en-US" sz="1800">
              <a:solidFill>
                <a:prstClr val="black"/>
              </a:solidFill>
              <a:latin typeface="Verdana" panose="020B0604030504040204"/>
              <a:ea typeface="微软雅黑" panose="020B0503020204020204" pitchFamily="34" charset="-122"/>
            </a:endParaRPr>
          </a:p>
        </p:txBody>
      </p:sp>
      <p:sp>
        <p:nvSpPr>
          <p:cNvPr id="37" name="Line 68"/>
          <p:cNvSpPr>
            <a:spLocks noChangeShapeType="1"/>
          </p:cNvSpPr>
          <p:nvPr/>
        </p:nvSpPr>
        <p:spPr bwMode="auto">
          <a:xfrm flipH="1">
            <a:off x="5876021" y="2194138"/>
            <a:ext cx="3161" cy="3705820"/>
          </a:xfrm>
          <a:prstGeom prst="line">
            <a:avLst/>
          </a:prstGeom>
          <a:noFill/>
          <a:ln w="3175">
            <a:solidFill>
              <a:srgbClr val="969696"/>
            </a:solidFill>
            <a:round/>
          </a:ln>
        </p:spPr>
        <p:txBody>
          <a:bodyPr wrap="none" anchor="ctr"/>
          <a:lstStyle/>
          <a:p>
            <a:pPr defTabSz="914400"/>
            <a:endParaRPr lang="zh-CN" altLang="en-US" sz="1800">
              <a:solidFill>
                <a:prstClr val="black"/>
              </a:solidFill>
              <a:latin typeface="Verdana" panose="020B0604030504040204"/>
              <a:ea typeface="微软雅黑" panose="020B0503020204020204" pitchFamily="34" charset="-122"/>
            </a:endParaRPr>
          </a:p>
        </p:txBody>
      </p:sp>
      <p:sp>
        <p:nvSpPr>
          <p:cNvPr id="38" name="Line 68"/>
          <p:cNvSpPr>
            <a:spLocks noChangeShapeType="1"/>
          </p:cNvSpPr>
          <p:nvPr/>
        </p:nvSpPr>
        <p:spPr bwMode="auto">
          <a:xfrm>
            <a:off x="8183438" y="2194138"/>
            <a:ext cx="0" cy="3705820"/>
          </a:xfrm>
          <a:prstGeom prst="line">
            <a:avLst/>
          </a:prstGeom>
          <a:noFill/>
          <a:ln w="3175">
            <a:solidFill>
              <a:srgbClr val="969696"/>
            </a:solidFill>
            <a:round/>
          </a:ln>
        </p:spPr>
        <p:txBody>
          <a:bodyPr wrap="none" anchor="ctr"/>
          <a:lstStyle/>
          <a:p>
            <a:pPr defTabSz="914400"/>
            <a:endParaRPr lang="zh-CN" altLang="en-US" sz="1800">
              <a:solidFill>
                <a:prstClr val="black"/>
              </a:solidFill>
              <a:latin typeface="Verdana" panose="020B0604030504040204"/>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847215" y="2221865"/>
            <a:ext cx="1151255" cy="1612900"/>
          </a:xfrm>
          <a:prstGeom prst="rect">
            <a:avLst/>
          </a:prstGeom>
        </p:spPr>
      </p:pic>
      <p:pic>
        <p:nvPicPr>
          <p:cNvPr id="55" name="图片 54"/>
          <p:cNvPicPr>
            <a:picLocks noChangeAspect="1"/>
          </p:cNvPicPr>
          <p:nvPr/>
        </p:nvPicPr>
        <p:blipFill>
          <a:blip r:embed="rId2"/>
          <a:stretch>
            <a:fillRect/>
          </a:stretch>
        </p:blipFill>
        <p:spPr>
          <a:xfrm>
            <a:off x="4272915" y="2221865"/>
            <a:ext cx="819785" cy="1650365"/>
          </a:xfrm>
          <a:prstGeom prst="rect">
            <a:avLst/>
          </a:prstGeom>
        </p:spPr>
      </p:pic>
      <p:pic>
        <p:nvPicPr>
          <p:cNvPr id="56" name="图片 24" descr="4f782666-0601-46a1-8e0b-54fc14661828"/>
          <p:cNvPicPr>
            <a:picLocks noChangeAspect="1"/>
          </p:cNvPicPr>
          <p:nvPr/>
        </p:nvPicPr>
        <p:blipFill>
          <a:blip r:embed="rId3"/>
          <a:stretch>
            <a:fillRect/>
          </a:stretch>
        </p:blipFill>
        <p:spPr>
          <a:xfrm>
            <a:off x="6080760" y="2268855"/>
            <a:ext cx="2011680" cy="1383030"/>
          </a:xfrm>
          <a:prstGeom prst="rect">
            <a:avLst/>
          </a:prstGeom>
        </p:spPr>
      </p:pic>
      <p:pic>
        <p:nvPicPr>
          <p:cNvPr id="57" name="图片 25" descr="s-l1000"/>
          <p:cNvPicPr>
            <a:picLocks noChangeAspect="1"/>
          </p:cNvPicPr>
          <p:nvPr/>
        </p:nvPicPr>
        <p:blipFill>
          <a:blip r:embed="rId4"/>
          <a:stretch>
            <a:fillRect/>
          </a:stretch>
        </p:blipFill>
        <p:spPr>
          <a:xfrm>
            <a:off x="8533130" y="2333625"/>
            <a:ext cx="1388745" cy="1388745"/>
          </a:xfrm>
          <a:prstGeom prst="rect">
            <a:avLst/>
          </a:prstGeom>
        </p:spPr>
      </p:pic>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6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2" presetClass="entr" presetSubtype="1" fill="hold" grpId="0" nodeType="withEffect">
                                      <p:stCondLst>
                                        <p:cond delay="400"/>
                                      </p:stCondLst>
                                      <p:childTnLst>
                                        <p:set>
                                          <p:cBhvr>
                                            <p:cTn id="34" dur="1" fill="hold">
                                              <p:stCondLst>
                                                <p:cond delay="0"/>
                                              </p:stCondLst>
                                            </p:cTn>
                                            <p:tgtEl>
                                              <p:spTgt spid="36"/>
                                            </p:tgtEl>
                                            <p:attrNameLst>
                                              <p:attrName>style.visibility</p:attrName>
                                            </p:attrNameLst>
                                          </p:cBhvr>
                                          <p:to>
                                            <p:strVal val="visible"/>
                                          </p:to>
                                        </p:set>
                                        <p:animEffect transition="in" filter="wipe(up)">
                                          <p:cBhvr>
                                            <p:cTn id="35" dur="500"/>
                                            <p:tgtEl>
                                              <p:spTgt spid="36"/>
                                            </p:tgtEl>
                                          </p:cBhvr>
                                        </p:animEffect>
                                      </p:childTnLst>
                                    </p:cTn>
                                  </p:par>
                                  <p:par>
                                    <p:cTn id="36" presetID="22" presetClass="entr" presetSubtype="1" fill="hold" grpId="0" nodeType="withEffect">
                                      <p:stCondLst>
                                        <p:cond delay="60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par>
                                    <p:cTn id="39" presetID="22" presetClass="entr" presetSubtype="1" fill="hold" grpId="0" nodeType="withEffect">
                                      <p:stCondLst>
                                        <p:cond delay="800"/>
                                      </p:stCondLst>
                                      <p:childTnLst>
                                        <p:set>
                                          <p:cBhvr>
                                            <p:cTn id="40" dur="1" fill="hold">
                                              <p:stCondLst>
                                                <p:cond delay="0"/>
                                              </p:stCondLst>
                                            </p:cTn>
                                            <p:tgtEl>
                                              <p:spTgt spid="38"/>
                                            </p:tgtEl>
                                            <p:attrNameLst>
                                              <p:attrName>style.visibility</p:attrName>
                                            </p:attrNameLst>
                                          </p:cBhvr>
                                          <p:to>
                                            <p:strVal val="visible"/>
                                          </p:to>
                                        </p:set>
                                        <p:animEffect transition="in" filter="wipe(up)">
                                          <p:cBhvr>
                                            <p:cTn id="41" dur="500"/>
                                            <p:tgtEl>
                                              <p:spTgt spid="38"/>
                                            </p:tgtEl>
                                          </p:cBhvr>
                                        </p:animEffect>
                                      </p:childTnLst>
                                    </p:cTn>
                                  </p:par>
                                </p:childTnLst>
                              </p:cTn>
                            </p:par>
                            <p:par>
                              <p:cTn id="42" fill="hold">
                                <p:stCondLst>
                                  <p:cond delay="1550"/>
                                </p:stCondLst>
                                <p:childTnLst>
                                  <p:par>
                                    <p:cTn id="43" presetID="22" presetClass="entr" presetSubtype="8"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500"/>
                                            <p:tgtEl>
                                              <p:spTgt spid="1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animBg="1"/>
          <p:bldP spid="9" grpId="0" animBg="1"/>
          <p:bldP spid="10" grpId="0" animBg="1"/>
          <p:bldP spid="11" grpId="0"/>
          <p:bldP spid="12" grpId="0"/>
          <p:bldP spid="13" grpId="0"/>
          <p:bldP spid="14" grpId="0"/>
          <p:bldP spid="36" grpId="0" animBg="1"/>
          <p:bldP spid="37" grpId="0" animBg="1"/>
          <p:bldP spid="3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6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2" presetClass="entr" presetSubtype="1" fill="hold" grpId="0" nodeType="withEffect">
                                      <p:stCondLst>
                                        <p:cond delay="400"/>
                                      </p:stCondLst>
                                      <p:childTnLst>
                                        <p:set>
                                          <p:cBhvr>
                                            <p:cTn id="34" dur="1" fill="hold">
                                              <p:stCondLst>
                                                <p:cond delay="0"/>
                                              </p:stCondLst>
                                            </p:cTn>
                                            <p:tgtEl>
                                              <p:spTgt spid="36"/>
                                            </p:tgtEl>
                                            <p:attrNameLst>
                                              <p:attrName>style.visibility</p:attrName>
                                            </p:attrNameLst>
                                          </p:cBhvr>
                                          <p:to>
                                            <p:strVal val="visible"/>
                                          </p:to>
                                        </p:set>
                                        <p:animEffect transition="in" filter="wipe(up)">
                                          <p:cBhvr>
                                            <p:cTn id="35" dur="500"/>
                                            <p:tgtEl>
                                              <p:spTgt spid="36"/>
                                            </p:tgtEl>
                                          </p:cBhvr>
                                        </p:animEffect>
                                      </p:childTnLst>
                                    </p:cTn>
                                  </p:par>
                                  <p:par>
                                    <p:cTn id="36" presetID="22" presetClass="entr" presetSubtype="1" fill="hold" grpId="0" nodeType="withEffect">
                                      <p:stCondLst>
                                        <p:cond delay="60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par>
                                    <p:cTn id="39" presetID="22" presetClass="entr" presetSubtype="1" fill="hold" grpId="0" nodeType="withEffect">
                                      <p:stCondLst>
                                        <p:cond delay="800"/>
                                      </p:stCondLst>
                                      <p:childTnLst>
                                        <p:set>
                                          <p:cBhvr>
                                            <p:cTn id="40" dur="1" fill="hold">
                                              <p:stCondLst>
                                                <p:cond delay="0"/>
                                              </p:stCondLst>
                                            </p:cTn>
                                            <p:tgtEl>
                                              <p:spTgt spid="38"/>
                                            </p:tgtEl>
                                            <p:attrNameLst>
                                              <p:attrName>style.visibility</p:attrName>
                                            </p:attrNameLst>
                                          </p:cBhvr>
                                          <p:to>
                                            <p:strVal val="visible"/>
                                          </p:to>
                                        </p:set>
                                        <p:animEffect transition="in" filter="wipe(up)">
                                          <p:cBhvr>
                                            <p:cTn id="41" dur="500"/>
                                            <p:tgtEl>
                                              <p:spTgt spid="38"/>
                                            </p:tgtEl>
                                          </p:cBhvr>
                                        </p:animEffect>
                                      </p:childTnLst>
                                    </p:cTn>
                                  </p:par>
                                </p:childTnLst>
                              </p:cTn>
                            </p:par>
                            <p:par>
                              <p:cTn id="42" fill="hold">
                                <p:stCondLst>
                                  <p:cond delay="1550"/>
                                </p:stCondLst>
                                <p:childTnLst>
                                  <p:par>
                                    <p:cTn id="43" presetID="22" presetClass="entr" presetSubtype="8"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500"/>
                                            <p:tgtEl>
                                              <p:spTgt spid="1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animBg="1"/>
          <p:bldP spid="9" grpId="0" animBg="1"/>
          <p:bldP spid="10" grpId="0" animBg="1"/>
          <p:bldP spid="11" grpId="0"/>
          <p:bldP spid="12" grpId="0"/>
          <p:bldP spid="13" grpId="0"/>
          <p:bldP spid="14" grpId="0"/>
          <p:bldP spid="36" grpId="0" animBg="1"/>
          <p:bldP spid="37" grpId="0" animBg="1"/>
          <p:bldP spid="38"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14455"/>
        </a:solidFill>
        <a:effectLst/>
      </p:bgPr>
    </p:bg>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184146" y="3367890"/>
              <a:ext cx="413685" cy="577521"/>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1462611" y="4251798"/>
            <a:ext cx="3383280" cy="645160"/>
          </a:xfrm>
          <a:prstGeom prst="rect">
            <a:avLst/>
          </a:prstGeom>
          <a:noFill/>
        </p:spPr>
        <p:txBody>
          <a:bodyPr wrap="none" rtlCol="0">
            <a:spAutoFit/>
          </a:bodyPr>
          <a:lstStyle/>
          <a:p>
            <a:r>
              <a:rPr lang="zh-CN" altLang="en-US" sz="3600" b="1" smtClean="0">
                <a:solidFill>
                  <a:schemeClr val="bg2"/>
                </a:solidFill>
                <a:latin typeface="微软雅黑" panose="020B0503020204020204" pitchFamily="34" charset="-122"/>
                <a:ea typeface="微软雅黑" panose="020B0503020204020204" pitchFamily="34" charset="-122"/>
              </a:rPr>
              <a:t>设计思路与方案</a:t>
            </a:r>
            <a:endParaRPr lang="zh-CN" altLang="en-US" sz="3600" b="1">
              <a:solidFill>
                <a:schemeClr val="bg2"/>
              </a:solidFill>
              <a:latin typeface="微软雅黑" panose="020B0503020204020204" pitchFamily="34" charset="-122"/>
              <a:ea typeface="微软雅黑" panose="020B0503020204020204" pitchFamily="34" charset="-122"/>
            </a:endParaRPr>
          </a:p>
        </p:txBody>
      </p:sp>
      <p:pic>
        <p:nvPicPr>
          <p:cNvPr id="2050" name="Picture 2" descr="D:\360data\重要数据\桌面\4667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383238" y="2163852"/>
            <a:ext cx="1402080" cy="46037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设计思路</a:t>
            </a:r>
            <a:endParaRPr lang="zh-CN" altLang="en-US" sz="2400">
              <a:solidFill>
                <a:schemeClr val="bg2"/>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032873" y="2303730"/>
            <a:ext cx="180975" cy="1488517"/>
            <a:chOff x="6032873" y="1880798"/>
            <a:chExt cx="180975" cy="1488517"/>
          </a:xfrm>
        </p:grpSpPr>
        <p:sp>
          <p:nvSpPr>
            <p:cNvPr id="54"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6383238" y="2817790"/>
            <a:ext cx="1402080" cy="460375"/>
          </a:xfrm>
          <a:prstGeom prst="rect">
            <a:avLst/>
          </a:prstGeom>
          <a:noFill/>
        </p:spPr>
        <p:txBody>
          <a:bodyPr wrap="none" rtlCol="0">
            <a:spAutoFit/>
          </a:bodyPr>
          <a:lstStyle/>
          <a:p>
            <a:r>
              <a:rPr lang="zh-CN" altLang="en-US" sz="2400" smtClean="0">
                <a:solidFill>
                  <a:schemeClr val="bg2"/>
                </a:solidFill>
                <a:latin typeface="微软雅黑" panose="020B0503020204020204" pitchFamily="34" charset="-122"/>
                <a:ea typeface="微软雅黑" panose="020B0503020204020204" pitchFamily="34" charset="-122"/>
              </a:rPr>
              <a:t>最终方案</a:t>
            </a:r>
            <a:endParaRPr lang="zh-CN" altLang="en-US" sz="2400">
              <a:solidFill>
                <a:schemeClr val="bg2"/>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450" y="1550678"/>
            <a:ext cx="2868429" cy="2807721"/>
          </a:xfrm>
          <a:prstGeom prst="rect">
            <a:avLst/>
          </a:prstGeom>
        </p:spPr>
      </p:pic>
      <p:sp>
        <p:nvSpPr>
          <p:cNvPr id="2" name="TextBox 49"/>
          <p:cNvSpPr txBox="1"/>
          <p:nvPr/>
        </p:nvSpPr>
        <p:spPr>
          <a:xfrm>
            <a:off x="6383238" y="3471952"/>
            <a:ext cx="2011680" cy="460375"/>
          </a:xfrm>
          <a:prstGeom prst="rect">
            <a:avLst/>
          </a:prstGeom>
          <a:noFill/>
        </p:spPr>
        <p:txBody>
          <a:bodyPr wrap="none" rtlCol="0">
            <a:spAutoFit/>
          </a:bodyPr>
          <a:p>
            <a:r>
              <a:rPr lang="zh-CN" altLang="en-US" sz="2400" smtClean="0">
                <a:solidFill>
                  <a:schemeClr val="bg2"/>
                </a:solidFill>
                <a:latin typeface="微软雅黑" panose="020B0503020204020204" pitchFamily="34" charset="-122"/>
                <a:ea typeface="微软雅黑" panose="020B0503020204020204" pitchFamily="34" charset="-122"/>
              </a:rPr>
              <a:t>各个模块任务</a:t>
            </a:r>
            <a:endParaRPr lang="zh-CN" altLang="en-US" sz="2400" smtClean="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22" presetClass="entr" presetSubtype="8" fill="hold" grpId="0" nodeType="withEffect">
                                  <p:stCondLst>
                                    <p:cond delay="3000"/>
                                  </p:stCondLst>
                                  <p:iterate type="lt">
                                    <p:tmPct val="30000"/>
                                  </p:iterate>
                                  <p:childTnLst>
                                    <p:set>
                                      <p:cBhvr>
                                        <p:cTn id="49" dur="1" fill="hold">
                                          <p:stCondLst>
                                            <p:cond delay="0"/>
                                          </p:stCondLst>
                                        </p:cTn>
                                        <p:tgtEl>
                                          <p:spTgt spid="65"/>
                                        </p:tgtEl>
                                        <p:attrNameLst>
                                          <p:attrName>style.visibility</p:attrName>
                                        </p:attrNameLst>
                                      </p:cBhvr>
                                      <p:to>
                                        <p:strVal val="visible"/>
                                      </p:to>
                                    </p:set>
                                    <p:animEffect transition="in" filter="wipe(left)">
                                      <p:cBhvr>
                                        <p:cTn id="50" dur="200"/>
                                        <p:tgtEl>
                                          <p:spTgt spid="65"/>
                                        </p:tgtEl>
                                      </p:cBhvr>
                                    </p:animEffect>
                                  </p:childTnLst>
                                </p:cTn>
                              </p:par>
                              <p:par>
                                <p:cTn id="51" presetID="36" presetClass="emph" presetSubtype="0" fill="hold" grpId="1" nodeType="withEffect">
                                  <p:stCondLst>
                                    <p:cond delay="3000"/>
                                  </p:stCondLst>
                                  <p:iterate type="lt">
                                    <p:tmPct val="30000"/>
                                  </p:iterate>
                                  <p:childTnLst>
                                    <p:animScale>
                                      <p:cBhvr>
                                        <p:cTn id="52" dur="100" autoRev="1" fill="hold">
                                          <p:stCondLst>
                                            <p:cond delay="0"/>
                                          </p:stCondLst>
                                        </p:cTn>
                                        <p:tgtEl>
                                          <p:spTgt spid="65"/>
                                        </p:tgtEl>
                                      </p:cBhvr>
                                      <p:to x="80000" y="100000"/>
                                    </p:animScale>
                                    <p:anim by="(#ppt_w*0.10)" calcmode="lin" valueType="num">
                                      <p:cBhvr>
                                        <p:cTn id="53" dur="100" autoRev="1" fill="hold">
                                          <p:stCondLst>
                                            <p:cond delay="0"/>
                                          </p:stCondLst>
                                        </p:cTn>
                                        <p:tgtEl>
                                          <p:spTgt spid="65"/>
                                        </p:tgtEl>
                                        <p:attrNameLst>
                                          <p:attrName>ppt_x</p:attrName>
                                        </p:attrNameLst>
                                      </p:cBhvr>
                                    </p:anim>
                                    <p:anim by="(-#ppt_w*0.10)" calcmode="lin" valueType="num">
                                      <p:cBhvr>
                                        <p:cTn id="54" dur="100" autoRev="1" fill="hold">
                                          <p:stCondLst>
                                            <p:cond delay="0"/>
                                          </p:stCondLst>
                                        </p:cTn>
                                        <p:tgtEl>
                                          <p:spTgt spid="65"/>
                                        </p:tgtEl>
                                        <p:attrNameLst>
                                          <p:attrName>ppt_y</p:attrName>
                                        </p:attrNameLst>
                                      </p:cBhvr>
                                    </p:anim>
                                    <p:animRot by="-480000">
                                      <p:cBhvr>
                                        <p:cTn id="55" dur="100" autoRev="1" fill="hold">
                                          <p:stCondLst>
                                            <p:cond delay="0"/>
                                          </p:stCondLst>
                                        </p:cTn>
                                        <p:tgtEl>
                                          <p:spTgt spid="65"/>
                                        </p:tgtEl>
                                        <p:attrNameLst>
                                          <p:attrName>r</p:attrName>
                                        </p:attrNameLst>
                                      </p:cBhvr>
                                    </p:animRot>
                                  </p:childTnLst>
                                </p:cTn>
                              </p:par>
                              <p:par>
                                <p:cTn id="56" presetID="22" presetClass="entr" presetSubtype="8" fill="hold" grpId="0" nodeType="withEffect">
                                  <p:stCondLst>
                                    <p:cond delay="2500"/>
                                  </p:stCondLst>
                                  <p:iterate type="lt">
                                    <p:tmPct val="30000"/>
                                  </p:iterate>
                                  <p:childTnLst>
                                    <p:set>
                                      <p:cBhvr>
                                        <p:cTn id="57" dur="1" fill="hold">
                                          <p:stCondLst>
                                            <p:cond delay="0"/>
                                          </p:stCondLst>
                                        </p:cTn>
                                        <p:tgtEl>
                                          <p:spTgt spid="2"/>
                                        </p:tgtEl>
                                        <p:attrNameLst>
                                          <p:attrName>style.visibility</p:attrName>
                                        </p:attrNameLst>
                                      </p:cBhvr>
                                      <p:to>
                                        <p:strVal val="visible"/>
                                      </p:to>
                                    </p:set>
                                    <p:animEffect transition="in" filter="wipe(left)">
                                      <p:cBhvr>
                                        <p:cTn id="58" dur="200"/>
                                        <p:tgtEl>
                                          <p:spTgt spid="2"/>
                                        </p:tgtEl>
                                      </p:cBhvr>
                                    </p:animEffect>
                                  </p:childTnLst>
                                </p:cTn>
                              </p:par>
                              <p:par>
                                <p:cTn id="59" presetID="36" presetClass="emph" presetSubtype="0" fill="hold" grpId="1" nodeType="withEffect">
                                  <p:stCondLst>
                                    <p:cond delay="2500"/>
                                  </p:stCondLst>
                                  <p:iterate type="lt">
                                    <p:tmPct val="30000"/>
                                  </p:iterate>
                                  <p:childTnLst>
                                    <p:animScale>
                                      <p:cBhvr>
                                        <p:cTn id="60" dur="100" autoRev="1" fill="hold">
                                          <p:stCondLst>
                                            <p:cond delay="0"/>
                                          </p:stCondLst>
                                        </p:cTn>
                                        <p:tgtEl>
                                          <p:spTgt spid="2"/>
                                        </p:tgtEl>
                                      </p:cBhvr>
                                      <p:to x="80000" y="100000"/>
                                    </p:animScale>
                                    <p:anim by="(#ppt_w*0.10)" calcmode="lin" valueType="num">
                                      <p:cBhvr>
                                        <p:cTn id="61" dur="100" autoRev="1" fill="hold">
                                          <p:stCondLst>
                                            <p:cond delay="0"/>
                                          </p:stCondLst>
                                        </p:cTn>
                                        <p:tgtEl>
                                          <p:spTgt spid="2"/>
                                        </p:tgtEl>
                                        <p:attrNameLst>
                                          <p:attrName>ppt_x</p:attrName>
                                        </p:attrNameLst>
                                      </p:cBhvr>
                                    </p:anim>
                                    <p:anim by="(-#ppt_w*0.10)" calcmode="lin" valueType="num">
                                      <p:cBhvr>
                                        <p:cTn id="62" dur="100" autoRev="1" fill="hold">
                                          <p:stCondLst>
                                            <p:cond delay="0"/>
                                          </p:stCondLst>
                                        </p:cTn>
                                        <p:tgtEl>
                                          <p:spTgt spid="2"/>
                                        </p:tgtEl>
                                        <p:attrNameLst>
                                          <p:attrName>ppt_y</p:attrName>
                                        </p:attrNameLst>
                                      </p:cBhvr>
                                    </p:anim>
                                    <p:animRot by="-480000">
                                      <p:cBhvr>
                                        <p:cTn id="63" dur="10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4" name="流程图: 离页连接符 3"/>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170432" y="548680"/>
            <a:ext cx="1198880" cy="39878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设计思路</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7" name="Rectangle 4"/>
          <p:cNvSpPr>
            <a:spLocks noChangeArrowheads="1"/>
          </p:cNvSpPr>
          <p:nvPr/>
        </p:nvSpPr>
        <p:spPr bwMode="auto">
          <a:xfrm>
            <a:off x="1126654" y="1563588"/>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defRPr/>
            </a:pPr>
            <a:r>
              <a:rPr lang="zh-CN" altLang="en-US"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将数据采集设备和计步运算设备分离，之间通过</a:t>
            </a:r>
            <a:r>
              <a:rPr lang="en-US" altLang="zh-CN"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WiFi</a:t>
            </a:r>
            <a:r>
              <a:rPr lang="zh-CN" altLang="en-US"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通信</a:t>
            </a:r>
            <a:endParaRPr lang="zh-CN" altLang="en-US"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8" name="Text Box 11"/>
          <p:cNvSpPr txBox="1">
            <a:spLocks noChangeArrowheads="1"/>
          </p:cNvSpPr>
          <p:nvPr/>
        </p:nvSpPr>
        <p:spPr bwMode="auto">
          <a:xfrm>
            <a:off x="1270670" y="1552738"/>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4000" b="1" i="0" u="none" strike="noStrike" kern="0" cap="none" spc="0" normalizeH="0" baseline="0" noProof="0" dirty="0">
                <a:ln>
                  <a:noFill/>
                </a:ln>
                <a:solidFill>
                  <a:srgbClr val="414455"/>
                </a:solidFill>
                <a:effectLst/>
                <a:uLnTx/>
                <a:uFillTx/>
                <a:latin typeface="微软雅黑" panose="020B0503020204020204" pitchFamily="34" charset="-122"/>
                <a:ea typeface="微软雅黑" panose="020B0503020204020204" pitchFamily="34" charset="-122"/>
              </a:rPr>
              <a:t>1</a:t>
            </a:r>
            <a:endParaRPr kumimoji="0" lang="en-US" altLang="zh-CN" sz="4000" b="1" i="0" u="none" strike="noStrike" kern="0" cap="none" spc="0" normalizeH="0" baseline="0" noProof="0" dirty="0">
              <a:ln>
                <a:noFill/>
              </a:ln>
              <a:solidFill>
                <a:srgbClr val="414455"/>
              </a:solidFill>
              <a:effectLst/>
              <a:uLnTx/>
              <a:uFillTx/>
              <a:latin typeface="微软雅黑" panose="020B0503020204020204" pitchFamily="34" charset="-122"/>
              <a:ea typeface="微软雅黑" panose="020B0503020204020204" pitchFamily="34" charset="-122"/>
            </a:endParaRPr>
          </a:p>
        </p:txBody>
      </p:sp>
      <p:sp>
        <p:nvSpPr>
          <p:cNvPr id="10" name="Rectangle 2"/>
          <p:cNvSpPr>
            <a:spLocks noChangeArrowheads="1"/>
          </p:cNvSpPr>
          <p:nvPr/>
        </p:nvSpPr>
        <p:spPr bwMode="auto">
          <a:xfrm>
            <a:off x="1126654" y="2835176"/>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pPr>
            <a:r>
              <a:rPr lang="zh-CN" altLang="en-US"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树莓派</a:t>
            </a:r>
            <a:r>
              <a:rPr lang="en-US" altLang="zh-CN"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3B</a:t>
            </a:r>
            <a:r>
              <a:rPr lang="zh-CN" altLang="en-US"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作为物联网主机，</a:t>
            </a:r>
            <a:r>
              <a:rPr lang="en-US" altLang="zh-CN"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ESP8266</a:t>
            </a:r>
            <a:r>
              <a:rPr lang="zh-CN" altLang="en-US"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作为物联网节点</a:t>
            </a:r>
            <a:endParaRPr lang="zh-CN" altLang="en-US"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1" name="Text Box 12"/>
          <p:cNvSpPr txBox="1">
            <a:spLocks noChangeArrowheads="1"/>
          </p:cNvSpPr>
          <p:nvPr/>
        </p:nvSpPr>
        <p:spPr bwMode="auto">
          <a:xfrm>
            <a:off x="1270670" y="2823401"/>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4000" b="1" i="0" u="none" strike="noStrike" kern="0" cap="none" spc="0" normalizeH="0" baseline="0" noProof="0" dirty="0">
                <a:ln>
                  <a:noFill/>
                </a:ln>
                <a:solidFill>
                  <a:srgbClr val="414455"/>
                </a:solidFill>
                <a:effectLst/>
                <a:uLnTx/>
                <a:uFillTx/>
                <a:latin typeface="微软雅黑" panose="020B0503020204020204" pitchFamily="34" charset="-122"/>
                <a:ea typeface="微软雅黑" panose="020B0503020204020204" pitchFamily="34" charset="-122"/>
              </a:rPr>
              <a:t>2</a:t>
            </a:r>
            <a:endParaRPr kumimoji="0" lang="en-US" altLang="zh-CN" sz="4000" b="1" i="0" u="none" strike="noStrike" kern="0" cap="none" spc="0" normalizeH="0" baseline="0" noProof="0" dirty="0">
              <a:ln>
                <a:noFill/>
              </a:ln>
              <a:solidFill>
                <a:srgbClr val="414455"/>
              </a:solidFill>
              <a:effectLst/>
              <a:uLnTx/>
              <a:uFillTx/>
              <a:latin typeface="微软雅黑" panose="020B0503020204020204" pitchFamily="34" charset="-122"/>
              <a:ea typeface="微软雅黑" panose="020B0503020204020204" pitchFamily="34" charset="-122"/>
            </a:endParaRPr>
          </a:p>
        </p:txBody>
      </p:sp>
      <p:sp>
        <p:nvSpPr>
          <p:cNvPr id="13" name="Rectangle 2"/>
          <p:cNvSpPr>
            <a:spLocks noChangeArrowheads="1"/>
          </p:cNvSpPr>
          <p:nvPr/>
        </p:nvSpPr>
        <p:spPr bwMode="auto">
          <a:xfrm>
            <a:off x="1126654" y="4133034"/>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pPr>
            <a:r>
              <a:rPr lang="zh-CN" altLang="en-US"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传感器数据</a:t>
            </a:r>
            <a:r>
              <a:rPr lang="en-US" altLang="zh-CN"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-&gt;WiFi</a:t>
            </a:r>
            <a:r>
              <a:rPr lang="zh-CN" altLang="en-US"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上传</a:t>
            </a:r>
            <a:r>
              <a:rPr lang="en-US" altLang="zh-CN"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-&gt;</a:t>
            </a:r>
            <a:r>
              <a:rPr lang="zh-CN" altLang="en-US"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树莓派计算</a:t>
            </a:r>
            <a:r>
              <a:rPr lang="en-US" altLang="zh-CN"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-&gt;LCD</a:t>
            </a:r>
            <a:r>
              <a:rPr lang="zh-CN" altLang="en-US"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显示结果</a:t>
            </a:r>
            <a:endParaRPr lang="zh-CN" altLang="en-US"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Text Box 12"/>
          <p:cNvSpPr txBox="1">
            <a:spLocks noChangeArrowheads="1"/>
          </p:cNvSpPr>
          <p:nvPr/>
        </p:nvSpPr>
        <p:spPr bwMode="auto">
          <a:xfrm>
            <a:off x="1270670" y="4121259"/>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4000" b="1" i="0" u="none" strike="noStrike" kern="0" cap="none" spc="0" normalizeH="0" baseline="0" noProof="0" dirty="0" smtClean="0">
                <a:ln>
                  <a:noFill/>
                </a:ln>
                <a:solidFill>
                  <a:srgbClr val="414455"/>
                </a:solidFill>
                <a:effectLst/>
                <a:uLnTx/>
                <a:uFillTx/>
                <a:latin typeface="微软雅黑" panose="020B0503020204020204" pitchFamily="34" charset="-122"/>
                <a:ea typeface="微软雅黑" panose="020B0503020204020204" pitchFamily="34" charset="-122"/>
              </a:rPr>
              <a:t>3</a:t>
            </a:r>
            <a:endParaRPr kumimoji="0" lang="en-US" altLang="zh-CN" sz="4000" b="1" i="0" u="none" strike="noStrike" kern="0" cap="none" spc="0" normalizeH="0" baseline="0" noProof="0" dirty="0">
              <a:ln>
                <a:noFill/>
              </a:ln>
              <a:solidFill>
                <a:srgbClr val="414455"/>
              </a:solidFill>
              <a:effectLst/>
              <a:uLnTx/>
              <a:uFillTx/>
              <a:latin typeface="微软雅黑" panose="020B0503020204020204" pitchFamily="34" charset="-122"/>
              <a:ea typeface="微软雅黑" panose="020B0503020204020204" pitchFamily="34" charset="-122"/>
            </a:endParaRPr>
          </a:p>
        </p:txBody>
      </p:sp>
      <p:sp>
        <p:nvSpPr>
          <p:cNvPr id="16" name="Rectangle 2"/>
          <p:cNvSpPr>
            <a:spLocks noChangeArrowheads="1"/>
          </p:cNvSpPr>
          <p:nvPr/>
        </p:nvSpPr>
        <p:spPr bwMode="auto">
          <a:xfrm>
            <a:off x="1126654" y="5401395"/>
            <a:ext cx="9793088" cy="657225"/>
          </a:xfrm>
          <a:prstGeom prst="rect">
            <a:avLst/>
          </a:prstGeom>
          <a:solidFill>
            <a:schemeClr val="bg1">
              <a:lumMod val="75000"/>
            </a:schemeClr>
          </a:solidFill>
          <a:ln w="3175" cap="flat" cmpd="sng" algn="ctr">
            <a:noFill/>
            <a:prstDash val="solid"/>
          </a:ln>
          <a:effectLst/>
        </p:spPr>
        <p:txBody>
          <a:bodyPr anchor="ctr"/>
          <a:lstStyle/>
          <a:p>
            <a:pPr algn="r">
              <a:lnSpc>
                <a:spcPct val="120000"/>
              </a:lnSpc>
            </a:pPr>
            <a:r>
              <a:rPr lang="zh-CN" altLang="en-US"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采集节点使用</a:t>
            </a:r>
            <a:r>
              <a:rPr lang="en-US"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t>
            </a:r>
            <a:r>
              <a:rPr lang="zh-CN" altLang="en-US"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采集上传数据，树莓派用</a:t>
            </a:r>
            <a:r>
              <a:rPr lang="en-US" altLang="zh-CN"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t>
            </a:r>
            <a:r>
              <a:rPr lang="zh-CN" altLang="en-US"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语言计步</a:t>
            </a:r>
            <a:endParaRPr lang="zh-CN" altLang="en-US" ker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Text Box 12"/>
          <p:cNvSpPr txBox="1">
            <a:spLocks noChangeArrowheads="1"/>
          </p:cNvSpPr>
          <p:nvPr/>
        </p:nvSpPr>
        <p:spPr bwMode="auto">
          <a:xfrm>
            <a:off x="1270670" y="5389620"/>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4000" b="1" i="0" u="none" strike="noStrike" kern="0" cap="none" spc="0" normalizeH="0" baseline="0" noProof="0" dirty="0" smtClean="0">
                <a:ln>
                  <a:noFill/>
                </a:ln>
                <a:solidFill>
                  <a:srgbClr val="414455"/>
                </a:solidFill>
                <a:effectLst/>
                <a:uLnTx/>
                <a:uFillTx/>
                <a:latin typeface="微软雅黑" panose="020B0503020204020204" pitchFamily="34" charset="-122"/>
                <a:ea typeface="微软雅黑" panose="020B0503020204020204" pitchFamily="34" charset="-122"/>
              </a:rPr>
              <a:t>4</a:t>
            </a:r>
            <a:endParaRPr kumimoji="0" lang="en-US" altLang="zh-CN" sz="4000" b="1" i="0" u="none" strike="noStrike" kern="0" cap="none" spc="0" normalizeH="0" baseline="0" noProof="0" dirty="0">
              <a:ln>
                <a:noFill/>
              </a:ln>
              <a:solidFill>
                <a:srgbClr val="414455"/>
              </a:solidFill>
              <a:effectLst/>
              <a:uLnTx/>
              <a:uFillTx/>
              <a:latin typeface="微软雅黑" panose="020B0503020204020204" pitchFamily="34" charset="-122"/>
              <a:ea typeface="微软雅黑" panose="020B0503020204020204" pitchFamily="34" charset="-122"/>
            </a:endParaRPr>
          </a:p>
        </p:txBody>
      </p:sp>
      <p:sp>
        <p:nvSpPr>
          <p:cNvPr id="18" name="矩形 1"/>
          <p:cNvSpPr/>
          <p:nvPr/>
        </p:nvSpPr>
        <p:spPr>
          <a:xfrm>
            <a:off x="2237904" y="1130202"/>
            <a:ext cx="2343150" cy="1557337"/>
          </a:xfrm>
          <a:custGeom>
            <a:avLst/>
            <a:gdLst/>
            <a:ahLst/>
            <a:cxnLst/>
            <a:rect l="l" t="t" r="r" b="b"/>
            <a:pathLst>
              <a:path w="2343150" h="1557337">
                <a:moveTo>
                  <a:pt x="0" y="0"/>
                </a:moveTo>
                <a:lnTo>
                  <a:pt x="2343150" y="0"/>
                </a:lnTo>
                <a:lnTo>
                  <a:pt x="2343150" y="1168003"/>
                </a:lnTo>
                <a:lnTo>
                  <a:pt x="1171575" y="1557337"/>
                </a:lnTo>
                <a:lnTo>
                  <a:pt x="0" y="1168003"/>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cs typeface="+mn-cs"/>
              </a:rPr>
              <a:t>确定整体架构</a:t>
            </a:r>
            <a:endPar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9" name="矩形 18"/>
          <p:cNvSpPr/>
          <p:nvPr/>
        </p:nvSpPr>
        <p:spPr>
          <a:xfrm>
            <a:off x="2237904" y="2401787"/>
            <a:ext cx="2343150" cy="1557338"/>
          </a:xfrm>
          <a:custGeom>
            <a:avLst/>
            <a:gdLst/>
            <a:ahLst/>
            <a:cxnLst/>
            <a:rect l="l" t="t" r="r" b="b"/>
            <a:pathLst>
              <a:path w="2343150" h="1557338">
                <a:moveTo>
                  <a:pt x="0" y="0"/>
                </a:moveTo>
                <a:lnTo>
                  <a:pt x="1171575" y="389335"/>
                </a:lnTo>
                <a:lnTo>
                  <a:pt x="2343150" y="0"/>
                </a:lnTo>
                <a:lnTo>
                  <a:pt x="2343150" y="1168004"/>
                </a:lnTo>
                <a:lnTo>
                  <a:pt x="1171575" y="1557338"/>
                </a:lnTo>
                <a:lnTo>
                  <a:pt x="0" y="1168004"/>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cs typeface="+mn-cs"/>
              </a:rPr>
              <a:t>选择相应软硬件平台</a:t>
            </a:r>
            <a:endPar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20" name="矩形 19"/>
          <p:cNvSpPr/>
          <p:nvPr/>
        </p:nvSpPr>
        <p:spPr>
          <a:xfrm>
            <a:off x="2237904" y="3699645"/>
            <a:ext cx="2343150" cy="1557338"/>
          </a:xfrm>
          <a:custGeom>
            <a:avLst/>
            <a:gdLst/>
            <a:ahLst/>
            <a:cxnLst/>
            <a:rect l="l" t="t" r="r" b="b"/>
            <a:pathLst>
              <a:path w="2343150" h="1557338">
                <a:moveTo>
                  <a:pt x="2343150" y="0"/>
                </a:moveTo>
                <a:lnTo>
                  <a:pt x="2343150" y="1168004"/>
                </a:lnTo>
                <a:lnTo>
                  <a:pt x="1171575" y="1557338"/>
                </a:lnTo>
                <a:lnTo>
                  <a:pt x="0" y="1168004"/>
                </a:lnTo>
                <a:lnTo>
                  <a:pt x="0" y="560040"/>
                </a:lnTo>
                <a:lnTo>
                  <a:pt x="17388" y="560040"/>
                </a:lnTo>
                <a:lnTo>
                  <a:pt x="17388" y="5778"/>
                </a:lnTo>
                <a:lnTo>
                  <a:pt x="1171575" y="389335"/>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cs typeface="+mn-cs"/>
              </a:rPr>
              <a:t>设计数据通路和算法</a:t>
            </a:r>
            <a:endPar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2237904" y="4968006"/>
            <a:ext cx="2343150" cy="1557338"/>
          </a:xfrm>
          <a:custGeom>
            <a:avLst/>
            <a:gdLst/>
            <a:ahLst/>
            <a:cxnLst/>
            <a:rect l="l" t="t" r="r" b="b"/>
            <a:pathLst>
              <a:path w="2343150" h="1557338">
                <a:moveTo>
                  <a:pt x="0" y="0"/>
                </a:moveTo>
                <a:lnTo>
                  <a:pt x="1171575" y="389335"/>
                </a:lnTo>
                <a:lnTo>
                  <a:pt x="2343150" y="0"/>
                </a:lnTo>
                <a:lnTo>
                  <a:pt x="2343150" y="1168004"/>
                </a:lnTo>
                <a:lnTo>
                  <a:pt x="1171575" y="1557338"/>
                </a:lnTo>
                <a:lnTo>
                  <a:pt x="0" y="1168004"/>
                </a:lnTo>
                <a:close/>
              </a:path>
            </a:pathLst>
          </a:custGeom>
          <a:solidFill>
            <a:srgbClr val="414455"/>
          </a:solidFill>
          <a:ln w="3175" cap="flat" cmpd="sng" algn="ctr">
            <a:solidFill>
              <a:srgbClr val="D7D7D7"/>
            </a:solidFill>
            <a:prstDash val="solid"/>
          </a:ln>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cs typeface="+mn-cs"/>
              </a:rPr>
              <a:t>编码实现程序</a:t>
            </a:r>
            <a:endParaRPr kumimoji="0" lang="zh-CN" altLang="en-US" sz="1800" b="0" i="0" u="none" strike="noStrike" kern="10" cap="none" spc="0" normalizeH="0" baseline="0" noProof="0" dirty="0">
              <a:ln w="9525">
                <a:solidFill>
                  <a:sysClr val="window" lastClr="FFFFFF"/>
                </a:solidFill>
                <a:round/>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205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550"/>
                                </p:stCondLst>
                                <p:childTnLst>
                                  <p:par>
                                    <p:cTn id="27" presetID="2" presetClass="entr" presetSubtype="1" fill="hold" grpId="0" nodeType="afterEffect" p14:presetBounceEnd="50000">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14:bounceEnd="50000">
                                          <p:cBhvr additive="base">
                                            <p:cTn id="29" dur="5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par>
                              <p:cTn id="31" fill="hold">
                                <p:stCondLst>
                                  <p:cond delay="3050"/>
                                </p:stCondLst>
                                <p:childTnLst>
                                  <p:par>
                                    <p:cTn id="32" presetID="42"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par>
                              <p:cTn id="37" fill="hold">
                                <p:stCondLst>
                                  <p:cond delay="4050"/>
                                </p:stCondLst>
                                <p:childTnLst>
                                  <p:par>
                                    <p:cTn id="38" presetID="2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550"/>
                                </p:stCondLst>
                                <p:childTnLst>
                                  <p:par>
                                    <p:cTn id="42" presetID="2" presetClass="entr" presetSubtype="1" fill="hold" grpId="0" nodeType="afterEffect" p14:presetBounceEnd="50000">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14:bounceEnd="50000">
                                          <p:cBhvr additive="base">
                                            <p:cTn id="44"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45" dur="500" fill="hold"/>
                                            <p:tgtEl>
                                              <p:spTgt spid="19"/>
                                            </p:tgtEl>
                                            <p:attrNameLst>
                                              <p:attrName>ppt_y</p:attrName>
                                            </p:attrNameLst>
                                          </p:cBhvr>
                                          <p:tavLst>
                                            <p:tav tm="0">
                                              <p:val>
                                                <p:strVal val="0-#ppt_h/2"/>
                                              </p:val>
                                            </p:tav>
                                            <p:tav tm="100000">
                                              <p:val>
                                                <p:strVal val="#ppt_y"/>
                                              </p:val>
                                            </p:tav>
                                          </p:tavLst>
                                        </p:anim>
                                      </p:childTnLst>
                                    </p:cTn>
                                  </p:par>
                                </p:childTnLst>
                              </p:cTn>
                            </p:par>
                            <p:par>
                              <p:cTn id="46" fill="hold">
                                <p:stCondLst>
                                  <p:cond delay="5050"/>
                                </p:stCondLst>
                                <p:childTnLst>
                                  <p:par>
                                    <p:cTn id="47" presetID="42"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par>
                              <p:cTn id="52" fill="hold">
                                <p:stCondLst>
                                  <p:cond delay="6050"/>
                                </p:stCondLst>
                                <p:childTnLst>
                                  <p:par>
                                    <p:cTn id="53" presetID="22" presetClass="entr" presetSubtype="8"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par>
                              <p:cTn id="56" fill="hold">
                                <p:stCondLst>
                                  <p:cond delay="6550"/>
                                </p:stCondLst>
                                <p:childTnLst>
                                  <p:par>
                                    <p:cTn id="57" presetID="2" presetClass="entr" presetSubtype="1" fill="hold" grpId="0" nodeType="afterEffect" p14:presetBounceEnd="50000">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14:bounceEnd="50000">
                                          <p:cBhvr additive="base">
                                            <p:cTn id="59" dur="50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60" dur="500" fill="hold"/>
                                            <p:tgtEl>
                                              <p:spTgt spid="20"/>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42"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childTnLst>
                              </p:cTn>
                            </p:par>
                            <p:par>
                              <p:cTn id="67" fill="hold">
                                <p:stCondLst>
                                  <p:cond delay="8050"/>
                                </p:stCondLst>
                                <p:childTnLst>
                                  <p:par>
                                    <p:cTn id="68" presetID="22" presetClass="entr" presetSubtype="8"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childTnLst>
                              </p:cTn>
                            </p:par>
                            <p:par>
                              <p:cTn id="71" fill="hold">
                                <p:stCondLst>
                                  <p:cond delay="8550"/>
                                </p:stCondLst>
                                <p:childTnLst>
                                  <p:par>
                                    <p:cTn id="72" presetID="2" presetClass="entr" presetSubtype="1" fill="hold" grpId="0" nodeType="afterEffect" p14:presetBounceEnd="50000">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14:bounceEnd="50000">
                                          <p:cBhvr additive="base">
                                            <p:cTn id="74"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75"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bldLvl="0" animBg="1"/>
          <p:bldP spid="8" grpId="0"/>
          <p:bldP spid="10" grpId="0" bldLvl="0" animBg="1"/>
          <p:bldP spid="11" grpId="0"/>
          <p:bldP spid="13" grpId="0" bldLvl="0" animBg="1"/>
          <p:bldP spid="14" grpId="0"/>
          <p:bldP spid="16" grpId="0" bldLvl="0" animBg="1"/>
          <p:bldP spid="17" grpId="0"/>
          <p:bldP spid="18" grpId="0" animBg="1"/>
          <p:bldP spid="19" grpId="0" animBg="1"/>
          <p:bldP spid="20" grpId="0" animBg="1"/>
          <p:bldP spid="21"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205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550"/>
                                </p:stCondLst>
                                <p:childTnLst>
                                  <p:par>
                                    <p:cTn id="27" presetID="2" presetClass="entr" presetSubtype="1"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0-#ppt_h/2"/>
                                              </p:val>
                                            </p:tav>
                                            <p:tav tm="100000">
                                              <p:val>
                                                <p:strVal val="#ppt_y"/>
                                              </p:val>
                                            </p:tav>
                                          </p:tavLst>
                                        </p:anim>
                                      </p:childTnLst>
                                    </p:cTn>
                                  </p:par>
                                </p:childTnLst>
                              </p:cTn>
                            </p:par>
                            <p:par>
                              <p:cTn id="31" fill="hold">
                                <p:stCondLst>
                                  <p:cond delay="3050"/>
                                </p:stCondLst>
                                <p:childTnLst>
                                  <p:par>
                                    <p:cTn id="32" presetID="42"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par>
                              <p:cTn id="37" fill="hold">
                                <p:stCondLst>
                                  <p:cond delay="4050"/>
                                </p:stCondLst>
                                <p:childTnLst>
                                  <p:par>
                                    <p:cTn id="38" presetID="2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550"/>
                                </p:stCondLst>
                                <p:childTnLst>
                                  <p:par>
                                    <p:cTn id="42" presetID="2" presetClass="entr" presetSubtype="1"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ppt_x"/>
                                              </p:val>
                                            </p:tav>
                                            <p:tav tm="100000">
                                              <p:val>
                                                <p:strVal val="#ppt_x"/>
                                              </p:val>
                                            </p:tav>
                                          </p:tavLst>
                                        </p:anim>
                                        <p:anim calcmode="lin" valueType="num">
                                          <p:cBhvr additive="base">
                                            <p:cTn id="45" dur="500" fill="hold"/>
                                            <p:tgtEl>
                                              <p:spTgt spid="19"/>
                                            </p:tgtEl>
                                            <p:attrNameLst>
                                              <p:attrName>ppt_y</p:attrName>
                                            </p:attrNameLst>
                                          </p:cBhvr>
                                          <p:tavLst>
                                            <p:tav tm="0">
                                              <p:val>
                                                <p:strVal val="0-#ppt_h/2"/>
                                              </p:val>
                                            </p:tav>
                                            <p:tav tm="100000">
                                              <p:val>
                                                <p:strVal val="#ppt_y"/>
                                              </p:val>
                                            </p:tav>
                                          </p:tavLst>
                                        </p:anim>
                                      </p:childTnLst>
                                    </p:cTn>
                                  </p:par>
                                </p:childTnLst>
                              </p:cTn>
                            </p:par>
                            <p:par>
                              <p:cTn id="46" fill="hold">
                                <p:stCondLst>
                                  <p:cond delay="5050"/>
                                </p:stCondLst>
                                <p:childTnLst>
                                  <p:par>
                                    <p:cTn id="47" presetID="42"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par>
                              <p:cTn id="52" fill="hold">
                                <p:stCondLst>
                                  <p:cond delay="6050"/>
                                </p:stCondLst>
                                <p:childTnLst>
                                  <p:par>
                                    <p:cTn id="53" presetID="22" presetClass="entr" presetSubtype="8"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par>
                              <p:cTn id="56" fill="hold">
                                <p:stCondLst>
                                  <p:cond delay="6550"/>
                                </p:stCondLst>
                                <p:childTnLst>
                                  <p:par>
                                    <p:cTn id="57" presetID="2" presetClass="entr" presetSubtype="1"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42"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childTnLst>
                              </p:cTn>
                            </p:par>
                            <p:par>
                              <p:cTn id="67" fill="hold">
                                <p:stCondLst>
                                  <p:cond delay="8050"/>
                                </p:stCondLst>
                                <p:childTnLst>
                                  <p:par>
                                    <p:cTn id="68" presetID="22" presetClass="entr" presetSubtype="8"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childTnLst>
                              </p:cTn>
                            </p:par>
                            <p:par>
                              <p:cTn id="71" fill="hold">
                                <p:stCondLst>
                                  <p:cond delay="8550"/>
                                </p:stCondLst>
                                <p:childTnLst>
                                  <p:par>
                                    <p:cTn id="72" presetID="2" presetClass="entr" presetSubtype="1" fill="hold" grpId="0" nodeType="after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ppt_x"/>
                                              </p:val>
                                            </p:tav>
                                            <p:tav tm="100000">
                                              <p:val>
                                                <p:strVal val="#ppt_x"/>
                                              </p:val>
                                            </p:tav>
                                          </p:tavLst>
                                        </p:anim>
                                        <p:anim calcmode="lin" valueType="num">
                                          <p:cBhvr additive="base">
                                            <p:cTn id="75"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bldLvl="0" animBg="1"/>
          <p:bldP spid="8" grpId="0"/>
          <p:bldP spid="10" grpId="0" bldLvl="0" animBg="1"/>
          <p:bldP spid="11" grpId="0"/>
          <p:bldP spid="13" grpId="0" bldLvl="0" animBg="1"/>
          <p:bldP spid="14" grpId="0"/>
          <p:bldP spid="16" grpId="0" bldLvl="0" animBg="1"/>
          <p:bldP spid="17" grpId="0"/>
          <p:bldP spid="18" grpId="0" animBg="1"/>
          <p:bldP spid="19" grpId="0" animBg="1"/>
          <p:bldP spid="20" grpId="0" animBg="1"/>
          <p:bldP spid="21"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0432" y="548680"/>
            <a:ext cx="1198880" cy="398780"/>
          </a:xfrm>
          <a:prstGeom prst="rect">
            <a:avLst/>
          </a:prstGeom>
          <a:noFill/>
        </p:spPr>
        <p:txBody>
          <a:bodyPr wrap="none" rtlCol="0">
            <a:spAutoFit/>
          </a:bodyPr>
          <a:lstStyle/>
          <a:p>
            <a:r>
              <a:rPr lang="zh-CN" altLang="en-US" sz="2000" b="1" smtClean="0">
                <a:solidFill>
                  <a:schemeClr val="bg1"/>
                </a:solidFill>
                <a:latin typeface="微软雅黑" panose="020B0503020204020204" pitchFamily="34" charset="-122"/>
                <a:ea typeface="微软雅黑" panose="020B0503020204020204" pitchFamily="34" charset="-122"/>
              </a:rPr>
              <a:t>最终方案</a:t>
            </a:r>
            <a:endParaRPr lang="zh-CN" altLang="en-US" sz="2000" b="1">
              <a:solidFill>
                <a:schemeClr val="bg1"/>
              </a:solidFill>
              <a:latin typeface="微软雅黑" panose="020B0503020204020204" pitchFamily="34" charset="-122"/>
              <a:ea typeface="微软雅黑" panose="020B0503020204020204" pitchFamily="34" charset="-122"/>
            </a:endParaRPr>
          </a:p>
        </p:txBody>
      </p:sp>
      <p:pic>
        <p:nvPicPr>
          <p:cNvPr id="20" name="图片 20" descr="系统结构图-加虚框"/>
          <p:cNvPicPr>
            <a:picLocks noChangeAspect="1"/>
          </p:cNvPicPr>
          <p:nvPr/>
        </p:nvPicPr>
        <p:blipFill>
          <a:blip r:embed="rId1"/>
          <a:stretch>
            <a:fillRect/>
          </a:stretch>
        </p:blipFill>
        <p:spPr>
          <a:xfrm>
            <a:off x="248920" y="1100455"/>
            <a:ext cx="11692255" cy="5464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5" name="流程图: 离页连接符 4"/>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0176286" y="476672"/>
            <a:ext cx="1198880" cy="706755"/>
          </a:xfrm>
          <a:prstGeom prst="rect">
            <a:avLst/>
          </a:prstGeom>
          <a:noFill/>
        </p:spPr>
        <p:txBody>
          <a:bodyPr wrap="none" rtlCol="0">
            <a:spAutoFit/>
          </a:bodyPr>
          <a:lstStyle/>
          <a:p>
            <a:pPr algn="ctr"/>
            <a:r>
              <a:rPr lang="zh-CN" sz="2000" b="1" smtClean="0">
                <a:solidFill>
                  <a:schemeClr val="bg1"/>
                </a:solidFill>
                <a:latin typeface="微软雅黑" panose="020B0503020204020204" pitchFamily="34" charset="-122"/>
                <a:ea typeface="微软雅黑" panose="020B0503020204020204" pitchFamily="34" charset="-122"/>
              </a:rPr>
              <a:t>各个模块</a:t>
            </a:r>
            <a:endParaRPr lang="zh-CN" sz="2000" b="1" smtClean="0">
              <a:solidFill>
                <a:schemeClr val="bg1"/>
              </a:solidFill>
              <a:latin typeface="微软雅黑" panose="020B0503020204020204" pitchFamily="34" charset="-122"/>
              <a:ea typeface="微软雅黑" panose="020B0503020204020204" pitchFamily="34" charset="-122"/>
            </a:endParaRPr>
          </a:p>
          <a:p>
            <a:pPr algn="ctr"/>
            <a:r>
              <a:rPr lang="zh-CN" sz="2000" b="1" smtClean="0">
                <a:solidFill>
                  <a:schemeClr val="bg1"/>
                </a:solidFill>
                <a:latin typeface="微软雅黑" panose="020B0503020204020204" pitchFamily="34" charset="-122"/>
                <a:ea typeface="微软雅黑" panose="020B0503020204020204" pitchFamily="34" charset="-122"/>
              </a:rPr>
              <a:t>任务</a:t>
            </a:r>
            <a:endParaRPr lang="zh-CN" sz="2000" b="1">
              <a:solidFill>
                <a:schemeClr val="bg1"/>
              </a:solidFill>
              <a:latin typeface="微软雅黑" panose="020B0503020204020204" pitchFamily="34" charset="-122"/>
              <a:ea typeface="微软雅黑" panose="020B0503020204020204" pitchFamily="34" charset="-122"/>
            </a:endParaRPr>
          </a:p>
        </p:txBody>
      </p:sp>
      <p:sp>
        <p:nvSpPr>
          <p:cNvPr id="9" name="椭圆 8"/>
          <p:cNvSpPr/>
          <p:nvPr/>
        </p:nvSpPr>
        <p:spPr>
          <a:xfrm>
            <a:off x="2272189" y="2571352"/>
            <a:ext cx="1656184" cy="1656184"/>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远程监控主机</a:t>
            </a:r>
            <a:endParaRPr lang="zh-CN" altLang="en-US" sz="2000" b="1">
              <a:latin typeface="微软雅黑" panose="020B0503020204020204" pitchFamily="34" charset="-122"/>
              <a:ea typeface="微软雅黑" panose="020B0503020204020204" pitchFamily="34" charset="-122"/>
            </a:endParaRPr>
          </a:p>
        </p:txBody>
      </p:sp>
      <p:sp>
        <p:nvSpPr>
          <p:cNvPr id="14" name="椭圆 13"/>
          <p:cNvSpPr/>
          <p:nvPr/>
        </p:nvSpPr>
        <p:spPr>
          <a:xfrm>
            <a:off x="4974714" y="2032466"/>
            <a:ext cx="1656184" cy="16561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panose="020B0503020204020204" pitchFamily="34" charset="-122"/>
                <a:ea typeface="微软雅黑" panose="020B0503020204020204" pitchFamily="34" charset="-122"/>
              </a:rPr>
              <a:t>无线路由器</a:t>
            </a:r>
            <a:endParaRPr lang="zh-CN" altLang="en-US" sz="2000" b="1">
              <a:solidFill>
                <a:prstClr val="white"/>
              </a:solidFill>
              <a:latin typeface="微软雅黑" panose="020B0503020204020204" pitchFamily="34" charset="-122"/>
              <a:ea typeface="微软雅黑" panose="020B0503020204020204" pitchFamily="34" charset="-122"/>
            </a:endParaRPr>
          </a:p>
        </p:txBody>
      </p:sp>
      <p:sp>
        <p:nvSpPr>
          <p:cNvPr id="17" name="椭圆 16"/>
          <p:cNvSpPr/>
          <p:nvPr/>
        </p:nvSpPr>
        <p:spPr>
          <a:xfrm>
            <a:off x="8370659" y="2375137"/>
            <a:ext cx="1656184" cy="1656184"/>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panose="020B0503020204020204" pitchFamily="34" charset="-122"/>
                <a:ea typeface="微软雅黑" panose="020B0503020204020204" pitchFamily="34" charset="-122"/>
              </a:rPr>
              <a:t>计步数据采集节点</a:t>
            </a:r>
            <a:endParaRPr lang="zh-CN" altLang="en-US" sz="2000" b="1">
              <a:solidFill>
                <a:prstClr val="white"/>
              </a:solidFill>
              <a:latin typeface="微软雅黑" panose="020B0503020204020204" pitchFamily="34" charset="-122"/>
              <a:ea typeface="微软雅黑" panose="020B0503020204020204" pitchFamily="34" charset="-122"/>
            </a:endParaRPr>
          </a:p>
        </p:txBody>
      </p:sp>
      <p:sp>
        <p:nvSpPr>
          <p:cNvPr id="20" name="椭圆 19"/>
          <p:cNvSpPr/>
          <p:nvPr/>
        </p:nvSpPr>
        <p:spPr>
          <a:xfrm>
            <a:off x="4483789" y="4470231"/>
            <a:ext cx="1656184" cy="16561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panose="020B0503020204020204" pitchFamily="34" charset="-122"/>
                <a:ea typeface="微软雅黑" panose="020B0503020204020204" pitchFamily="34" charset="-122"/>
              </a:rPr>
              <a:t>物联网主机</a:t>
            </a:r>
            <a:endParaRPr lang="zh-CN" altLang="en-US" sz="2000" b="1">
              <a:solidFill>
                <a:prstClr val="white"/>
              </a:solidFill>
              <a:latin typeface="微软雅黑" panose="020B0503020204020204" pitchFamily="34" charset="-122"/>
              <a:ea typeface="微软雅黑" panose="020B0503020204020204" pitchFamily="34" charset="-122"/>
            </a:endParaRPr>
          </a:p>
        </p:txBody>
      </p:sp>
      <p:cxnSp>
        <p:nvCxnSpPr>
          <p:cNvPr id="22" name="直接连接符 21"/>
          <p:cNvCxnSpPr>
            <a:stCxn id="9" idx="6"/>
            <a:endCxn id="14" idx="2"/>
          </p:cNvCxnSpPr>
          <p:nvPr/>
        </p:nvCxnSpPr>
        <p:spPr>
          <a:xfrm flipV="1">
            <a:off x="3928373" y="2860964"/>
            <a:ext cx="1046480" cy="538480"/>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6"/>
            <a:endCxn id="17" idx="2"/>
          </p:cNvCxnSpPr>
          <p:nvPr/>
        </p:nvCxnSpPr>
        <p:spPr>
          <a:xfrm>
            <a:off x="6630898" y="2860558"/>
            <a:ext cx="1739900" cy="342265"/>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4" idx="4"/>
            <a:endCxn id="20" idx="0"/>
          </p:cNvCxnSpPr>
          <p:nvPr/>
        </p:nvCxnSpPr>
        <p:spPr>
          <a:xfrm flipH="1">
            <a:off x="5311775" y="3688715"/>
            <a:ext cx="490855" cy="781685"/>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22626" y="3399041"/>
            <a:ext cx="1636190" cy="2861310"/>
          </a:xfrm>
          <a:prstGeom prst="rect">
            <a:avLst/>
          </a:prstGeom>
        </p:spPr>
        <p:txBody>
          <a:bodyPr wrap="square">
            <a:spAutoFit/>
          </a:bodyPr>
          <a:lstStyle/>
          <a:p>
            <a:pPr>
              <a:lnSpc>
                <a:spcPct val="150000"/>
              </a:lnSpc>
            </a:pPr>
            <a:r>
              <a:rPr lang="zh-CN" altLang="en-US" sz="2000" b="1">
                <a:solidFill>
                  <a:srgbClr val="FF0000"/>
                </a:solidFill>
                <a:latin typeface="微软雅黑" panose="020B0503020204020204" pitchFamily="34" charset="-122"/>
                <a:ea typeface="微软雅黑" panose="020B0503020204020204" pitchFamily="34" charset="-122"/>
                <a:cs typeface="华文黑体" panose="02010600040101010101" pitchFamily="2" charset="-122"/>
              </a:rPr>
              <a:t>远程监控主机</a:t>
            </a:r>
            <a:r>
              <a:rPr lang="zh-CN" altLang="en-US" sz="2000">
                <a:latin typeface="微软雅黑" panose="020B0503020204020204" pitchFamily="34" charset="-122"/>
                <a:ea typeface="微软雅黑" panose="020B0503020204020204" pitchFamily="34" charset="-122"/>
                <a:cs typeface="华文黑体" panose="02010600040101010101" pitchFamily="2" charset="-122"/>
              </a:rPr>
              <a:t>的使命是开发时的数据分析和控制，开发后的数据监控</a:t>
            </a:r>
            <a:endParaRPr lang="zh-CN" altLang="en-US" sz="2000">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28" name="矩形 27"/>
          <p:cNvSpPr/>
          <p:nvPr/>
        </p:nvSpPr>
        <p:spPr>
          <a:xfrm>
            <a:off x="6071235" y="4227195"/>
            <a:ext cx="2018665" cy="2861310"/>
          </a:xfrm>
          <a:prstGeom prst="rect">
            <a:avLst/>
          </a:prstGeom>
        </p:spPr>
        <p:txBody>
          <a:bodyPr wrap="square">
            <a:spAutoFit/>
          </a:bodyPr>
          <a:lstStyle/>
          <a:p>
            <a:pPr>
              <a:lnSpc>
                <a:spcPct val="150000"/>
              </a:lnSpc>
            </a:pPr>
            <a:r>
              <a:rPr lang="zh-CN" altLang="en-US" sz="2000" b="1">
                <a:solidFill>
                  <a:srgbClr val="FF0000"/>
                </a:solidFill>
                <a:latin typeface="微软雅黑" panose="020B0503020204020204" pitchFamily="34" charset="-122"/>
                <a:ea typeface="微软雅黑" panose="020B0503020204020204" pitchFamily="34" charset="-122"/>
                <a:cs typeface="华文黑体" panose="02010600040101010101" pitchFamily="2" charset="-122"/>
              </a:rPr>
              <a:t>物联网主机</a:t>
            </a:r>
            <a:r>
              <a:rPr lang="zh-CN" altLang="en-US" sz="2000">
                <a:latin typeface="微软雅黑" panose="020B0503020204020204" pitchFamily="34" charset="-122"/>
                <a:ea typeface="微软雅黑" panose="020B0503020204020204" pitchFamily="34" charset="-122"/>
                <a:cs typeface="华文黑体" panose="02010600040101010101" pitchFamily="2" charset="-122"/>
              </a:rPr>
              <a:t>的使命是接收来数据采集节点的数据并运算计步，将结果显示在</a:t>
            </a:r>
            <a:r>
              <a:rPr lang="en-US" altLang="zh-CN" sz="2000">
                <a:latin typeface="微软雅黑" panose="020B0503020204020204" pitchFamily="34" charset="-122"/>
                <a:ea typeface="微软雅黑" panose="020B0503020204020204" pitchFamily="34" charset="-122"/>
                <a:cs typeface="华文黑体" panose="02010600040101010101" pitchFamily="2" charset="-122"/>
              </a:rPr>
              <a:t>LCD</a:t>
            </a:r>
            <a:r>
              <a:rPr lang="zh-CN" altLang="en-US" sz="2000">
                <a:latin typeface="微软雅黑" panose="020B0503020204020204" pitchFamily="34" charset="-122"/>
                <a:ea typeface="微软雅黑" panose="020B0503020204020204" pitchFamily="34" charset="-122"/>
                <a:cs typeface="华文黑体" panose="02010600040101010101" pitchFamily="2" charset="-122"/>
              </a:rPr>
              <a:t>上</a:t>
            </a:r>
            <a:endParaRPr lang="zh-CN" altLang="en-US" sz="2000">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30" name="矩形 29"/>
          <p:cNvSpPr/>
          <p:nvPr/>
        </p:nvSpPr>
        <p:spPr>
          <a:xfrm>
            <a:off x="3825963" y="476771"/>
            <a:ext cx="1636190" cy="2399665"/>
          </a:xfrm>
          <a:prstGeom prst="rect">
            <a:avLst/>
          </a:prstGeom>
        </p:spPr>
        <p:txBody>
          <a:bodyPr wrap="square">
            <a:spAutoFit/>
          </a:bodyPr>
          <a:lstStyle/>
          <a:p>
            <a:pPr>
              <a:lnSpc>
                <a:spcPct val="150000"/>
              </a:lnSpc>
            </a:pPr>
            <a:r>
              <a:rPr lang="zh-CN" altLang="en-US" sz="2000" b="1">
                <a:solidFill>
                  <a:srgbClr val="FF0000"/>
                </a:solidFill>
                <a:latin typeface="微软雅黑" panose="020B0503020204020204" pitchFamily="34" charset="-122"/>
                <a:ea typeface="微软雅黑" panose="020B0503020204020204" pitchFamily="34" charset="-122"/>
                <a:cs typeface="华文黑体" panose="02010600040101010101" pitchFamily="2" charset="-122"/>
              </a:rPr>
              <a:t>无线路由器</a:t>
            </a:r>
            <a:r>
              <a:rPr lang="zh-CN" altLang="en-US" sz="2000">
                <a:latin typeface="微软雅黑" panose="020B0503020204020204" pitchFamily="34" charset="-122"/>
                <a:ea typeface="微软雅黑" panose="020B0503020204020204" pitchFamily="34" charset="-122"/>
                <a:cs typeface="华文黑体" panose="02010600040101010101" pitchFamily="2" charset="-122"/>
              </a:rPr>
              <a:t>的使命是为所有物联网设备提供无线局域网</a:t>
            </a:r>
            <a:endParaRPr lang="zh-CN" altLang="en-US" sz="2000">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32" name="矩形 31"/>
          <p:cNvSpPr/>
          <p:nvPr/>
        </p:nvSpPr>
        <p:spPr>
          <a:xfrm>
            <a:off x="9757410" y="3202940"/>
            <a:ext cx="2035810" cy="3322955"/>
          </a:xfrm>
          <a:prstGeom prst="rect">
            <a:avLst/>
          </a:prstGeom>
        </p:spPr>
        <p:txBody>
          <a:bodyPr wrap="square">
            <a:spAutoFit/>
          </a:bodyPr>
          <a:lstStyle/>
          <a:p>
            <a:pPr>
              <a:lnSpc>
                <a:spcPct val="150000"/>
              </a:lnSpc>
            </a:pPr>
            <a:r>
              <a:rPr lang="zh-CN" altLang="en-US" sz="2000" b="1">
                <a:solidFill>
                  <a:srgbClr val="FF0000"/>
                </a:solidFill>
                <a:latin typeface="微软雅黑" panose="020B0503020204020204" pitchFamily="34" charset="-122"/>
                <a:ea typeface="微软雅黑" panose="020B0503020204020204" pitchFamily="34" charset="-122"/>
                <a:cs typeface="华文黑体" panose="02010600040101010101" pitchFamily="2" charset="-122"/>
              </a:rPr>
              <a:t>计步数据采集节点</a:t>
            </a:r>
            <a:r>
              <a:rPr lang="zh-CN" altLang="en-US" sz="2000">
                <a:latin typeface="微软雅黑" panose="020B0503020204020204" pitchFamily="34" charset="-122"/>
                <a:ea typeface="微软雅黑" panose="020B0503020204020204" pitchFamily="34" charset="-122"/>
                <a:cs typeface="华文黑体" panose="02010600040101010101" pitchFamily="2" charset="-122"/>
              </a:rPr>
              <a:t>的使命是通过</a:t>
            </a:r>
            <a:r>
              <a:rPr lang="en-US" altLang="zh-CN" sz="2000">
                <a:latin typeface="微软雅黑" panose="020B0503020204020204" pitchFamily="34" charset="-122"/>
                <a:ea typeface="微软雅黑" panose="020B0503020204020204" pitchFamily="34" charset="-122"/>
                <a:cs typeface="华文黑体" panose="02010600040101010101" pitchFamily="2" charset="-122"/>
              </a:rPr>
              <a:t>ESP8266</a:t>
            </a:r>
            <a:r>
              <a:rPr lang="zh-CN" altLang="en-US" sz="2000">
                <a:latin typeface="微软雅黑" panose="020B0503020204020204" pitchFamily="34" charset="-122"/>
                <a:ea typeface="微软雅黑" panose="020B0503020204020204" pitchFamily="34" charset="-122"/>
                <a:cs typeface="华文黑体" panose="02010600040101010101" pitchFamily="2" charset="-122"/>
              </a:rPr>
              <a:t>主控采集</a:t>
            </a:r>
            <a:r>
              <a:rPr lang="en-US" altLang="zh-CN" sz="2000">
                <a:latin typeface="微软雅黑" panose="020B0503020204020204" pitchFamily="34" charset="-122"/>
                <a:ea typeface="微软雅黑" panose="020B0503020204020204" pitchFamily="34" charset="-122"/>
                <a:cs typeface="华文黑体" panose="02010600040101010101" pitchFamily="2" charset="-122"/>
              </a:rPr>
              <a:t>I2C</a:t>
            </a:r>
            <a:r>
              <a:rPr lang="zh-CN" altLang="en-US" sz="2000">
                <a:latin typeface="微软雅黑" panose="020B0503020204020204" pitchFamily="34" charset="-122"/>
                <a:ea typeface="微软雅黑" panose="020B0503020204020204" pitchFamily="34" charset="-122"/>
                <a:cs typeface="华文黑体" panose="02010600040101010101" pitchFamily="2" charset="-122"/>
              </a:rPr>
              <a:t>从设备</a:t>
            </a:r>
            <a:r>
              <a:rPr lang="en-US" altLang="zh-CN" sz="2000">
                <a:latin typeface="微软雅黑" panose="020B0503020204020204" pitchFamily="34" charset="-122"/>
                <a:ea typeface="微软雅黑" panose="020B0503020204020204" pitchFamily="34" charset="-122"/>
                <a:cs typeface="华文黑体" panose="02010600040101010101" pitchFamily="2" charset="-122"/>
              </a:rPr>
              <a:t>MPU6050</a:t>
            </a:r>
            <a:r>
              <a:rPr lang="zh-CN" altLang="en-US" sz="2000">
                <a:latin typeface="微软雅黑" panose="020B0503020204020204" pitchFamily="34" charset="-122"/>
                <a:ea typeface="微软雅黑" panose="020B0503020204020204" pitchFamily="34" charset="-122"/>
                <a:cs typeface="华文黑体" panose="02010600040101010101" pitchFamily="2" charset="-122"/>
              </a:rPr>
              <a:t>传感器的数据并上传至局域网</a:t>
            </a:r>
            <a:endParaRPr lang="zh-CN" altLang="en-US" sz="2000">
              <a:latin typeface="微软雅黑" panose="020B0503020204020204" pitchFamily="34" charset="-122"/>
              <a:ea typeface="微软雅黑" panose="020B0503020204020204" pitchFamily="34" charset="-122"/>
              <a:cs typeface="华文黑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6"/>
                                            </p:tgtEl>
                                            <p:attrNameLst>
                                              <p:attrName>style.visibility</p:attrName>
                                            </p:attrNameLst>
                                          </p:cBhvr>
                                          <p:to>
                                            <p:strVal val="visible"/>
                                          </p:to>
                                        </p:set>
                                        <p:anim calcmode="lin" valueType="num">
                                          <p:cBhvr>
                                            <p:cTn id="12" dur="250" fill="hold"/>
                                            <p:tgtEl>
                                              <p:spTgt spid="6"/>
                                            </p:tgtEl>
                                            <p:attrNameLst>
                                              <p:attrName>ppt_x</p:attrName>
                                            </p:attrNameLst>
                                          </p:cBhvr>
                                          <p:tavLst>
                                            <p:tav tm="0">
                                              <p:val>
                                                <p:strVal val="#ppt_x"/>
                                              </p:val>
                                            </p:tav>
                                            <p:tav tm="100000">
                                              <p:val>
                                                <p:strVal val="#ppt_x"/>
                                              </p:val>
                                            </p:tav>
                                          </p:tavLst>
                                        </p:anim>
                                        <p:anim calcmode="lin" valueType="num">
                                          <p:cBhvr>
                                            <p:cTn id="13" dur="250" fill="hold"/>
                                            <p:tgtEl>
                                              <p:spTgt spid="6"/>
                                            </p:tgtEl>
                                            <p:attrNameLst>
                                              <p:attrName>ppt_y</p:attrName>
                                            </p:attrNameLst>
                                          </p:cBhvr>
                                          <p:tavLst>
                                            <p:tav tm="0">
                                              <p:val>
                                                <p:strVal val="#ppt_y-#ppt_h/2"/>
                                              </p:val>
                                            </p:tav>
                                            <p:tav tm="100000">
                                              <p:val>
                                                <p:strVal val="#ppt_y"/>
                                              </p:val>
                                            </p:tav>
                                          </p:tavLst>
                                        </p:anim>
                                        <p:anim calcmode="lin" valueType="num">
                                          <p:cBhvr>
                                            <p:cTn id="14" dur="250" fill="hold"/>
                                            <p:tgtEl>
                                              <p:spTgt spid="6"/>
                                            </p:tgtEl>
                                            <p:attrNameLst>
                                              <p:attrName>ppt_w</p:attrName>
                                            </p:attrNameLst>
                                          </p:cBhvr>
                                          <p:tavLst>
                                            <p:tav tm="0">
                                              <p:val>
                                                <p:strVal val="#ppt_w"/>
                                              </p:val>
                                            </p:tav>
                                            <p:tav tm="100000">
                                              <p:val>
                                                <p:strVal val="#ppt_w"/>
                                              </p:val>
                                            </p:tav>
                                          </p:tavLst>
                                        </p:anim>
                                        <p:anim calcmode="lin" valueType="num">
                                          <p:cBhvr>
                                            <p:cTn id="15" dur="250" fill="hold"/>
                                            <p:tgtEl>
                                              <p:spTgt spid="6"/>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21"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1750"/>
                                </p:stCondLst>
                                <p:childTnLst>
                                  <p:par>
                                    <p:cTn id="24" presetID="22" presetClass="entr" presetSubtype="8"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childTnLst>
                              </p:cTn>
                            </p:par>
                            <p:par>
                              <p:cTn id="27" fill="hold">
                                <p:stCondLst>
                                  <p:cond delay="2250"/>
                                </p:stCondLst>
                                <p:childTnLst>
                                  <p:par>
                                    <p:cTn id="28" presetID="21" presetClass="entr" presetSubtype="1"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heel(1)">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par>
                              <p:cTn id="34" fill="hold">
                                <p:stCondLst>
                                  <p:cond delay="2750"/>
                                </p:stCondLst>
                                <p:childTnLst>
                                  <p:par>
                                    <p:cTn id="35" presetID="22" presetClass="entr" presetSubtype="8"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par>
                              <p:cTn id="38" fill="hold">
                                <p:stCondLst>
                                  <p:cond delay="3250"/>
                                </p:stCondLst>
                                <p:childTnLst>
                                  <p:par>
                                    <p:cTn id="39" presetID="21" presetClass="entr" presetSubtype="1"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heel(1)">
                                          <p:cBhvr>
                                            <p:cTn id="41" dur="5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childTnLst>
                              </p:cTn>
                            </p:par>
                            <p:par>
                              <p:cTn id="45" fill="hold">
                                <p:stCondLst>
                                  <p:cond delay="3750"/>
                                </p:stCondLst>
                                <p:childTnLst>
                                  <p:par>
                                    <p:cTn id="46" presetID="22" presetClass="entr" presetSubtype="8"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childTnLst>
                              </p:cTn>
                            </p:par>
                            <p:par>
                              <p:cTn id="49" fill="hold">
                                <p:stCondLst>
                                  <p:cond delay="4250"/>
                                </p:stCondLst>
                                <p:childTnLst>
                                  <p:par>
                                    <p:cTn id="50" presetID="21" presetClass="entr" presetSubtype="1"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heel(1)">
                                          <p:cBhvr>
                                            <p:cTn id="52" dur="500"/>
                                            <p:tgtEl>
                                              <p:spTgt spid="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bldLvl="0" animBg="1"/>
          <p:bldP spid="14" grpId="0" bldLvl="0" animBg="1"/>
          <p:bldP spid="17" grpId="0" bldLvl="0" animBg="1"/>
          <p:bldP spid="20" grpId="0" bldLvl="0" animBg="1"/>
          <p:bldP spid="26" grpId="0"/>
          <p:bldP spid="28" grpId="0"/>
          <p:bldP spid="30" grpId="0"/>
          <p:bldP spid="3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6"/>
                                            </p:tgtEl>
                                            <p:attrNameLst>
                                              <p:attrName>style.visibility</p:attrName>
                                            </p:attrNameLst>
                                          </p:cBhvr>
                                          <p:to>
                                            <p:strVal val="visible"/>
                                          </p:to>
                                        </p:set>
                                        <p:anim calcmode="lin" valueType="num">
                                          <p:cBhvr>
                                            <p:cTn id="12" dur="250" fill="hold"/>
                                            <p:tgtEl>
                                              <p:spTgt spid="6"/>
                                            </p:tgtEl>
                                            <p:attrNameLst>
                                              <p:attrName>ppt_x</p:attrName>
                                            </p:attrNameLst>
                                          </p:cBhvr>
                                          <p:tavLst>
                                            <p:tav tm="0">
                                              <p:val>
                                                <p:strVal val="#ppt_x"/>
                                              </p:val>
                                            </p:tav>
                                            <p:tav tm="100000">
                                              <p:val>
                                                <p:strVal val="#ppt_x"/>
                                              </p:val>
                                            </p:tav>
                                          </p:tavLst>
                                        </p:anim>
                                        <p:anim calcmode="lin" valueType="num">
                                          <p:cBhvr>
                                            <p:cTn id="13" dur="250" fill="hold"/>
                                            <p:tgtEl>
                                              <p:spTgt spid="6"/>
                                            </p:tgtEl>
                                            <p:attrNameLst>
                                              <p:attrName>ppt_y</p:attrName>
                                            </p:attrNameLst>
                                          </p:cBhvr>
                                          <p:tavLst>
                                            <p:tav tm="0">
                                              <p:val>
                                                <p:strVal val="#ppt_y-#ppt_h/2"/>
                                              </p:val>
                                            </p:tav>
                                            <p:tav tm="100000">
                                              <p:val>
                                                <p:strVal val="#ppt_y"/>
                                              </p:val>
                                            </p:tav>
                                          </p:tavLst>
                                        </p:anim>
                                        <p:anim calcmode="lin" valueType="num">
                                          <p:cBhvr>
                                            <p:cTn id="14" dur="250" fill="hold"/>
                                            <p:tgtEl>
                                              <p:spTgt spid="6"/>
                                            </p:tgtEl>
                                            <p:attrNameLst>
                                              <p:attrName>ppt_w</p:attrName>
                                            </p:attrNameLst>
                                          </p:cBhvr>
                                          <p:tavLst>
                                            <p:tav tm="0">
                                              <p:val>
                                                <p:strVal val="#ppt_w"/>
                                              </p:val>
                                            </p:tav>
                                            <p:tav tm="100000">
                                              <p:val>
                                                <p:strVal val="#ppt_w"/>
                                              </p:val>
                                            </p:tav>
                                          </p:tavLst>
                                        </p:anim>
                                        <p:anim calcmode="lin" valueType="num">
                                          <p:cBhvr>
                                            <p:cTn id="15" dur="250" fill="hold"/>
                                            <p:tgtEl>
                                              <p:spTgt spid="6"/>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21"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1750"/>
                                </p:stCondLst>
                                <p:childTnLst>
                                  <p:par>
                                    <p:cTn id="24" presetID="22" presetClass="entr" presetSubtype="8"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childTnLst>
                              </p:cTn>
                            </p:par>
                            <p:par>
                              <p:cTn id="27" fill="hold">
                                <p:stCondLst>
                                  <p:cond delay="2250"/>
                                </p:stCondLst>
                                <p:childTnLst>
                                  <p:par>
                                    <p:cTn id="28" presetID="21" presetClass="entr" presetSubtype="1"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heel(1)">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par>
                              <p:cTn id="34" fill="hold">
                                <p:stCondLst>
                                  <p:cond delay="2750"/>
                                </p:stCondLst>
                                <p:childTnLst>
                                  <p:par>
                                    <p:cTn id="35" presetID="22" presetClass="entr" presetSubtype="8"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par>
                              <p:cTn id="38" fill="hold">
                                <p:stCondLst>
                                  <p:cond delay="3250"/>
                                </p:stCondLst>
                                <p:childTnLst>
                                  <p:par>
                                    <p:cTn id="39" presetID="21" presetClass="entr" presetSubtype="1"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heel(1)">
                                          <p:cBhvr>
                                            <p:cTn id="41" dur="5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childTnLst>
                              </p:cTn>
                            </p:par>
                            <p:par>
                              <p:cTn id="45" fill="hold">
                                <p:stCondLst>
                                  <p:cond delay="3750"/>
                                </p:stCondLst>
                                <p:childTnLst>
                                  <p:par>
                                    <p:cTn id="46" presetID="22" presetClass="entr" presetSubtype="8"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childTnLst>
                              </p:cTn>
                            </p:par>
                            <p:par>
                              <p:cTn id="49" fill="hold">
                                <p:stCondLst>
                                  <p:cond delay="4250"/>
                                </p:stCondLst>
                                <p:childTnLst>
                                  <p:par>
                                    <p:cTn id="50" presetID="21" presetClass="entr" presetSubtype="1"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heel(1)">
                                          <p:cBhvr>
                                            <p:cTn id="52" dur="500"/>
                                            <p:tgtEl>
                                              <p:spTgt spid="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bldLvl="0" animBg="1"/>
          <p:bldP spid="14" grpId="0" bldLvl="0" animBg="1"/>
          <p:bldP spid="17" grpId="0" bldLvl="0" animBg="1"/>
          <p:bldP spid="20" grpId="0" bldLvl="0" animBg="1"/>
          <p:bldP spid="26" grpId="0"/>
          <p:bldP spid="28" grpId="0"/>
          <p:bldP spid="30" grpId="0"/>
          <p:bldP spid="32" grpId="0"/>
        </p:bldLst>
      </p:timing>
    </mc:Fallback>
  </mc:AlternateContent>
</p:sld>
</file>

<file path=ppt/theme/theme1.xml><?xml version="1.0" encoding="utf-8"?>
<a:theme xmlns:a="http://schemas.openxmlformats.org/drawingml/2006/main" na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ctr">
        <a:spAutoFit/>
      </a:bodyPr>
      <a:lstStyle>
        <a:defPPr>
          <a:defRPr smtClean="0">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2176</Words>
  <Application>WPS 演示</Application>
  <PresentationFormat>自定义</PresentationFormat>
  <Paragraphs>216</Paragraphs>
  <Slides>17</Slides>
  <Notes>28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宋体</vt:lpstr>
      <vt:lpstr>Wingdings</vt:lpstr>
      <vt:lpstr>微软雅黑</vt:lpstr>
      <vt:lpstr>MStiffHei HKS UltraBold</vt:lpstr>
      <vt:lpstr>仿宋</vt:lpstr>
      <vt:lpstr>经典繁超宋</vt:lpstr>
      <vt:lpstr>Noto Sans CJK SC</vt:lpstr>
      <vt:lpstr>造字工房悦黑体验版纤细体</vt:lpstr>
      <vt:lpstr>华文黑体</vt:lpstr>
      <vt:lpstr>Verdana</vt:lpstr>
      <vt:lpstr>Calibri</vt:lpstr>
      <vt:lpstr>Impact</vt:lpstr>
      <vt:lpstr>Arial Black</vt:lpstr>
      <vt:lpstr>Arial Unicode MS</vt:lpstr>
      <vt:lpstr>Times New Roman</vt:lpstr>
      <vt:lpstr>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Administrator</dc:creator>
  <dc:description>1</dc:description>
  <dc:subject>1</dc:subject>
  <cp:lastModifiedBy>deepin</cp:lastModifiedBy>
  <cp:revision>118</cp:revision>
  <dcterms:created xsi:type="dcterms:W3CDTF">2020-06-07T04:16:01Z</dcterms:created>
  <dcterms:modified xsi:type="dcterms:W3CDTF">2020-06-07T04:16:01Z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2052-11.1.0.9505</vt:lpwstr>
  </property>
</Properties>
</file>