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sldIdLst>
    <p:sldId id="258" r:id="rId3"/>
    <p:sldId id="261" r:id="rId4"/>
    <p:sldId id="307" r:id="rId5"/>
    <p:sldId id="257" r:id="rId6"/>
    <p:sldId id="314" r:id="rId7"/>
    <p:sldId id="308" r:id="rId8"/>
    <p:sldId id="309" r:id="rId9"/>
    <p:sldId id="315" r:id="rId10"/>
    <p:sldId id="310" r:id="rId11"/>
    <p:sldId id="312" r:id="rId12"/>
    <p:sldId id="311" r:id="rId13"/>
    <p:sldId id="313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61E"/>
    <a:srgbClr val="000000"/>
    <a:srgbClr val="7E7E7E"/>
    <a:srgbClr val="7B7B7B"/>
    <a:srgbClr val="5AA762"/>
    <a:srgbClr val="C9CDD2"/>
    <a:srgbClr val="26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882" autoAdjust="0"/>
    <p:restoredTop sz="94625" autoAdjust="0"/>
  </p:normalViewPr>
  <p:slideViewPr>
    <p:cSldViewPr>
      <p:cViewPr>
        <p:scale>
          <a:sx n="100" d="100"/>
          <a:sy n="100" d="100"/>
        </p:scale>
        <p:origin x="3114" y="-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09A28-8C5E-445B-B195-FE91E45699F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B2719-B535-4DD6-AD18-8F64ED48D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0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2719-B535-4DD6-AD18-8F64ED48DD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75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09E8-D517-45F9-9EF7-B0C6E6408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1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09E8-D517-45F9-9EF7-B0C6E6408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8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09E8-D517-45F9-9EF7-B0C6E6408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2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607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09E8-D517-45F9-9EF7-B0C6E6408A7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0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09E8-D517-45F9-9EF7-B0C6E6408A7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13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09E8-D517-45F9-9EF7-B0C6E6408A7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02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09E8-D517-45F9-9EF7-B0C6E6408A7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70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09E8-D517-45F9-9EF7-B0C6E6408A7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93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09E8-D517-45F9-9EF7-B0C6E6408A7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14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09E8-D517-45F9-9EF7-B0C6E6408A7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4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09E8-D517-45F9-9EF7-B0C6E6408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241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09E8-D517-45F9-9EF7-B0C6E6408A7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78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09E8-D517-45F9-9EF7-B0C6E6408A7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05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09E8-D517-45F9-9EF7-B0C6E6408A7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024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09E8-D517-45F9-9EF7-B0C6E6408A7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84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217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7977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r="9999"/>
          <a:stretch/>
        </p:blipFill>
        <p:spPr>
          <a:xfrm>
            <a:off x="-1" y="1"/>
            <a:ext cx="9144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45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5CA4560-D970-4AB4-A1E4-0B799C2E82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514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4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09E8-D517-45F9-9EF7-B0C6E6408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95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09E8-D517-45F9-9EF7-B0C6E6408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47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09E8-D517-45F9-9EF7-B0C6E6408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7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09E8-D517-45F9-9EF7-B0C6E6408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42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09E8-D517-45F9-9EF7-B0C6E6408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33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09E8-D517-45F9-9EF7-B0C6E6408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28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09E8-D517-45F9-9EF7-B0C6E6408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3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A09E8-D517-45F9-9EF7-B0C6E6408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22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A09E8-D517-45F9-9EF7-B0C6E6408A7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04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6">
            <a:extLst>
              <a:ext uri="{FF2B5EF4-FFF2-40B4-BE49-F238E27FC236}">
                <a16:creationId xmlns:a16="http://schemas.microsoft.com/office/drawing/2014/main" xmlns="" id="{AE67D79C-9FDF-4F67-8CD2-124099C62EA9}"/>
              </a:ext>
            </a:extLst>
          </p:cNvPr>
          <p:cNvSpPr txBox="1"/>
          <p:nvPr/>
        </p:nvSpPr>
        <p:spPr>
          <a:xfrm>
            <a:off x="1039879" y="1005577"/>
            <a:ext cx="7660072" cy="1683295"/>
          </a:xfrm>
          <a:prstGeom prst="rect">
            <a:avLst/>
          </a:prstGeom>
          <a:noFill/>
        </p:spPr>
        <p:txBody>
          <a:bodyPr wrap="none" lIns="21095" tIns="10548" rIns="21095" bIns="10548" rtlCol="0">
            <a:spAutoFit/>
          </a:bodyPr>
          <a:lstStyle/>
          <a:p>
            <a:pPr algn="r"/>
            <a:r>
              <a:rPr lang="zh-CN" altLang="en-US" sz="5400" dirty="0" smtClean="0">
                <a:solidFill>
                  <a:srgbClr val="FFFFFF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无人机石油管线巡检项目</a:t>
            </a:r>
            <a:endParaRPr lang="en-US" altLang="zh-CN" sz="5400" dirty="0" smtClean="0">
              <a:solidFill>
                <a:srgbClr val="FFFFFF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pPr algn="r"/>
            <a:r>
              <a:rPr lang="zh-CN" altLang="en-US" sz="5400" dirty="0" smtClean="0">
                <a:solidFill>
                  <a:srgbClr val="FFFFFF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中期汇报</a:t>
            </a:r>
            <a:endParaRPr lang="en-US" altLang="zh-CN" sz="5400" dirty="0">
              <a:solidFill>
                <a:srgbClr val="FFFFFF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9" name="文本框 22">
            <a:extLst>
              <a:ext uri="{FF2B5EF4-FFF2-40B4-BE49-F238E27FC236}">
                <a16:creationId xmlns:a16="http://schemas.microsoft.com/office/drawing/2014/main" xmlns="" id="{69DE8C7A-97F5-4E22-BD13-84074519F3DA}"/>
              </a:ext>
            </a:extLst>
          </p:cNvPr>
          <p:cNvSpPr txBox="1"/>
          <p:nvPr/>
        </p:nvSpPr>
        <p:spPr>
          <a:xfrm>
            <a:off x="9252520" y="2339904"/>
            <a:ext cx="21472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基于</a:t>
            </a:r>
            <a:r>
              <a:rPr lang="en-US" altLang="zh-CN" sz="15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STC89C52</a:t>
            </a:r>
            <a:r>
              <a:rPr lang="zh-CN" altLang="en-US" sz="15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单片机</a:t>
            </a:r>
            <a:endParaRPr lang="zh-CN" altLang="en-US" sz="15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2" name="文本框 36">
            <a:extLst>
              <a:ext uri="{FF2B5EF4-FFF2-40B4-BE49-F238E27FC236}">
                <a16:creationId xmlns:a16="http://schemas.microsoft.com/office/drawing/2014/main" xmlns="" id="{BA3C616B-695A-44EF-AFC9-6FBD7D24B195}"/>
              </a:ext>
            </a:extLst>
          </p:cNvPr>
          <p:cNvSpPr txBox="1"/>
          <p:nvPr/>
        </p:nvSpPr>
        <p:spPr>
          <a:xfrm>
            <a:off x="9988772" y="3351846"/>
            <a:ext cx="1353858" cy="236746"/>
          </a:xfrm>
          <a:prstGeom prst="rect">
            <a:avLst/>
          </a:prstGeom>
          <a:noFill/>
        </p:spPr>
        <p:txBody>
          <a:bodyPr wrap="none" lIns="21095" tIns="10548" rIns="21095" bIns="10548" rtlCol="0">
            <a:spAutoFit/>
          </a:bodyPr>
          <a:lstStyle/>
          <a:p>
            <a:r>
              <a:rPr lang="zh-CN" altLang="en-US" sz="1400" dirty="0" smtClean="0">
                <a:solidFill>
                  <a:srgbClr val="FFFF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电信</a:t>
            </a:r>
            <a:r>
              <a:rPr lang="en-US" altLang="zh-CN" sz="1400" dirty="0" smtClean="0">
                <a:solidFill>
                  <a:srgbClr val="FFFF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1601-</a:t>
            </a:r>
            <a:r>
              <a:rPr lang="zh-CN" altLang="en-US" sz="1400" dirty="0" smtClean="0">
                <a:solidFill>
                  <a:srgbClr val="FFFF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张冰珂</a:t>
            </a:r>
            <a:endParaRPr lang="en-US" altLang="zh-CN" sz="1400" dirty="0" smtClean="0">
              <a:solidFill>
                <a:srgbClr val="FFFFFF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80963" y="3650012"/>
            <a:ext cx="1925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电信</a:t>
            </a:r>
            <a:r>
              <a:rPr lang="en-US" altLang="zh-CN" sz="1400" dirty="0" smtClean="0">
                <a:solidFill>
                  <a:srgbClr val="FFFF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1601-</a:t>
            </a:r>
            <a:r>
              <a:rPr lang="zh-CN" altLang="en-US" sz="1400" dirty="0" smtClean="0">
                <a:solidFill>
                  <a:srgbClr val="FFFF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李盟</a:t>
            </a:r>
            <a:endParaRPr lang="en-US" altLang="zh-CN" sz="1400" dirty="0" smtClean="0">
              <a:solidFill>
                <a:srgbClr val="FFFFFF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70521" y="4230401"/>
            <a:ext cx="1346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FF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安全</a:t>
            </a:r>
            <a:r>
              <a:rPr lang="en-US" altLang="zh-CN" sz="1400" dirty="0" smtClean="0">
                <a:solidFill>
                  <a:srgbClr val="FFFF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1603-</a:t>
            </a:r>
            <a:r>
              <a:rPr lang="zh-CN" altLang="en-US" sz="1400" dirty="0" smtClean="0">
                <a:solidFill>
                  <a:srgbClr val="FFFF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李盼</a:t>
            </a:r>
            <a:endParaRPr lang="en-US" altLang="zh-CN" sz="1400" dirty="0">
              <a:solidFill>
                <a:srgbClr val="FFFFFF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17744"/>
            <a:ext cx="3812529" cy="226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机器学</a:t>
            </a:r>
            <a:r>
              <a:rPr lang="zh-CN" altLang="en-US" dirty="0" smtClean="0">
                <a:solidFill>
                  <a:schemeClr val="bg1"/>
                </a:solidFill>
              </a:rPr>
              <a:t>习</a:t>
            </a:r>
            <a:r>
              <a:rPr lang="en-US" altLang="zh-CN" dirty="0" smtClean="0">
                <a:solidFill>
                  <a:schemeClr val="bg1"/>
                </a:solidFill>
              </a:rPr>
              <a:t>AI</a:t>
            </a:r>
            <a:r>
              <a:rPr lang="zh-CN" altLang="en-US" dirty="0" smtClean="0">
                <a:solidFill>
                  <a:schemeClr val="bg1"/>
                </a:solidFill>
              </a:rPr>
              <a:t>自动识别分类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TensorFlow</a:t>
            </a:r>
            <a:r>
              <a:rPr lang="zh-CN" altLang="en-US" dirty="0" smtClean="0">
                <a:solidFill>
                  <a:schemeClr val="bg1"/>
                </a:solidFill>
              </a:rPr>
              <a:t>框架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Numpy</a:t>
            </a:r>
            <a:r>
              <a:rPr lang="zh-CN" altLang="en-US" dirty="0" smtClean="0">
                <a:solidFill>
                  <a:schemeClr val="bg1"/>
                </a:solidFill>
              </a:rPr>
              <a:t>图像处理库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Inception-V3</a:t>
            </a:r>
            <a:r>
              <a:rPr lang="zh-CN" altLang="en-US" dirty="0">
                <a:solidFill>
                  <a:schemeClr val="bg1"/>
                </a:solidFill>
              </a:rPr>
              <a:t>模</a:t>
            </a:r>
            <a:r>
              <a:rPr lang="zh-CN" altLang="en-US" dirty="0" smtClean="0">
                <a:solidFill>
                  <a:schemeClr val="bg1"/>
                </a:solidFill>
              </a:rPr>
              <a:t>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19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后台预览管理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H5+JavaScript+Ajax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04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684735" y="2364731"/>
            <a:ext cx="6935657" cy="1009861"/>
            <a:chOff x="578457" y="2438654"/>
            <a:chExt cx="9870103" cy="1346481"/>
          </a:xfrm>
        </p:grpSpPr>
        <p:sp>
          <p:nvSpPr>
            <p:cNvPr id="4" name="文本框 3"/>
            <p:cNvSpPr txBox="1"/>
            <p:nvPr/>
          </p:nvSpPr>
          <p:spPr>
            <a:xfrm>
              <a:off x="875016" y="2543770"/>
              <a:ext cx="201477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</a:rPr>
                <a:t>第一部分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2850429" y="2438654"/>
              <a:ext cx="489671" cy="113356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578457" y="3005435"/>
              <a:ext cx="2607898" cy="77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+mj-ea"/>
                  <a:ea typeface="+mj-ea"/>
                </a:rPr>
                <a:t>项目简介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588244" y="2543770"/>
              <a:ext cx="201477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第二部分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495561" y="2567826"/>
              <a:ext cx="4952999" cy="77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+mj-ea"/>
                  <a:ea typeface="+mj-ea"/>
                </a:rPr>
                <a:t>项目研究完成情况</a:t>
              </a:r>
            </a:p>
          </p:txBody>
        </p:sp>
      </p:grpSp>
      <p:sp>
        <p:nvSpPr>
          <p:cNvPr id="33" name="文本框 2"/>
          <p:cNvSpPr txBox="1"/>
          <p:nvPr/>
        </p:nvSpPr>
        <p:spPr>
          <a:xfrm>
            <a:off x="3815582" y="-740618"/>
            <a:ext cx="221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</a:rPr>
              <a:t>CONTENTS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文本框 4"/>
          <p:cNvSpPr txBox="1"/>
          <p:nvPr/>
        </p:nvSpPr>
        <p:spPr>
          <a:xfrm>
            <a:off x="2830158" y="-74061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目录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863614" y="-657721"/>
            <a:ext cx="0" cy="3238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693245" y="-679063"/>
            <a:ext cx="3347513" cy="523220"/>
          </a:xfrm>
          <a:prstGeom prst="rect">
            <a:avLst/>
          </a:prstGeom>
          <a:ln>
            <a:solidFill>
              <a:srgbClr val="61616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3" name="文本框 22"/>
          <p:cNvSpPr txBox="1"/>
          <p:nvPr/>
        </p:nvSpPr>
        <p:spPr>
          <a:xfrm>
            <a:off x="157695" y="3758740"/>
            <a:ext cx="5540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三、项目存在问题及后期工作</a:t>
            </a:r>
          </a:p>
        </p:txBody>
      </p:sp>
    </p:spTree>
    <p:extLst>
      <p:ext uri="{BB962C8B-B14F-4D97-AF65-F5344CB8AC3E}">
        <p14:creationId xmlns:p14="http://schemas.microsoft.com/office/powerpoint/2010/main" val="60560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项目名称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项</a:t>
            </a:r>
            <a:r>
              <a:rPr lang="zh-CN" altLang="en-US" dirty="0" smtClean="0">
                <a:solidFill>
                  <a:schemeClr val="bg1"/>
                </a:solidFill>
              </a:rPr>
              <a:t>目级别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项</a:t>
            </a:r>
            <a:r>
              <a:rPr lang="zh-CN" altLang="en-US" dirty="0" smtClean="0">
                <a:solidFill>
                  <a:schemeClr val="bg1"/>
                </a:solidFill>
              </a:rPr>
              <a:t>目负责人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指</a:t>
            </a:r>
            <a:r>
              <a:rPr lang="zh-CN" altLang="en-US" dirty="0" smtClean="0">
                <a:solidFill>
                  <a:schemeClr val="bg1"/>
                </a:solidFill>
              </a:rPr>
              <a:t>导教师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7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762" y="-34108"/>
            <a:ext cx="5334827" cy="2840639"/>
          </a:xfrm>
          <a:prstGeom prst="rect">
            <a:avLst/>
          </a:prstGeom>
        </p:spPr>
      </p:pic>
      <p:sp>
        <p:nvSpPr>
          <p:cNvPr id="7" name="文本框 1"/>
          <p:cNvSpPr txBox="1"/>
          <p:nvPr/>
        </p:nvSpPr>
        <p:spPr>
          <a:xfrm>
            <a:off x="3635896" y="2249324"/>
            <a:ext cx="3579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rPr>
              <a:t>我</a:t>
            </a:r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rPr>
              <a:t>们做了什么</a:t>
            </a:r>
            <a:endParaRPr lang="zh-CN" altLang="en-US" sz="4400" b="1" dirty="0">
              <a:solidFill>
                <a:schemeClr val="bg1"/>
              </a:solidFill>
              <a:effectLst>
                <a:outerShdw blurRad="165100" dist="88900" dir="2700000" algn="tl">
                  <a:srgbClr val="000000">
                    <a:alpha val="14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3635897" y="183896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800" b="1">
                <a:solidFill>
                  <a:schemeClr val="bg1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sz="3200" b="0" dirty="0">
                <a:latin typeface="+mn-ea"/>
                <a:ea typeface="+mn-ea"/>
              </a:rPr>
              <a:t>第一部分</a:t>
            </a:r>
          </a:p>
        </p:txBody>
      </p:sp>
      <p:sp>
        <p:nvSpPr>
          <p:cNvPr id="9" name="矩形 8"/>
          <p:cNvSpPr/>
          <p:nvPr/>
        </p:nvSpPr>
        <p:spPr>
          <a:xfrm>
            <a:off x="3635896" y="2931789"/>
            <a:ext cx="5360808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BDBDBD"/>
                </a:solidFill>
                <a:latin typeface="+mn-ea"/>
              </a:rPr>
              <a:t>根据互感电路的方式来实行电流，电压的检测并对负载做以判断。</a:t>
            </a:r>
            <a:endParaRPr lang="zh-CN" altLang="en-US" sz="1400" b="1" dirty="0">
              <a:solidFill>
                <a:srgbClr val="BDBDBD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7904" y="3652934"/>
            <a:ext cx="2723823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单相用电器分析监测装置</a:t>
            </a:r>
          </a:p>
        </p:txBody>
      </p:sp>
      <p:sp>
        <p:nvSpPr>
          <p:cNvPr id="11" name="文本框 3"/>
          <p:cNvSpPr txBox="1"/>
          <p:nvPr/>
        </p:nvSpPr>
        <p:spPr>
          <a:xfrm>
            <a:off x="5868145" y="183896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800" b="1">
                <a:solidFill>
                  <a:schemeClr val="bg1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altLang="zh-CN" sz="3200" b="0" dirty="0" smtClean="0">
                <a:latin typeface="+mn-ea"/>
                <a:ea typeface="+mn-ea"/>
              </a:rPr>
              <a:t>----What</a:t>
            </a:r>
            <a:endParaRPr lang="zh-CN" altLang="en-US" sz="32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63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项目目标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1"/>
                </a:solidFill>
              </a:rPr>
              <a:t>使用无人机挂载设备来替代人工检测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zh-CN" dirty="0">
                <a:solidFill>
                  <a:schemeClr val="bg1"/>
                </a:solidFill>
              </a:rPr>
              <a:t>节省大部分人力资源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zh-CN" dirty="0">
                <a:solidFill>
                  <a:schemeClr val="bg1"/>
                </a:solidFill>
              </a:rPr>
              <a:t>检测结果最终由机器学习识别排查后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zh-CN" dirty="0">
                <a:solidFill>
                  <a:schemeClr val="bg1"/>
                </a:solidFill>
              </a:rPr>
              <a:t>提供给人工做最终的确认</a:t>
            </a:r>
            <a:endParaRPr lang="zh-CN" altLang="zh-CN" sz="20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70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项目研究完成情况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项目需求分析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lvl="1" indent="-514350">
              <a:buFont typeface="+mj-lt"/>
              <a:buAutoNum type="arabicPeriod"/>
            </a:pPr>
            <a:r>
              <a:rPr lang="zh-CN" altLang="zh-CN" dirty="0">
                <a:solidFill>
                  <a:schemeClr val="bg1"/>
                </a:solidFill>
              </a:rPr>
              <a:t>根据系统目标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zh-CN" dirty="0">
                <a:solidFill>
                  <a:schemeClr val="bg1"/>
                </a:solidFill>
              </a:rPr>
              <a:t>整个巡检系统需要完成从传感器信息的收集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zh-CN" dirty="0">
                <a:solidFill>
                  <a:schemeClr val="bg1"/>
                </a:solidFill>
              </a:rPr>
              <a:t>图片信息</a:t>
            </a:r>
            <a:r>
              <a:rPr lang="en-US" altLang="zh-CN" dirty="0">
                <a:solidFill>
                  <a:schemeClr val="bg1"/>
                </a:solidFill>
              </a:rPr>
              <a:t>, GPS</a:t>
            </a:r>
            <a:r>
              <a:rPr lang="zh-CN" altLang="zh-CN" dirty="0">
                <a:solidFill>
                  <a:schemeClr val="bg1"/>
                </a:solidFill>
              </a:rPr>
              <a:t>信息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zh-CN" dirty="0">
                <a:solidFill>
                  <a:schemeClr val="bg1"/>
                </a:solidFill>
              </a:rPr>
              <a:t>气体传感信息</a:t>
            </a:r>
            <a:r>
              <a:rPr lang="en-US" altLang="zh-CN" dirty="0">
                <a:solidFill>
                  <a:schemeClr val="bg1"/>
                </a:solidFill>
              </a:rPr>
              <a:t>), </a:t>
            </a:r>
            <a:r>
              <a:rPr lang="zh-CN" altLang="zh-CN" dirty="0">
                <a:solidFill>
                  <a:schemeClr val="bg1"/>
                </a:solidFill>
              </a:rPr>
              <a:t>输入到主控板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zh-CN" dirty="0">
                <a:solidFill>
                  <a:schemeClr val="bg1"/>
                </a:solidFill>
              </a:rPr>
              <a:t>由主控板内模型识别程序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zh-CN" dirty="0">
                <a:solidFill>
                  <a:schemeClr val="bg1"/>
                </a:solidFill>
              </a:rPr>
              <a:t>由主控板的信息发送模块发送到公网识别服务器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zh-CN" dirty="0">
                <a:solidFill>
                  <a:schemeClr val="bg1"/>
                </a:solidFill>
              </a:rPr>
              <a:t>进行综合图片信息和气体信息进行加权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zh-CN" dirty="0">
                <a:solidFill>
                  <a:schemeClr val="bg1"/>
                </a:solidFill>
              </a:rPr>
              <a:t>最终确定机器识别的管道情况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项</a:t>
            </a:r>
            <a:r>
              <a:rPr lang="zh-CN" altLang="en-US" dirty="0" smtClean="0">
                <a:solidFill>
                  <a:schemeClr val="bg1"/>
                </a:solidFill>
              </a:rPr>
              <a:t>目选型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8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前端回传系统的选择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ARM M0 Stm32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Mips mtk7620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Arm cortex A9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5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具体实现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V4L2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I2C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Uart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Socket</a:t>
            </a:r>
            <a:r>
              <a:rPr lang="zh-CN" altLang="en-US" dirty="0" smtClean="0">
                <a:solidFill>
                  <a:schemeClr val="bg1"/>
                </a:solidFill>
              </a:rPr>
              <a:t>网络接口编程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1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图片接收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PHP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MySQL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0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406</Words>
  <Application>Microsoft Office PowerPoint</Application>
  <PresentationFormat>全屏显示(16:9)</PresentationFormat>
  <Paragraphs>49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主题​​</vt:lpstr>
      <vt:lpstr>1_Office 主题​​</vt:lpstr>
      <vt:lpstr>PowerPoint 演示文稿</vt:lpstr>
      <vt:lpstr>PowerPoint 演示文稿</vt:lpstr>
      <vt:lpstr>项目简介</vt:lpstr>
      <vt:lpstr>PowerPoint 演示文稿</vt:lpstr>
      <vt:lpstr>项目目标</vt:lpstr>
      <vt:lpstr>项目研究完成情况</vt:lpstr>
      <vt:lpstr>前端回传系统的选择</vt:lpstr>
      <vt:lpstr>具体实现</vt:lpstr>
      <vt:lpstr>图片接收</vt:lpstr>
      <vt:lpstr>机器学习AI自动识别分类</vt:lpstr>
      <vt:lpstr>后台预览管理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74</cp:revision>
  <dcterms:created xsi:type="dcterms:W3CDTF">2018-06-01T15:13:03Z</dcterms:created>
  <dcterms:modified xsi:type="dcterms:W3CDTF">2019-11-05T11:33:03Z</dcterms:modified>
</cp:coreProperties>
</file>