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9" autoAdjust="0"/>
    <p:restoredTop sz="93963" autoAdjust="0"/>
  </p:normalViewPr>
  <p:slideViewPr>
    <p:cSldViewPr snapToGrid="0">
      <p:cViewPr varScale="1">
        <p:scale>
          <a:sx n="54" d="100"/>
          <a:sy n="54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04B7F-DBB0-4235-9B73-7CD458208EDE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AAC93-E627-4AA3-B8F2-6C3FE9DA4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8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AAC93-E627-4AA3-B8F2-6C3FE9DA4E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7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9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56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61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19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7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45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9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2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1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2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B5BC35-F3D0-4B81-81D5-3D03F3E04174}" type="datetimeFigureOut">
              <a:rPr lang="zh-CN" altLang="en-US" smtClean="0"/>
              <a:t>2019/5/19/Sun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93A1-351C-4287-BC3F-ED61B7FAB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99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F004D-CA2F-495C-9919-47EB4ABE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04" y="-18473"/>
            <a:ext cx="9614645" cy="24682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石油管线巡检系统设计报告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52863-5CF3-4CB3-830A-B57ADD77C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04" y="2628605"/>
            <a:ext cx="10209670" cy="3914700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/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C40E4EE3-B525-49CB-BC89-80AEFB58AE05}"/>
              </a:ext>
            </a:extLst>
          </p:cNvPr>
          <p:cNvSpPr/>
          <p:nvPr/>
        </p:nvSpPr>
        <p:spPr>
          <a:xfrm>
            <a:off x="1810326" y="3232727"/>
            <a:ext cx="687450" cy="2789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A17AC2F-0A07-4A3E-8E4D-391A42D201A9}"/>
              </a:ext>
            </a:extLst>
          </p:cNvPr>
          <p:cNvSpPr/>
          <p:nvPr/>
        </p:nvSpPr>
        <p:spPr>
          <a:xfrm>
            <a:off x="115359" y="4164380"/>
            <a:ext cx="1638322" cy="84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系统结构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550FA9-8FDE-4ACF-8973-2CB328D60E85}"/>
              </a:ext>
            </a:extLst>
          </p:cNvPr>
          <p:cNvSpPr/>
          <p:nvPr/>
        </p:nvSpPr>
        <p:spPr>
          <a:xfrm>
            <a:off x="2191562" y="3001818"/>
            <a:ext cx="4503878" cy="1354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lvl="1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前端数据采集系统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322F9C-1B8D-4645-946B-D1DE664C3465}"/>
              </a:ext>
            </a:extLst>
          </p:cNvPr>
          <p:cNvSpPr/>
          <p:nvPr/>
        </p:nvSpPr>
        <p:spPr>
          <a:xfrm>
            <a:off x="2191562" y="4004887"/>
            <a:ext cx="7023690" cy="1245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服务端数据处理系统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443B1B-C6F8-4706-8E4A-2DAAED72472E}"/>
              </a:ext>
            </a:extLst>
          </p:cNvPr>
          <p:cNvSpPr/>
          <p:nvPr/>
        </p:nvSpPr>
        <p:spPr>
          <a:xfrm>
            <a:off x="2497776" y="5097483"/>
            <a:ext cx="4368800" cy="942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 3.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可视化操作界面</a:t>
            </a:r>
          </a:p>
        </p:txBody>
      </p:sp>
    </p:spTree>
    <p:extLst>
      <p:ext uri="{BB962C8B-B14F-4D97-AF65-F5344CB8AC3E}">
        <p14:creationId xmlns:p14="http://schemas.microsoft.com/office/powerpoint/2010/main" val="196949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2A8C-CC1C-46E6-88CE-678FE25D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98" y="238583"/>
            <a:ext cx="9404723" cy="140053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前端数据采集系统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2C9919D-084F-47B5-AFE3-8E4BDF71E207}"/>
              </a:ext>
            </a:extLst>
          </p:cNvPr>
          <p:cNvSpPr/>
          <p:nvPr/>
        </p:nvSpPr>
        <p:spPr>
          <a:xfrm>
            <a:off x="873760" y="1877053"/>
            <a:ext cx="772160" cy="641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4F2A81B-EEF9-4968-84A0-0964DC2991E1}"/>
              </a:ext>
            </a:extLst>
          </p:cNvPr>
          <p:cNvSpPr/>
          <p:nvPr/>
        </p:nvSpPr>
        <p:spPr>
          <a:xfrm>
            <a:off x="1873569" y="1746568"/>
            <a:ext cx="10007600" cy="996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基于</a:t>
            </a:r>
            <a:r>
              <a:rPr lang="en-US" altLang="zh-CN" sz="2800" dirty="0" err="1"/>
              <a:t>mipsel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openwrt</a:t>
            </a:r>
            <a:r>
              <a:rPr lang="zh-CN" altLang="en-US" sz="2800" dirty="0"/>
              <a:t>嵌入式系统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C812895-AD35-429C-A590-22053EDE5993}"/>
              </a:ext>
            </a:extLst>
          </p:cNvPr>
          <p:cNvSpPr/>
          <p:nvPr/>
        </p:nvSpPr>
        <p:spPr>
          <a:xfrm>
            <a:off x="873760" y="3373252"/>
            <a:ext cx="772160" cy="641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2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388330-6138-4B5C-A751-51E457CDF603}"/>
              </a:ext>
            </a:extLst>
          </p:cNvPr>
          <p:cNvSpPr/>
          <p:nvPr/>
        </p:nvSpPr>
        <p:spPr>
          <a:xfrm>
            <a:off x="1873569" y="3220719"/>
            <a:ext cx="10007600" cy="996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支持</a:t>
            </a:r>
            <a:r>
              <a:rPr lang="en-US" altLang="zh-CN" sz="2800" dirty="0" err="1"/>
              <a:t>uvc</a:t>
            </a:r>
            <a:r>
              <a:rPr lang="zh-CN" altLang="en-US" sz="2800" dirty="0"/>
              <a:t>协议的摄像头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9164D4A-1ECF-4C22-9069-38426E67D911}"/>
              </a:ext>
            </a:extLst>
          </p:cNvPr>
          <p:cNvSpPr/>
          <p:nvPr/>
        </p:nvSpPr>
        <p:spPr>
          <a:xfrm>
            <a:off x="873760" y="4893256"/>
            <a:ext cx="772160" cy="751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3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69F7768-BEA2-40CC-8079-E50B8FCC20C6}"/>
              </a:ext>
            </a:extLst>
          </p:cNvPr>
          <p:cNvSpPr/>
          <p:nvPr/>
        </p:nvSpPr>
        <p:spPr>
          <a:xfrm>
            <a:off x="1873569" y="4703276"/>
            <a:ext cx="10007600" cy="117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/>
              <a:t>Mjpg</a:t>
            </a:r>
            <a:r>
              <a:rPr lang="en-US" altLang="zh-CN" sz="2800" dirty="0"/>
              <a:t>-streamer</a:t>
            </a:r>
            <a:r>
              <a:rPr lang="zh-CN" altLang="en-US" sz="2800" dirty="0"/>
              <a:t>的</a:t>
            </a:r>
            <a:r>
              <a:rPr lang="en-US" altLang="zh-CN" sz="2800" dirty="0"/>
              <a:t>shell</a:t>
            </a:r>
            <a:r>
              <a:rPr lang="zh-CN" altLang="en-US" sz="2800" dirty="0"/>
              <a:t>脚本控制采集传输图片过程</a:t>
            </a:r>
          </a:p>
        </p:txBody>
      </p:sp>
    </p:spTree>
    <p:extLst>
      <p:ext uri="{BB962C8B-B14F-4D97-AF65-F5344CB8AC3E}">
        <p14:creationId xmlns:p14="http://schemas.microsoft.com/office/powerpoint/2010/main" val="36041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C514-A563-4A54-ACD4-A16915BF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服务端数据处理系统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37253-0674-4BB1-A26A-57DEB7A9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389414"/>
            <a:ext cx="10877798" cy="4667002"/>
          </a:xfrm>
        </p:spPr>
        <p:txBody>
          <a:bodyPr tIns="540000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3200" dirty="0"/>
              <a:t>编程语言基础</a:t>
            </a:r>
            <a:r>
              <a:rPr lang="en-US" altLang="zh-CN" sz="3200" dirty="0"/>
              <a:t>: 1.PHP-</a:t>
            </a:r>
            <a:r>
              <a:rPr lang="zh-CN" altLang="en-US" sz="3200" dirty="0"/>
              <a:t>使用网页编辑服务器系统框架</a:t>
            </a:r>
            <a:endParaRPr lang="en-US" altLang="zh-CN" sz="3200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800" dirty="0"/>
              <a:t>                       </a:t>
            </a:r>
            <a:r>
              <a:rPr lang="en-US" altLang="zh-CN" sz="2800" dirty="0"/>
              <a:t>2.python-</a:t>
            </a:r>
            <a:r>
              <a:rPr lang="zh-CN" altLang="en-US" sz="2800" dirty="0"/>
              <a:t>利用</a:t>
            </a:r>
            <a:r>
              <a:rPr lang="en-US" altLang="zh-CN" sz="2800" dirty="0"/>
              <a:t>python</a:t>
            </a:r>
            <a:r>
              <a:rPr lang="zh-CN" altLang="en-US" sz="2800" dirty="0"/>
              <a:t>开源的图像处理库处理图像</a:t>
            </a:r>
            <a:endParaRPr lang="en-US" altLang="zh-CN" sz="2800" dirty="0"/>
          </a:p>
          <a:p>
            <a:pPr marL="457200" lvl="1" indent="0" algn="r">
              <a:lnSpc>
                <a:spcPct val="200000"/>
              </a:lnSpc>
              <a:buNone/>
            </a:pPr>
            <a:r>
              <a:rPr lang="zh-CN" altLang="en-US" sz="2800" dirty="0"/>
              <a:t>                      </a:t>
            </a:r>
            <a:r>
              <a:rPr lang="en-US" altLang="zh-CN" sz="2800" dirty="0"/>
              <a:t>3.C++</a:t>
            </a:r>
            <a:r>
              <a:rPr lang="zh-CN" altLang="en-US" sz="2800" dirty="0"/>
              <a:t>编辑可视化交互界面 </a:t>
            </a:r>
            <a:r>
              <a:rPr lang="en-US" altLang="zh-CN" sz="2800" dirty="0"/>
              <a:t>(</a:t>
            </a:r>
            <a:r>
              <a:rPr lang="zh-CN" altLang="en-US" sz="2800" dirty="0"/>
              <a:t>生成可视化操作界面时使用</a:t>
            </a:r>
            <a:r>
              <a:rPr lang="en-US" altLang="zh-CN" sz="2800" dirty="0"/>
              <a:t>)</a:t>
            </a:r>
            <a:r>
              <a:rPr lang="zh-CN" altLang="en-U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0368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02D0-E0A8-4E33-BD20-213FF67E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7282"/>
          </a:xfrm>
        </p:spPr>
        <p:txBody>
          <a:bodyPr/>
          <a:lstStyle/>
          <a:p>
            <a:r>
              <a:rPr lang="zh-CN" altLang="en-US" dirty="0"/>
              <a:t>图像处理过程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A7C7B10-CA6B-4817-B58A-D4CBDF451F01}"/>
              </a:ext>
            </a:extLst>
          </p:cNvPr>
          <p:cNvSpPr/>
          <p:nvPr/>
        </p:nvSpPr>
        <p:spPr>
          <a:xfrm>
            <a:off x="213360" y="1619568"/>
            <a:ext cx="1452880" cy="731520"/>
          </a:xfrm>
          <a:prstGeom prst="roundRect">
            <a:avLst/>
          </a:prstGeom>
          <a:solidFill>
            <a:schemeClr val="accent1"/>
          </a:solidFill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API</a:t>
            </a:r>
            <a:r>
              <a:rPr lang="zh-CN" altLang="en-US" dirty="0"/>
              <a:t>接口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58E9A50-D4F1-40B9-9B50-D08BCD175B20}"/>
              </a:ext>
            </a:extLst>
          </p:cNvPr>
          <p:cNvCxnSpPr>
            <a:cxnSpLocks/>
          </p:cNvCxnSpPr>
          <p:nvPr/>
        </p:nvCxnSpPr>
        <p:spPr>
          <a:xfrm>
            <a:off x="1787561" y="1864953"/>
            <a:ext cx="272610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4DCA90B-B203-4529-A9B7-FE453DCB30F1}"/>
              </a:ext>
            </a:extLst>
          </p:cNvPr>
          <p:cNvSpPr/>
          <p:nvPr/>
        </p:nvSpPr>
        <p:spPr>
          <a:xfrm>
            <a:off x="4662777" y="1609416"/>
            <a:ext cx="1564640" cy="73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图像训练模型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2868E2C-F75C-494B-8898-8C767494C1D6}"/>
              </a:ext>
            </a:extLst>
          </p:cNvPr>
          <p:cNvSpPr/>
          <p:nvPr/>
        </p:nvSpPr>
        <p:spPr>
          <a:xfrm>
            <a:off x="8189291" y="1487935"/>
            <a:ext cx="1676400" cy="971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391CA75-85D8-4B7F-B785-5DE09DABD2AE}"/>
              </a:ext>
            </a:extLst>
          </p:cNvPr>
          <p:cNvSpPr/>
          <p:nvPr/>
        </p:nvSpPr>
        <p:spPr>
          <a:xfrm>
            <a:off x="8179462" y="2943378"/>
            <a:ext cx="1676400" cy="971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分类文件夹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6313F0C3-F3D6-484E-9C16-3B4A75CEA8A6}"/>
              </a:ext>
            </a:extLst>
          </p:cNvPr>
          <p:cNvSpPr/>
          <p:nvPr/>
        </p:nvSpPr>
        <p:spPr>
          <a:xfrm rot="10800000">
            <a:off x="40861" y="2700656"/>
            <a:ext cx="1452880" cy="1978995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BCEFFBF-A3F3-4952-862C-85DF7D8E634F}"/>
              </a:ext>
            </a:extLst>
          </p:cNvPr>
          <p:cNvSpPr/>
          <p:nvPr/>
        </p:nvSpPr>
        <p:spPr>
          <a:xfrm rot="10800000">
            <a:off x="2859936" y="2882348"/>
            <a:ext cx="3104648" cy="381158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B9038026-3D92-44FF-B234-A7A22E6DB00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227417" y="1975168"/>
            <a:ext cx="1848542" cy="14538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23A0450-557E-4CE5-967C-AF28380E4B48}"/>
              </a:ext>
            </a:extLst>
          </p:cNvPr>
          <p:cNvCxnSpPr>
            <a:cxnSpLocks/>
          </p:cNvCxnSpPr>
          <p:nvPr/>
        </p:nvCxnSpPr>
        <p:spPr>
          <a:xfrm>
            <a:off x="6296276" y="1985328"/>
            <a:ext cx="17796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EB20073-1633-4445-9CD6-C604A0F3EC31}"/>
              </a:ext>
            </a:extLst>
          </p:cNvPr>
          <p:cNvSpPr/>
          <p:nvPr/>
        </p:nvSpPr>
        <p:spPr>
          <a:xfrm>
            <a:off x="6340749" y="1374675"/>
            <a:ext cx="944880" cy="5221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发送图像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93EC37-8277-426F-984B-19CF20A7B843}"/>
              </a:ext>
            </a:extLst>
          </p:cNvPr>
          <p:cNvSpPr/>
          <p:nvPr/>
        </p:nvSpPr>
        <p:spPr>
          <a:xfrm>
            <a:off x="2010686" y="1348339"/>
            <a:ext cx="955040" cy="5221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发送图像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E42E88-2190-4B76-9D09-AF15322D234D}"/>
              </a:ext>
            </a:extLst>
          </p:cNvPr>
          <p:cNvSpPr/>
          <p:nvPr/>
        </p:nvSpPr>
        <p:spPr>
          <a:xfrm>
            <a:off x="119270" y="2815509"/>
            <a:ext cx="1331843" cy="174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接收前端传回图像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D7A8E5-B204-4723-8FF3-B27873BFD48F}"/>
              </a:ext>
            </a:extLst>
          </p:cNvPr>
          <p:cNvSpPr/>
          <p:nvPr/>
        </p:nvSpPr>
        <p:spPr>
          <a:xfrm>
            <a:off x="3007139" y="3016594"/>
            <a:ext cx="2903332" cy="3528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/>
              <a:t>模型由</a:t>
            </a:r>
            <a:r>
              <a:rPr lang="en-US" altLang="zh-CN" sz="2000" b="1" dirty="0"/>
              <a:t>python</a:t>
            </a:r>
            <a:r>
              <a:rPr lang="zh-CN" altLang="en-US" sz="2000" b="1" dirty="0"/>
              <a:t>语言写成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主要利用了</a:t>
            </a:r>
            <a:r>
              <a:rPr lang="en-US" altLang="zh-CN" sz="2000" b="1" dirty="0"/>
              <a:t>TensorFlow</a:t>
            </a:r>
            <a:r>
              <a:rPr lang="zh-CN" altLang="en-US" sz="2000" b="1" dirty="0"/>
              <a:t>机器学习库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卷积神经网络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以及 </a:t>
            </a:r>
            <a:r>
              <a:rPr lang="en-US" altLang="zh-CN" sz="2000" b="1" dirty="0"/>
              <a:t>CNN</a:t>
            </a:r>
            <a:r>
              <a:rPr lang="zh-CN" altLang="en-US" sz="2000" b="1" dirty="0"/>
              <a:t>端到端算法</a:t>
            </a:r>
            <a:r>
              <a:rPr lang="en-US" altLang="zh-CN" sz="2000" b="1" dirty="0"/>
              <a:t>.</a:t>
            </a:r>
          </a:p>
          <a:p>
            <a:r>
              <a:rPr lang="zh-CN" altLang="en-US" sz="2000" b="1" dirty="0"/>
              <a:t>图像在模型内先由</a:t>
            </a:r>
            <a:r>
              <a:rPr lang="en-US" altLang="zh-CN" sz="2000" b="1" dirty="0"/>
              <a:t>CNN</a:t>
            </a:r>
            <a:r>
              <a:rPr lang="zh-CN" altLang="en-US" sz="2000" b="1" dirty="0"/>
              <a:t>算法做预处理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对图像进行分割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去噪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灰度二值化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再由</a:t>
            </a:r>
            <a:r>
              <a:rPr lang="en-US" altLang="zh-CN" sz="2000" b="1" dirty="0"/>
              <a:t>TensorFlow</a:t>
            </a:r>
            <a:r>
              <a:rPr lang="zh-CN" altLang="en-US" sz="2000" b="1" dirty="0"/>
              <a:t>机器学习库对图像进行识别筛分类处理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6BEEB6-93C9-4B5E-87AE-F13B86FD6EA4}"/>
              </a:ext>
            </a:extLst>
          </p:cNvPr>
          <p:cNvCxnSpPr>
            <a:cxnSpLocks/>
          </p:cNvCxnSpPr>
          <p:nvPr/>
        </p:nvCxnSpPr>
        <p:spPr>
          <a:xfrm flipH="1">
            <a:off x="1666240" y="2070422"/>
            <a:ext cx="2847425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4D854F7-66DB-46BE-A58D-82BF7D33D736}"/>
              </a:ext>
            </a:extLst>
          </p:cNvPr>
          <p:cNvSpPr/>
          <p:nvPr/>
        </p:nvSpPr>
        <p:spPr>
          <a:xfrm>
            <a:off x="1803031" y="2064883"/>
            <a:ext cx="2113808" cy="5037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供</a:t>
            </a:r>
            <a:r>
              <a:rPr lang="en-US" altLang="zh-CN" dirty="0"/>
              <a:t>PHP</a:t>
            </a:r>
            <a:r>
              <a:rPr lang="zh-CN" altLang="en-US" dirty="0"/>
              <a:t>调用的接口</a:t>
            </a:r>
          </a:p>
        </p:txBody>
      </p: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3F33770F-F1F4-42AA-A1CA-3ED0F772729D}"/>
              </a:ext>
            </a:extLst>
          </p:cNvPr>
          <p:cNvSpPr/>
          <p:nvPr/>
        </p:nvSpPr>
        <p:spPr>
          <a:xfrm rot="10800000">
            <a:off x="7215355" y="4301286"/>
            <a:ext cx="1676400" cy="213755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71A034-BC57-4588-AB4E-88387AA6997C}"/>
              </a:ext>
            </a:extLst>
          </p:cNvPr>
          <p:cNvSpPr/>
          <p:nvPr/>
        </p:nvSpPr>
        <p:spPr>
          <a:xfrm>
            <a:off x="7352403" y="4301286"/>
            <a:ext cx="1551966" cy="2006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经训练模型分类后的图像发送到分类不同的各个文件夹中</a:t>
            </a:r>
          </a:p>
        </p:txBody>
      </p:sp>
      <p:sp>
        <p:nvSpPr>
          <p:cNvPr id="39" name="对话气泡: 圆角矩形 38">
            <a:extLst>
              <a:ext uri="{FF2B5EF4-FFF2-40B4-BE49-F238E27FC236}">
                <a16:creationId xmlns:a16="http://schemas.microsoft.com/office/drawing/2014/main" id="{9DD58D81-2BB5-4EE7-B822-BB898731CA7C}"/>
              </a:ext>
            </a:extLst>
          </p:cNvPr>
          <p:cNvSpPr/>
          <p:nvPr/>
        </p:nvSpPr>
        <p:spPr>
          <a:xfrm rot="5400000">
            <a:off x="9483964" y="2054361"/>
            <a:ext cx="3172326" cy="1848543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1CE631-1B5F-4CAB-BED4-589636865027}"/>
              </a:ext>
            </a:extLst>
          </p:cNvPr>
          <p:cNvSpPr/>
          <p:nvPr/>
        </p:nvSpPr>
        <p:spPr>
          <a:xfrm>
            <a:off x="10190063" y="1479590"/>
            <a:ext cx="1833140" cy="2955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MySQL</a:t>
            </a:r>
            <a:r>
              <a:rPr lang="zh-CN" altLang="en-US" b="1" dirty="0"/>
              <a:t>数据库中插入图像文件信息</a:t>
            </a:r>
            <a:r>
              <a:rPr lang="en-US" altLang="zh-CN" b="1" dirty="0"/>
              <a:t>,</a:t>
            </a:r>
            <a:r>
              <a:rPr lang="zh-CN" altLang="en-US" b="1" dirty="0"/>
              <a:t>包括图像名称</a:t>
            </a:r>
            <a:r>
              <a:rPr lang="en-US" altLang="zh-CN" b="1" dirty="0"/>
              <a:t>,</a:t>
            </a:r>
            <a:r>
              <a:rPr lang="zh-CN" altLang="en-US" b="1" dirty="0"/>
              <a:t>图像保存位置</a:t>
            </a:r>
            <a:r>
              <a:rPr lang="en-US" altLang="zh-CN" b="1" dirty="0"/>
              <a:t>,</a:t>
            </a:r>
            <a:r>
              <a:rPr lang="zh-CN" altLang="en-US" b="1" dirty="0"/>
              <a:t>拍摄时间</a:t>
            </a:r>
            <a:r>
              <a:rPr lang="en-US" altLang="zh-CN" b="1" dirty="0"/>
              <a:t>,</a:t>
            </a:r>
            <a:r>
              <a:rPr lang="zh-CN" altLang="en-US" b="1" dirty="0"/>
              <a:t>识别结果</a:t>
            </a:r>
            <a:r>
              <a:rPr lang="en-US" altLang="zh-CN" b="1" dirty="0"/>
              <a:t>,</a:t>
            </a:r>
            <a:r>
              <a:rPr lang="zh-CN" altLang="en-US" b="1" dirty="0"/>
              <a:t>图像位置的经纬度信息</a:t>
            </a:r>
            <a:r>
              <a:rPr lang="en-US" altLang="zh-CN" b="1" dirty="0"/>
              <a:t>(</a:t>
            </a:r>
            <a:r>
              <a:rPr lang="zh-CN" altLang="en-US" b="1" dirty="0"/>
              <a:t>由于模拟场景过小</a:t>
            </a:r>
            <a:r>
              <a:rPr lang="en-US" altLang="zh-CN" b="1" dirty="0"/>
              <a:t>,</a:t>
            </a:r>
            <a:r>
              <a:rPr lang="zh-CN" altLang="en-US" b="1" dirty="0"/>
              <a:t>考虑模拟接受</a:t>
            </a:r>
            <a:r>
              <a:rPr lang="en-US" altLang="zh-CN" b="1" dirty="0"/>
              <a:t>GPS</a:t>
            </a:r>
            <a:r>
              <a:rPr lang="zh-CN" altLang="en-US" b="1" dirty="0"/>
              <a:t>发回位置信息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1722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95A8F9A-B49C-4ACE-948D-83E1375932A1}"/>
              </a:ext>
            </a:extLst>
          </p:cNvPr>
          <p:cNvSpPr/>
          <p:nvPr/>
        </p:nvSpPr>
        <p:spPr>
          <a:xfrm>
            <a:off x="1778662" y="544561"/>
            <a:ext cx="1938311" cy="1126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分类文件夹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0C39FACA-0F2A-4907-ACE3-B5894587082D}"/>
              </a:ext>
            </a:extLst>
          </p:cNvPr>
          <p:cNvSpPr/>
          <p:nvPr/>
        </p:nvSpPr>
        <p:spPr>
          <a:xfrm rot="10800000">
            <a:off x="296878" y="2280059"/>
            <a:ext cx="3598227" cy="3598225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C76C63-90FE-4500-A606-99D28486C265}"/>
              </a:ext>
            </a:extLst>
          </p:cNvPr>
          <p:cNvSpPr/>
          <p:nvPr/>
        </p:nvSpPr>
        <p:spPr>
          <a:xfrm>
            <a:off x="475009" y="1398321"/>
            <a:ext cx="3241964" cy="4061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文件夹</a:t>
            </a:r>
            <a:r>
              <a:rPr lang="en-US" altLang="zh-CN" b="1" dirty="0"/>
              <a:t>1:ALL(</a:t>
            </a:r>
            <a:r>
              <a:rPr lang="zh-CN" altLang="en-US" b="1" dirty="0"/>
              <a:t>所有图像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文件夹</a:t>
            </a:r>
            <a:r>
              <a:rPr lang="en-US" altLang="zh-CN" b="1" dirty="0"/>
              <a:t>2:Normal(</a:t>
            </a:r>
            <a:r>
              <a:rPr lang="zh-CN" altLang="en-US" b="1" dirty="0"/>
              <a:t>正常图像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r>
              <a:rPr lang="zh-CN" altLang="en-US" b="1" dirty="0"/>
              <a:t>文件夹</a:t>
            </a:r>
            <a:r>
              <a:rPr lang="en-US" altLang="zh-CN" b="1" dirty="0"/>
              <a:t>3:Abnormal(</a:t>
            </a:r>
            <a:r>
              <a:rPr lang="zh-CN" altLang="en-US" b="1" dirty="0"/>
              <a:t>异常图像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    对所有图像进行全景图式处理</a:t>
            </a:r>
            <a:r>
              <a:rPr lang="en-US" altLang="zh-CN" b="1" dirty="0"/>
              <a:t>,</a:t>
            </a:r>
            <a:r>
              <a:rPr lang="zh-CN" altLang="en-US" b="1" dirty="0"/>
              <a:t>得出管线全景图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853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48176-656C-46B5-A3A2-4196B9D8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可视化操作界面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8F140-BACD-4BA3-B38F-13AC05E0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8978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界面功能</a:t>
            </a:r>
            <a:r>
              <a:rPr lang="en-US" altLang="zh-CN" sz="3600" dirty="0"/>
              <a:t>:</a:t>
            </a:r>
          </a:p>
          <a:p>
            <a:pPr marL="0" indent="0"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控制摄像头采集</a:t>
            </a:r>
            <a:r>
              <a:rPr lang="en-US" altLang="zh-CN" sz="2800" dirty="0"/>
              <a:t>,</a:t>
            </a:r>
            <a:r>
              <a:rPr lang="zh-CN" altLang="en-US" sz="2800" dirty="0"/>
              <a:t>传输图像方式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查看服务端的图像</a:t>
            </a:r>
            <a:r>
              <a:rPr lang="en-US" altLang="zh-CN" sz="2800" dirty="0"/>
              <a:t>,</a:t>
            </a:r>
            <a:r>
              <a:rPr lang="zh-CN" altLang="en-US" sz="2800" dirty="0"/>
              <a:t> 数据库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备注图像信息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57102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288</Words>
  <Application>Microsoft Office PowerPoint</Application>
  <PresentationFormat>宽屏</PresentationFormat>
  <Paragraphs>39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宋体</vt:lpstr>
      <vt:lpstr>Arial</vt:lpstr>
      <vt:lpstr>Century Gothic</vt:lpstr>
      <vt:lpstr>Wingdings 3</vt:lpstr>
      <vt:lpstr>离子</vt:lpstr>
      <vt:lpstr>石油管线巡检系统设计报告</vt:lpstr>
      <vt:lpstr>1.前端数据采集系统</vt:lpstr>
      <vt:lpstr>2.服务端数据处理系统</vt:lpstr>
      <vt:lpstr>图像处理过程</vt:lpstr>
      <vt:lpstr>PowerPoint 演示文稿</vt:lpstr>
      <vt:lpstr>3.可视化操作界面: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石油管线巡检系统设计报告</dc:title>
  <dc:creator>汪洋</dc:creator>
  <cp:lastModifiedBy>汪洋</cp:lastModifiedBy>
  <cp:revision>15</cp:revision>
  <dcterms:created xsi:type="dcterms:W3CDTF">2019-05-19T12:21:34Z</dcterms:created>
  <dcterms:modified xsi:type="dcterms:W3CDTF">2019-05-19T14:33:35Z</dcterms:modified>
</cp:coreProperties>
</file>