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1005" r:id="rId2"/>
    <p:sldId id="1234" r:id="rId3"/>
    <p:sldId id="1289" r:id="rId4"/>
    <p:sldId id="1287" r:id="rId5"/>
    <p:sldId id="1288" r:id="rId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608A"/>
    <a:srgbClr val="CC9900"/>
    <a:srgbClr val="008000"/>
    <a:srgbClr val="FF9900"/>
    <a:srgbClr val="AB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80339" autoAdjust="0"/>
  </p:normalViewPr>
  <p:slideViewPr>
    <p:cSldViewPr snapToGrid="0" snapToObjects="1">
      <p:cViewPr varScale="1">
        <p:scale>
          <a:sx n="76" d="100"/>
          <a:sy n="76" d="100"/>
        </p:scale>
        <p:origin x="715" y="67"/>
      </p:cViewPr>
      <p:guideLst>
        <p:guide orient="horz" pos="252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45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139" y="53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6DBCF797-72C0-5845-BDC2-DBB92780D26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F16CD617-248E-484D-88E3-73E319280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1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CD617-248E-484D-88E3-73E31928060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43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95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23942"/>
            <a:ext cx="10363200" cy="1386617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10558"/>
            <a:ext cx="10363200" cy="675704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subtitle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A39A-9F89-364E-BF01-AB38BD84F7BC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E93-C421-DE4B-8656-34BC9D77A2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3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46" y="191821"/>
            <a:ext cx="9742556" cy="636385"/>
          </a:xfrm>
        </p:spPr>
        <p:txBody>
          <a:bodyPr anchor="t">
            <a:normAutofit/>
          </a:bodyPr>
          <a:lstStyle>
            <a:lvl1pPr algn="l">
              <a:defRPr sz="2800" b="1" i="0">
                <a:latin typeface="Arial"/>
                <a:cs typeface="Arial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A39A-9F89-364E-BF01-AB38BD84F7BC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E93-C421-DE4B-8656-34BC9D77A2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Compass 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res_dark_no_compass_conten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46" y="191821"/>
            <a:ext cx="9742556" cy="636385"/>
          </a:xfrm>
        </p:spPr>
        <p:txBody>
          <a:bodyPr anchor="t">
            <a:normAutofit/>
          </a:bodyPr>
          <a:lstStyle>
            <a:lvl1pPr algn="l">
              <a:defRPr sz="2800" b="1" i="0">
                <a:latin typeface="Arial"/>
                <a:cs typeface="Arial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A39A-9F89-364E-BF01-AB38BD84F7BC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E93-C421-DE4B-8656-34BC9D77A2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3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Compass Rose 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46" y="191821"/>
            <a:ext cx="11681252" cy="636385"/>
          </a:xfrm>
        </p:spPr>
        <p:txBody>
          <a:bodyPr anchor="t">
            <a:normAutofit/>
          </a:bodyPr>
          <a:lstStyle>
            <a:lvl1pPr algn="l">
              <a:defRPr sz="2800" b="1" i="0">
                <a:latin typeface="Arial"/>
                <a:cs typeface="Arial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A39A-9F89-364E-BF01-AB38BD84F7BC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E93-C421-DE4B-8656-34BC9D77A2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3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946" y="173416"/>
            <a:ext cx="9742556" cy="636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946" y="957038"/>
            <a:ext cx="11681252" cy="516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9946" y="6356351"/>
            <a:ext cx="3184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</a:lstStyle>
          <a:p>
            <a:fld id="{A637A39A-9F89-364E-BF01-AB38BD84F7BC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3213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</a:lstStyle>
          <a:p>
            <a:fld id="{DD842E93-C421-DE4B-8656-34BC9D77A2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0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rgbClr val="00608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7B1C-8633-4611-B92D-3A120763B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503" y="2642717"/>
            <a:ext cx="11138994" cy="1313324"/>
          </a:xfrm>
        </p:spPr>
        <p:txBody>
          <a:bodyPr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Modeling US Bluefin tuna spatial density using VAST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Katie Lankowicz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04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inputs and structure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EF5910-6605-E686-0811-117BB771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957038"/>
            <a:ext cx="10899648" cy="5169126"/>
          </a:xfrm>
        </p:spPr>
        <p:txBody>
          <a:bodyPr numCol="2"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Data filters</a:t>
            </a:r>
          </a:p>
          <a:p>
            <a:r>
              <a:rPr lang="en-US" dirty="0">
                <a:solidFill>
                  <a:schemeClr val="tx1"/>
                </a:solidFill>
              </a:rPr>
              <a:t>Trips targeting BFT</a:t>
            </a:r>
          </a:p>
          <a:p>
            <a:r>
              <a:rPr lang="en-US" dirty="0">
                <a:solidFill>
                  <a:schemeClr val="tx1"/>
                </a:solidFill>
              </a:rPr>
              <a:t>Landed ME-VA</a:t>
            </a:r>
          </a:p>
          <a:p>
            <a:r>
              <a:rPr lang="en-US" dirty="0">
                <a:solidFill>
                  <a:schemeClr val="tx1"/>
                </a:solidFill>
              </a:rPr>
              <a:t>Charter or private boats</a:t>
            </a:r>
          </a:p>
          <a:p>
            <a:r>
              <a:rPr lang="en-US" dirty="0">
                <a:solidFill>
                  <a:schemeClr val="tx1"/>
                </a:solidFill>
              </a:rPr>
              <a:t>&lt; 24 hours effort</a:t>
            </a:r>
          </a:p>
          <a:p>
            <a:r>
              <a:rPr lang="en-US" dirty="0">
                <a:solidFill>
                  <a:schemeClr val="tx1"/>
                </a:solidFill>
              </a:rPr>
              <a:t>June through October</a:t>
            </a:r>
          </a:p>
          <a:p>
            <a:r>
              <a:rPr lang="en-US" dirty="0">
                <a:solidFill>
                  <a:schemeClr val="tx1"/>
                </a:solidFill>
              </a:rPr>
              <a:t>1993 through 2021</a:t>
            </a:r>
          </a:p>
          <a:p>
            <a:r>
              <a:rPr lang="en-US" dirty="0">
                <a:solidFill>
                  <a:schemeClr val="tx1"/>
                </a:solidFill>
              </a:rPr>
              <a:t>Has valid spatial information</a:t>
            </a:r>
          </a:p>
          <a:p>
            <a:r>
              <a:rPr lang="en-US" dirty="0">
                <a:solidFill>
                  <a:schemeClr val="tx1"/>
                </a:solidFill>
              </a:rPr>
              <a:t>Fish categorized as either &lt;59 in (small) or &gt;73 in (large)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Model structure</a:t>
            </a:r>
          </a:p>
          <a:p>
            <a:r>
              <a:rPr lang="en-US" sz="2600" dirty="0">
                <a:solidFill>
                  <a:schemeClr val="tx1"/>
                </a:solidFill>
              </a:rPr>
              <a:t>Response variable is CPUE (catch / hours fishing)</a:t>
            </a:r>
          </a:p>
          <a:p>
            <a:r>
              <a:rPr lang="en-US" sz="2600" dirty="0">
                <a:solidFill>
                  <a:schemeClr val="tx1"/>
                </a:solidFill>
              </a:rPr>
              <a:t>Spatial, temporal, and </a:t>
            </a:r>
            <a:r>
              <a:rPr lang="en-US" sz="2600" dirty="0" err="1">
                <a:solidFill>
                  <a:schemeClr val="tx1"/>
                </a:solidFill>
              </a:rPr>
              <a:t>spatio</a:t>
            </a:r>
            <a:r>
              <a:rPr lang="en-US" sz="2600" dirty="0">
                <a:solidFill>
                  <a:schemeClr val="tx1"/>
                </a:solidFill>
              </a:rPr>
              <a:t>-temporal effects</a:t>
            </a:r>
          </a:p>
          <a:p>
            <a:r>
              <a:rPr lang="en-US" sz="2600" dirty="0">
                <a:solidFill>
                  <a:schemeClr val="tx1"/>
                </a:solidFill>
              </a:rPr>
              <a:t>Year has fixed effect but correlation between years follows AR1 process</a:t>
            </a:r>
          </a:p>
          <a:p>
            <a:r>
              <a:rPr lang="en-US" sz="2600" dirty="0">
                <a:solidFill>
                  <a:schemeClr val="tx1"/>
                </a:solidFill>
              </a:rPr>
              <a:t>Spatial variation interpolated on a grid generated from 200 knots, anisotropy allowed</a:t>
            </a:r>
          </a:p>
          <a:p>
            <a:r>
              <a:rPr lang="en-US" sz="2600" dirty="0">
                <a:solidFill>
                  <a:schemeClr val="tx1"/>
                </a:solidFill>
              </a:rPr>
              <a:t>Density covariates: SST, SLP, NAO (daily for basin), AMO (monthly for basin), depth, prey field (made with a separate VAST model based on observer data)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Cubic spline model similar to GAM</a:t>
            </a:r>
          </a:p>
          <a:p>
            <a:r>
              <a:rPr lang="en-US" sz="2600" dirty="0">
                <a:solidFill>
                  <a:schemeClr val="tx1"/>
                </a:solidFill>
              </a:rPr>
              <a:t>Currently no catchability covariates</a:t>
            </a:r>
          </a:p>
        </p:txBody>
      </p:sp>
    </p:spTree>
    <p:extLst>
      <p:ext uri="{BB962C8B-B14F-4D97-AF65-F5344CB8AC3E}">
        <p14:creationId xmlns:p14="http://schemas.microsoft.com/office/powerpoint/2010/main" val="244413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68946A-08EA-92DB-410A-4912E1925848}"/>
              </a:ext>
            </a:extLst>
          </p:cNvPr>
          <p:cNvSpPr/>
          <p:nvPr/>
        </p:nvSpPr>
        <p:spPr>
          <a:xfrm>
            <a:off x="9621520" y="101600"/>
            <a:ext cx="2448560" cy="855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showing the number of different types of data&#10;&#10;Description automatically generated">
            <a:extLst>
              <a:ext uri="{FF2B5EF4-FFF2-40B4-BE49-F238E27FC236}">
                <a16:creationId xmlns:a16="http://schemas.microsoft.com/office/drawing/2014/main" id="{00988AB9-69A7-2A84-DCE6-1A703833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56" y="1073870"/>
            <a:ext cx="9631687" cy="48158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1D8469-9471-3C28-F293-9B43EA6B124E}"/>
              </a:ext>
            </a:extLst>
          </p:cNvPr>
          <p:cNvSpPr txBox="1"/>
          <p:nvPr/>
        </p:nvSpPr>
        <p:spPr>
          <a:xfrm>
            <a:off x="2233633" y="5889713"/>
            <a:ext cx="8678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1. VAST-estimated index of abundance for large (red) and small (blue) BFT based on US </a:t>
            </a:r>
          </a:p>
          <a:p>
            <a:r>
              <a:rPr lang="en-US" dirty="0"/>
              <a:t>           catch data</a:t>
            </a:r>
            <a:r>
              <a:rPr lang="en-US"/>
              <a:t>, 1993-2021.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68946A-08EA-92DB-410A-4912E1925848}"/>
              </a:ext>
            </a:extLst>
          </p:cNvPr>
          <p:cNvSpPr/>
          <p:nvPr/>
        </p:nvSpPr>
        <p:spPr>
          <a:xfrm>
            <a:off x="9621520" y="101600"/>
            <a:ext cx="2448560" cy="855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B9A38F0-D160-14C6-768F-685D3B13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73" y="347506"/>
            <a:ext cx="8138118" cy="65104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A6E996-C3F4-879C-22BA-EB923547A5BC}"/>
              </a:ext>
            </a:extLst>
          </p:cNvPr>
          <p:cNvSpPr txBox="1"/>
          <p:nvPr/>
        </p:nvSpPr>
        <p:spPr>
          <a:xfrm>
            <a:off x="984739" y="1045029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D5263-7F00-C4FE-F461-ECBD8EE93921}"/>
              </a:ext>
            </a:extLst>
          </p:cNvPr>
          <p:cNvSpPr txBox="1"/>
          <p:nvPr/>
        </p:nvSpPr>
        <p:spPr>
          <a:xfrm>
            <a:off x="5025851" y="510952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28B0D-FE56-E298-5B04-3A5DAA059C71}"/>
              </a:ext>
            </a:extLst>
          </p:cNvPr>
          <p:cNvSpPr txBox="1"/>
          <p:nvPr/>
        </p:nvSpPr>
        <p:spPr>
          <a:xfrm>
            <a:off x="5025851" y="2674536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4B6FE1-E495-ABC9-66D3-ADF685A9E3CA}"/>
              </a:ext>
            </a:extLst>
          </p:cNvPr>
          <p:cNvSpPr txBox="1"/>
          <p:nvPr/>
        </p:nvSpPr>
        <p:spPr>
          <a:xfrm>
            <a:off x="5327300" y="4838120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CAD93-2B3F-59C7-15EB-D81F00541E6F}"/>
              </a:ext>
            </a:extLst>
          </p:cNvPr>
          <p:cNvSpPr txBox="1"/>
          <p:nvPr/>
        </p:nvSpPr>
        <p:spPr>
          <a:xfrm>
            <a:off x="8423120" y="2448591"/>
            <a:ext cx="3646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2. a) VAST-estimated measures </a:t>
            </a:r>
          </a:p>
          <a:p>
            <a:r>
              <a:rPr lang="en-US" dirty="0"/>
              <a:t>          of stock center of gravity for</a:t>
            </a:r>
          </a:p>
          <a:p>
            <a:r>
              <a:rPr lang="en-US" dirty="0"/>
              <a:t>          large BFT, b) shifts in northing</a:t>
            </a:r>
          </a:p>
          <a:p>
            <a:r>
              <a:rPr lang="en-US" dirty="0"/>
              <a:t>          within the model spatial </a:t>
            </a:r>
          </a:p>
          <a:p>
            <a:r>
              <a:rPr lang="en-US" dirty="0"/>
              <a:t>          domain, c) shifts in easting </a:t>
            </a:r>
          </a:p>
          <a:p>
            <a:r>
              <a:rPr lang="en-US" dirty="0"/>
              <a:t>          within the model spatial</a:t>
            </a:r>
          </a:p>
          <a:p>
            <a:r>
              <a:rPr lang="en-US" dirty="0"/>
              <a:t>          domain, and d) changes in area</a:t>
            </a:r>
          </a:p>
          <a:p>
            <a:r>
              <a:rPr lang="en-US" dirty="0"/>
              <a:t>          utilized by the large size class.</a:t>
            </a:r>
          </a:p>
        </p:txBody>
      </p:sp>
    </p:spTree>
    <p:extLst>
      <p:ext uri="{BB962C8B-B14F-4D97-AF65-F5344CB8AC3E}">
        <p14:creationId xmlns:p14="http://schemas.microsoft.com/office/powerpoint/2010/main" val="14004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387AE6-6987-DCEF-C811-58E6F66E0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71" y="350976"/>
            <a:ext cx="8138118" cy="65070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68946A-08EA-92DB-410A-4912E1925848}"/>
              </a:ext>
            </a:extLst>
          </p:cNvPr>
          <p:cNvSpPr/>
          <p:nvPr/>
        </p:nvSpPr>
        <p:spPr>
          <a:xfrm>
            <a:off x="9621520" y="101600"/>
            <a:ext cx="2448560" cy="855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C65B6-F668-B24C-8E08-E4A617158E83}"/>
              </a:ext>
            </a:extLst>
          </p:cNvPr>
          <p:cNvSpPr txBox="1"/>
          <p:nvPr/>
        </p:nvSpPr>
        <p:spPr>
          <a:xfrm>
            <a:off x="984739" y="1045029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5013D-2ED8-425C-40EB-5F63A7622F7C}"/>
              </a:ext>
            </a:extLst>
          </p:cNvPr>
          <p:cNvSpPr txBox="1"/>
          <p:nvPr/>
        </p:nvSpPr>
        <p:spPr>
          <a:xfrm>
            <a:off x="5025851" y="510952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90DDE-BBD0-E53F-ED8F-1998C02D1C9F}"/>
              </a:ext>
            </a:extLst>
          </p:cNvPr>
          <p:cNvSpPr txBox="1"/>
          <p:nvPr/>
        </p:nvSpPr>
        <p:spPr>
          <a:xfrm>
            <a:off x="5025851" y="2674536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56250-6BB5-CC25-C4EF-5E4BA213BEA1}"/>
              </a:ext>
            </a:extLst>
          </p:cNvPr>
          <p:cNvSpPr txBox="1"/>
          <p:nvPr/>
        </p:nvSpPr>
        <p:spPr>
          <a:xfrm>
            <a:off x="5327300" y="4838120"/>
            <a:ext cx="31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6F65B-61B9-0E40-DC1E-D3671C5E843C}"/>
              </a:ext>
            </a:extLst>
          </p:cNvPr>
          <p:cNvSpPr txBox="1"/>
          <p:nvPr/>
        </p:nvSpPr>
        <p:spPr>
          <a:xfrm>
            <a:off x="8423120" y="2448591"/>
            <a:ext cx="3646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3. a) VAST-estimated measures </a:t>
            </a:r>
          </a:p>
          <a:p>
            <a:r>
              <a:rPr lang="en-US" dirty="0"/>
              <a:t>          of stock center of gravity for</a:t>
            </a:r>
          </a:p>
          <a:p>
            <a:r>
              <a:rPr lang="en-US" dirty="0"/>
              <a:t>          small BFT, b) shifts in northing</a:t>
            </a:r>
          </a:p>
          <a:p>
            <a:r>
              <a:rPr lang="en-US" dirty="0"/>
              <a:t>          within the model spatial </a:t>
            </a:r>
          </a:p>
          <a:p>
            <a:r>
              <a:rPr lang="en-US" dirty="0"/>
              <a:t>          domain, c) shifts in easting </a:t>
            </a:r>
          </a:p>
          <a:p>
            <a:r>
              <a:rPr lang="en-US" dirty="0"/>
              <a:t>          within the model spatial</a:t>
            </a:r>
          </a:p>
          <a:p>
            <a:r>
              <a:rPr lang="en-US" dirty="0"/>
              <a:t>          domain, and d) changes in area</a:t>
            </a:r>
          </a:p>
          <a:p>
            <a:r>
              <a:rPr lang="en-US" dirty="0"/>
              <a:t>          utilized by the small size class.</a:t>
            </a:r>
          </a:p>
        </p:txBody>
      </p:sp>
    </p:spTree>
    <p:extLst>
      <p:ext uri="{BB962C8B-B14F-4D97-AF65-F5344CB8AC3E}">
        <p14:creationId xmlns:p14="http://schemas.microsoft.com/office/powerpoint/2010/main" val="59086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MRI PPT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EE9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159776</TotalTime>
  <Words>302</Words>
  <Application>Microsoft Office PowerPoint</Application>
  <PresentationFormat>Widescreen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Modeling US Bluefin tuna spatial density using VAST  Katie Lankowicz</vt:lpstr>
      <vt:lpstr>Model inputs and structure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Petri Tuohimaa</dc:creator>
  <cp:lastModifiedBy>Katie Lankowicz</cp:lastModifiedBy>
  <cp:revision>628</cp:revision>
  <cp:lastPrinted>2022-02-11T18:40:05Z</cp:lastPrinted>
  <dcterms:created xsi:type="dcterms:W3CDTF">2013-03-19T10:42:00Z</dcterms:created>
  <dcterms:modified xsi:type="dcterms:W3CDTF">2023-07-15T04:30:05Z</dcterms:modified>
</cp:coreProperties>
</file>