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1005" r:id="rId2"/>
    <p:sldId id="1299" r:id="rId3"/>
    <p:sldId id="1310" r:id="rId4"/>
    <p:sldId id="1236" r:id="rId5"/>
    <p:sldId id="1311" r:id="rId6"/>
    <p:sldId id="1313" r:id="rId7"/>
    <p:sldId id="1250" r:id="rId8"/>
    <p:sldId id="1315" r:id="rId9"/>
    <p:sldId id="1305" r:id="rId10"/>
    <p:sldId id="1304" r:id="rId11"/>
    <p:sldId id="1306" r:id="rId12"/>
    <p:sldId id="1307" r:id="rId13"/>
    <p:sldId id="1308" r:id="rId14"/>
    <p:sldId id="1309" r:id="rId15"/>
    <p:sldId id="1322" r:id="rId16"/>
    <p:sldId id="1314" r:id="rId17"/>
    <p:sldId id="1316" r:id="rId18"/>
    <p:sldId id="1317" r:id="rId19"/>
    <p:sldId id="1312" r:id="rId20"/>
    <p:sldId id="1301" r:id="rId21"/>
    <p:sldId id="1318" r:id="rId22"/>
    <p:sldId id="1320" r:id="rId23"/>
    <p:sldId id="1289" r:id="rId24"/>
    <p:sldId id="1287" r:id="rId25"/>
    <p:sldId id="1288" r:id="rId26"/>
    <p:sldId id="1321" r:id="rId27"/>
    <p:sldId id="1319" r:id="rId28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2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00"/>
    <a:srgbClr val="FFFFCC"/>
    <a:srgbClr val="00608A"/>
    <a:srgbClr val="008000"/>
    <a:srgbClr val="FF9900"/>
    <a:srgbClr val="ABB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0339" autoAdjust="0"/>
  </p:normalViewPr>
  <p:slideViewPr>
    <p:cSldViewPr snapToGrid="0" snapToObjects="1">
      <p:cViewPr varScale="1">
        <p:scale>
          <a:sx n="76" d="100"/>
          <a:sy n="76" d="100"/>
        </p:scale>
        <p:origin x="946" y="67"/>
      </p:cViewPr>
      <p:guideLst>
        <p:guide orient="horz" pos="252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845"/>
    </p:cViewPr>
  </p:sorterViewPr>
  <p:notesViewPr>
    <p:cSldViewPr snapToGrid="0" snapToObjects="1" showGuides="1">
      <p:cViewPr varScale="1">
        <p:scale>
          <a:sx n="62" d="100"/>
          <a:sy n="62" d="100"/>
        </p:scale>
        <p:origin x="3139" y="53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1727"/>
          </a:xfrm>
          <a:prstGeom prst="rect">
            <a:avLst/>
          </a:prstGeom>
        </p:spPr>
        <p:txBody>
          <a:bodyPr vert="horz" lIns="96647" tIns="48324" rIns="96647" bIns="483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1"/>
            <a:ext cx="3169920" cy="481727"/>
          </a:xfrm>
          <a:prstGeom prst="rect">
            <a:avLst/>
          </a:prstGeom>
        </p:spPr>
        <p:txBody>
          <a:bodyPr vert="horz" lIns="96647" tIns="48324" rIns="96647" bIns="48324" rtlCol="0"/>
          <a:lstStyle>
            <a:lvl1pPr algn="r">
              <a:defRPr sz="1300"/>
            </a:lvl1pPr>
          </a:lstStyle>
          <a:p>
            <a:fld id="{6DBCF797-72C0-5845-BDC2-DBB92780D266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47" tIns="48324" rIns="96647" bIns="483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47" tIns="48324" rIns="96647" bIns="4832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1726"/>
          </a:xfrm>
          <a:prstGeom prst="rect">
            <a:avLst/>
          </a:prstGeom>
        </p:spPr>
        <p:txBody>
          <a:bodyPr vert="horz" lIns="96647" tIns="48324" rIns="96647" bIns="483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</p:spPr>
        <p:txBody>
          <a:bodyPr vert="horz" lIns="96647" tIns="48324" rIns="96647" bIns="48324" rtlCol="0" anchor="b"/>
          <a:lstStyle>
            <a:lvl1pPr algn="r">
              <a:defRPr sz="1300"/>
            </a:lvl1pPr>
          </a:lstStyle>
          <a:p>
            <a:fld id="{F16CD617-248E-484D-88E3-73E319280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6CD617-248E-484D-88E3-73E31928060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7103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6CD617-248E-484D-88E3-73E31928060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8827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6CD617-248E-484D-88E3-73E31928060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3956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6CD617-248E-484D-88E3-73E31928060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5489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Differences: no bycatch, extra gears, months included, trip length cap, and catch cap.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6CD617-248E-484D-88E3-73E31928060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6169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6CD617-248E-484D-88E3-73E31928060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8223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6CD617-248E-484D-88E3-73E31928060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9119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6CD617-248E-484D-88E3-73E31928060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4107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6CD617-248E-484D-88E3-73E31928060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8850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6CD617-248E-484D-88E3-73E31928060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5842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6CD617-248E-484D-88E3-73E31928060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067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6CD617-248E-484D-88E3-73E31928060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8937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6CD617-248E-484D-88E3-73E31928060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05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6CD617-248E-484D-88E3-73E31928060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807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6CD617-248E-484D-88E3-73E31928060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9296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6CD617-248E-484D-88E3-73E31928060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4957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6CD617-248E-484D-88E3-73E31928060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500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6CD617-248E-484D-88E3-73E31928060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2964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6CD617-248E-484D-88E3-73E31928060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479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6CD617-248E-484D-88E3-73E31928060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15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Objectives: map spatial density, generate indices of abundance, identify effects of climate covariates, identify shifts in spatial dynamics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6CD617-248E-484D-88E3-73E31928060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4162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Spatial delta-generalized linear mixed model for multiple categories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6CD617-248E-484D-88E3-73E31928060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3095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6CD617-248E-484D-88E3-73E31928060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1278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6CD617-248E-484D-88E3-73E31928060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5221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6CD617-248E-484D-88E3-73E31928060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1915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6CD617-248E-484D-88E3-73E31928060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5151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 cannot provide information on the distribution of fish within size categories, as I have no direct biological data.</a:t>
            </a:r>
          </a:p>
          <a:p>
            <a:r>
              <a:rPr lang="en-GB" dirty="0"/>
              <a:t>Note that young school and small-medium fish are not covered by any previous index, nor are they covered in VAST indices if we keep this sizing structure.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6CD617-248E-484D-88E3-73E31928060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076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623942"/>
            <a:ext cx="10363200" cy="1386617"/>
          </a:xfrm>
        </p:spPr>
        <p:txBody>
          <a:bodyPr>
            <a:normAutofit/>
          </a:bodyPr>
          <a:lstStyle>
            <a:lvl1pPr algn="ctr"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fi-FI" dirty="0" err="1"/>
              <a:t>Click</a:t>
            </a:r>
            <a:r>
              <a:rPr lang="fi-FI" dirty="0"/>
              <a:t> to </a:t>
            </a:r>
            <a:r>
              <a:rPr lang="fi-FI" dirty="0" err="1"/>
              <a:t>edit</a:t>
            </a:r>
            <a:r>
              <a:rPr lang="fi-FI" dirty="0"/>
              <a:t> </a:t>
            </a:r>
            <a:r>
              <a:rPr lang="fi-FI" dirty="0" err="1"/>
              <a:t>Master</a:t>
            </a:r>
            <a:r>
              <a:rPr lang="fi-FI" dirty="0"/>
              <a:t> </a:t>
            </a:r>
            <a:r>
              <a:rPr lang="fi-FI" dirty="0" err="1"/>
              <a:t>title</a:t>
            </a:r>
            <a:r>
              <a:rPr lang="fi-FI" dirty="0"/>
              <a:t> </a:t>
            </a:r>
            <a:r>
              <a:rPr lang="fi-FI" dirty="0" err="1"/>
              <a:t>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010558"/>
            <a:ext cx="10363200" cy="675704"/>
          </a:xfrm>
        </p:spPr>
        <p:txBody>
          <a:bodyPr>
            <a:normAutofit/>
          </a:bodyPr>
          <a:lstStyle>
            <a:lvl1pPr marL="0" indent="0" algn="ctr">
              <a:buNone/>
              <a:defRPr sz="2400" b="0" i="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 dirty="0" err="1"/>
              <a:t>Click</a:t>
            </a:r>
            <a:r>
              <a:rPr lang="fi-FI" dirty="0"/>
              <a:t> to </a:t>
            </a:r>
            <a:r>
              <a:rPr lang="fi-FI" dirty="0" err="1"/>
              <a:t>edit</a:t>
            </a:r>
            <a:r>
              <a:rPr lang="fi-FI" dirty="0"/>
              <a:t> </a:t>
            </a:r>
            <a:r>
              <a:rPr lang="fi-FI" dirty="0" err="1"/>
              <a:t>Master</a:t>
            </a:r>
            <a:r>
              <a:rPr lang="fi-FI" dirty="0"/>
              <a:t> </a:t>
            </a:r>
            <a:r>
              <a:rPr lang="fi-FI" dirty="0" err="1"/>
              <a:t>subtitle</a:t>
            </a:r>
            <a:r>
              <a:rPr lang="fi-FI" dirty="0"/>
              <a:t> </a:t>
            </a:r>
            <a:r>
              <a:rPr lang="fi-FI" dirty="0" err="1"/>
              <a:t>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7A39A-9F89-364E-BF01-AB38BD84F7BC}" type="datetimeFigureOut">
              <a:rPr lang="en-US" smtClean="0"/>
              <a:t>11/29/2023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42E93-C421-DE4B-8656-34BC9D77A2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237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946" y="191821"/>
            <a:ext cx="9742556" cy="636385"/>
          </a:xfrm>
        </p:spPr>
        <p:txBody>
          <a:bodyPr anchor="t">
            <a:normAutofit/>
          </a:bodyPr>
          <a:lstStyle>
            <a:lvl1pPr algn="l">
              <a:defRPr sz="2800" b="1" i="0">
                <a:latin typeface="Arial"/>
                <a:cs typeface="Arial"/>
              </a:defRPr>
            </a:lvl1pPr>
          </a:lstStyle>
          <a:p>
            <a:r>
              <a:rPr lang="fi-FI" dirty="0" err="1"/>
              <a:t>Click</a:t>
            </a:r>
            <a:r>
              <a:rPr lang="fi-FI" dirty="0"/>
              <a:t> to </a:t>
            </a:r>
            <a:r>
              <a:rPr lang="fi-FI" dirty="0" err="1"/>
              <a:t>edit</a:t>
            </a:r>
            <a:r>
              <a:rPr lang="fi-FI" dirty="0"/>
              <a:t> </a:t>
            </a:r>
            <a:r>
              <a:rPr lang="fi-FI" dirty="0" err="1"/>
              <a:t>Master</a:t>
            </a:r>
            <a:r>
              <a:rPr lang="fi-FI" dirty="0"/>
              <a:t> </a:t>
            </a:r>
            <a:r>
              <a:rPr lang="fi-FI" dirty="0" err="1"/>
              <a:t>title</a:t>
            </a:r>
            <a:r>
              <a:rPr lang="fi-FI" dirty="0"/>
              <a:t> </a:t>
            </a:r>
            <a:r>
              <a:rPr lang="fi-FI" dirty="0" err="1"/>
              <a:t>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fi-FI" dirty="0" err="1"/>
              <a:t>Click</a:t>
            </a:r>
            <a:r>
              <a:rPr lang="fi-FI" dirty="0"/>
              <a:t> to </a:t>
            </a:r>
            <a:r>
              <a:rPr lang="fi-FI" dirty="0" err="1"/>
              <a:t>edit</a:t>
            </a:r>
            <a:r>
              <a:rPr lang="fi-FI" dirty="0"/>
              <a:t> </a:t>
            </a:r>
            <a:r>
              <a:rPr lang="fi-FI" dirty="0" err="1"/>
              <a:t>Master</a:t>
            </a:r>
            <a:r>
              <a:rPr lang="fi-FI" dirty="0"/>
              <a:t> </a:t>
            </a:r>
            <a:r>
              <a:rPr lang="fi-FI" dirty="0" err="1"/>
              <a:t>text</a:t>
            </a:r>
            <a:r>
              <a:rPr lang="fi-FI" dirty="0"/>
              <a:t> </a:t>
            </a:r>
            <a:r>
              <a:rPr lang="fi-FI" dirty="0" err="1"/>
              <a:t>styles</a:t>
            </a:r>
            <a:endParaRPr lang="fi-FI" dirty="0"/>
          </a:p>
          <a:p>
            <a:pPr lvl="1"/>
            <a:r>
              <a:rPr lang="fi-FI" dirty="0"/>
              <a:t>Second </a:t>
            </a:r>
            <a:r>
              <a:rPr lang="fi-FI" dirty="0" err="1"/>
              <a:t>level</a:t>
            </a:r>
            <a:endParaRPr lang="fi-FI" dirty="0"/>
          </a:p>
          <a:p>
            <a:pPr lvl="2"/>
            <a:r>
              <a:rPr lang="fi-FI" dirty="0"/>
              <a:t>Third </a:t>
            </a:r>
            <a:r>
              <a:rPr lang="fi-FI" dirty="0" err="1"/>
              <a:t>level</a:t>
            </a:r>
            <a:endParaRPr lang="fi-FI" dirty="0"/>
          </a:p>
          <a:p>
            <a:pPr lvl="3"/>
            <a:r>
              <a:rPr lang="fi-FI" dirty="0" err="1"/>
              <a:t>Fourth</a:t>
            </a:r>
            <a:r>
              <a:rPr lang="fi-FI" dirty="0"/>
              <a:t> </a:t>
            </a:r>
            <a:r>
              <a:rPr lang="fi-FI" dirty="0" err="1"/>
              <a:t>level</a:t>
            </a:r>
            <a:endParaRPr lang="fi-FI" dirty="0"/>
          </a:p>
          <a:p>
            <a:pPr lvl="4"/>
            <a:r>
              <a:rPr lang="fi-FI" dirty="0" err="1"/>
              <a:t>Fifth</a:t>
            </a:r>
            <a:r>
              <a:rPr lang="fi-FI" dirty="0"/>
              <a:t> </a:t>
            </a:r>
            <a:r>
              <a:rPr lang="fi-FI" dirty="0" err="1"/>
              <a:t>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7A39A-9F89-364E-BF01-AB38BD84F7BC}" type="datetimeFigureOut">
              <a:rPr lang="en-US" smtClean="0"/>
              <a:t>11/29/2023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42E93-C421-DE4B-8656-34BC9D77A2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19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o Compass Ro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ires_dark_no_compass_content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946" y="191821"/>
            <a:ext cx="9742556" cy="636385"/>
          </a:xfrm>
        </p:spPr>
        <p:txBody>
          <a:bodyPr anchor="t">
            <a:normAutofit/>
          </a:bodyPr>
          <a:lstStyle>
            <a:lvl1pPr algn="l">
              <a:defRPr sz="2800" b="1" i="0">
                <a:latin typeface="Arial"/>
                <a:cs typeface="Arial"/>
              </a:defRPr>
            </a:lvl1pPr>
          </a:lstStyle>
          <a:p>
            <a:r>
              <a:rPr lang="fi-FI" dirty="0" err="1"/>
              <a:t>Click</a:t>
            </a:r>
            <a:r>
              <a:rPr lang="fi-FI" dirty="0"/>
              <a:t> to </a:t>
            </a:r>
            <a:r>
              <a:rPr lang="fi-FI" dirty="0" err="1"/>
              <a:t>edit</a:t>
            </a:r>
            <a:r>
              <a:rPr lang="fi-FI" dirty="0"/>
              <a:t> </a:t>
            </a:r>
            <a:r>
              <a:rPr lang="fi-FI" dirty="0" err="1"/>
              <a:t>Master</a:t>
            </a:r>
            <a:r>
              <a:rPr lang="fi-FI" dirty="0"/>
              <a:t> </a:t>
            </a:r>
            <a:r>
              <a:rPr lang="fi-FI" dirty="0" err="1"/>
              <a:t>title</a:t>
            </a:r>
            <a:r>
              <a:rPr lang="fi-FI" dirty="0"/>
              <a:t> </a:t>
            </a:r>
            <a:r>
              <a:rPr lang="fi-FI" dirty="0" err="1"/>
              <a:t>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fi-FI" dirty="0" err="1"/>
              <a:t>Click</a:t>
            </a:r>
            <a:r>
              <a:rPr lang="fi-FI" dirty="0"/>
              <a:t> to </a:t>
            </a:r>
            <a:r>
              <a:rPr lang="fi-FI" dirty="0" err="1"/>
              <a:t>edit</a:t>
            </a:r>
            <a:r>
              <a:rPr lang="fi-FI" dirty="0"/>
              <a:t> </a:t>
            </a:r>
            <a:r>
              <a:rPr lang="fi-FI" dirty="0" err="1"/>
              <a:t>Master</a:t>
            </a:r>
            <a:r>
              <a:rPr lang="fi-FI" dirty="0"/>
              <a:t> </a:t>
            </a:r>
            <a:r>
              <a:rPr lang="fi-FI" dirty="0" err="1"/>
              <a:t>text</a:t>
            </a:r>
            <a:r>
              <a:rPr lang="fi-FI" dirty="0"/>
              <a:t> </a:t>
            </a:r>
            <a:r>
              <a:rPr lang="fi-FI" dirty="0" err="1"/>
              <a:t>styles</a:t>
            </a:r>
            <a:endParaRPr lang="fi-FI" dirty="0"/>
          </a:p>
          <a:p>
            <a:pPr lvl="1"/>
            <a:r>
              <a:rPr lang="fi-FI" dirty="0"/>
              <a:t>Second </a:t>
            </a:r>
            <a:r>
              <a:rPr lang="fi-FI" dirty="0" err="1"/>
              <a:t>level</a:t>
            </a:r>
            <a:endParaRPr lang="fi-FI" dirty="0"/>
          </a:p>
          <a:p>
            <a:pPr lvl="2"/>
            <a:r>
              <a:rPr lang="fi-FI" dirty="0"/>
              <a:t>Third </a:t>
            </a:r>
            <a:r>
              <a:rPr lang="fi-FI" dirty="0" err="1"/>
              <a:t>level</a:t>
            </a:r>
            <a:endParaRPr lang="fi-FI" dirty="0"/>
          </a:p>
          <a:p>
            <a:pPr lvl="3"/>
            <a:r>
              <a:rPr lang="fi-FI" dirty="0" err="1"/>
              <a:t>Fourth</a:t>
            </a:r>
            <a:r>
              <a:rPr lang="fi-FI" dirty="0"/>
              <a:t> </a:t>
            </a:r>
            <a:r>
              <a:rPr lang="fi-FI" dirty="0" err="1"/>
              <a:t>level</a:t>
            </a:r>
            <a:endParaRPr lang="fi-FI" dirty="0"/>
          </a:p>
          <a:p>
            <a:pPr lvl="4"/>
            <a:r>
              <a:rPr lang="fi-FI" dirty="0" err="1"/>
              <a:t>Fifth</a:t>
            </a:r>
            <a:r>
              <a:rPr lang="fi-FI" dirty="0"/>
              <a:t> </a:t>
            </a:r>
            <a:r>
              <a:rPr lang="fi-FI" dirty="0" err="1"/>
              <a:t>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7A39A-9F89-364E-BF01-AB38BD84F7BC}" type="datetimeFigureOut">
              <a:rPr lang="en-US" smtClean="0"/>
              <a:t>11/29/2023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42E93-C421-DE4B-8656-34BC9D77A2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736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o Compass Rose or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946" y="191821"/>
            <a:ext cx="11681252" cy="636385"/>
          </a:xfrm>
        </p:spPr>
        <p:txBody>
          <a:bodyPr anchor="t">
            <a:normAutofit/>
          </a:bodyPr>
          <a:lstStyle>
            <a:lvl1pPr algn="l">
              <a:defRPr sz="2800" b="1" i="0">
                <a:latin typeface="Arial"/>
                <a:cs typeface="Arial"/>
              </a:defRPr>
            </a:lvl1pPr>
          </a:lstStyle>
          <a:p>
            <a:r>
              <a:rPr lang="fi-FI" dirty="0" err="1"/>
              <a:t>Click</a:t>
            </a:r>
            <a:r>
              <a:rPr lang="fi-FI" dirty="0"/>
              <a:t> to </a:t>
            </a:r>
            <a:r>
              <a:rPr lang="fi-FI" dirty="0" err="1"/>
              <a:t>edit</a:t>
            </a:r>
            <a:r>
              <a:rPr lang="fi-FI" dirty="0"/>
              <a:t> </a:t>
            </a:r>
            <a:r>
              <a:rPr lang="fi-FI" dirty="0" err="1"/>
              <a:t>Master</a:t>
            </a:r>
            <a:r>
              <a:rPr lang="fi-FI" dirty="0"/>
              <a:t> </a:t>
            </a:r>
            <a:r>
              <a:rPr lang="fi-FI" dirty="0" err="1"/>
              <a:t>title</a:t>
            </a:r>
            <a:r>
              <a:rPr lang="fi-FI" dirty="0"/>
              <a:t> </a:t>
            </a:r>
            <a:r>
              <a:rPr lang="fi-FI" dirty="0" err="1"/>
              <a:t>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fi-FI" dirty="0" err="1"/>
              <a:t>Click</a:t>
            </a:r>
            <a:r>
              <a:rPr lang="fi-FI" dirty="0"/>
              <a:t> to </a:t>
            </a:r>
            <a:r>
              <a:rPr lang="fi-FI" dirty="0" err="1"/>
              <a:t>edit</a:t>
            </a:r>
            <a:r>
              <a:rPr lang="fi-FI" dirty="0"/>
              <a:t> </a:t>
            </a:r>
            <a:r>
              <a:rPr lang="fi-FI" dirty="0" err="1"/>
              <a:t>Master</a:t>
            </a:r>
            <a:r>
              <a:rPr lang="fi-FI" dirty="0"/>
              <a:t> </a:t>
            </a:r>
            <a:r>
              <a:rPr lang="fi-FI" dirty="0" err="1"/>
              <a:t>text</a:t>
            </a:r>
            <a:r>
              <a:rPr lang="fi-FI" dirty="0"/>
              <a:t> </a:t>
            </a:r>
            <a:r>
              <a:rPr lang="fi-FI" dirty="0" err="1"/>
              <a:t>styles</a:t>
            </a:r>
            <a:endParaRPr lang="fi-FI" dirty="0"/>
          </a:p>
          <a:p>
            <a:pPr lvl="1"/>
            <a:r>
              <a:rPr lang="fi-FI" dirty="0"/>
              <a:t>Second </a:t>
            </a:r>
            <a:r>
              <a:rPr lang="fi-FI" dirty="0" err="1"/>
              <a:t>level</a:t>
            </a:r>
            <a:endParaRPr lang="fi-FI" dirty="0"/>
          </a:p>
          <a:p>
            <a:pPr lvl="2"/>
            <a:r>
              <a:rPr lang="fi-FI" dirty="0"/>
              <a:t>Third </a:t>
            </a:r>
            <a:r>
              <a:rPr lang="fi-FI" dirty="0" err="1"/>
              <a:t>level</a:t>
            </a:r>
            <a:endParaRPr lang="fi-FI" dirty="0"/>
          </a:p>
          <a:p>
            <a:pPr lvl="3"/>
            <a:r>
              <a:rPr lang="fi-FI" dirty="0" err="1"/>
              <a:t>Fourth</a:t>
            </a:r>
            <a:r>
              <a:rPr lang="fi-FI" dirty="0"/>
              <a:t> </a:t>
            </a:r>
            <a:r>
              <a:rPr lang="fi-FI" dirty="0" err="1"/>
              <a:t>level</a:t>
            </a:r>
            <a:endParaRPr lang="fi-FI" dirty="0"/>
          </a:p>
          <a:p>
            <a:pPr lvl="4"/>
            <a:r>
              <a:rPr lang="fi-FI" dirty="0" err="1"/>
              <a:t>Fifth</a:t>
            </a:r>
            <a:r>
              <a:rPr lang="fi-FI" dirty="0"/>
              <a:t> </a:t>
            </a:r>
            <a:r>
              <a:rPr lang="fi-FI" dirty="0" err="1"/>
              <a:t>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7A39A-9F89-364E-BF01-AB38BD84F7BC}" type="datetimeFigureOut">
              <a:rPr lang="en-US" smtClean="0"/>
              <a:t>11/29/2023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42E93-C421-DE4B-8656-34BC9D77A2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736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946" y="173416"/>
            <a:ext cx="9742556" cy="6363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i-FI" dirty="0" err="1"/>
              <a:t>Click</a:t>
            </a:r>
            <a:r>
              <a:rPr lang="fi-FI" dirty="0"/>
              <a:t> to </a:t>
            </a:r>
            <a:r>
              <a:rPr lang="fi-FI" dirty="0" err="1"/>
              <a:t>edit</a:t>
            </a:r>
            <a:r>
              <a:rPr lang="fi-FI" dirty="0"/>
              <a:t> </a:t>
            </a:r>
            <a:r>
              <a:rPr lang="fi-FI" dirty="0" err="1"/>
              <a:t>Master</a:t>
            </a:r>
            <a:r>
              <a:rPr lang="fi-FI" dirty="0"/>
              <a:t> </a:t>
            </a:r>
            <a:r>
              <a:rPr lang="fi-FI" dirty="0" err="1"/>
              <a:t>title</a:t>
            </a:r>
            <a:r>
              <a:rPr lang="fi-FI" dirty="0"/>
              <a:t> </a:t>
            </a:r>
            <a:r>
              <a:rPr lang="fi-FI" dirty="0" err="1"/>
              <a:t>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946" y="957038"/>
            <a:ext cx="11681252" cy="5169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dirty="0" err="1"/>
              <a:t>Click</a:t>
            </a:r>
            <a:r>
              <a:rPr lang="fi-FI" dirty="0"/>
              <a:t> to </a:t>
            </a:r>
            <a:r>
              <a:rPr lang="fi-FI" dirty="0" err="1"/>
              <a:t>edit</a:t>
            </a:r>
            <a:r>
              <a:rPr lang="fi-FI" dirty="0"/>
              <a:t> </a:t>
            </a:r>
            <a:r>
              <a:rPr lang="fi-FI" dirty="0" err="1"/>
              <a:t>Master</a:t>
            </a:r>
            <a:r>
              <a:rPr lang="fi-FI" dirty="0"/>
              <a:t> </a:t>
            </a:r>
            <a:r>
              <a:rPr lang="fi-FI" dirty="0" err="1"/>
              <a:t>text</a:t>
            </a:r>
            <a:r>
              <a:rPr lang="fi-FI" dirty="0"/>
              <a:t> </a:t>
            </a:r>
            <a:r>
              <a:rPr lang="fi-FI" dirty="0" err="1"/>
              <a:t>styles</a:t>
            </a:r>
            <a:endParaRPr lang="fi-FI" dirty="0"/>
          </a:p>
          <a:p>
            <a:pPr lvl="1"/>
            <a:r>
              <a:rPr lang="fi-FI" dirty="0"/>
              <a:t>Second </a:t>
            </a:r>
            <a:r>
              <a:rPr lang="fi-FI" dirty="0" err="1"/>
              <a:t>level</a:t>
            </a:r>
            <a:endParaRPr lang="fi-FI" dirty="0"/>
          </a:p>
          <a:p>
            <a:pPr lvl="2"/>
            <a:r>
              <a:rPr lang="fi-FI" dirty="0"/>
              <a:t>Third </a:t>
            </a:r>
            <a:r>
              <a:rPr lang="fi-FI" dirty="0" err="1"/>
              <a:t>level</a:t>
            </a:r>
            <a:endParaRPr lang="fi-FI" dirty="0"/>
          </a:p>
          <a:p>
            <a:pPr lvl="3"/>
            <a:r>
              <a:rPr lang="fi-FI" dirty="0" err="1"/>
              <a:t>Fourth</a:t>
            </a:r>
            <a:r>
              <a:rPr lang="fi-FI" dirty="0"/>
              <a:t> </a:t>
            </a:r>
            <a:r>
              <a:rPr lang="fi-FI" dirty="0" err="1"/>
              <a:t>level</a:t>
            </a:r>
            <a:endParaRPr lang="fi-FI" dirty="0"/>
          </a:p>
          <a:p>
            <a:pPr lvl="4"/>
            <a:r>
              <a:rPr lang="fi-FI" dirty="0" err="1"/>
              <a:t>Fifth</a:t>
            </a:r>
            <a:r>
              <a:rPr lang="fi-FI" dirty="0"/>
              <a:t> </a:t>
            </a:r>
            <a:r>
              <a:rPr lang="fi-FI" dirty="0" err="1"/>
              <a:t>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9946" y="6356351"/>
            <a:ext cx="31844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defRPr>
            </a:lvl1pPr>
          </a:lstStyle>
          <a:p>
            <a:fld id="{A637A39A-9F89-364E-BF01-AB38BD84F7BC}" type="datetimeFigureOut">
              <a:rPr lang="en-US" smtClean="0"/>
              <a:pPr/>
              <a:t>11/29/2023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32135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defRPr>
            </a:lvl1pPr>
          </a:lstStyle>
          <a:p>
            <a:fld id="{DD842E93-C421-DE4B-8656-34BC9D77A2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337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  <p:sldLayoutId id="2147483660" r:id="rId4"/>
  </p:sldLayoutIdLst>
  <p:txStyles>
    <p:titleStyle>
      <a:lvl1pPr algn="l" defTabSz="457200" rtl="0" eaLnBrk="1" latinLnBrk="0" hangingPunct="1">
        <a:spcBef>
          <a:spcPct val="0"/>
        </a:spcBef>
        <a:buNone/>
        <a:defRPr sz="2800" b="1" i="0" kern="1200">
          <a:solidFill>
            <a:srgbClr val="00608A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97B1C-8633-4611-B92D-3A120763BC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7192" y="1554907"/>
            <a:ext cx="11138994" cy="3559704"/>
          </a:xfrm>
        </p:spPr>
        <p:txBody>
          <a:bodyPr anchor="ctr">
            <a:noAutofit/>
          </a:bodyPr>
          <a:lstStyle/>
          <a:p>
            <a:r>
              <a:rPr lang="en-US" sz="4800" dirty="0">
                <a:latin typeface="+mj-lt"/>
              </a:rPr>
              <a:t>Data and Modeling Decisions:</a:t>
            </a:r>
            <a:br>
              <a:rPr lang="en-US" sz="4800" dirty="0">
                <a:latin typeface="+mj-lt"/>
              </a:rPr>
            </a:br>
            <a:r>
              <a:rPr lang="en-US" sz="4800" dirty="0">
                <a:latin typeface="+mj-lt"/>
              </a:rPr>
              <a:t>Joint US-CA BFT Index</a:t>
            </a:r>
            <a:endParaRPr 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3048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F0533-A961-2E49-F0DB-46DC2BD1B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Data filtering – US standards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00B4233-5886-E337-B369-711250E4FEAB}"/>
              </a:ext>
            </a:extLst>
          </p:cNvPr>
          <p:cNvSpPr/>
          <p:nvPr/>
        </p:nvSpPr>
        <p:spPr>
          <a:xfrm>
            <a:off x="9594574" y="191821"/>
            <a:ext cx="2491409" cy="7652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A9F45AC-2D60-CB2B-357C-D560CE1F2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811" y="1227222"/>
            <a:ext cx="11078890" cy="5181950"/>
          </a:xfrm>
        </p:spPr>
        <p:txBody>
          <a:bodyPr anchor="ctr">
            <a:normAutofit/>
          </a:bodyPr>
          <a:lstStyle/>
          <a:p>
            <a:r>
              <a:rPr lang="en-US" dirty="0"/>
              <a:t>Trips must occur 1996 – 2022</a:t>
            </a:r>
          </a:p>
          <a:p>
            <a:r>
              <a:rPr lang="en-US" dirty="0"/>
              <a:t>Trips must target Small (66-144cm SFL) or Large BFT (&gt;177cm) </a:t>
            </a:r>
          </a:p>
          <a:p>
            <a:r>
              <a:rPr lang="en-US" dirty="0"/>
              <a:t>Trips must be taken on private, charter, or </a:t>
            </a:r>
            <a:r>
              <a:rPr lang="en-US" dirty="0" err="1"/>
              <a:t>headboats</a:t>
            </a:r>
            <a:endParaRPr lang="en-US" dirty="0"/>
          </a:p>
          <a:p>
            <a:r>
              <a:rPr lang="en-US" dirty="0"/>
              <a:t>Tuna must be landed in VA-ME </a:t>
            </a:r>
          </a:p>
          <a:p>
            <a:r>
              <a:rPr lang="en-US" dirty="0"/>
              <a:t>Trips must begin by June 1 and end by Oct 31</a:t>
            </a:r>
          </a:p>
          <a:p>
            <a:r>
              <a:rPr lang="en-US" dirty="0"/>
              <a:t>Trips must be between 1 and 24 hours of fishing time</a:t>
            </a:r>
          </a:p>
          <a:p>
            <a:r>
              <a:rPr lang="en-US" dirty="0"/>
              <a:t>Trips must contain valid spatial information</a:t>
            </a:r>
          </a:p>
          <a:p>
            <a:pPr lvl="1"/>
            <a:r>
              <a:rPr lang="en-US" dirty="0"/>
              <a:t>Few observations removed for missing or invalid information</a:t>
            </a:r>
          </a:p>
        </p:txBody>
      </p:sp>
    </p:spTree>
    <p:extLst>
      <p:ext uri="{BB962C8B-B14F-4D97-AF65-F5344CB8AC3E}">
        <p14:creationId xmlns:p14="http://schemas.microsoft.com/office/powerpoint/2010/main" val="263743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F0533-A961-2E49-F0DB-46DC2BD1B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Data available – Canada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00B4233-5886-E337-B369-711250E4FEAB}"/>
              </a:ext>
            </a:extLst>
          </p:cNvPr>
          <p:cNvSpPr/>
          <p:nvPr/>
        </p:nvSpPr>
        <p:spPr>
          <a:xfrm>
            <a:off x="9594574" y="191821"/>
            <a:ext cx="2491409" cy="7652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A9F45AC-2D60-CB2B-357C-D560CE1F2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811" y="1227222"/>
            <a:ext cx="11078890" cy="5181950"/>
          </a:xfrm>
        </p:spPr>
        <p:txBody>
          <a:bodyPr anchor="t">
            <a:normAutofit fontScale="92500" lnSpcReduction="20000"/>
          </a:bodyPr>
          <a:lstStyle/>
          <a:p>
            <a:r>
              <a:rPr lang="en-US" dirty="0"/>
              <a:t>SWNS Survey 1996-2022</a:t>
            </a:r>
          </a:p>
          <a:p>
            <a:pPr lvl="1"/>
            <a:r>
              <a:rPr lang="en-US" dirty="0"/>
              <a:t>Rod and reel, tended line, and harpoon commercial trips</a:t>
            </a:r>
          </a:p>
          <a:p>
            <a:pPr lvl="1"/>
            <a:r>
              <a:rPr lang="en-US" dirty="0"/>
              <a:t>About 45,300 trip-level reports</a:t>
            </a:r>
          </a:p>
          <a:p>
            <a:pPr lvl="1"/>
            <a:r>
              <a:rPr lang="en-US" dirty="0"/>
              <a:t>Reporting procedure changed in 2002; fewer reported 0-catch instances prior</a:t>
            </a:r>
          </a:p>
          <a:p>
            <a:pPr lvl="1"/>
            <a:r>
              <a:rPr lang="en-US" dirty="0"/>
              <a:t>Biological information (rounded weight) for landed fish</a:t>
            </a:r>
          </a:p>
          <a:p>
            <a:pPr lvl="1"/>
            <a:r>
              <a:rPr lang="en-US" dirty="0"/>
              <a:t>Sosthene developed modeling procedure to assign and validate location/ effort information when missing (necessary, otherwise would discard much of data)</a:t>
            </a:r>
          </a:p>
          <a:p>
            <a:pPr lvl="1"/>
            <a:endParaRPr lang="en-US" dirty="0"/>
          </a:p>
          <a:p>
            <a:r>
              <a:rPr lang="en-US" dirty="0"/>
              <a:t>Effort measures</a:t>
            </a:r>
          </a:p>
          <a:p>
            <a:pPr lvl="1"/>
            <a:r>
              <a:rPr lang="en-US" dirty="0"/>
              <a:t>Fishing hours, number of lines</a:t>
            </a:r>
          </a:p>
          <a:p>
            <a:pPr lvl="1"/>
            <a:endParaRPr lang="en-US" dirty="0"/>
          </a:p>
          <a:p>
            <a:r>
              <a:rPr lang="en-US" dirty="0"/>
              <a:t>Targeting</a:t>
            </a:r>
          </a:p>
          <a:p>
            <a:pPr lvl="1"/>
            <a:r>
              <a:rPr lang="en-US" dirty="0"/>
              <a:t>Trips do not include targeting information. All trips that reported non-BFT bycatch discarded prior to analysis.</a:t>
            </a:r>
          </a:p>
        </p:txBody>
      </p:sp>
    </p:spTree>
    <p:extLst>
      <p:ext uri="{BB962C8B-B14F-4D97-AF65-F5344CB8AC3E}">
        <p14:creationId xmlns:p14="http://schemas.microsoft.com/office/powerpoint/2010/main" val="610587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F0533-A961-2E49-F0DB-46DC2BD1B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Size classes – Canada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00B4233-5886-E337-B369-711250E4FEAB}"/>
              </a:ext>
            </a:extLst>
          </p:cNvPr>
          <p:cNvSpPr/>
          <p:nvPr/>
        </p:nvSpPr>
        <p:spPr>
          <a:xfrm>
            <a:off x="9594574" y="191821"/>
            <a:ext cx="2491409" cy="7652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8C00853-48CB-8273-D5FF-9E6A230F07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4215912"/>
              </p:ext>
            </p:extLst>
          </p:nvPr>
        </p:nvGraphicFramePr>
        <p:xfrm>
          <a:off x="4419844" y="2324625"/>
          <a:ext cx="3729369" cy="25588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7003">
                  <a:extLst>
                    <a:ext uri="{9D8B030D-6E8A-4147-A177-3AD203B41FA5}">
                      <a16:colId xmlns:a16="http://schemas.microsoft.com/office/drawing/2014/main" val="818653969"/>
                    </a:ext>
                  </a:extLst>
                </a:gridCol>
                <a:gridCol w="1286183">
                  <a:extLst>
                    <a:ext uri="{9D8B030D-6E8A-4147-A177-3AD203B41FA5}">
                      <a16:colId xmlns:a16="http://schemas.microsoft.com/office/drawing/2014/main" val="3873245388"/>
                    </a:ext>
                  </a:extLst>
                </a:gridCol>
                <a:gridCol w="1286183">
                  <a:extLst>
                    <a:ext uri="{9D8B030D-6E8A-4147-A177-3AD203B41FA5}">
                      <a16:colId xmlns:a16="http://schemas.microsoft.com/office/drawing/2014/main" val="4184671094"/>
                    </a:ext>
                  </a:extLst>
                </a:gridCol>
              </a:tblGrid>
              <a:tr h="9255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Size class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RWT.lbs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RWT.kg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78687137"/>
                  </a:ext>
                </a:extLst>
              </a:tr>
              <a:tr h="5444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Small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 600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 272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01595077"/>
                  </a:ext>
                </a:extLst>
              </a:tr>
              <a:tr h="5444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Medium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600 - 798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272 – 362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35514223"/>
                  </a:ext>
                </a:extLst>
              </a:tr>
              <a:tr h="5444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Large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buFont typeface="Wingdings" panose="05000000000000000000" pitchFamily="2" charset="2"/>
                        <a:buNone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 798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 362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791931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467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F0533-A961-2E49-F0DB-46DC2BD1B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Data filtering – Canadian standards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00B4233-5886-E337-B369-711250E4FEAB}"/>
              </a:ext>
            </a:extLst>
          </p:cNvPr>
          <p:cNvSpPr/>
          <p:nvPr/>
        </p:nvSpPr>
        <p:spPr>
          <a:xfrm>
            <a:off x="9594574" y="191821"/>
            <a:ext cx="2491409" cy="7652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A9F45AC-2D60-CB2B-357C-D560CE1F2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811" y="1227222"/>
            <a:ext cx="11078890" cy="5181950"/>
          </a:xfrm>
        </p:spPr>
        <p:txBody>
          <a:bodyPr anchor="ctr">
            <a:normAutofit/>
          </a:bodyPr>
          <a:lstStyle/>
          <a:p>
            <a:r>
              <a:rPr lang="en-US" dirty="0"/>
              <a:t>Trips must occur 1996 – 2022</a:t>
            </a:r>
          </a:p>
          <a:p>
            <a:r>
              <a:rPr lang="en-US" dirty="0"/>
              <a:t>Trips must target BFT: no bycatch of bigeye, yellowfin, or albacore</a:t>
            </a:r>
          </a:p>
          <a:p>
            <a:r>
              <a:rPr lang="en-US" dirty="0"/>
              <a:t>Trips must use rod and reel, harpoon, or tended line as gear</a:t>
            </a:r>
          </a:p>
          <a:p>
            <a:r>
              <a:rPr lang="en-US" dirty="0"/>
              <a:t>Trips must begin by July 1 and end by Dec 15</a:t>
            </a:r>
          </a:p>
          <a:p>
            <a:r>
              <a:rPr lang="en-US" dirty="0"/>
              <a:t>Trip length must not exceed 7 days at sea</a:t>
            </a:r>
          </a:p>
          <a:p>
            <a:r>
              <a:rPr lang="en-US" dirty="0"/>
              <a:t>Trips must catch 12 or fewer BFT in total</a:t>
            </a:r>
          </a:p>
          <a:p>
            <a:r>
              <a:rPr lang="en-US" dirty="0"/>
              <a:t>Trips must contain valid spatial information</a:t>
            </a:r>
          </a:p>
          <a:p>
            <a:pPr lvl="1"/>
            <a:r>
              <a:rPr lang="en-US" dirty="0"/>
              <a:t>Few observations removed for missing or invalid information</a:t>
            </a:r>
          </a:p>
        </p:txBody>
      </p:sp>
    </p:spTree>
    <p:extLst>
      <p:ext uri="{BB962C8B-B14F-4D97-AF65-F5344CB8AC3E}">
        <p14:creationId xmlns:p14="http://schemas.microsoft.com/office/powerpoint/2010/main" val="32121815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F0533-A961-2E49-F0DB-46DC2BD1B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Data filtering decisions: Current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00B4233-5886-E337-B369-711250E4FEAB}"/>
              </a:ext>
            </a:extLst>
          </p:cNvPr>
          <p:cNvSpPr/>
          <p:nvPr/>
        </p:nvSpPr>
        <p:spPr>
          <a:xfrm>
            <a:off x="9594574" y="191821"/>
            <a:ext cx="2491409" cy="7652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A9F45AC-2D60-CB2B-357C-D560CE1F2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811" y="1227222"/>
            <a:ext cx="11078890" cy="5181950"/>
          </a:xfrm>
        </p:spPr>
        <p:txBody>
          <a:bodyPr anchor="ctr">
            <a:normAutofit/>
          </a:bodyPr>
          <a:lstStyle/>
          <a:p>
            <a:r>
              <a:rPr lang="en-US" dirty="0"/>
              <a:t>Trips must occur 1996 – 2022</a:t>
            </a:r>
          </a:p>
          <a:p>
            <a:r>
              <a:rPr lang="en-US" dirty="0"/>
              <a:t>Trips must target BFT (either explicitly or by having no bycatch)</a:t>
            </a:r>
          </a:p>
          <a:p>
            <a:r>
              <a:rPr lang="en-US" dirty="0"/>
              <a:t>Trips must use rod and reel, harpoon, or tended line as gear</a:t>
            </a:r>
          </a:p>
          <a:p>
            <a:r>
              <a:rPr lang="en-US" dirty="0"/>
              <a:t>Trips must begin by June 1 and end by Dec 15</a:t>
            </a:r>
          </a:p>
          <a:p>
            <a:r>
              <a:rPr lang="en-US" dirty="0"/>
              <a:t>Fishing effort must be between 1 and 24 hours</a:t>
            </a:r>
          </a:p>
          <a:p>
            <a:r>
              <a:rPr lang="en-US" dirty="0"/>
              <a:t>Trips must catch 12 or fewer BFT in total</a:t>
            </a:r>
          </a:p>
          <a:p>
            <a:r>
              <a:rPr lang="en-US" dirty="0"/>
              <a:t>Trips must contain valid spatial and effort information</a:t>
            </a:r>
          </a:p>
          <a:p>
            <a:endParaRPr lang="en-US" dirty="0"/>
          </a:p>
          <a:p>
            <a:r>
              <a:rPr lang="en-US" dirty="0"/>
              <a:t>Will use US size categories (66-144 cm SFL, &gt;177cm SFL)</a:t>
            </a:r>
          </a:p>
          <a:p>
            <a:pPr lvl="1"/>
            <a:r>
              <a:rPr lang="en-US" dirty="0"/>
              <a:t>Will necessitate separate US-only model for small index</a:t>
            </a:r>
          </a:p>
        </p:txBody>
      </p:sp>
    </p:spTree>
    <p:extLst>
      <p:ext uri="{BB962C8B-B14F-4D97-AF65-F5344CB8AC3E}">
        <p14:creationId xmlns:p14="http://schemas.microsoft.com/office/powerpoint/2010/main" val="1503943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568946A-08EA-92DB-410A-4912E1925848}"/>
              </a:ext>
            </a:extLst>
          </p:cNvPr>
          <p:cNvSpPr/>
          <p:nvPr/>
        </p:nvSpPr>
        <p:spPr>
          <a:xfrm>
            <a:off x="9621520" y="101600"/>
            <a:ext cx="2448560" cy="855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E59EDB-2E9D-5476-0675-D39CE066F4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304" b="11496"/>
          <a:stretch/>
        </p:blipFill>
        <p:spPr>
          <a:xfrm>
            <a:off x="560419" y="1075583"/>
            <a:ext cx="11071162" cy="527036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FA81E3E6-B05D-9BC9-C01E-D77A4A2B0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946" y="191821"/>
            <a:ext cx="9742556" cy="636385"/>
          </a:xfrm>
        </p:spPr>
        <p:txBody>
          <a:bodyPr/>
          <a:lstStyle/>
          <a:p>
            <a:r>
              <a:rPr lang="en-US" sz="3200" dirty="0"/>
              <a:t>Data coverage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3192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F0533-A961-2E49-F0DB-46DC2BD1B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Data inclusion decisions: Current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00B4233-5886-E337-B369-711250E4FEAB}"/>
              </a:ext>
            </a:extLst>
          </p:cNvPr>
          <p:cNvSpPr/>
          <p:nvPr/>
        </p:nvSpPr>
        <p:spPr>
          <a:xfrm>
            <a:off x="9594574" y="191821"/>
            <a:ext cx="2491409" cy="7652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A9F45AC-2D60-CB2B-357C-D560CE1F2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811" y="1227222"/>
            <a:ext cx="11078890" cy="5181950"/>
          </a:xfrm>
        </p:spPr>
        <p:txBody>
          <a:bodyPr anchor="ctr">
            <a:normAutofit fontScale="92500" lnSpcReduction="10000"/>
          </a:bodyPr>
          <a:lstStyle/>
          <a:p>
            <a:r>
              <a:rPr lang="en-US" dirty="0"/>
              <a:t>Domains: </a:t>
            </a:r>
          </a:p>
          <a:p>
            <a:pPr lvl="1"/>
            <a:r>
              <a:rPr lang="en-US" dirty="0"/>
              <a:t>NEUS and SWNS waters within American and Canadian EEZs, split into country-based strata </a:t>
            </a:r>
          </a:p>
          <a:p>
            <a:pPr lvl="1"/>
            <a:r>
              <a:rPr lang="en-US" dirty="0"/>
              <a:t>1996-2022, annual time step</a:t>
            </a:r>
          </a:p>
          <a:p>
            <a:pPr lvl="1"/>
            <a:endParaRPr lang="en-US" dirty="0"/>
          </a:p>
          <a:p>
            <a:r>
              <a:rPr lang="en-US" dirty="0"/>
              <a:t>Observations: </a:t>
            </a:r>
          </a:p>
          <a:p>
            <a:pPr lvl="1"/>
            <a:r>
              <a:rPr lang="en-US" dirty="0"/>
              <a:t>Count of fish within small (66-144cm SFL) and large (&gt;177cm SFL) size categories at each sampling </a:t>
            </a:r>
            <a:r>
              <a:rPr lang="en-US" dirty="0" err="1"/>
              <a:t>spatio</a:t>
            </a:r>
            <a:r>
              <a:rPr lang="en-US" dirty="0"/>
              <a:t>-temporal location</a:t>
            </a:r>
          </a:p>
          <a:p>
            <a:pPr lvl="1"/>
            <a:r>
              <a:rPr lang="en-US" dirty="0"/>
              <a:t>Too few “small” fish caught in Canadian data, would require splitting models by size class and restricting “small” model to US only </a:t>
            </a:r>
          </a:p>
          <a:p>
            <a:pPr lvl="1"/>
            <a:endParaRPr lang="en-US" dirty="0"/>
          </a:p>
          <a:p>
            <a:r>
              <a:rPr lang="en-US" dirty="0"/>
              <a:t>Effort: </a:t>
            </a:r>
          </a:p>
          <a:p>
            <a:pPr lvl="1"/>
            <a:r>
              <a:rPr lang="en-US" dirty="0"/>
              <a:t>Fishing hours</a:t>
            </a:r>
          </a:p>
        </p:txBody>
      </p:sp>
    </p:spTree>
    <p:extLst>
      <p:ext uri="{BB962C8B-B14F-4D97-AF65-F5344CB8AC3E}">
        <p14:creationId xmlns:p14="http://schemas.microsoft.com/office/powerpoint/2010/main" val="2193883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F0533-A961-2E49-F0DB-46DC2BD1B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4722" y="3077361"/>
            <a:ext cx="9742556" cy="965250"/>
          </a:xfrm>
        </p:spPr>
        <p:txBody>
          <a:bodyPr>
            <a:noAutofit/>
          </a:bodyPr>
          <a:lstStyle/>
          <a:p>
            <a:pPr algn="ctr"/>
            <a:r>
              <a:rPr lang="en-US" sz="4400" dirty="0"/>
              <a:t>Model structuring decisions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3C9CB5-73BA-1681-0684-BEC378765CBD}"/>
              </a:ext>
            </a:extLst>
          </p:cNvPr>
          <p:cNvSpPr/>
          <p:nvPr/>
        </p:nvSpPr>
        <p:spPr>
          <a:xfrm>
            <a:off x="9594574" y="191821"/>
            <a:ext cx="2491409" cy="7652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9371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F0533-A961-2E49-F0DB-46DC2BD1B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Density covariates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1F5DB50-355F-3EE8-B5EE-61C816FB5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946" y="957038"/>
            <a:ext cx="11681252" cy="5169126"/>
          </a:xfrm>
        </p:spPr>
        <p:txBody>
          <a:bodyPr anchor="ctr">
            <a:normAutofit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Scaled, tested for collinearity prior to inclusion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SST (OISST)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Water depth (GEBCO 15 arc-second bathymetry)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Basin-wide climate indices: daily NAO index, monthly AMO index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US ONLY: prey field from observations of herring, mackerel, menhaden</a:t>
            </a:r>
          </a:p>
          <a:p>
            <a:pPr marL="914400" lvl="2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Cubic spline additive model for both predictors</a:t>
            </a:r>
          </a:p>
          <a:p>
            <a:pPr marL="0" indent="0">
              <a:buNone/>
            </a:pPr>
            <a:r>
              <a:rPr lang="en-US" i="1" dirty="0">
                <a:solidFill>
                  <a:schemeClr val="tx1"/>
                </a:solidFill>
              </a:rPr>
              <a:t>	</a:t>
            </a:r>
            <a:r>
              <a:rPr lang="en-US" sz="2400" i="1" dirty="0">
                <a:solidFill>
                  <a:schemeClr val="tx1"/>
                </a:solidFill>
              </a:rPr>
              <a:t>Response variable ~ cs(Density Covariate 1) + … + cs(Density Covariate n)</a:t>
            </a:r>
          </a:p>
          <a:p>
            <a:pPr marL="0" indent="0">
              <a:buNone/>
            </a:pPr>
            <a:endParaRPr lang="en-US" sz="2100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Looking to add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SSHA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Canadian prey field, cannot include prey as covariate while data are missing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329E494-5BDE-4C41-F74F-38D581625116}"/>
              </a:ext>
            </a:extLst>
          </p:cNvPr>
          <p:cNvSpPr/>
          <p:nvPr/>
        </p:nvSpPr>
        <p:spPr>
          <a:xfrm>
            <a:off x="9594574" y="191821"/>
            <a:ext cx="2491409" cy="7652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25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F0533-A961-2E49-F0DB-46DC2BD1B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Vessel effects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00B4233-5886-E337-B369-711250E4FEAB}"/>
              </a:ext>
            </a:extLst>
          </p:cNvPr>
          <p:cNvSpPr/>
          <p:nvPr/>
        </p:nvSpPr>
        <p:spPr>
          <a:xfrm>
            <a:off x="9594574" y="191821"/>
            <a:ext cx="2491409" cy="7652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A9F45AC-2D60-CB2B-357C-D560CE1F2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811" y="1227222"/>
            <a:ext cx="11078890" cy="5181950"/>
          </a:xfrm>
        </p:spPr>
        <p:txBody>
          <a:bodyPr anchor="ctr">
            <a:normAutofit/>
          </a:bodyPr>
          <a:lstStyle/>
          <a:p>
            <a:r>
              <a:rPr lang="en-US" dirty="0"/>
              <a:t>Similar to catchability covariates, specifies random variation in catchability among levels of a grouping variable</a:t>
            </a:r>
          </a:p>
          <a:p>
            <a:pPr lvl="1"/>
            <a:r>
              <a:rPr lang="en-US" dirty="0"/>
              <a:t>Can help distinguish effects of unmeasured differences in gear operations from covariation in species densities</a:t>
            </a:r>
          </a:p>
          <a:p>
            <a:endParaRPr lang="en-US" dirty="0"/>
          </a:p>
          <a:p>
            <a:r>
              <a:rPr lang="en-US" dirty="0"/>
              <a:t>Will use country-gear combination as grouping variable</a:t>
            </a:r>
          </a:p>
          <a:p>
            <a:pPr lvl="1"/>
            <a:r>
              <a:rPr lang="en-US" dirty="0"/>
              <a:t>Can conduct simple leave-one-out sensitivity analysis to determine relative usefulness of Canadian harpoon and TL data</a:t>
            </a:r>
          </a:p>
        </p:txBody>
      </p:sp>
    </p:spTree>
    <p:extLst>
      <p:ext uri="{BB962C8B-B14F-4D97-AF65-F5344CB8AC3E}">
        <p14:creationId xmlns:p14="http://schemas.microsoft.com/office/powerpoint/2010/main" val="71372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F0533-A961-2E49-F0DB-46DC2BD1B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Goals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C9B44D3-854C-6422-1E79-3B0396136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76" y="957038"/>
            <a:ext cx="10899648" cy="5169126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Apply spatial-temporal models to develop improved indices of abundance for the western BFT stock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84DFB85-F306-CE4A-2E9C-FDA8ED2BC355}"/>
              </a:ext>
            </a:extLst>
          </p:cNvPr>
          <p:cNvSpPr/>
          <p:nvPr/>
        </p:nvSpPr>
        <p:spPr>
          <a:xfrm>
            <a:off x="9594574" y="191821"/>
            <a:ext cx="2491409" cy="7652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2934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F0533-A961-2E49-F0DB-46DC2BD1B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Spatial smoothing and resolution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00B4233-5886-E337-B369-711250E4FEAB}"/>
              </a:ext>
            </a:extLst>
          </p:cNvPr>
          <p:cNvSpPr/>
          <p:nvPr/>
        </p:nvSpPr>
        <p:spPr>
          <a:xfrm>
            <a:off x="9594574" y="191821"/>
            <a:ext cx="2491409" cy="7652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A9F45AC-2D60-CB2B-357C-D560CE1F2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811" y="1227222"/>
            <a:ext cx="11078890" cy="5181950"/>
          </a:xfrm>
        </p:spPr>
        <p:txBody>
          <a:bodyPr anchor="ctr">
            <a:normAutofit/>
          </a:bodyPr>
          <a:lstStyle/>
          <a:p>
            <a:r>
              <a:rPr lang="en-US" dirty="0"/>
              <a:t>Model spatial domain represented as “2D mesh” built on SPDE approximation to Gaussian Markov random field</a:t>
            </a:r>
          </a:p>
          <a:p>
            <a:endParaRPr lang="en-US" dirty="0"/>
          </a:p>
          <a:p>
            <a:r>
              <a:rPr lang="en-US" dirty="0"/>
              <a:t>Geometric anisotropy included as fixed effect</a:t>
            </a:r>
          </a:p>
          <a:p>
            <a:pPr lvl="1"/>
            <a:endParaRPr lang="en-US" dirty="0"/>
          </a:p>
          <a:p>
            <a:r>
              <a:rPr lang="en-US" dirty="0"/>
              <a:t>K-means clustering used to position 200 knots within domain to minimize average distance between knots and sampling locations</a:t>
            </a:r>
          </a:p>
          <a:p>
            <a:pPr lvl="1"/>
            <a:r>
              <a:rPr lang="en-US" dirty="0"/>
              <a:t>Spatial variables at each sampling location assumed to be equivalent to nearby knot</a:t>
            </a:r>
          </a:p>
          <a:p>
            <a:pPr lvl="1"/>
            <a:r>
              <a:rPr lang="en-US" dirty="0"/>
              <a:t>Number of knots can be altered, but selecting number of knots after viewing results can lead to questionable cherry-picking</a:t>
            </a:r>
          </a:p>
        </p:txBody>
      </p:sp>
    </p:spTree>
    <p:extLst>
      <p:ext uri="{BB962C8B-B14F-4D97-AF65-F5344CB8AC3E}">
        <p14:creationId xmlns:p14="http://schemas.microsoft.com/office/powerpoint/2010/main" val="568800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F0533-A961-2E49-F0DB-46DC2BD1B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Spatial, temporal, </a:t>
            </a:r>
            <a:r>
              <a:rPr lang="en-US" sz="3200" dirty="0" err="1"/>
              <a:t>spatio</a:t>
            </a:r>
            <a:r>
              <a:rPr lang="en-US" sz="3200" dirty="0"/>
              <a:t>-temporal effects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00B4233-5886-E337-B369-711250E4FEAB}"/>
              </a:ext>
            </a:extLst>
          </p:cNvPr>
          <p:cNvSpPr/>
          <p:nvPr/>
        </p:nvSpPr>
        <p:spPr>
          <a:xfrm>
            <a:off x="9594574" y="191821"/>
            <a:ext cx="2491409" cy="7652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A9F45AC-2D60-CB2B-357C-D560CE1F2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811" y="1227222"/>
            <a:ext cx="11078890" cy="5181950"/>
          </a:xfrm>
        </p:spPr>
        <p:txBody>
          <a:bodyPr anchor="ctr">
            <a:normAutofit/>
          </a:bodyPr>
          <a:lstStyle/>
          <a:p>
            <a:r>
              <a:rPr lang="en-US" dirty="0"/>
              <a:t>Model selection process to justify the use of spatial and spatiotemporal random effects in both linear predictors</a:t>
            </a:r>
          </a:p>
          <a:p>
            <a:pPr lvl="1"/>
            <a:r>
              <a:rPr lang="en-US" dirty="0"/>
              <a:t>Intercept defined as fixed effect, ensures independence between years</a:t>
            </a:r>
          </a:p>
          <a:p>
            <a:pPr lvl="1"/>
            <a:r>
              <a:rPr lang="en-US" dirty="0"/>
              <a:t>Lognormal-Poisson distribution for random effects in first linear predictor and alternative “Poisson-link delta-model” distribution for the second</a:t>
            </a:r>
          </a:p>
          <a:p>
            <a:pPr lvl="1"/>
            <a:endParaRPr lang="en-US" dirty="0"/>
          </a:p>
          <a:p>
            <a:r>
              <a:rPr lang="en-US" dirty="0"/>
              <a:t>Temporal correlation estimated for spatiotemporal variation in both linear predictors using an AR1 process</a:t>
            </a:r>
          </a:p>
          <a:p>
            <a:pPr lvl="1"/>
            <a:r>
              <a:rPr lang="en-US" dirty="0"/>
              <a:t>Prevents development of unrealistic “hot spots”</a:t>
            </a:r>
          </a:p>
        </p:txBody>
      </p:sp>
    </p:spTree>
    <p:extLst>
      <p:ext uri="{BB962C8B-B14F-4D97-AF65-F5344CB8AC3E}">
        <p14:creationId xmlns:p14="http://schemas.microsoft.com/office/powerpoint/2010/main" val="1192850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F0533-A961-2E49-F0DB-46DC2BD1B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4722" y="3077361"/>
            <a:ext cx="9742556" cy="965250"/>
          </a:xfrm>
        </p:spPr>
        <p:txBody>
          <a:bodyPr>
            <a:noAutofit/>
          </a:bodyPr>
          <a:lstStyle/>
          <a:p>
            <a:pPr algn="ctr"/>
            <a:r>
              <a:rPr lang="en-US" sz="4400" dirty="0"/>
              <a:t>Output examples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3C9CB5-73BA-1681-0684-BEC378765CBD}"/>
              </a:ext>
            </a:extLst>
          </p:cNvPr>
          <p:cNvSpPr/>
          <p:nvPr/>
        </p:nvSpPr>
        <p:spPr>
          <a:xfrm>
            <a:off x="9594574" y="191821"/>
            <a:ext cx="2491409" cy="7652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8628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568946A-08EA-92DB-410A-4912E1925848}"/>
              </a:ext>
            </a:extLst>
          </p:cNvPr>
          <p:cNvSpPr/>
          <p:nvPr/>
        </p:nvSpPr>
        <p:spPr>
          <a:xfrm>
            <a:off x="9621520" y="101600"/>
            <a:ext cx="2448560" cy="855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graph showing the number of different types of data&#10;&#10;Description automatically generated">
            <a:extLst>
              <a:ext uri="{FF2B5EF4-FFF2-40B4-BE49-F238E27FC236}">
                <a16:creationId xmlns:a16="http://schemas.microsoft.com/office/drawing/2014/main" id="{00988AB9-69A7-2A84-DCE6-1A703833B3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156" y="1073870"/>
            <a:ext cx="9631687" cy="481584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C1D8469-9471-3C28-F293-9B43EA6B124E}"/>
              </a:ext>
            </a:extLst>
          </p:cNvPr>
          <p:cNvSpPr txBox="1"/>
          <p:nvPr/>
        </p:nvSpPr>
        <p:spPr>
          <a:xfrm>
            <a:off x="2233633" y="5784130"/>
            <a:ext cx="86782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 1. VAST-estimated index of abundance for large (red) and small (blue) BFT based on US </a:t>
            </a:r>
          </a:p>
          <a:p>
            <a:r>
              <a:rPr lang="en-US" dirty="0"/>
              <a:t>           catch data, 1993-2021.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5C34F67-DE68-381F-330B-5A615E4FB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946" y="191821"/>
            <a:ext cx="9742556" cy="636385"/>
          </a:xfrm>
        </p:spPr>
        <p:txBody>
          <a:bodyPr/>
          <a:lstStyle/>
          <a:p>
            <a:r>
              <a:rPr lang="en-US" sz="3200" dirty="0"/>
              <a:t>US ONLY Indices of abundance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9B1D32-D28F-E403-15F7-6FBA3C04CBB0}"/>
              </a:ext>
            </a:extLst>
          </p:cNvPr>
          <p:cNvSpPr txBox="1"/>
          <p:nvPr/>
        </p:nvSpPr>
        <p:spPr>
          <a:xfrm>
            <a:off x="4879518" y="2842307"/>
            <a:ext cx="33864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MODEL TESTING: DO NOT USE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766759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568946A-08EA-92DB-410A-4912E1925848}"/>
              </a:ext>
            </a:extLst>
          </p:cNvPr>
          <p:cNvSpPr/>
          <p:nvPr/>
        </p:nvSpPr>
        <p:spPr>
          <a:xfrm>
            <a:off x="9621520" y="101600"/>
            <a:ext cx="2448560" cy="855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4B9A38F0-D160-14C6-768F-685D3B130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673" y="778496"/>
            <a:ext cx="7599380" cy="60795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7A6E996-C3F4-879C-22BA-EB923547A5BC}"/>
              </a:ext>
            </a:extLst>
          </p:cNvPr>
          <p:cNvSpPr txBox="1"/>
          <p:nvPr/>
        </p:nvSpPr>
        <p:spPr>
          <a:xfrm>
            <a:off x="914401" y="1496748"/>
            <a:ext cx="311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0D5263-7F00-C4FE-F461-ECBD8EE93921}"/>
              </a:ext>
            </a:extLst>
          </p:cNvPr>
          <p:cNvSpPr txBox="1"/>
          <p:nvPr/>
        </p:nvSpPr>
        <p:spPr>
          <a:xfrm>
            <a:off x="4739473" y="880284"/>
            <a:ext cx="311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D28B0D-FE56-E298-5B04-3A5DAA059C71}"/>
              </a:ext>
            </a:extLst>
          </p:cNvPr>
          <p:cNvSpPr txBox="1"/>
          <p:nvPr/>
        </p:nvSpPr>
        <p:spPr>
          <a:xfrm>
            <a:off x="4670810" y="2859202"/>
            <a:ext cx="311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4B6FE1-E495-ABC9-66D3-ADF685A9E3CA}"/>
              </a:ext>
            </a:extLst>
          </p:cNvPr>
          <p:cNvSpPr txBox="1"/>
          <p:nvPr/>
        </p:nvSpPr>
        <p:spPr>
          <a:xfrm>
            <a:off x="4982308" y="5022786"/>
            <a:ext cx="311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FE9EBB-49B5-89E0-E93E-F035916B9767}"/>
              </a:ext>
            </a:extLst>
          </p:cNvPr>
          <p:cNvSpPr txBox="1"/>
          <p:nvPr/>
        </p:nvSpPr>
        <p:spPr>
          <a:xfrm>
            <a:off x="8423120" y="2448591"/>
            <a:ext cx="364696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a) VAST-estimated measures </a:t>
            </a:r>
          </a:p>
          <a:p>
            <a:r>
              <a:rPr lang="en-US" dirty="0"/>
              <a:t>          of stock center of gravity for</a:t>
            </a:r>
          </a:p>
          <a:p>
            <a:r>
              <a:rPr lang="en-US" dirty="0"/>
              <a:t>          large BFT</a:t>
            </a:r>
          </a:p>
          <a:p>
            <a:r>
              <a:rPr lang="en-US" dirty="0"/>
              <a:t>b) shifts in northing</a:t>
            </a:r>
          </a:p>
          <a:p>
            <a:r>
              <a:rPr lang="en-US" dirty="0"/>
              <a:t>          within the model spatial </a:t>
            </a:r>
          </a:p>
          <a:p>
            <a:r>
              <a:rPr lang="en-US" dirty="0"/>
              <a:t>          domain</a:t>
            </a:r>
          </a:p>
          <a:p>
            <a:r>
              <a:rPr lang="en-US" dirty="0"/>
              <a:t>c) shifts in easting </a:t>
            </a:r>
          </a:p>
          <a:p>
            <a:r>
              <a:rPr lang="en-US" dirty="0"/>
              <a:t>          within the model spatial</a:t>
            </a:r>
          </a:p>
          <a:p>
            <a:r>
              <a:rPr lang="en-US" dirty="0"/>
              <a:t>          domain</a:t>
            </a:r>
          </a:p>
          <a:p>
            <a:r>
              <a:rPr lang="en-US" dirty="0"/>
              <a:t>d) changes in area</a:t>
            </a:r>
          </a:p>
          <a:p>
            <a:r>
              <a:rPr lang="en-US" dirty="0"/>
              <a:t>          utilized by the large size class.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75E7244-11FB-1B8F-E421-BAB8B3AE0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946" y="191821"/>
            <a:ext cx="9742556" cy="636385"/>
          </a:xfrm>
        </p:spPr>
        <p:txBody>
          <a:bodyPr/>
          <a:lstStyle/>
          <a:p>
            <a:r>
              <a:rPr lang="en-US" sz="3200" dirty="0"/>
              <a:t>US ONLY spatial dynamics – large size class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0B1FB9-25F4-9D1A-EE3B-43FB48B43CE2}"/>
              </a:ext>
            </a:extLst>
          </p:cNvPr>
          <p:cNvSpPr txBox="1"/>
          <p:nvPr/>
        </p:nvSpPr>
        <p:spPr>
          <a:xfrm>
            <a:off x="2709560" y="3462141"/>
            <a:ext cx="33864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MODEL TESTING: DO NOT USE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1400462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E387AE6-6987-DCEF-C811-58E6F66E0A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671" y="778496"/>
            <a:ext cx="7603433" cy="607950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568946A-08EA-92DB-410A-4912E1925848}"/>
              </a:ext>
            </a:extLst>
          </p:cNvPr>
          <p:cNvSpPr/>
          <p:nvPr/>
        </p:nvSpPr>
        <p:spPr>
          <a:xfrm>
            <a:off x="9621520" y="101600"/>
            <a:ext cx="2448560" cy="855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2C65B6-F668-B24C-8E08-E4A617158E83}"/>
              </a:ext>
            </a:extLst>
          </p:cNvPr>
          <p:cNvSpPr txBox="1"/>
          <p:nvPr/>
        </p:nvSpPr>
        <p:spPr>
          <a:xfrm>
            <a:off x="984739" y="1453732"/>
            <a:ext cx="311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15013D-2ED8-425C-40EB-5F63A7622F7C}"/>
              </a:ext>
            </a:extLst>
          </p:cNvPr>
          <p:cNvSpPr txBox="1"/>
          <p:nvPr/>
        </p:nvSpPr>
        <p:spPr>
          <a:xfrm>
            <a:off x="4789984" y="915148"/>
            <a:ext cx="311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390DDE-BBD0-E53F-ED8F-1998C02D1C9F}"/>
              </a:ext>
            </a:extLst>
          </p:cNvPr>
          <p:cNvSpPr txBox="1"/>
          <p:nvPr/>
        </p:nvSpPr>
        <p:spPr>
          <a:xfrm>
            <a:off x="4765904" y="2965938"/>
            <a:ext cx="311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356250-6BB5-CC25-C4EF-5E4BA213BEA1}"/>
              </a:ext>
            </a:extLst>
          </p:cNvPr>
          <p:cNvSpPr txBox="1"/>
          <p:nvPr/>
        </p:nvSpPr>
        <p:spPr>
          <a:xfrm>
            <a:off x="4985475" y="4911969"/>
            <a:ext cx="311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F6F65B-61B9-0E40-DC1E-D3671C5E843C}"/>
              </a:ext>
            </a:extLst>
          </p:cNvPr>
          <p:cNvSpPr txBox="1"/>
          <p:nvPr/>
        </p:nvSpPr>
        <p:spPr>
          <a:xfrm>
            <a:off x="8423120" y="2448591"/>
            <a:ext cx="364696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a) VAST-estimated measures </a:t>
            </a:r>
          </a:p>
          <a:p>
            <a:r>
              <a:rPr lang="en-US" dirty="0"/>
              <a:t>          of stock center of gravity for</a:t>
            </a:r>
          </a:p>
          <a:p>
            <a:r>
              <a:rPr lang="en-US" dirty="0"/>
              <a:t>          small BFT</a:t>
            </a:r>
          </a:p>
          <a:p>
            <a:r>
              <a:rPr lang="en-US" dirty="0"/>
              <a:t>b) shifts in northing</a:t>
            </a:r>
          </a:p>
          <a:p>
            <a:r>
              <a:rPr lang="en-US" dirty="0"/>
              <a:t>          within the model spatial </a:t>
            </a:r>
          </a:p>
          <a:p>
            <a:r>
              <a:rPr lang="en-US" dirty="0"/>
              <a:t>          domain</a:t>
            </a:r>
          </a:p>
          <a:p>
            <a:r>
              <a:rPr lang="en-US" dirty="0"/>
              <a:t>c) shifts in easting </a:t>
            </a:r>
          </a:p>
          <a:p>
            <a:r>
              <a:rPr lang="en-US" dirty="0"/>
              <a:t>          within the model spatial</a:t>
            </a:r>
          </a:p>
          <a:p>
            <a:r>
              <a:rPr lang="en-US" dirty="0"/>
              <a:t>          domain</a:t>
            </a:r>
          </a:p>
          <a:p>
            <a:r>
              <a:rPr lang="en-US" dirty="0"/>
              <a:t>d) changes in area</a:t>
            </a:r>
          </a:p>
          <a:p>
            <a:r>
              <a:rPr lang="en-US" dirty="0"/>
              <a:t>          utilized by the small size class.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928EB7D-C2A0-5338-DDA0-4AF0917A5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946" y="191821"/>
            <a:ext cx="9742556" cy="636385"/>
          </a:xfrm>
        </p:spPr>
        <p:txBody>
          <a:bodyPr/>
          <a:lstStyle/>
          <a:p>
            <a:r>
              <a:rPr lang="en-US" sz="3200" dirty="0"/>
              <a:t>US ONLY spatial dynamics – small size class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6149C8-D1B1-5448-EE2E-0121C255FFFE}"/>
              </a:ext>
            </a:extLst>
          </p:cNvPr>
          <p:cNvSpPr txBox="1"/>
          <p:nvPr/>
        </p:nvSpPr>
        <p:spPr>
          <a:xfrm>
            <a:off x="2709560" y="3462141"/>
            <a:ext cx="33864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MODEL TESTING: DO NOT USE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5908607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F0533-A961-2E49-F0DB-46DC2BD1B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Other potential output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00B4233-5886-E337-B369-711250E4FEAB}"/>
              </a:ext>
            </a:extLst>
          </p:cNvPr>
          <p:cNvSpPr/>
          <p:nvPr/>
        </p:nvSpPr>
        <p:spPr>
          <a:xfrm>
            <a:off x="9594574" y="191821"/>
            <a:ext cx="2491409" cy="7652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A9F45AC-2D60-CB2B-357C-D560CE1F2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811" y="1227222"/>
            <a:ext cx="11078890" cy="5181950"/>
          </a:xfrm>
        </p:spPr>
        <p:txBody>
          <a:bodyPr anchor="ctr">
            <a:normAutofit/>
          </a:bodyPr>
          <a:lstStyle/>
          <a:p>
            <a:r>
              <a:rPr lang="en-US" dirty="0"/>
              <a:t>Partial effects of density covariates</a:t>
            </a:r>
          </a:p>
          <a:p>
            <a:pPr lvl="1"/>
            <a:r>
              <a:rPr lang="en-US" dirty="0"/>
              <a:t>Similar to GAM smoother output, shows partial effect of each density covariate on both linear predictors for all categories</a:t>
            </a:r>
          </a:p>
          <a:p>
            <a:endParaRPr lang="en-US" dirty="0"/>
          </a:p>
          <a:p>
            <a:r>
              <a:rPr lang="en-US" dirty="0"/>
              <a:t>Range edges at various spatial density quantiles for each year</a:t>
            </a:r>
          </a:p>
        </p:txBody>
      </p:sp>
    </p:spTree>
    <p:extLst>
      <p:ext uri="{BB962C8B-B14F-4D97-AF65-F5344CB8AC3E}">
        <p14:creationId xmlns:p14="http://schemas.microsoft.com/office/powerpoint/2010/main" val="40008235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F0533-A961-2E49-F0DB-46DC2BD1B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4722" y="3077361"/>
            <a:ext cx="9742556" cy="965250"/>
          </a:xfrm>
        </p:spPr>
        <p:txBody>
          <a:bodyPr>
            <a:noAutofit/>
          </a:bodyPr>
          <a:lstStyle/>
          <a:p>
            <a:pPr algn="ctr"/>
            <a:r>
              <a:rPr lang="en-US" sz="4400" dirty="0"/>
              <a:t>Questions, Comments</a:t>
            </a:r>
          </a:p>
        </p:txBody>
      </p:sp>
    </p:spTree>
    <p:extLst>
      <p:ext uri="{BB962C8B-B14F-4D97-AF65-F5344CB8AC3E}">
        <p14:creationId xmlns:p14="http://schemas.microsoft.com/office/powerpoint/2010/main" val="1197888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F0533-A961-2E49-F0DB-46DC2BD1B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Approach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C9B44D3-854C-6422-1E79-3B0396136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76" y="957038"/>
            <a:ext cx="10899648" cy="5169126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200" b="1" dirty="0"/>
              <a:t>V</a:t>
            </a:r>
            <a:r>
              <a:rPr lang="en-US" sz="3200" dirty="0"/>
              <a:t>ector </a:t>
            </a:r>
            <a:r>
              <a:rPr lang="en-US" sz="3200" b="1" dirty="0"/>
              <a:t>A</a:t>
            </a:r>
            <a:r>
              <a:rPr lang="en-US" sz="3200" dirty="0"/>
              <a:t>utoregressive </a:t>
            </a:r>
            <a:r>
              <a:rPr lang="en-US" sz="3200" b="1" dirty="0" err="1"/>
              <a:t>S</a:t>
            </a:r>
            <a:r>
              <a:rPr lang="en-US" sz="3200" dirty="0" err="1"/>
              <a:t>patio</a:t>
            </a:r>
            <a:r>
              <a:rPr lang="en-US" sz="3200" dirty="0"/>
              <a:t>-</a:t>
            </a:r>
            <a:r>
              <a:rPr lang="en-US" sz="3200" b="1" dirty="0"/>
              <a:t>T</a:t>
            </a:r>
            <a:r>
              <a:rPr lang="en-US" sz="3200" dirty="0"/>
              <a:t>emporal Model (</a:t>
            </a:r>
            <a:r>
              <a:rPr lang="en-US" sz="3200" b="1" dirty="0"/>
              <a:t>VAST</a:t>
            </a:r>
            <a:r>
              <a:rPr lang="en-US" sz="3200" dirty="0"/>
              <a:t>)</a:t>
            </a:r>
          </a:p>
          <a:p>
            <a:pPr marL="0" indent="0" algn="ctr">
              <a:buNone/>
            </a:pPr>
            <a:endParaRPr lang="en-US" sz="1800" dirty="0"/>
          </a:p>
          <a:p>
            <a:pPr marL="0" indent="0" algn="ctr">
              <a:buNone/>
            </a:pPr>
            <a:r>
              <a:rPr lang="en-US" sz="1800" dirty="0"/>
              <a:t> </a:t>
            </a:r>
          </a:p>
          <a:p>
            <a:pPr marL="0" indent="0" algn="ctr">
              <a:buNone/>
            </a:pPr>
            <a:r>
              <a:rPr lang="en-US" dirty="0"/>
              <a:t>Designed to estimate spatial variation in density of one or more categories in one or more time steps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84DFB85-F306-CE4A-2E9C-FDA8ED2BC355}"/>
              </a:ext>
            </a:extLst>
          </p:cNvPr>
          <p:cNvSpPr/>
          <p:nvPr/>
        </p:nvSpPr>
        <p:spPr>
          <a:xfrm>
            <a:off x="9594574" y="191821"/>
            <a:ext cx="2491409" cy="7652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110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F0533-A961-2E49-F0DB-46DC2BD1B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VAST Basics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3C9CB5-73BA-1681-0684-BEC378765CBD}"/>
              </a:ext>
            </a:extLst>
          </p:cNvPr>
          <p:cNvSpPr/>
          <p:nvPr/>
        </p:nvSpPr>
        <p:spPr>
          <a:xfrm>
            <a:off x="9594574" y="191821"/>
            <a:ext cx="2491409" cy="7652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E6F58D-3080-0A2E-B568-146A7A2762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5603" y="1338646"/>
            <a:ext cx="9740793" cy="1941406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7B41453-D4DF-6EB5-069A-CC4A6FC64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87574"/>
            <a:ext cx="10515600" cy="3017500"/>
          </a:xfrm>
        </p:spPr>
        <p:txBody>
          <a:bodyPr anchor="ctr">
            <a:normAutofit/>
          </a:bodyPr>
          <a:lstStyle/>
          <a:p>
            <a:r>
              <a:rPr lang="en-US" dirty="0"/>
              <a:t>Predictor 1: Model encounter probability at every spatial location and time step for each category</a:t>
            </a:r>
          </a:p>
          <a:p>
            <a:pPr lvl="3"/>
            <a:endParaRPr lang="en-US" dirty="0"/>
          </a:p>
          <a:p>
            <a:r>
              <a:rPr lang="en-US" dirty="0"/>
              <a:t>Predictor 2: Model positive catch rate (abundance) at every spatial location and time step for each category, based on the calculated encounter probability</a:t>
            </a:r>
          </a:p>
        </p:txBody>
      </p:sp>
    </p:spTree>
    <p:extLst>
      <p:ext uri="{BB962C8B-B14F-4D97-AF65-F5344CB8AC3E}">
        <p14:creationId xmlns:p14="http://schemas.microsoft.com/office/powerpoint/2010/main" val="4124701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F0533-A961-2E49-F0DB-46DC2BD1B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VAST Needs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3C9CB5-73BA-1681-0684-BEC378765CBD}"/>
              </a:ext>
            </a:extLst>
          </p:cNvPr>
          <p:cNvSpPr/>
          <p:nvPr/>
        </p:nvSpPr>
        <p:spPr>
          <a:xfrm>
            <a:off x="9594574" y="191821"/>
            <a:ext cx="2491409" cy="7652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7B41453-D4DF-6EB5-069A-CC4A6FC64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5242"/>
            <a:ext cx="10515600" cy="5269832"/>
          </a:xfrm>
        </p:spPr>
        <p:txBody>
          <a:bodyPr anchor="ctr">
            <a:normAutofit lnSpcReduction="10000"/>
          </a:bodyPr>
          <a:lstStyle/>
          <a:p>
            <a:r>
              <a:rPr lang="en-US" dirty="0"/>
              <a:t>Defined spatial and temporal domains: </a:t>
            </a:r>
          </a:p>
          <a:p>
            <a:pPr lvl="1"/>
            <a:r>
              <a:rPr lang="en-US" dirty="0"/>
              <a:t>spatially-explicit bounded areas to extrapolate spatial density at each time step</a:t>
            </a:r>
          </a:p>
          <a:p>
            <a:pPr lvl="1"/>
            <a:endParaRPr lang="en-US" dirty="0"/>
          </a:p>
          <a:p>
            <a:r>
              <a:rPr lang="en-US" dirty="0"/>
              <a:t>Observations: </a:t>
            </a:r>
          </a:p>
          <a:p>
            <a:pPr lvl="1"/>
            <a:r>
              <a:rPr lang="en-US" dirty="0"/>
              <a:t>either count or biomass information for each category at multiple </a:t>
            </a:r>
            <a:r>
              <a:rPr lang="en-US" dirty="0" err="1"/>
              <a:t>spatio</a:t>
            </a:r>
            <a:r>
              <a:rPr lang="en-US" dirty="0"/>
              <a:t>-temporal locations</a:t>
            </a:r>
          </a:p>
          <a:p>
            <a:pPr lvl="1"/>
            <a:endParaRPr lang="en-US" dirty="0"/>
          </a:p>
          <a:p>
            <a:r>
              <a:rPr lang="en-US" dirty="0"/>
              <a:t>Effort estimate: </a:t>
            </a:r>
          </a:p>
          <a:p>
            <a:pPr lvl="1"/>
            <a:r>
              <a:rPr lang="en-US" dirty="0"/>
              <a:t>typically area swept estimates for net-based surveys, but can be creative for surveys with undefined areas of influence. </a:t>
            </a:r>
          </a:p>
          <a:p>
            <a:pPr lvl="1"/>
            <a:r>
              <a:rPr lang="en-US" dirty="0"/>
              <a:t>used to scale abundance to area</a:t>
            </a:r>
          </a:p>
        </p:txBody>
      </p:sp>
    </p:spTree>
    <p:extLst>
      <p:ext uri="{BB962C8B-B14F-4D97-AF65-F5344CB8AC3E}">
        <p14:creationId xmlns:p14="http://schemas.microsoft.com/office/powerpoint/2010/main" val="490568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F0533-A961-2E49-F0DB-46DC2BD1B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4722" y="3077361"/>
            <a:ext cx="9742556" cy="965250"/>
          </a:xfrm>
        </p:spPr>
        <p:txBody>
          <a:bodyPr>
            <a:noAutofit/>
          </a:bodyPr>
          <a:lstStyle/>
          <a:p>
            <a:pPr algn="ctr"/>
            <a:r>
              <a:rPr lang="en-US" sz="4400" dirty="0"/>
              <a:t>Data inclusion decisions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3C9CB5-73BA-1681-0684-BEC378765CBD}"/>
              </a:ext>
            </a:extLst>
          </p:cNvPr>
          <p:cNvSpPr/>
          <p:nvPr/>
        </p:nvSpPr>
        <p:spPr>
          <a:xfrm>
            <a:off x="9594574" y="191821"/>
            <a:ext cx="2491409" cy="7652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384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F0533-A961-2E49-F0DB-46DC2BD1B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Model domains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00B4233-5886-E337-B369-711250E4FEAB}"/>
              </a:ext>
            </a:extLst>
          </p:cNvPr>
          <p:cNvSpPr/>
          <p:nvPr/>
        </p:nvSpPr>
        <p:spPr>
          <a:xfrm>
            <a:off x="9594574" y="191821"/>
            <a:ext cx="2491409" cy="7652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5176ED7-A0B9-C9DF-640C-F6B3A147B0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9465" y="1304035"/>
            <a:ext cx="6850333" cy="4976185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EFE6752-6ABD-66B3-9DC5-E15E10847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811" y="1227222"/>
            <a:ext cx="4652654" cy="5181950"/>
          </a:xfrm>
        </p:spPr>
        <p:txBody>
          <a:bodyPr anchor="t">
            <a:normAutofit/>
          </a:bodyPr>
          <a:lstStyle/>
          <a:p>
            <a:r>
              <a:rPr lang="en-US" dirty="0"/>
              <a:t>Spatial domain</a:t>
            </a:r>
          </a:p>
          <a:p>
            <a:pPr lvl="1"/>
            <a:r>
              <a:rPr lang="en-US" dirty="0"/>
              <a:t>Whole area: EEZ waters of US and Canada</a:t>
            </a:r>
          </a:p>
          <a:p>
            <a:pPr lvl="1"/>
            <a:r>
              <a:rPr lang="en-US" dirty="0"/>
              <a:t>Split into spatial strata by country</a:t>
            </a:r>
          </a:p>
          <a:p>
            <a:pPr lvl="1"/>
            <a:endParaRPr lang="en-US" dirty="0"/>
          </a:p>
          <a:p>
            <a:r>
              <a:rPr lang="en-US" dirty="0"/>
              <a:t>Temporal domain</a:t>
            </a:r>
          </a:p>
          <a:p>
            <a:pPr lvl="1"/>
            <a:r>
              <a:rPr lang="en-US" dirty="0"/>
              <a:t>Annual time steps</a:t>
            </a:r>
          </a:p>
          <a:p>
            <a:pPr lvl="1"/>
            <a:r>
              <a:rPr lang="en-US" dirty="0"/>
              <a:t>Data availability constrains domain to 1996-2022</a:t>
            </a:r>
          </a:p>
        </p:txBody>
      </p:sp>
    </p:spTree>
    <p:extLst>
      <p:ext uri="{BB962C8B-B14F-4D97-AF65-F5344CB8AC3E}">
        <p14:creationId xmlns:p14="http://schemas.microsoft.com/office/powerpoint/2010/main" val="379820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F0533-A961-2E49-F0DB-46DC2BD1B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Data available – US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00B4233-5886-E337-B369-711250E4FEAB}"/>
              </a:ext>
            </a:extLst>
          </p:cNvPr>
          <p:cNvSpPr/>
          <p:nvPr/>
        </p:nvSpPr>
        <p:spPr>
          <a:xfrm>
            <a:off x="9594574" y="191821"/>
            <a:ext cx="2491409" cy="7652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A9F45AC-2D60-CB2B-357C-D560CE1F2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811" y="1227222"/>
            <a:ext cx="11078890" cy="5181950"/>
          </a:xfrm>
        </p:spPr>
        <p:txBody>
          <a:bodyPr anchor="t">
            <a:normAutofit fontScale="92500"/>
          </a:bodyPr>
          <a:lstStyle/>
          <a:p>
            <a:r>
              <a:rPr lang="en-US" dirty="0"/>
              <a:t>Large </a:t>
            </a:r>
            <a:r>
              <a:rPr lang="en-US" dirty="0" err="1"/>
              <a:t>Pelagics</a:t>
            </a:r>
            <a:r>
              <a:rPr lang="en-US" dirty="0"/>
              <a:t> Survey 1980-2022</a:t>
            </a:r>
          </a:p>
          <a:p>
            <a:pPr lvl="1"/>
            <a:r>
              <a:rPr lang="en-US" dirty="0"/>
              <a:t>Rod and reel recreational fishery only</a:t>
            </a:r>
          </a:p>
          <a:p>
            <a:pPr lvl="1"/>
            <a:r>
              <a:rPr lang="en-US" dirty="0"/>
              <a:t>About 160,000 trip-level reports</a:t>
            </a:r>
          </a:p>
          <a:p>
            <a:pPr lvl="1"/>
            <a:r>
              <a:rPr lang="en-US" dirty="0"/>
              <a:t>Reporting procedure changed in 2002</a:t>
            </a:r>
            <a:r>
              <a:rPr lang="en-US"/>
              <a:t>; fewer </a:t>
            </a:r>
            <a:r>
              <a:rPr lang="en-US" dirty="0"/>
              <a:t>reported 0-catch instances prior</a:t>
            </a:r>
          </a:p>
          <a:p>
            <a:pPr lvl="1"/>
            <a:r>
              <a:rPr lang="en-US" dirty="0"/>
              <a:t>Trip-level abundance (released + kept) per defined size category, but no actual biological information</a:t>
            </a:r>
          </a:p>
          <a:p>
            <a:pPr lvl="1"/>
            <a:endParaRPr lang="en-US" dirty="0"/>
          </a:p>
          <a:p>
            <a:r>
              <a:rPr lang="en-US" dirty="0"/>
              <a:t>Effort measures</a:t>
            </a:r>
          </a:p>
          <a:p>
            <a:pPr lvl="1"/>
            <a:r>
              <a:rPr lang="en-US" dirty="0"/>
              <a:t>Fishing hours, number of anglers/ lines/ hooks</a:t>
            </a:r>
          </a:p>
          <a:p>
            <a:pPr lvl="1"/>
            <a:endParaRPr lang="en-US" dirty="0"/>
          </a:p>
          <a:p>
            <a:r>
              <a:rPr lang="en-US" dirty="0"/>
              <a:t>Targeting</a:t>
            </a:r>
          </a:p>
          <a:p>
            <a:pPr lvl="1"/>
            <a:r>
              <a:rPr lang="en-US" dirty="0"/>
              <a:t>Trips can report up to 9 species/ BFT size categories as “targeted”</a:t>
            </a:r>
          </a:p>
        </p:txBody>
      </p:sp>
    </p:spTree>
    <p:extLst>
      <p:ext uri="{BB962C8B-B14F-4D97-AF65-F5344CB8AC3E}">
        <p14:creationId xmlns:p14="http://schemas.microsoft.com/office/powerpoint/2010/main" val="1913357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F0533-A961-2E49-F0DB-46DC2BD1B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Size classes – US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00B4233-5886-E337-B369-711250E4FEAB}"/>
              </a:ext>
            </a:extLst>
          </p:cNvPr>
          <p:cNvSpPr/>
          <p:nvPr/>
        </p:nvSpPr>
        <p:spPr>
          <a:xfrm>
            <a:off x="9594574" y="191821"/>
            <a:ext cx="2491409" cy="7652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8C00853-48CB-8273-D5FF-9E6A230F07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6881188"/>
              </p:ext>
            </p:extLst>
          </p:nvPr>
        </p:nvGraphicFramePr>
        <p:xfrm>
          <a:off x="1277872" y="2016923"/>
          <a:ext cx="9636255" cy="32313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5637">
                  <a:extLst>
                    <a:ext uri="{9D8B030D-6E8A-4147-A177-3AD203B41FA5}">
                      <a16:colId xmlns:a16="http://schemas.microsoft.com/office/drawing/2014/main" val="818653969"/>
                    </a:ext>
                  </a:extLst>
                </a:gridCol>
                <a:gridCol w="973402">
                  <a:extLst>
                    <a:ext uri="{9D8B030D-6E8A-4147-A177-3AD203B41FA5}">
                      <a16:colId xmlns:a16="http://schemas.microsoft.com/office/drawing/2014/main" val="681911165"/>
                    </a:ext>
                  </a:extLst>
                </a:gridCol>
                <a:gridCol w="973402">
                  <a:extLst>
                    <a:ext uri="{9D8B030D-6E8A-4147-A177-3AD203B41FA5}">
                      <a16:colId xmlns:a16="http://schemas.microsoft.com/office/drawing/2014/main" val="4001662964"/>
                    </a:ext>
                  </a:extLst>
                </a:gridCol>
                <a:gridCol w="973402">
                  <a:extLst>
                    <a:ext uri="{9D8B030D-6E8A-4147-A177-3AD203B41FA5}">
                      <a16:colId xmlns:a16="http://schemas.microsoft.com/office/drawing/2014/main" val="3556625981"/>
                    </a:ext>
                  </a:extLst>
                </a:gridCol>
                <a:gridCol w="973402">
                  <a:extLst>
                    <a:ext uri="{9D8B030D-6E8A-4147-A177-3AD203B41FA5}">
                      <a16:colId xmlns:a16="http://schemas.microsoft.com/office/drawing/2014/main" val="3253516287"/>
                    </a:ext>
                  </a:extLst>
                </a:gridCol>
                <a:gridCol w="973402">
                  <a:extLst>
                    <a:ext uri="{9D8B030D-6E8A-4147-A177-3AD203B41FA5}">
                      <a16:colId xmlns:a16="http://schemas.microsoft.com/office/drawing/2014/main" val="4250471430"/>
                    </a:ext>
                  </a:extLst>
                </a:gridCol>
                <a:gridCol w="973402">
                  <a:extLst>
                    <a:ext uri="{9D8B030D-6E8A-4147-A177-3AD203B41FA5}">
                      <a16:colId xmlns:a16="http://schemas.microsoft.com/office/drawing/2014/main" val="4078406228"/>
                    </a:ext>
                  </a:extLst>
                </a:gridCol>
                <a:gridCol w="973402">
                  <a:extLst>
                    <a:ext uri="{9D8B030D-6E8A-4147-A177-3AD203B41FA5}">
                      <a16:colId xmlns:a16="http://schemas.microsoft.com/office/drawing/2014/main" val="3873245388"/>
                    </a:ext>
                  </a:extLst>
                </a:gridCol>
                <a:gridCol w="973402">
                  <a:extLst>
                    <a:ext uri="{9D8B030D-6E8A-4147-A177-3AD203B41FA5}">
                      <a16:colId xmlns:a16="http://schemas.microsoft.com/office/drawing/2014/main" val="4184671094"/>
                    </a:ext>
                  </a:extLst>
                </a:gridCol>
                <a:gridCol w="973402">
                  <a:extLst>
                    <a:ext uri="{9D8B030D-6E8A-4147-A177-3AD203B41FA5}">
                      <a16:colId xmlns:a16="http://schemas.microsoft.com/office/drawing/2014/main" val="3308741967"/>
                    </a:ext>
                  </a:extLst>
                </a:gridCol>
              </a:tblGrid>
              <a:tr h="6303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Size class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SFL.in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SFL.cm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CFL.in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CFL.cm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PCFL.in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PCFL.cm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RWT.lbs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RWT.kg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Previous index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78687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Young school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 26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 66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 27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 69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 20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 51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 14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 6.4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01595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School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26 - 44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66 - 114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27 - 47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69 - 119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20 - 35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51 - 89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14 - 66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6.4 - 29.9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Small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35514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Large school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45 - 56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115 - 144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47 - 59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119 - 150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35 - 44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89 - 112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66 - 135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29.9 - 61.2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Small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79193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Small medium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57 - 69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145 - 177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59 - 73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150 - 185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44 - 54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112 - 137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135 - 235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61.2 - 106.6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08156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Large medium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70 - 76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178 - 195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73 - 81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185 - 205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54 - 60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137 - 152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235 - 310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106.6 - 140.6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Large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37916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Giant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 76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 195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 81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 205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&gt; 60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 152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 310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 140.6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Large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61758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2086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MRI PPT color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79646"/>
      </a:hlink>
      <a:folHlink>
        <a:srgbClr val="FEE9C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163942</TotalTime>
  <Words>1552</Words>
  <Application>Microsoft Office PowerPoint</Application>
  <PresentationFormat>Widescreen</PresentationFormat>
  <Paragraphs>293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Wingdings</vt:lpstr>
      <vt:lpstr>Office Theme</vt:lpstr>
      <vt:lpstr>Data and Modeling Decisions: Joint US-CA BFT Index</vt:lpstr>
      <vt:lpstr>Goals</vt:lpstr>
      <vt:lpstr>Approach</vt:lpstr>
      <vt:lpstr>VAST Basics</vt:lpstr>
      <vt:lpstr>VAST Needs</vt:lpstr>
      <vt:lpstr>Data inclusion decisions</vt:lpstr>
      <vt:lpstr>Model domains</vt:lpstr>
      <vt:lpstr>Data available – US</vt:lpstr>
      <vt:lpstr>Size classes – US</vt:lpstr>
      <vt:lpstr>Data filtering – US standards</vt:lpstr>
      <vt:lpstr>Data available – Canada</vt:lpstr>
      <vt:lpstr>Size classes – Canada</vt:lpstr>
      <vt:lpstr>Data filtering – Canadian standards</vt:lpstr>
      <vt:lpstr>Data filtering decisions: Current</vt:lpstr>
      <vt:lpstr>Data coverage</vt:lpstr>
      <vt:lpstr>Data inclusion decisions: Current</vt:lpstr>
      <vt:lpstr>Model structuring decisions</vt:lpstr>
      <vt:lpstr>Density covariates</vt:lpstr>
      <vt:lpstr>Vessel effects</vt:lpstr>
      <vt:lpstr>Spatial smoothing and resolution</vt:lpstr>
      <vt:lpstr>Spatial, temporal, spatio-temporal effects</vt:lpstr>
      <vt:lpstr>Output examples</vt:lpstr>
      <vt:lpstr>US ONLY Indices of abundance</vt:lpstr>
      <vt:lpstr>US ONLY spatial dynamics – large size class</vt:lpstr>
      <vt:lpstr>US ONLY spatial dynamics – small size class</vt:lpstr>
      <vt:lpstr>Other potential output</vt:lpstr>
      <vt:lpstr>Questions, Comments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Petri Tuohimaa</dc:creator>
  <cp:lastModifiedBy>Katie Lankowicz</cp:lastModifiedBy>
  <cp:revision>661</cp:revision>
  <cp:lastPrinted>2022-02-11T18:40:05Z</cp:lastPrinted>
  <dcterms:created xsi:type="dcterms:W3CDTF">2013-03-19T10:42:00Z</dcterms:created>
  <dcterms:modified xsi:type="dcterms:W3CDTF">2023-11-29T16:42:25Z</dcterms:modified>
</cp:coreProperties>
</file>