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72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3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FABEC5-016A-1144-A48A-47C85EACEA39}" v="13" dt="2025-04-12T00:26:18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17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ash Ramanathan" userId="fb901945-a3a4-4b4d-954c-f60f000c322c" providerId="ADAL" clId="{B8FABEC5-016A-1144-A48A-47C85EACEA39}"/>
    <pc:docChg chg="custSel addSld modSld sldOrd modMainMaster">
      <pc:chgData name="Subash Ramanathan" userId="fb901945-a3a4-4b4d-954c-f60f000c322c" providerId="ADAL" clId="{B8FABEC5-016A-1144-A48A-47C85EACEA39}" dt="2025-04-12T00:26:18.421" v="49" actId="207"/>
      <pc:docMkLst>
        <pc:docMk/>
      </pc:docMkLst>
      <pc:sldChg chg="modSp mod">
        <pc:chgData name="Subash Ramanathan" userId="fb901945-a3a4-4b4d-954c-f60f000c322c" providerId="ADAL" clId="{B8FABEC5-016A-1144-A48A-47C85EACEA39}" dt="2025-04-12T00:10:10.078" v="1" actId="27636"/>
        <pc:sldMkLst>
          <pc:docMk/>
          <pc:sldMk cId="0" sldId="256"/>
        </pc:sldMkLst>
        <pc:spChg chg="mod">
          <ac:chgData name="Subash Ramanathan" userId="fb901945-a3a4-4b4d-954c-f60f000c322c" providerId="ADAL" clId="{B8FABEC5-016A-1144-A48A-47C85EACEA39}" dt="2025-04-12T00:10:10.078" v="1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ubash Ramanathan" userId="fb901945-a3a4-4b4d-954c-f60f000c322c" providerId="ADAL" clId="{B8FABEC5-016A-1144-A48A-47C85EACEA39}" dt="2025-04-12T00:10:10.089" v="2" actId="27636"/>
        <pc:sldMkLst>
          <pc:docMk/>
          <pc:sldMk cId="0" sldId="257"/>
        </pc:sldMkLst>
        <pc:spChg chg="mod">
          <ac:chgData name="Subash Ramanathan" userId="fb901945-a3a4-4b4d-954c-f60f000c322c" providerId="ADAL" clId="{B8FABEC5-016A-1144-A48A-47C85EACEA39}" dt="2025-04-12T00:10:10.089" v="2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ubash Ramanathan" userId="fb901945-a3a4-4b4d-954c-f60f000c322c" providerId="ADAL" clId="{B8FABEC5-016A-1144-A48A-47C85EACEA39}" dt="2025-04-12T00:10:10.114" v="3" actId="27636"/>
        <pc:sldMkLst>
          <pc:docMk/>
          <pc:sldMk cId="0" sldId="259"/>
        </pc:sldMkLst>
        <pc:spChg chg="mod">
          <ac:chgData name="Subash Ramanathan" userId="fb901945-a3a4-4b4d-954c-f60f000c322c" providerId="ADAL" clId="{B8FABEC5-016A-1144-A48A-47C85EACEA39}" dt="2025-04-12T00:10:10.114" v="3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ubash Ramanathan" userId="fb901945-a3a4-4b4d-954c-f60f000c322c" providerId="ADAL" clId="{B8FABEC5-016A-1144-A48A-47C85EACEA39}" dt="2025-04-12T00:10:10.123" v="4" actId="27636"/>
        <pc:sldMkLst>
          <pc:docMk/>
          <pc:sldMk cId="0" sldId="260"/>
        </pc:sldMkLst>
        <pc:spChg chg="mod">
          <ac:chgData name="Subash Ramanathan" userId="fb901945-a3a4-4b4d-954c-f60f000c322c" providerId="ADAL" clId="{B8FABEC5-016A-1144-A48A-47C85EACEA39}" dt="2025-04-12T00:10:10.123" v="4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ubash Ramanathan" userId="fb901945-a3a4-4b4d-954c-f60f000c322c" providerId="ADAL" clId="{B8FABEC5-016A-1144-A48A-47C85EACEA39}" dt="2025-04-12T00:10:10.139" v="5" actId="27636"/>
        <pc:sldMkLst>
          <pc:docMk/>
          <pc:sldMk cId="0" sldId="261"/>
        </pc:sldMkLst>
        <pc:spChg chg="mod">
          <ac:chgData name="Subash Ramanathan" userId="fb901945-a3a4-4b4d-954c-f60f000c322c" providerId="ADAL" clId="{B8FABEC5-016A-1144-A48A-47C85EACEA39}" dt="2025-04-12T00:10:10.139" v="5" actId="27636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ubash Ramanathan" userId="fb901945-a3a4-4b4d-954c-f60f000c322c" providerId="ADAL" clId="{B8FABEC5-016A-1144-A48A-47C85EACEA39}" dt="2025-04-12T00:10:10.147" v="6" actId="27636"/>
        <pc:sldMkLst>
          <pc:docMk/>
          <pc:sldMk cId="0" sldId="262"/>
        </pc:sldMkLst>
        <pc:spChg chg="mod">
          <ac:chgData name="Subash Ramanathan" userId="fb901945-a3a4-4b4d-954c-f60f000c322c" providerId="ADAL" clId="{B8FABEC5-016A-1144-A48A-47C85EACEA39}" dt="2025-04-12T00:10:10.147" v="6" actId="27636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ubash Ramanathan" userId="fb901945-a3a4-4b4d-954c-f60f000c322c" providerId="ADAL" clId="{B8FABEC5-016A-1144-A48A-47C85EACEA39}" dt="2025-04-12T00:10:10.154" v="7" actId="27636"/>
        <pc:sldMkLst>
          <pc:docMk/>
          <pc:sldMk cId="0" sldId="263"/>
        </pc:sldMkLst>
        <pc:spChg chg="mod">
          <ac:chgData name="Subash Ramanathan" userId="fb901945-a3a4-4b4d-954c-f60f000c322c" providerId="ADAL" clId="{B8FABEC5-016A-1144-A48A-47C85EACEA39}" dt="2025-04-12T00:10:10.154" v="7" actId="27636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Subash Ramanathan" userId="fb901945-a3a4-4b4d-954c-f60f000c322c" providerId="ADAL" clId="{B8FABEC5-016A-1144-A48A-47C85EACEA39}" dt="2025-04-12T00:10:10.171" v="8" actId="27636"/>
        <pc:sldMkLst>
          <pc:docMk/>
          <pc:sldMk cId="0" sldId="264"/>
        </pc:sldMkLst>
        <pc:spChg chg="mod">
          <ac:chgData name="Subash Ramanathan" userId="fb901945-a3a4-4b4d-954c-f60f000c322c" providerId="ADAL" clId="{B8FABEC5-016A-1144-A48A-47C85EACEA39}" dt="2025-04-12T00:10:10.171" v="8" actId="27636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Subash Ramanathan" userId="fb901945-a3a4-4b4d-954c-f60f000c322c" providerId="ADAL" clId="{B8FABEC5-016A-1144-A48A-47C85EACEA39}" dt="2025-04-12T00:10:10.179" v="9" actId="27636"/>
        <pc:sldMkLst>
          <pc:docMk/>
          <pc:sldMk cId="0" sldId="265"/>
        </pc:sldMkLst>
        <pc:spChg chg="mod">
          <ac:chgData name="Subash Ramanathan" userId="fb901945-a3a4-4b4d-954c-f60f000c322c" providerId="ADAL" clId="{B8FABEC5-016A-1144-A48A-47C85EACEA39}" dt="2025-04-12T00:10:10.179" v="9" actId="27636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Subash Ramanathan" userId="fb901945-a3a4-4b4d-954c-f60f000c322c" providerId="ADAL" clId="{B8FABEC5-016A-1144-A48A-47C85EACEA39}" dt="2025-04-12T00:10:10.191" v="10" actId="27636"/>
        <pc:sldMkLst>
          <pc:docMk/>
          <pc:sldMk cId="0" sldId="266"/>
        </pc:sldMkLst>
        <pc:spChg chg="mod">
          <ac:chgData name="Subash Ramanathan" userId="fb901945-a3a4-4b4d-954c-f60f000c322c" providerId="ADAL" clId="{B8FABEC5-016A-1144-A48A-47C85EACEA39}" dt="2025-04-12T00:10:10.191" v="10" actId="27636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ubash Ramanathan" userId="fb901945-a3a4-4b4d-954c-f60f000c322c" providerId="ADAL" clId="{B8FABEC5-016A-1144-A48A-47C85EACEA39}" dt="2025-04-12T00:10:10.213" v="11" actId="27636"/>
        <pc:sldMkLst>
          <pc:docMk/>
          <pc:sldMk cId="0" sldId="267"/>
        </pc:sldMkLst>
        <pc:spChg chg="mod">
          <ac:chgData name="Subash Ramanathan" userId="fb901945-a3a4-4b4d-954c-f60f000c322c" providerId="ADAL" clId="{B8FABEC5-016A-1144-A48A-47C85EACEA39}" dt="2025-04-12T00:10:10.213" v="11" actId="27636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Subash Ramanathan" userId="fb901945-a3a4-4b4d-954c-f60f000c322c" providerId="ADAL" clId="{B8FABEC5-016A-1144-A48A-47C85EACEA39}" dt="2025-04-12T00:10:10.233" v="12" actId="27636"/>
        <pc:sldMkLst>
          <pc:docMk/>
          <pc:sldMk cId="0" sldId="268"/>
        </pc:sldMkLst>
        <pc:spChg chg="mod">
          <ac:chgData name="Subash Ramanathan" userId="fb901945-a3a4-4b4d-954c-f60f000c322c" providerId="ADAL" clId="{B8FABEC5-016A-1144-A48A-47C85EACEA39}" dt="2025-04-12T00:10:10.233" v="12" actId="27636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Subash Ramanathan" userId="fb901945-a3a4-4b4d-954c-f60f000c322c" providerId="ADAL" clId="{B8FABEC5-016A-1144-A48A-47C85EACEA39}" dt="2025-04-12T00:10:10.244" v="13" actId="27636"/>
        <pc:sldMkLst>
          <pc:docMk/>
          <pc:sldMk cId="0" sldId="269"/>
        </pc:sldMkLst>
        <pc:spChg chg="mod">
          <ac:chgData name="Subash Ramanathan" userId="fb901945-a3a4-4b4d-954c-f60f000c322c" providerId="ADAL" clId="{B8FABEC5-016A-1144-A48A-47C85EACEA39}" dt="2025-04-12T00:10:10.244" v="13" actId="27636"/>
          <ac:spMkLst>
            <pc:docMk/>
            <pc:sldMk cId="0" sldId="269"/>
            <ac:spMk id="3" creationId="{00000000-0000-0000-0000-000000000000}"/>
          </ac:spMkLst>
        </pc:spChg>
      </pc:sldChg>
      <pc:sldChg chg="new ord">
        <pc:chgData name="Subash Ramanathan" userId="fb901945-a3a4-4b4d-954c-f60f000c322c" providerId="ADAL" clId="{B8FABEC5-016A-1144-A48A-47C85EACEA39}" dt="2025-04-12T00:13:06.837" v="17" actId="20578"/>
        <pc:sldMkLst>
          <pc:docMk/>
          <pc:sldMk cId="3883806738" sldId="271"/>
        </pc:sldMkLst>
      </pc:sldChg>
      <pc:sldChg chg="new ord">
        <pc:chgData name="Subash Ramanathan" userId="fb901945-a3a4-4b4d-954c-f60f000c322c" providerId="ADAL" clId="{B8FABEC5-016A-1144-A48A-47C85EACEA39}" dt="2025-04-12T00:14:04.503" v="19" actId="20578"/>
        <pc:sldMkLst>
          <pc:docMk/>
          <pc:sldMk cId="1718628453" sldId="272"/>
        </pc:sldMkLst>
      </pc:sldChg>
      <pc:sldMasterChg chg="addSp modSp mod modSldLayout">
        <pc:chgData name="Subash Ramanathan" userId="fb901945-a3a4-4b4d-954c-f60f000c322c" providerId="ADAL" clId="{B8FABEC5-016A-1144-A48A-47C85EACEA39}" dt="2025-04-12T00:26:18.421" v="49" actId="207"/>
        <pc:sldMasterMkLst>
          <pc:docMk/>
          <pc:sldMasterMk cId="2209977519" sldId="2147483648"/>
        </pc:sldMasterMkLst>
        <pc:spChg chg="mod">
          <ac:chgData name="Subash Ramanathan" userId="fb901945-a3a4-4b4d-954c-f60f000c322c" providerId="ADAL" clId="{B8FABEC5-016A-1144-A48A-47C85EACEA39}" dt="2025-04-12T00:23:58.097" v="40" actId="1076"/>
          <ac:spMkLst>
            <pc:docMk/>
            <pc:sldMasterMk cId="2209977519" sldId="2147483648"/>
            <ac:spMk id="6" creationId="{00000000-0000-0000-0000-000000000000}"/>
          </ac:spMkLst>
        </pc:spChg>
        <pc:picChg chg="add mod">
          <ac:chgData name="Subash Ramanathan" userId="fb901945-a3a4-4b4d-954c-f60f000c322c" providerId="ADAL" clId="{B8FABEC5-016A-1144-A48A-47C85EACEA39}" dt="2025-04-12T00:24:04.659" v="41"/>
          <ac:picMkLst>
            <pc:docMk/>
            <pc:sldMasterMk cId="2209977519" sldId="2147483648"/>
            <ac:picMk id="7" creationId="{F38B4DEC-DF26-A53A-5744-3E50728AC21F}"/>
          </ac:picMkLst>
        </pc:picChg>
        <pc:sldLayoutChg chg="addSp delSp modSp mod">
          <pc:chgData name="Subash Ramanathan" userId="fb901945-a3a4-4b4d-954c-f60f000c322c" providerId="ADAL" clId="{B8FABEC5-016A-1144-A48A-47C85EACEA39}" dt="2025-04-12T00:26:18.421" v="49" actId="207"/>
          <pc:sldLayoutMkLst>
            <pc:docMk/>
            <pc:sldMasterMk cId="2209977519" sldId="2147483648"/>
            <pc:sldLayoutMk cId="3168075583" sldId="2147483649"/>
          </pc:sldLayoutMkLst>
          <pc:spChg chg="mod">
            <ac:chgData name="Subash Ramanathan" userId="fb901945-a3a4-4b4d-954c-f60f000c322c" providerId="ADAL" clId="{B8FABEC5-016A-1144-A48A-47C85EACEA39}" dt="2025-04-12T00:25:02.731" v="44" actId="207"/>
            <ac:spMkLst>
              <pc:docMk/>
              <pc:sldMasterMk cId="2209977519" sldId="2147483648"/>
              <pc:sldLayoutMk cId="3168075583" sldId="2147483649"/>
              <ac:spMk id="2" creationId="{00000000-0000-0000-0000-000000000000}"/>
            </ac:spMkLst>
          </pc:spChg>
          <pc:spChg chg="mod">
            <ac:chgData name="Subash Ramanathan" userId="fb901945-a3a4-4b4d-954c-f60f000c322c" providerId="ADAL" clId="{B8FABEC5-016A-1144-A48A-47C85EACEA39}" dt="2025-04-12T00:10:10.035" v="0" actId="255"/>
            <ac:spMkLst>
              <pc:docMk/>
              <pc:sldMasterMk cId="2209977519" sldId="2147483648"/>
              <pc:sldLayoutMk cId="3168075583" sldId="2147483649"/>
              <ac:spMk id="3" creationId="{00000000-0000-0000-0000-000000000000}"/>
            </ac:spMkLst>
          </pc:spChg>
          <pc:spChg chg="del">
            <ac:chgData name="Subash Ramanathan" userId="fb901945-a3a4-4b4d-954c-f60f000c322c" providerId="ADAL" clId="{B8FABEC5-016A-1144-A48A-47C85EACEA39}" dt="2025-04-12T00:25:59.846" v="46" actId="478"/>
            <ac:spMkLst>
              <pc:docMk/>
              <pc:sldMasterMk cId="2209977519" sldId="2147483648"/>
              <pc:sldLayoutMk cId="3168075583" sldId="2147483649"/>
              <ac:spMk id="5" creationId="{00000000-0000-0000-0000-000000000000}"/>
            </ac:spMkLst>
          </pc:spChg>
          <pc:spChg chg="mod">
            <ac:chgData name="Subash Ramanathan" userId="fb901945-a3a4-4b4d-954c-f60f000c322c" providerId="ADAL" clId="{B8FABEC5-016A-1144-A48A-47C85EACEA39}" dt="2025-04-12T00:26:18.421" v="49" actId="207"/>
            <ac:spMkLst>
              <pc:docMk/>
              <pc:sldMasterMk cId="2209977519" sldId="2147483648"/>
              <pc:sldLayoutMk cId="3168075583" sldId="2147483649"/>
              <ac:spMk id="6" creationId="{00000000-0000-0000-0000-000000000000}"/>
            </ac:spMkLst>
          </pc:spChg>
          <pc:picChg chg="add del mod">
            <ac:chgData name="Subash Ramanathan" userId="fb901945-a3a4-4b4d-954c-f60f000c322c" providerId="ADAL" clId="{B8FABEC5-016A-1144-A48A-47C85EACEA39}" dt="2025-04-12T00:24:40.112" v="43" actId="478"/>
            <ac:picMkLst>
              <pc:docMk/>
              <pc:sldMasterMk cId="2209977519" sldId="2147483648"/>
              <pc:sldLayoutMk cId="3168075583" sldId="2147483649"/>
              <ac:picMk id="8" creationId="{A5AB944D-AA6E-EEE6-53F4-F1896A70A01A}"/>
            </ac:picMkLst>
          </pc:picChg>
        </pc:sldLayoutChg>
        <pc:sldLayoutChg chg="addSp modSp mod">
          <pc:chgData name="Subash Ramanathan" userId="fb901945-a3a4-4b4d-954c-f60f000c322c" providerId="ADAL" clId="{B8FABEC5-016A-1144-A48A-47C85EACEA39}" dt="2025-04-12T00:22:13.381" v="39" actId="207"/>
          <pc:sldLayoutMkLst>
            <pc:docMk/>
            <pc:sldMasterMk cId="2209977519" sldId="2147483648"/>
            <pc:sldLayoutMk cId="2614314258" sldId="2147483650"/>
          </pc:sldLayoutMkLst>
          <pc:spChg chg="mod">
            <ac:chgData name="Subash Ramanathan" userId="fb901945-a3a4-4b4d-954c-f60f000c322c" providerId="ADAL" clId="{B8FABEC5-016A-1144-A48A-47C85EACEA39}" dt="2025-04-12T00:22:13.381" v="39" actId="207"/>
            <ac:spMkLst>
              <pc:docMk/>
              <pc:sldMasterMk cId="2209977519" sldId="2147483648"/>
              <pc:sldLayoutMk cId="2614314258" sldId="2147483650"/>
              <ac:spMk id="2" creationId="{00000000-0000-0000-0000-000000000000}"/>
            </ac:spMkLst>
          </pc:spChg>
          <pc:spChg chg="mod">
            <ac:chgData name="Subash Ramanathan" userId="fb901945-a3a4-4b4d-954c-f60f000c322c" providerId="ADAL" clId="{B8FABEC5-016A-1144-A48A-47C85EACEA39}" dt="2025-04-12T00:21:06.121" v="33" actId="1076"/>
            <ac:spMkLst>
              <pc:docMk/>
              <pc:sldMasterMk cId="2209977519" sldId="2147483648"/>
              <pc:sldLayoutMk cId="2614314258" sldId="2147483650"/>
              <ac:spMk id="6" creationId="{00000000-0000-0000-0000-000000000000}"/>
            </ac:spMkLst>
          </pc:spChg>
          <pc:picChg chg="add mod">
            <ac:chgData name="Subash Ramanathan" userId="fb901945-a3a4-4b4d-954c-f60f000c322c" providerId="ADAL" clId="{B8FABEC5-016A-1144-A48A-47C85EACEA39}" dt="2025-04-12T00:21:11.110" v="35" actId="1076"/>
            <ac:picMkLst>
              <pc:docMk/>
              <pc:sldMasterMk cId="2209977519" sldId="2147483648"/>
              <pc:sldLayoutMk cId="2614314258" sldId="2147483650"/>
              <ac:picMk id="7" creationId="{CC1E9A44-699F-EC26-FC21-FD5AD2BB3718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56349"/>
            <a:ext cx="21336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61F910A2-9816-E04B-9CCA-B1FB7433CD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87078" y="6331778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letter n with black text&#10;&#10;AI-generated content may be incorrect.">
            <a:extLst>
              <a:ext uri="{FF2B5EF4-FFF2-40B4-BE49-F238E27FC236}">
                <a16:creationId xmlns:a16="http://schemas.microsoft.com/office/drawing/2014/main" id="{CC1E9A44-699F-EC26-FC21-FD5AD2BB37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99174" y="6019548"/>
            <a:ext cx="775252" cy="8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21357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red letter n with black text&#10;&#10;AI-generated content may be incorrect.">
            <a:extLst>
              <a:ext uri="{FF2B5EF4-FFF2-40B4-BE49-F238E27FC236}">
                <a16:creationId xmlns:a16="http://schemas.microsoft.com/office/drawing/2014/main" id="{F38B4DEC-DF26-A53A-5744-3E50728AC21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299174" y="6019548"/>
            <a:ext cx="775252" cy="8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Sentiment Analysis on Twitter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IE7500 – Advanced Topics in Machine Learning</a:t>
            </a:r>
          </a:p>
          <a:p>
            <a:r>
              <a:rPr dirty="0"/>
              <a:t>Subash Ramanathan, </a:t>
            </a:r>
            <a:r>
              <a:rPr dirty="0" err="1"/>
              <a:t>Ahantya</a:t>
            </a:r>
            <a:r>
              <a:rPr dirty="0"/>
              <a:t> Vempati, Yi Ren</a:t>
            </a:r>
          </a:p>
          <a:p>
            <a:r>
              <a:rPr dirty="0"/>
              <a:t>April 2025</a:t>
            </a:r>
          </a:p>
          <a:p>
            <a:r>
              <a:rPr dirty="0"/>
              <a:t>Code Repository: https://</a:t>
            </a:r>
            <a:r>
              <a:rPr dirty="0" err="1"/>
              <a:t>github.com</a:t>
            </a:r>
            <a:r>
              <a:rPr dirty="0"/>
              <a:t>/Northeastern-MSDAE/IE7500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• Traditional Models:</a:t>
            </a:r>
          </a:p>
          <a:p>
            <a:r>
              <a:t>  - Logistic Regression, SVM, Random Forest, Naive Bayes</a:t>
            </a:r>
          </a:p>
          <a:p>
            <a:r>
              <a:t>• Deep Learning Models:</a:t>
            </a:r>
          </a:p>
          <a:p>
            <a:r>
              <a:t>  - LSTM, BiLSTM, CNN, Multi-Input, Attention-based models</a:t>
            </a:r>
          </a:p>
          <a:p>
            <a:r>
              <a:t>• Model Tuning:</a:t>
            </a:r>
          </a:p>
          <a:p>
            <a:r>
              <a:t>  - Hyperparameter tuning (GridSearchCV), Cross-validation</a:t>
            </a:r>
          </a:p>
          <a:p>
            <a:endParaRPr/>
          </a:p>
          <a:p>
            <a:r>
              <a:t>(Table summarizing performance)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Ensemble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• Strategy: Averaging predictions from traditional and deep learning models</a:t>
            </a:r>
          </a:p>
          <a:p>
            <a:r>
              <a:t>• Benefits: Leverages complementary strengths, reduces variance, improves accuracy</a:t>
            </a:r>
          </a:p>
          <a:p>
            <a:r>
              <a:t>• Results: Improved ROC &amp; Precision-Recall metrics</a:t>
            </a:r>
          </a:p>
          <a:p>
            <a:endParaRPr/>
          </a:p>
          <a:p>
            <a:r>
              <a:t>(Figures: ROC Curve and Precision-Recall Curve)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628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Traditional models: ~74% accuracy, efficient and stable</a:t>
            </a:r>
          </a:p>
          <a:p>
            <a:r>
              <a:t>• Deep learning models: 70–72% accuracy, capture contextual nuances</a:t>
            </a:r>
          </a:p>
          <a:p>
            <a:r>
              <a:t>• Insights:</a:t>
            </a:r>
          </a:p>
          <a:p>
            <a:r>
              <a:t>  - Traditional methods are robust despite simpler architectures</a:t>
            </a:r>
          </a:p>
          <a:p>
            <a:r>
              <a:t>  - Increased complexity yields marginal gains</a:t>
            </a:r>
          </a:p>
          <a:p>
            <a:r>
              <a:t>  - Ensemble integration leverages complementary strengths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• Common Errors:</a:t>
            </a:r>
          </a:p>
          <a:p>
            <a:r>
              <a:t>  - Ambiguous phrasing, sarcasm, informal language, lack of context</a:t>
            </a:r>
          </a:p>
          <a:p>
            <a:r>
              <a:t>• Quantitative Insights:</a:t>
            </a:r>
          </a:p>
          <a:p>
            <a:r>
              <a:t>  - Confusion matrix analysis indicates balanced errors</a:t>
            </a:r>
          </a:p>
          <a:p>
            <a:r>
              <a:t>• Qualitative Examples:</a:t>
            </a:r>
          </a:p>
          <a:p>
            <a:r>
              <a:t>  - Misclassified tweets due to sarcasm or mixed sentiment</a:t>
            </a:r>
          </a:p>
          <a:p>
            <a:r>
              <a:t>• Improvement Strategies:</a:t>
            </a:r>
          </a:p>
          <a:p>
            <a:r>
              <a:t>  - Enhanced features, contextual models (e.g., BERT), error-aware training</a:t>
            </a:r>
          </a:p>
          <a:p>
            <a:endParaRPr/>
          </a:p>
          <a:p>
            <a:r>
              <a:t>(Figure 5: Confusion Matrix)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• Limitations:</a:t>
            </a:r>
          </a:p>
          <a:p>
            <a:r>
              <a:t>  - Capturing nuances of informal language remains challenging</a:t>
            </a:r>
          </a:p>
          <a:p>
            <a:r>
              <a:t>  - Trade-off between model complexity and efficiency</a:t>
            </a:r>
          </a:p>
          <a:p>
            <a:r>
              <a:t>  - Binary classification might oversimplify sentiment</a:t>
            </a:r>
          </a:p>
          <a:p>
            <a:r>
              <a:t>• Future Work:</a:t>
            </a:r>
          </a:p>
          <a:p>
            <a:r>
              <a:t>  - Advanced preprocessing for slang, negation, and sarcasm</a:t>
            </a:r>
          </a:p>
          <a:p>
            <a:r>
              <a:t>  - Incorporate transformer-based models (BERT, RoBERTa)</a:t>
            </a:r>
          </a:p>
          <a:p>
            <a:r>
              <a:t>  - Deeper feature ablation, multi-class analysis, error-aware training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Final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• Recap of contributions:</a:t>
            </a:r>
          </a:p>
          <a:p>
            <a:r>
              <a:t>  - Robust pipeline from preprocessing to ensemble integration</a:t>
            </a:r>
          </a:p>
          <a:p>
            <a:r>
              <a:t>  - Comparative analysis and error insights</a:t>
            </a:r>
          </a:p>
          <a:p>
            <a:r>
              <a:t>• Final Thoughts:</a:t>
            </a:r>
          </a:p>
          <a:p>
            <a:r>
              <a:t>  - Traditional models are strong; ensembles and advanced methods offer promise</a:t>
            </a:r>
          </a:p>
          <a:p>
            <a:endParaRPr/>
          </a:p>
          <a:p>
            <a:r>
              <a:t>Thank you for your attention!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&amp;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Agenda:</a:t>
            </a:r>
          </a:p>
          <a:p>
            <a:r>
              <a:t>• Introduction &amp; Motivation</a:t>
            </a:r>
          </a:p>
          <a:p>
            <a:r>
              <a:t>• Research &amp; Influences</a:t>
            </a:r>
          </a:p>
          <a:p>
            <a:r>
              <a:t>• Methodology &amp; Implementation</a:t>
            </a:r>
          </a:p>
          <a:p>
            <a:r>
              <a:t>• Results, Comparative Analysis &amp; Error Analysis</a:t>
            </a:r>
          </a:p>
          <a:p>
            <a:r>
              <a:t>• Conclusion &amp; Future Work</a:t>
            </a:r>
          </a:p>
          <a:p>
            <a:r>
              <a:t>•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Importance of Sentiment Analysis on Social Media</a:t>
            </a:r>
          </a:p>
          <a:p>
            <a:r>
              <a:t>  - Understand public opinion from Twitter</a:t>
            </a:r>
          </a:p>
          <a:p>
            <a:r>
              <a:t>  - Challenges: Informal language, slang, sarcasm, and short text</a:t>
            </a:r>
          </a:p>
          <a:p>
            <a:r>
              <a:t>• Dataset: Sentiment140 (1.6 million tweets)</a:t>
            </a:r>
          </a:p>
          <a:p>
            <a:r>
              <a:t>• Objectives: Robust preprocessing, effective feature extraction, diverse modeling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References &amp; 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Key Research Papers:</a:t>
            </a:r>
          </a:p>
          <a:p>
            <a:r>
              <a:t>• Pak &amp; Paroubek (2010): 'Twitter as a Corpus for Sentiment Analysis and Opinion Mining'</a:t>
            </a:r>
          </a:p>
          <a:p>
            <a:r>
              <a:t>• Kouloumpis et al. (2011): 'Sentiment Analysis: The Good, the Bad and the OMG!'</a:t>
            </a:r>
          </a:p>
          <a:p>
            <a:endParaRPr/>
          </a:p>
          <a:p>
            <a:r>
              <a:t>Influence:</a:t>
            </a:r>
          </a:p>
          <a:p>
            <a:r>
              <a:t>• Advanced tweet cleaning and normalization</a:t>
            </a:r>
          </a:p>
          <a:p>
            <a:r>
              <a:t>• Enhanced feature extraction: n-grams, lexicon-based, microblogging-specific cues</a:t>
            </a:r>
          </a:p>
          <a:p>
            <a:r>
              <a:t>• Considerations for error-aware training and data augmentation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Pipeline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Pipeline Phases:</a:t>
            </a:r>
          </a:p>
          <a:p>
            <a:r>
              <a:t>• Data Acquisition</a:t>
            </a:r>
          </a:p>
          <a:p>
            <a:r>
              <a:t>• Preprocessing</a:t>
            </a:r>
          </a:p>
          <a:p>
            <a:r>
              <a:t>• Feature Engineering</a:t>
            </a:r>
          </a:p>
          <a:p>
            <a:r>
              <a:t>• Modeling</a:t>
            </a:r>
          </a:p>
          <a:p>
            <a:r>
              <a:t>• Ensemble &amp; Reporting</a:t>
            </a:r>
          </a:p>
          <a:p>
            <a:endParaRPr/>
          </a:p>
          <a:p>
            <a:r>
              <a:t>(Embedded Flowchart Image)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• Resources: NLTK (stopwords, wordnet)</a:t>
            </a:r>
          </a:p>
          <a:p>
            <a:r>
              <a:t>• Cleaning Process:</a:t>
            </a:r>
          </a:p>
          <a:p>
            <a:r>
              <a:t>  - Remove URLs, user mentions, retweet markers, hashtags</a:t>
            </a:r>
          </a:p>
          <a:p>
            <a:r>
              <a:t>  - Convert emojis to text; lowercase; normalize elongated words</a:t>
            </a:r>
          </a:p>
          <a:p>
            <a:r>
              <a:t>• Preprocessing Pipeline:</a:t>
            </a:r>
          </a:p>
          <a:p>
            <a:r>
              <a:t>  - Tokenization, stop word removal, lemmatization</a:t>
            </a:r>
          </a:p>
          <a:p>
            <a:endParaRPr/>
          </a:p>
          <a:p>
            <a:r>
              <a:t>(Diagram/Code snippet illustration)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80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Dataset Overview: Summary stats, class distribution</a:t>
            </a:r>
          </a:p>
          <a:p>
            <a:r>
              <a:t>• Tweet Length Distribution:</a:t>
            </a:r>
          </a:p>
          <a:p>
            <a:r>
              <a:t>  - High variability in tweet lengths</a:t>
            </a:r>
          </a:p>
          <a:p>
            <a:r>
              <a:t>  - *Figure 1:* Histogram of tweet text lengths</a:t>
            </a:r>
          </a:p>
          <a:p>
            <a:r>
              <a:t>• WordCloud Visualization:</a:t>
            </a:r>
          </a:p>
          <a:p>
            <a:r>
              <a:t>  - Frequent tokens highlighted</a:t>
            </a:r>
          </a:p>
          <a:p>
            <a:r>
              <a:t>  - *Figure 2:* WordCloud of tweet content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Baseline: TF-IDF vectorization (5,000 features)</a:t>
            </a:r>
          </a:p>
          <a:p>
            <a:r>
              <a:t>• Custom Feature Transformers:</a:t>
            </a:r>
          </a:p>
          <a:p>
            <a:r>
              <a:t>  - LexiconTransformer: Counts positive/negative words</a:t>
            </a:r>
          </a:p>
          <a:p>
            <a:r>
              <a:t>  - MicrobloggingTransformer: Detects emoticons and abbreviations (e.g., 'OMG', 'BRB')</a:t>
            </a:r>
          </a:p>
          <a:p>
            <a:r>
              <a:t>• Integration via FeatureUnion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722</Words>
  <Application>Microsoft Macintosh PowerPoint</Application>
  <PresentationFormat>On-screen Show (4:3)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Sentiment Analysis on Twitter Data</vt:lpstr>
      <vt:lpstr>Overview &amp; Agenda</vt:lpstr>
      <vt:lpstr>Introduction &amp; Motivation</vt:lpstr>
      <vt:lpstr>Research References &amp; Influence</vt:lpstr>
      <vt:lpstr>Overall Pipeline Overview</vt:lpstr>
      <vt:lpstr>Data Preprocessing</vt:lpstr>
      <vt:lpstr>PowerPoint Presentation</vt:lpstr>
      <vt:lpstr>Exploratory Data Analysis (EDA)</vt:lpstr>
      <vt:lpstr>Feature Engineering</vt:lpstr>
      <vt:lpstr>Model Development</vt:lpstr>
      <vt:lpstr>Ensemble Methods</vt:lpstr>
      <vt:lpstr>PowerPoint Presentation</vt:lpstr>
      <vt:lpstr>Comparative Analysis</vt:lpstr>
      <vt:lpstr>Error Analysis</vt:lpstr>
      <vt:lpstr>Limitations and Future Work</vt:lpstr>
      <vt:lpstr>Conclusion and Final Remarks</vt:lpstr>
      <vt:lpstr>Q&amp;A and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Subash Ramanathan</cp:lastModifiedBy>
  <cp:revision>1</cp:revision>
  <dcterms:created xsi:type="dcterms:W3CDTF">2013-01-27T09:14:16Z</dcterms:created>
  <dcterms:modified xsi:type="dcterms:W3CDTF">2025-04-12T00:26:18Z</dcterms:modified>
  <cp:category/>
</cp:coreProperties>
</file>