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77"/>
      <p:regular r:id="rId29"/>
      <p:bold r:id="rId30"/>
      <p:italic r:id="rId31"/>
      <p:boldItalic r:id="rId32"/>
    </p:embeddedFont>
    <p:embeddedFont>
      <p:font typeface="Raleway" panose="020B0503030101060003" pitchFamily="34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Q0dni3SH3CUP9J3XMauJL7VM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0951C2-F9B4-4C8B-898A-E44D42767DC2}">
  <a:tblStyle styleId="{170951C2-F9B4-4C8B-898A-E44D42767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/>
    <p:restoredTop sz="94701"/>
  </p:normalViewPr>
  <p:slideViewPr>
    <p:cSldViewPr snapToGrid="0" snapToObjects="1">
      <p:cViewPr varScale="1">
        <p:scale>
          <a:sx n="59" d="100"/>
          <a:sy n="59" d="100"/>
        </p:scale>
        <p:origin x="21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sentiment.html#sentiment-analysis-with-inner-joi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elp-dataset/yelp-datase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ffb0a49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ffb0a49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https://www.tidytextmining.com/sentiment.html#sentiment-analysis-with-inner-join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ffb0a49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ffb0a499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01411246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01411246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01411246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01411246_0_1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01411246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01411246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301411246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301411246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01411246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01411246_0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0aae8a6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30aae8a6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2e699e67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2e699e67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2e699e670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2e699e670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01411246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01411246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 download data source: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https://www.kaggle.com/yelp-dataset/yelp-dataset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f763ab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f763ab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01411246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01411246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01411246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01411246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01411246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01411246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01411246_0_6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8301411246_0_6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g8301411246_0_6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8301411246_0_65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8301411246_0_65"/>
          <p:cNvSpPr txBox="1">
            <a:spLocks noGrp="1"/>
          </p:cNvSpPr>
          <p:nvPr>
            <p:ph type="subTitle" idx="1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g8301411246_0_65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8301411246_0_116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g8301411246_0_116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g8301411246_0_116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8301411246_0_116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8301411246_0_11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301411246_0_12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01411246_0_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8301411246_0_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8301411246_0_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8301411246_0_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8301411246_0_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8301411246_0_72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g8301411246_0_72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g8301411246_0_72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8301411246_0_7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8301411246_0_77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g8301411246_0_77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g8301411246_0_7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g8301411246_0_77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8301411246_0_77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8301411246_0_7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8301411246_0_8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g8301411246_0_8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g8301411246_0_8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8301411246_0_8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01411246_0_84"/>
          <p:cNvSpPr txBox="1">
            <a:spLocks noGrp="1"/>
          </p:cNvSpPr>
          <p:nvPr>
            <p:ph type="body" idx="1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8301411246_0_84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8301411246_0_8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301411246_0_92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8301411246_0_9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8301411246_0_9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8301411246_0_95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8301411246_0_95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8301411246_0_95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8301411246_0_100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301411246_0_100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01411246_0_10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301411246_0_104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g8301411246_0_10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8301411246_0_104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01411246_0_104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g8301411246_0_104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301411246_0_10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8301411246_0_1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g8301411246_0_111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g8301411246_0_111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8301411246_0_11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01411246_0_6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8301411246_0_6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8301411246_0_6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aibhavi.shinyapps.io/YelpShinyProj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663700" y="1027375"/>
            <a:ext cx="104772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 </a:t>
            </a:r>
            <a:br>
              <a:rPr lang="en-US" dirty="0"/>
            </a:br>
            <a:r>
              <a:rPr lang="en-US" sz="6500" dirty="0">
                <a:solidFill>
                  <a:srgbClr val="000000"/>
                </a:solidFill>
              </a:rPr>
              <a:t>Yelp Restaurants and Consumer Analysis</a:t>
            </a:r>
            <a:br>
              <a:rPr lang="en-US" sz="65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in R shiny 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904500" y="3986575"/>
            <a:ext cx="6885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 dirty="0"/>
              <a:t> </a:t>
            </a:r>
            <a:endParaRPr sz="186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003: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Aakash </a:t>
            </a:r>
            <a:r>
              <a:rPr lang="en-US" sz="1800" b="1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Kedia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 sz="1800" b="1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Yufei</a:t>
            </a: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Wang 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Vaibhavi Gaekwad 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Pranav Nair</a:t>
            </a:r>
            <a:endParaRPr sz="18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        04/08/2020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 dirty="0"/>
          </a:p>
        </p:txBody>
      </p:sp>
      <p:pic>
        <p:nvPicPr>
          <p:cNvPr id="80" name="Google Shape;8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625" y="4076275"/>
            <a:ext cx="4533200" cy="2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9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and Data Wrangling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9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9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9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Interaction and R Shiny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644125" y="137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/>
              <a:t>Data preparation</a:t>
            </a:r>
            <a:endParaRPr sz="3200"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223325" y="1390500"/>
            <a:ext cx="5064600" cy="5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Two JSON files are converted to CSV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All red columns are irrelevant and are deleted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Filter out the businesses that are open and the business type is restaurant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Filter out the 50 states of US for business locations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Check the missing/null values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Drop the missing/null values of categories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Check the duplicate Business ID and Review ID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Merge business data and review data by the common column  (Business ID)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p5"/>
          <p:cNvGraphicFramePr/>
          <p:nvPr>
            <p:extLst>
              <p:ext uri="{D42A27DB-BD31-4B8C-83A1-F6EECF244321}">
                <p14:modId xmlns:p14="http://schemas.microsoft.com/office/powerpoint/2010/main" val="531743595"/>
              </p:ext>
            </p:extLst>
          </p:nvPr>
        </p:nvGraphicFramePr>
        <p:xfrm>
          <a:off x="5442550" y="303895"/>
          <a:ext cx="6312400" cy="6112289"/>
        </p:xfrm>
        <a:graphic>
          <a:graphicData uri="http://schemas.openxmlformats.org/drawingml/2006/table">
            <a:tbl>
              <a:tblPr>
                <a:noFill/>
                <a:tableStyleId>{170951C2-F9B4-4C8B-898A-E44D42767DC2}</a:tableStyleId>
              </a:tblPr>
              <a:tblGrid>
                <a:gridCol w="315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Name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Neighborhood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ID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star rating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date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Postal Code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Useful: number of users who vote a review as useful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Funny: number of users who vote a review as funny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Cool: number of users who vote a review as cool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star rating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reviews count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Categories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open or not </a:t>
                      </a:r>
                      <a:endParaRPr sz="12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838200" y="91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Visualization 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1037350" y="1256350"/>
            <a:ext cx="10615500" cy="4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main visualization methods used to identify the needs for business owners and customers: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Histogram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Visualizes the Top 10 states and Top 10 cities based on the total review counts and average star ratings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Bar Chart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Distributes average star ratings for defined cuisine types (American, Mexican; Italian, Chinese,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Word Cloud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a. Word cloud used for all cuisine categories where we consider categories that appear at least 80 times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b. The word cloud used for specific cuisine category where we consider cuisines that appear at least 10 times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Calibri"/>
              <a:buAutoNum type="arabicPeriod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Interactive Map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Provides geographical locations of all restaurants in Top 10 cities using the Leaflet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AutoNum type="arabicPeriod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Table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Displays the top 5 restaurants of the city selected, restaurant name, star rating and sentiment score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1178700" y="2130525"/>
            <a:ext cx="9402900" cy="3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is the study of analyzing people’s opinions, attitudes and emotions from a written text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Sentiment analysis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a piece of text into different categories, objective or subjective, spam or not spam, or positive or negative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project, we conduct the sentiment analysis on the merged dataset in order to get the sentiment scores for the top 5 restaurants in the top 10 cities, based on the total review counts and average star rating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solidFill>
                <a:srgbClr val="00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ffb0a499_3_10"/>
          <p:cNvSpPr txBox="1">
            <a:spLocks noGrp="1"/>
          </p:cNvSpPr>
          <p:nvPr>
            <p:ph type="title"/>
          </p:nvPr>
        </p:nvSpPr>
        <p:spPr>
          <a:xfrm>
            <a:off x="1256350" y="365125"/>
            <a:ext cx="9220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Sentiment Analysis </a:t>
            </a:r>
            <a:endParaRPr/>
          </a:p>
        </p:txBody>
      </p:sp>
      <p:sp>
        <p:nvSpPr>
          <p:cNvPr id="161" name="Google Shape;161;g82ffb0a499_3_10"/>
          <p:cNvSpPr txBox="1">
            <a:spLocks noGrp="1"/>
          </p:cNvSpPr>
          <p:nvPr>
            <p:ph type="body" idx="1"/>
          </p:nvPr>
        </p:nvSpPr>
        <p:spPr>
          <a:xfrm>
            <a:off x="1325500" y="1840675"/>
            <a:ext cx="8591400" cy="33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tidy text format as a table with one-token per row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and preprocessing of the text : make all characters lowercase; remove all punctuation marks; remove numbers, whitespace, and stop words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with inner join on AFINN sentiment dataset, which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assigns words with a score that runs between -5 and 5, with negative scores indicating negative sentiment and positive scores indicating positive sentiment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average sentiment scores for 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he top 5 restaurants in the top 10 cities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2ffb0a499_3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Interaction and Visualization Design</a:t>
            </a:r>
            <a:endParaRPr/>
          </a:p>
        </p:txBody>
      </p:sp>
      <p:sp>
        <p:nvSpPr>
          <p:cNvPr id="167" name="Google Shape;167;g82ffb0a499_3_15"/>
          <p:cNvSpPr txBox="1">
            <a:spLocks noGrp="1"/>
          </p:cNvSpPr>
          <p:nvPr>
            <p:ph type="body" idx="1"/>
          </p:nvPr>
        </p:nvSpPr>
        <p:spPr>
          <a:xfrm>
            <a:off x="838200" y="1556025"/>
            <a:ext cx="8101500" cy="46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UI and Server design :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project folder has multiple files within it for a clear structure.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ui.R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Client side of the webApp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server.R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Server side of the webApp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app.R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Main file to run the UI and Server together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Viz.rmd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Codes for data wrangling and data visualizations depicted in the webApp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analysis.rmd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Codes for Sentiment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www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folder for outsourced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○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multiple images that are used in client side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○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folder that contains all the csv file referenced in data.R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■"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data.R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reads all the csv files that are called in UI and Server via this file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82ffb0a499_3_15"/>
          <p:cNvSpPr txBox="1"/>
          <p:nvPr/>
        </p:nvSpPr>
        <p:spPr>
          <a:xfrm>
            <a:off x="9139225" y="1690825"/>
            <a:ext cx="2381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interesting packages like Leaflet, </a:t>
            </a:r>
            <a:r>
              <a:rPr lang="en-US" sz="1800" dirty="0" err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</a:t>
            </a:r>
            <a:r>
              <a:rPr lang="en-US" sz="1800" dirty="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DT, etc.</a:t>
            </a:r>
            <a:endParaRPr sz="1800" dirty="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01411246_0_1350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Results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01411246_0_1368"/>
          <p:cNvSpPr txBox="1">
            <a:spLocks noGrp="1"/>
          </p:cNvSpPr>
          <p:nvPr>
            <p:ph type="body" idx="1"/>
          </p:nvPr>
        </p:nvSpPr>
        <p:spPr>
          <a:xfrm>
            <a:off x="1147500" y="782975"/>
            <a:ext cx="9693000" cy="522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Extract useful information from business and review datasets regarding location, category, and customer text reviews.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Calculate sentiment scores based on review data to understand customer sentiments for restaurants.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Successfully developed, deployed and run the R shiny App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8301411246_0_1368"/>
          <p:cNvSpPr txBox="1"/>
          <p:nvPr/>
        </p:nvSpPr>
        <p:spPr>
          <a:xfrm>
            <a:off x="1363750" y="1088350"/>
            <a:ext cx="75531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48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01411246_0_1354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Run Shiny App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https://vaibhavi.shinyapps.io/YelpShinyProject/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01411246_0_1358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Conclusions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01411246_0_1324"/>
          <p:cNvSpPr txBox="1">
            <a:spLocks noGrp="1"/>
          </p:cNvSpPr>
          <p:nvPr>
            <p:ph type="title"/>
          </p:nvPr>
        </p:nvSpPr>
        <p:spPr>
          <a:xfrm>
            <a:off x="878325" y="28617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6" name="Google Shape;86;g8301411246_0_1324"/>
          <p:cNvSpPr txBox="1">
            <a:spLocks noGrp="1"/>
          </p:cNvSpPr>
          <p:nvPr>
            <p:ph type="body" idx="1"/>
          </p:nvPr>
        </p:nvSpPr>
        <p:spPr>
          <a:xfrm>
            <a:off x="5907000" y="828905"/>
            <a:ext cx="3744000" cy="37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87" name="Google Shape;87;g8301411246_0_1324"/>
          <p:cNvSpPr/>
          <p:nvPr/>
        </p:nvSpPr>
        <p:spPr>
          <a:xfrm>
            <a:off x="5292000" y="0"/>
            <a:ext cx="6900000" cy="6858000"/>
          </a:xfrm>
          <a:prstGeom prst="rect">
            <a:avLst/>
          </a:prstGeom>
          <a:solidFill>
            <a:srgbClr val="D323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301411246_0_1324"/>
          <p:cNvSpPr txBox="1"/>
          <p:nvPr/>
        </p:nvSpPr>
        <p:spPr>
          <a:xfrm>
            <a:off x="6426000" y="2025600"/>
            <a:ext cx="44280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Shiny App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Conclusions/ Discussions</a:t>
            </a:r>
            <a:endParaRPr sz="2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0aae8a63_1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95" name="Google Shape;195;g830aae8a63_1_6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Our project helped in visualizing meaningful data from the yelp datasets which is a huge benefit to the consumer, especially for food lovers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With the word cloud, histogram and sentiment analysis we truly provided the food connoisseur a holistic analysis on the reviews available on Yelp to help them look for better restaurants based on their preferences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This also helps business owners improve the quality of their services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Our analysis and visualization helped anyone seeking to go further in depth through America’s highest reviewed restaurants and popular cuisines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e699e670_5_0"/>
          <p:cNvSpPr txBox="1">
            <a:spLocks noGrp="1"/>
          </p:cNvSpPr>
          <p:nvPr>
            <p:ph type="title"/>
          </p:nvPr>
        </p:nvSpPr>
        <p:spPr>
          <a:xfrm>
            <a:off x="838200" y="2059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1" name="Google Shape;201;g82e699e670_5_0"/>
          <p:cNvSpPr txBox="1">
            <a:spLocks noGrp="1"/>
          </p:cNvSpPr>
          <p:nvPr>
            <p:ph type="body" idx="1"/>
          </p:nvPr>
        </p:nvSpPr>
        <p:spPr>
          <a:xfrm>
            <a:off x="1012500" y="1315650"/>
            <a:ext cx="10142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project has been developed in the R programming language with the Shiny</a:t>
            </a:r>
            <a:r>
              <a:rPr lang="en-US" sz="2200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aspect:</a:t>
            </a:r>
            <a:endParaRPr sz="22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 the advanced tools which support in-memory processing like the Apache Spark tool which is used in real-time big data analytics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Turn the sentiment analysis into a classification problem by applying the machine learning to the bag-of-words approach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Business aspect: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Design the review prediction system to classify customer positive and negative texting reviews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Utilize multiple data sources properly to help business owners understand trends and patterns in customer behaviors and how to incorporate these into their businesses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e699e670_5_5"/>
          <p:cNvSpPr txBox="1">
            <a:spLocks noGrp="1"/>
          </p:cNvSpPr>
          <p:nvPr>
            <p:ph type="title"/>
          </p:nvPr>
        </p:nvSpPr>
        <p:spPr>
          <a:xfrm>
            <a:off x="4425050" y="1647550"/>
            <a:ext cx="3674400" cy="151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 </a:t>
            </a:r>
            <a:endParaRPr sz="4800"/>
          </a:p>
        </p:txBody>
      </p:sp>
      <p:sp>
        <p:nvSpPr>
          <p:cNvPr id="207" name="Google Shape;207;g82e699e670_5_5"/>
          <p:cNvSpPr txBox="1">
            <a:spLocks noGrp="1"/>
          </p:cNvSpPr>
          <p:nvPr>
            <p:ph type="body" idx="1"/>
          </p:nvPr>
        </p:nvSpPr>
        <p:spPr>
          <a:xfrm>
            <a:off x="4994475" y="3265925"/>
            <a:ext cx="2091600" cy="68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 sz="3000" b="1"/>
              <a:t>Questions?</a:t>
            </a: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01411246_0_1332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1614000" y="1957500"/>
            <a:ext cx="9253500" cy="44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Yelp is an American multinational corporation, which develops,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hosts,and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markets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Yelp.com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and Yelp mobile app, and it publishes users` reviews about the local business and online reservation services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dataset is </a:t>
            </a:r>
            <a:r>
              <a:rPr lang="en-US" sz="2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provided by Yelp (</a:t>
            </a:r>
            <a:r>
              <a:rPr lang="en-US" sz="2200" u="sng" dirty="0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​https://www.yelp.com/dataset</a:t>
            </a:r>
            <a:r>
              <a:rPr lang="en-US" sz="22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aim to help people find the most relevant businesses for everyday needs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Issue: With so many reviews about every restaurant and average star ratings, a new consumer would never understand if they should or should not visit a certain restaurant. </a:t>
            </a: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111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287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381800" y="216000"/>
            <a:ext cx="1998000" cy="1174500"/>
          </a:xfrm>
          <a:prstGeom prst="roundRect">
            <a:avLst>
              <a:gd name="adj" fmla="val 16667"/>
            </a:avLst>
          </a:prstGeom>
          <a:solidFill>
            <a:srgbClr val="D323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741500" y="499500"/>
            <a:ext cx="1606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?</a:t>
            </a:r>
            <a:endParaRPr sz="2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f763abe9_0_0"/>
          <p:cNvSpPr txBox="1">
            <a:spLocks noGrp="1"/>
          </p:cNvSpPr>
          <p:nvPr>
            <p:ph type="body" idx="1"/>
          </p:nvPr>
        </p:nvSpPr>
        <p:spPr>
          <a:xfrm>
            <a:off x="1134000" y="1768500"/>
            <a:ext cx="10035000" cy="405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The most common needs of two target users: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u="sng" dirty="0">
                <a:latin typeface="Times New Roman"/>
                <a:ea typeface="Times New Roman"/>
                <a:cs typeface="Times New Roman"/>
                <a:sym typeface="Times New Roman"/>
              </a:rPr>
              <a:t>Business owners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improve the quality of their services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research businesses according to their preferences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32323"/>
              </a:buClr>
              <a:buSzPts val="1800"/>
              <a:buFont typeface="Times New Roman"/>
              <a:buChar char="●"/>
            </a:pP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The goal of this project: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Apply data analytics and utilize business and review datasets to visualize interesting patterns and to evaluate the performance of restaurants based on consumer review ratings and sentiment scores.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21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82f763abe9_0_0"/>
          <p:cNvSpPr/>
          <p:nvPr/>
        </p:nvSpPr>
        <p:spPr>
          <a:xfrm>
            <a:off x="1381800" y="216000"/>
            <a:ext cx="1998000" cy="1174500"/>
          </a:xfrm>
          <a:prstGeom prst="roundRect">
            <a:avLst>
              <a:gd name="adj" fmla="val 16667"/>
            </a:avLst>
          </a:prstGeom>
          <a:solidFill>
            <a:srgbClr val="D323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82f763abe9_0_0"/>
          <p:cNvSpPr txBox="1"/>
          <p:nvPr/>
        </p:nvSpPr>
        <p:spPr>
          <a:xfrm>
            <a:off x="1741500" y="499500"/>
            <a:ext cx="1606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2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103100" y="1863000"/>
            <a:ext cx="103545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In total, there is information on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116952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businesses and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6.6 million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reviews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Big data challenges: 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uncertainty of data management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Extracting information from the data in big data integration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Maintaining the data integrity and quality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Big data analysis provides competitive advantages: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driven decisions are more effective and more efficient than human-generated decisions. 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better result to the machine learning model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Provides better understanding in business trends and customers` behaviors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2323"/>
              </a:buClr>
              <a:buSzPts val="2200"/>
              <a:buFont typeface="Times New Roman"/>
              <a:buChar char="●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Synthesizes multiple analytics such as data management, data mining, and text mining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3" name="Google Shape;113;p2"/>
          <p:cNvSpPr/>
          <p:nvPr/>
        </p:nvSpPr>
        <p:spPr>
          <a:xfrm>
            <a:off x="1381800" y="216000"/>
            <a:ext cx="1998000" cy="1174500"/>
          </a:xfrm>
          <a:prstGeom prst="roundRect">
            <a:avLst>
              <a:gd name="adj" fmla="val 16667"/>
            </a:avLst>
          </a:prstGeom>
          <a:solidFill>
            <a:srgbClr val="D323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741500" y="499500"/>
            <a:ext cx="16065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 sz="24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01411246_0_1342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01411246_0_1362"/>
          <p:cNvSpPr txBox="1">
            <a:spLocks noGrp="1"/>
          </p:cNvSpPr>
          <p:nvPr>
            <p:ph type="body" idx="1"/>
          </p:nvPr>
        </p:nvSpPr>
        <p:spPr>
          <a:xfrm>
            <a:off x="1120500" y="1679400"/>
            <a:ext cx="9180000" cy="37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dataset is provided in JSON format and it includes some interesting features described below: 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 Location, business category, reviews, average stars and open hours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 Business, users, stars, review text, date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9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 User, reviews, votes, average stars, friends, antiquity, compliments and fans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Check-in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 Business and check-in information (hours)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900" b="1" dirty="0">
                <a:latin typeface="Times New Roman"/>
                <a:ea typeface="Times New Roman"/>
                <a:cs typeface="Times New Roman"/>
                <a:sym typeface="Times New Roman"/>
              </a:rPr>
              <a:t>Tip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: Tip text, business, user, date and likes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8301411246_0_1362"/>
          <p:cNvSpPr txBox="1">
            <a:spLocks noGrp="1"/>
          </p:cNvSpPr>
          <p:nvPr>
            <p:ph type="title"/>
          </p:nvPr>
        </p:nvSpPr>
        <p:spPr>
          <a:xfrm>
            <a:off x="968125" y="353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selection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32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01411246_0_1346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Methods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1270</Words>
  <Application>Microsoft Macintosh PowerPoint</Application>
  <PresentationFormat>Widescreen</PresentationFormat>
  <Paragraphs>172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Lato</vt:lpstr>
      <vt:lpstr>Raleway</vt:lpstr>
      <vt:lpstr>Times New Roman</vt:lpstr>
      <vt:lpstr>Calibri</vt:lpstr>
      <vt:lpstr>Arial</vt:lpstr>
      <vt:lpstr>Swiss</vt:lpstr>
      <vt:lpstr>  Yelp Restaurants and Consumer Analysis in R shiny </vt:lpstr>
      <vt:lpstr>Table of Contents</vt:lpstr>
      <vt:lpstr>Introduction</vt:lpstr>
      <vt:lpstr>PowerPoint Presentation</vt:lpstr>
      <vt:lpstr>PowerPoint Presentation</vt:lpstr>
      <vt:lpstr>PowerPoint Presentation</vt:lpstr>
      <vt:lpstr>Dataset</vt:lpstr>
      <vt:lpstr>Dataset selection</vt:lpstr>
      <vt:lpstr>Methods</vt:lpstr>
      <vt:lpstr>Methods</vt:lpstr>
      <vt:lpstr>Data preparation</vt:lpstr>
      <vt:lpstr>Data Visualization </vt:lpstr>
      <vt:lpstr>Sentiment Analysis</vt:lpstr>
      <vt:lpstr>Sentiment Analysis </vt:lpstr>
      <vt:lpstr>Interaction and Visualization Design</vt:lpstr>
      <vt:lpstr>Results</vt:lpstr>
      <vt:lpstr>PowerPoint Presentation</vt:lpstr>
      <vt:lpstr>Run Shiny App https://vaibhavi.shinyapps.io/YelpShinyProject/ </vt:lpstr>
      <vt:lpstr>Conclusions</vt:lpstr>
      <vt:lpstr>Conclusions</vt:lpstr>
      <vt:lpstr>Future Work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Yelp Restaurants and Consumer Analysis in R shiny </dc:title>
  <cp:lastModifiedBy>Yufei Wang</cp:lastModifiedBy>
  <cp:revision>11</cp:revision>
  <dcterms:created xsi:type="dcterms:W3CDTF">2020-04-05T06:58:36Z</dcterms:created>
  <dcterms:modified xsi:type="dcterms:W3CDTF">2020-04-08T18:52:15Z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0x010100BC1260A1540D914A98AEE675D99DFC6D</vt:lpwstr>
  </property>
</Properties>
</file>