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80" r:id="rId2"/>
    <p:sldId id="256" r:id="rId3"/>
    <p:sldId id="257" r:id="rId4"/>
    <p:sldId id="292" r:id="rId5"/>
    <p:sldId id="293" r:id="rId6"/>
    <p:sldId id="294" r:id="rId7"/>
    <p:sldId id="295" r:id="rId8"/>
    <p:sldId id="285" r:id="rId9"/>
    <p:sldId id="296" r:id="rId10"/>
    <p:sldId id="297" r:id="rId11"/>
    <p:sldId id="298" r:id="rId12"/>
    <p:sldId id="299" r:id="rId13"/>
    <p:sldId id="300" r:id="rId14"/>
    <p:sldId id="301" r:id="rId15"/>
    <p:sldId id="302" r:id="rId16"/>
    <p:sldId id="303" r:id="rId17"/>
    <p:sldId id="304"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558" y="11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4DBFC-63B2-4432-A445-EEB384F672FF}" type="datetimeFigureOut">
              <a:rPr lang="ru-RU" smtClean="0"/>
              <a:t>06.10.2018</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39AD8-B5D6-4C7E-B77E-319FB09BF824}" type="slidenum">
              <a:rPr lang="ru-RU" smtClean="0"/>
              <a:t>‹#›</a:t>
            </a:fld>
            <a:endParaRPr lang="ru-RU"/>
          </a:p>
        </p:txBody>
      </p:sp>
    </p:spTree>
    <p:extLst>
      <p:ext uri="{BB962C8B-B14F-4D97-AF65-F5344CB8AC3E}">
        <p14:creationId xmlns:p14="http://schemas.microsoft.com/office/powerpoint/2010/main" val="2453438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32739AD8-B5D6-4C7E-B77E-319FB09BF824}" type="slidenum">
              <a:rPr lang="ru-RU" smtClean="0"/>
              <a:t>1</a:t>
            </a:fld>
            <a:endParaRPr lang="ru-RU"/>
          </a:p>
        </p:txBody>
      </p:sp>
    </p:spTree>
    <p:extLst>
      <p:ext uri="{BB962C8B-B14F-4D97-AF65-F5344CB8AC3E}">
        <p14:creationId xmlns:p14="http://schemas.microsoft.com/office/powerpoint/2010/main" val="27212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32739AD8-B5D6-4C7E-B77E-319FB09BF824}" type="slidenum">
              <a:rPr lang="ru-RU" smtClean="0"/>
              <a:t>2</a:t>
            </a:fld>
            <a:endParaRPr lang="ru-RU"/>
          </a:p>
        </p:txBody>
      </p:sp>
    </p:spTree>
    <p:extLst>
      <p:ext uri="{BB962C8B-B14F-4D97-AF65-F5344CB8AC3E}">
        <p14:creationId xmlns:p14="http://schemas.microsoft.com/office/powerpoint/2010/main" val="2786103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7" name="Date Placeholder 6"/>
          <p:cNvSpPr>
            <a:spLocks noGrp="1"/>
          </p:cNvSpPr>
          <p:nvPr>
            <p:ph type="dt" sz="half" idx="10"/>
          </p:nvPr>
        </p:nvSpPr>
        <p:spPr/>
        <p:txBody>
          <a:bodyPr/>
          <a:lstStyle/>
          <a:p>
            <a:fld id="{CAC08D7E-CF5C-4EC0-9C95-CCA2C6757113}" type="datetime1">
              <a:rPr lang="ru-RU" smtClean="0"/>
              <a:t>06.10.2018</a:t>
            </a:fld>
            <a:endParaRPr lang="ru-RU"/>
          </a:p>
        </p:txBody>
      </p:sp>
      <p:sp>
        <p:nvSpPr>
          <p:cNvPr id="8" name="Footer Placeholder 7"/>
          <p:cNvSpPr>
            <a:spLocks noGrp="1"/>
          </p:cNvSpPr>
          <p:nvPr>
            <p:ph type="ftr" sz="quarter" idx="11"/>
          </p:nvPr>
        </p:nvSpPr>
        <p:spPr/>
        <p:txBody>
          <a:bodyPr/>
          <a:lstStyle/>
          <a:p>
            <a:r>
              <a:rPr lang="en-US" smtClean="0"/>
              <a:t>Advanced JCAT features</a:t>
            </a:r>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1457146-D271-4AA1-8DB5-3DDA0012AE21}" type="datetime1">
              <a:rPr lang="ru-RU" smtClean="0"/>
              <a:t>06.10.2018</a:t>
            </a:fld>
            <a:endParaRPr lang="ru-RU"/>
          </a:p>
        </p:txBody>
      </p:sp>
      <p:sp>
        <p:nvSpPr>
          <p:cNvPr id="5" name="Нижний колонтитул 4"/>
          <p:cNvSpPr>
            <a:spLocks noGrp="1"/>
          </p:cNvSpPr>
          <p:nvPr>
            <p:ph type="ftr" sz="quarter" idx="11"/>
          </p:nvPr>
        </p:nvSpPr>
        <p:spPr/>
        <p:txBody>
          <a:bodyPr/>
          <a:lstStyle/>
          <a:p>
            <a:r>
              <a:rPr lang="en-US" smtClean="0"/>
              <a:t>Advanced JCAT features</a:t>
            </a:r>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9F14B21-DA39-4619-976C-C7FE0E20342B}" type="datetime1">
              <a:rPr lang="ru-RU" smtClean="0"/>
              <a:t>06.10.2018</a:t>
            </a:fld>
            <a:endParaRPr lang="ru-RU"/>
          </a:p>
        </p:txBody>
      </p:sp>
      <p:sp>
        <p:nvSpPr>
          <p:cNvPr id="5" name="Нижний колонтитул 4"/>
          <p:cNvSpPr>
            <a:spLocks noGrp="1"/>
          </p:cNvSpPr>
          <p:nvPr>
            <p:ph type="ftr" sz="quarter" idx="11"/>
          </p:nvPr>
        </p:nvSpPr>
        <p:spPr/>
        <p:txBody>
          <a:bodyPr/>
          <a:lstStyle/>
          <a:p>
            <a:r>
              <a:rPr lang="en-US" smtClean="0"/>
              <a:t>Advanced JCAT features</a:t>
            </a:r>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5B8176E-20B0-4C78-A92A-A5DF5FDA2D47}" type="datetime1">
              <a:rPr lang="ru-RU" smtClean="0"/>
              <a:t>06.10.2018</a:t>
            </a:fld>
            <a:endParaRPr lang="ru-RU"/>
          </a:p>
        </p:txBody>
      </p:sp>
      <p:sp>
        <p:nvSpPr>
          <p:cNvPr id="5" name="Нижний колонтитул 4"/>
          <p:cNvSpPr>
            <a:spLocks noGrp="1"/>
          </p:cNvSpPr>
          <p:nvPr>
            <p:ph type="ftr" sz="quarter" idx="11"/>
          </p:nvPr>
        </p:nvSpPr>
        <p:spPr/>
        <p:txBody>
          <a:bodyPr/>
          <a:lstStyle/>
          <a:p>
            <a:r>
              <a:rPr lang="en-US" smtClean="0"/>
              <a:t>Advanced JCAT features</a:t>
            </a:r>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ED9C4589-0CE0-4520-BFC0-0693A157321B}" type="datetime1">
              <a:rPr lang="ru-RU" smtClean="0"/>
              <a:t>06.10.2018</a:t>
            </a:fld>
            <a:endParaRPr lang="ru-RU"/>
          </a:p>
        </p:txBody>
      </p:sp>
      <p:sp>
        <p:nvSpPr>
          <p:cNvPr id="5" name="Нижний колонтитул 4"/>
          <p:cNvSpPr>
            <a:spLocks noGrp="1"/>
          </p:cNvSpPr>
          <p:nvPr>
            <p:ph type="ftr" sz="quarter" idx="11"/>
          </p:nvPr>
        </p:nvSpPr>
        <p:spPr/>
        <p:txBody>
          <a:bodyPr/>
          <a:lstStyle/>
          <a:p>
            <a:r>
              <a:rPr lang="en-US" smtClean="0"/>
              <a:t>Advanced JCAT features</a:t>
            </a:r>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5F7F008-1593-4B03-8429-035DEEA68E93}" type="datetime1">
              <a:rPr lang="ru-RU" smtClean="0"/>
              <a:t>06.10.2018</a:t>
            </a:fld>
            <a:endParaRPr lang="ru-RU"/>
          </a:p>
        </p:txBody>
      </p:sp>
      <p:sp>
        <p:nvSpPr>
          <p:cNvPr id="6" name="Нижний колонтитул 5"/>
          <p:cNvSpPr>
            <a:spLocks noGrp="1"/>
          </p:cNvSpPr>
          <p:nvPr>
            <p:ph type="ftr" sz="quarter" idx="11"/>
          </p:nvPr>
        </p:nvSpPr>
        <p:spPr/>
        <p:txBody>
          <a:bodyPr/>
          <a:lstStyle/>
          <a:p>
            <a:r>
              <a:rPr lang="en-US" smtClean="0"/>
              <a:t>Advanced JCAT features</a:t>
            </a:r>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340E2C0B-9C47-4E9B-AD75-399A537CF88F}" type="datetime1">
              <a:rPr lang="ru-RU" smtClean="0"/>
              <a:t>06.10.2018</a:t>
            </a:fld>
            <a:endParaRPr lang="ru-RU"/>
          </a:p>
        </p:txBody>
      </p:sp>
      <p:sp>
        <p:nvSpPr>
          <p:cNvPr id="8" name="Нижний колонтитул 7"/>
          <p:cNvSpPr>
            <a:spLocks noGrp="1"/>
          </p:cNvSpPr>
          <p:nvPr>
            <p:ph type="ftr" sz="quarter" idx="11"/>
          </p:nvPr>
        </p:nvSpPr>
        <p:spPr/>
        <p:txBody>
          <a:bodyPr/>
          <a:lstStyle/>
          <a:p>
            <a:r>
              <a:rPr lang="en-US" smtClean="0"/>
              <a:t>Advanced JCAT features</a:t>
            </a:r>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78EA4A5-5554-44B6-97D2-9B9D37EF4940}" type="datetime1">
              <a:rPr lang="ru-RU" smtClean="0"/>
              <a:t>06.10.2018</a:t>
            </a:fld>
            <a:endParaRPr lang="ru-RU"/>
          </a:p>
        </p:txBody>
      </p:sp>
      <p:sp>
        <p:nvSpPr>
          <p:cNvPr id="4" name="Нижний колонтитул 3"/>
          <p:cNvSpPr>
            <a:spLocks noGrp="1"/>
          </p:cNvSpPr>
          <p:nvPr>
            <p:ph type="ftr" sz="quarter" idx="11"/>
          </p:nvPr>
        </p:nvSpPr>
        <p:spPr/>
        <p:txBody>
          <a:bodyPr/>
          <a:lstStyle/>
          <a:p>
            <a:r>
              <a:rPr lang="en-US" smtClean="0"/>
              <a:t>Advanced JCAT features</a:t>
            </a:r>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115460C-CA1C-47C3-9C66-68C43E82C2AC}" type="datetime1">
              <a:rPr lang="ru-RU" smtClean="0"/>
              <a:t>06.10.2018</a:t>
            </a:fld>
            <a:endParaRPr lang="ru-RU"/>
          </a:p>
        </p:txBody>
      </p:sp>
      <p:sp>
        <p:nvSpPr>
          <p:cNvPr id="3" name="Нижний колонтитул 2"/>
          <p:cNvSpPr>
            <a:spLocks noGrp="1"/>
          </p:cNvSpPr>
          <p:nvPr>
            <p:ph type="ftr" sz="quarter" idx="11"/>
          </p:nvPr>
        </p:nvSpPr>
        <p:spPr/>
        <p:txBody>
          <a:bodyPr/>
          <a:lstStyle/>
          <a:p>
            <a:r>
              <a:rPr lang="en-US" smtClean="0"/>
              <a:t>Advanced JCAT features</a:t>
            </a:r>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9D46EB9-344A-4C28-9D61-D0A96F7F5E23}" type="datetime1">
              <a:rPr lang="ru-RU" smtClean="0"/>
              <a:t>06.10.2018</a:t>
            </a:fld>
            <a:endParaRPr lang="ru-RU"/>
          </a:p>
        </p:txBody>
      </p:sp>
      <p:sp>
        <p:nvSpPr>
          <p:cNvPr id="6" name="Нижний колонтитул 5"/>
          <p:cNvSpPr>
            <a:spLocks noGrp="1"/>
          </p:cNvSpPr>
          <p:nvPr>
            <p:ph type="ftr" sz="quarter" idx="11"/>
          </p:nvPr>
        </p:nvSpPr>
        <p:spPr/>
        <p:txBody>
          <a:bodyPr/>
          <a:lstStyle/>
          <a:p>
            <a:r>
              <a:rPr lang="en-US" smtClean="0"/>
              <a:t>Advanced JCAT features</a:t>
            </a:r>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DD7387F1-77DF-4B54-A0F1-3521C9652B0E}" type="datetime1">
              <a:rPr lang="ru-RU" smtClean="0"/>
              <a:t>06.10.2018</a:t>
            </a:fld>
            <a:endParaRPr lang="ru-RU"/>
          </a:p>
        </p:txBody>
      </p:sp>
      <p:sp>
        <p:nvSpPr>
          <p:cNvPr id="6" name="Нижний колонтитул 5"/>
          <p:cNvSpPr>
            <a:spLocks noGrp="1"/>
          </p:cNvSpPr>
          <p:nvPr>
            <p:ph type="ftr" sz="quarter" idx="11"/>
          </p:nvPr>
        </p:nvSpPr>
        <p:spPr/>
        <p:txBody>
          <a:bodyPr/>
          <a:lstStyle/>
          <a:p>
            <a:r>
              <a:rPr lang="en-US" smtClean="0"/>
              <a:t>Advanced JCAT features</a:t>
            </a:r>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A2027-C170-4198-A629-B5F7A33A0C01}" type="datetime1">
              <a:rPr lang="ru-RU" smtClean="0"/>
              <a:t>06.10.2018</a:t>
            </a:fld>
            <a:endParaRPr lang="ru-RU"/>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Advanced JCAT features</a:t>
            </a:r>
            <a:endParaRPr lang="ru-RU"/>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common-jcat-site.rnd.ki.sw.ericsson.se/site/jcat-bundle/R5/jcat-configuration-data-adaptor/index.html"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common-jcat-site.rnd.ki.sw.ericsson.se/site/jcat-bundle/R5/jcat-workaround-handler-adaptor/index.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iki.lmera.ericsson.se/wiki/JCAT/JCAT_R5_User_Guide#JCAT_Event_Subscribe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JCAT features</a:t>
            </a:r>
            <a:endParaRPr lang="ru-RU" dirty="0"/>
          </a:p>
        </p:txBody>
      </p:sp>
    </p:spTree>
    <p:extLst>
      <p:ext uri="{BB962C8B-B14F-4D97-AF65-F5344CB8AC3E}">
        <p14:creationId xmlns:p14="http://schemas.microsoft.com/office/powerpoint/2010/main" val="4258026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83432" y="116632"/>
            <a:ext cx="9649072" cy="720080"/>
          </a:xfrm>
        </p:spPr>
        <p:txBody>
          <a:bodyPr>
            <a:noAutofit/>
          </a:bodyPr>
          <a:lstStyle/>
          <a:p>
            <a:r>
              <a:rPr lang="en-US" dirty="0"/>
              <a:t>Create a new JCAT Event Subscriber</a:t>
            </a:r>
            <a:endParaRPr lang="en-US" dirty="0"/>
          </a:p>
        </p:txBody>
      </p:sp>
      <p:sp>
        <p:nvSpPr>
          <p:cNvPr id="3" name="Подзаголовок 2"/>
          <p:cNvSpPr>
            <a:spLocks noGrp="1"/>
          </p:cNvSpPr>
          <p:nvPr>
            <p:ph type="subTitle" idx="1"/>
          </p:nvPr>
        </p:nvSpPr>
        <p:spPr>
          <a:xfrm>
            <a:off x="407368" y="980730"/>
            <a:ext cx="11305256" cy="5688631"/>
          </a:xfrm>
        </p:spPr>
        <p:txBody>
          <a:bodyPr>
            <a:normAutofit fontScale="77500" lnSpcReduction="20000"/>
          </a:bodyPr>
          <a:lstStyle/>
          <a:p>
            <a:pPr lvl="0" algn="l" eaLnBrk="0" fontAlgn="base" hangingPunct="0">
              <a:spcBef>
                <a:spcPct val="0"/>
              </a:spcBef>
              <a:spcAft>
                <a:spcPct val="0"/>
              </a:spcAft>
            </a:pPr>
            <a:r>
              <a:rPr lang="ru-RU" altLang="ru-RU" sz="2400" b="1" dirty="0" err="1">
                <a:solidFill>
                  <a:srgbClr val="000080"/>
                </a:solidFill>
                <a:latin typeface="Courier New" panose="02070309020205020404" pitchFamily="49" charset="0"/>
                <a:cs typeface="Courier New" panose="02070309020205020404" pitchFamily="49" charset="0"/>
              </a:rPr>
              <a:t>import</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se.ericsson.jcat.fw.annotations.EventSubscriberDescriptor</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b="1" dirty="0" err="1">
                <a:solidFill>
                  <a:srgbClr val="000080"/>
                </a:solidFill>
                <a:latin typeface="Courier New" panose="02070309020205020404" pitchFamily="49" charset="0"/>
                <a:cs typeface="Courier New" panose="02070309020205020404" pitchFamily="49" charset="0"/>
              </a:rPr>
              <a:t>import</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se.ericsson.jcat.fw.event.JcatEventHandler</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b="1" dirty="0" err="1">
                <a:solidFill>
                  <a:srgbClr val="000080"/>
                </a:solidFill>
                <a:latin typeface="Courier New" panose="02070309020205020404" pitchFamily="49" charset="0"/>
                <a:cs typeface="Courier New" panose="02070309020205020404" pitchFamily="49" charset="0"/>
              </a:rPr>
              <a:t>import</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se.ericsson.jcat.fw.event.JcatEventSubscriber</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b="1" dirty="0" err="1">
                <a:solidFill>
                  <a:srgbClr val="000080"/>
                </a:solidFill>
                <a:latin typeface="Courier New" panose="02070309020205020404" pitchFamily="49" charset="0"/>
                <a:cs typeface="Courier New" panose="02070309020205020404" pitchFamily="49" charset="0"/>
              </a:rPr>
              <a:t>import</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se.ericsson.jcat.fw.event.lifecycle.TestCaseStartEvent</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b="1" dirty="0" err="1">
                <a:solidFill>
                  <a:srgbClr val="000080"/>
                </a:solidFill>
                <a:latin typeface="Courier New" panose="02070309020205020404" pitchFamily="49" charset="0"/>
                <a:cs typeface="Courier New" panose="02070309020205020404" pitchFamily="49" charset="0"/>
              </a:rPr>
              <a:t>import</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se.ericsson.jcat.fw.model.JcatModelHolder</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b="1" dirty="0" err="1">
                <a:solidFill>
                  <a:srgbClr val="000080"/>
                </a:solidFill>
                <a:latin typeface="Courier New" panose="02070309020205020404" pitchFamily="49" charset="0"/>
                <a:cs typeface="Courier New" panose="02070309020205020404" pitchFamily="49" charset="0"/>
              </a:rPr>
              <a:t>import</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se.ericsson.jcat.fw.model.JcatTestCase</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err="1">
                <a:solidFill>
                  <a:srgbClr val="000000"/>
                </a:solidFill>
                <a:latin typeface="Courier New" panose="02070309020205020404" pitchFamily="49" charset="0"/>
                <a:cs typeface="Courier New" panose="02070309020205020404" pitchFamily="49" charset="0"/>
              </a:rPr>
              <a:t>EventSubscriberDescriptor</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err="1">
                <a:solidFill>
                  <a:srgbClr val="000000"/>
                </a:solidFill>
                <a:latin typeface="Courier New" panose="02070309020205020404" pitchFamily="49" charset="0"/>
                <a:cs typeface="Courier New" panose="02070309020205020404" pitchFamily="49" charset="0"/>
              </a:rPr>
              <a:t>name</a:t>
            </a:r>
            <a:r>
              <a:rPr lang="ru-RU" altLang="ru-RU" sz="2400" dirty="0">
                <a:solidFill>
                  <a:srgbClr val="000000"/>
                </a:solidFill>
                <a:latin typeface="Courier New" panose="02070309020205020404" pitchFamily="49" charset="0"/>
                <a:cs typeface="Courier New" panose="02070309020205020404" pitchFamily="49" charset="0"/>
              </a:rPr>
              <a:t> = </a:t>
            </a:r>
            <a:r>
              <a:rPr lang="ru-RU" altLang="ru-RU" sz="2400" b="1" dirty="0">
                <a:solidFill>
                  <a:srgbClr val="008000"/>
                </a:solidFill>
                <a:latin typeface="Courier New" panose="02070309020205020404" pitchFamily="49" charset="0"/>
                <a:cs typeface="Courier New" panose="02070309020205020404" pitchFamily="49" charset="0"/>
              </a:rPr>
              <a:t>"</a:t>
            </a:r>
            <a:r>
              <a:rPr lang="ru-RU" altLang="ru-RU" sz="2400" b="1" dirty="0" err="1">
                <a:solidFill>
                  <a:srgbClr val="008000"/>
                </a:solidFill>
                <a:latin typeface="Courier New" panose="02070309020205020404" pitchFamily="49" charset="0"/>
                <a:cs typeface="Courier New" panose="02070309020205020404" pitchFamily="49" charset="0"/>
              </a:rPr>
              <a:t>DemoLogWriter</a:t>
            </a:r>
            <a:r>
              <a:rPr lang="ru-RU" altLang="ru-RU" sz="2400" b="1" dirty="0">
                <a:solidFill>
                  <a:srgbClr val="008000"/>
                </a:solidFill>
                <a:latin typeface="Courier New" panose="02070309020205020404" pitchFamily="49" charset="0"/>
                <a:cs typeface="Courier New" panose="02070309020205020404" pitchFamily="49" charset="0"/>
              </a:rPr>
              <a:t>"</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priority</a:t>
            </a:r>
            <a:r>
              <a:rPr lang="ru-RU" altLang="ru-RU" sz="2400" dirty="0">
                <a:solidFill>
                  <a:srgbClr val="000000"/>
                </a:solidFill>
                <a:latin typeface="Courier New" panose="02070309020205020404" pitchFamily="49" charset="0"/>
                <a:cs typeface="Courier New" panose="02070309020205020404" pitchFamily="49" charset="0"/>
              </a:rPr>
              <a:t> = </a:t>
            </a:r>
            <a:r>
              <a:rPr lang="ru-RU" altLang="ru-RU" sz="2400" dirty="0">
                <a:solidFill>
                  <a:srgbClr val="0000FF"/>
                </a:solidFill>
                <a:latin typeface="Courier New" panose="02070309020205020404" pitchFamily="49" charset="0"/>
                <a:cs typeface="Courier New" panose="02070309020205020404" pitchFamily="49" charset="0"/>
              </a:rPr>
              <a:t>1</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b="1" dirty="0" err="1">
                <a:solidFill>
                  <a:srgbClr val="000080"/>
                </a:solidFill>
                <a:latin typeface="Courier New" panose="02070309020205020404" pitchFamily="49" charset="0"/>
                <a:cs typeface="Courier New" panose="02070309020205020404" pitchFamily="49" charset="0"/>
              </a:rPr>
              <a:t>public</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class</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MyLogWriter</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implements</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JcatEventSubscriber</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 </a:t>
            </a:r>
            <a:r>
              <a:rPr lang="ru-RU" altLang="ru-RU" sz="2400" i="1" dirty="0" err="1">
                <a:solidFill>
                  <a:srgbClr val="808080"/>
                </a:solidFill>
                <a:latin typeface="Courier New" panose="02070309020205020404" pitchFamily="49" charset="0"/>
                <a:cs typeface="Courier New" panose="02070309020205020404" pitchFamily="49" charset="0"/>
              </a:rPr>
              <a:t>This</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method</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will</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be</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called</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when</a:t>
            </a:r>
            <a:r>
              <a:rPr lang="ru-RU" altLang="ru-RU" sz="2400" i="1" dirty="0">
                <a:solidFill>
                  <a:srgbClr val="808080"/>
                </a:solidFill>
                <a:latin typeface="Courier New" panose="02070309020205020404" pitchFamily="49" charset="0"/>
                <a:cs typeface="Courier New" panose="02070309020205020404" pitchFamily="49" charset="0"/>
              </a:rPr>
              <a:t> a </a:t>
            </a:r>
            <a:r>
              <a:rPr lang="ru-RU" altLang="ru-RU" sz="2400" i="1" dirty="0" err="1">
                <a:solidFill>
                  <a:srgbClr val="808080"/>
                </a:solidFill>
                <a:latin typeface="Courier New" panose="02070309020205020404" pitchFamily="49" charset="0"/>
                <a:cs typeface="Courier New" panose="02070309020205020404" pitchFamily="49" charset="0"/>
              </a:rPr>
              <a:t>test</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case</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is</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started</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since</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we</a:t>
            </a:r>
            <a:r>
              <a:rPr lang="ru-RU" altLang="ru-RU" sz="2400" i="1" dirty="0">
                <a:solidFill>
                  <a:srgbClr val="808080"/>
                </a:solidFill>
                <a:latin typeface="Courier New" panose="02070309020205020404" pitchFamily="49" charset="0"/>
                <a:cs typeface="Courier New" panose="02070309020205020404" pitchFamily="49" charset="0"/>
              </a:rPr>
              <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 </a:t>
            </a:r>
            <a:r>
              <a:rPr lang="ru-RU" altLang="ru-RU" sz="2400" i="1" dirty="0" err="1">
                <a:solidFill>
                  <a:srgbClr val="808080"/>
                </a:solidFill>
                <a:latin typeface="Courier New" panose="02070309020205020404" pitchFamily="49" charset="0"/>
                <a:cs typeface="Courier New" panose="02070309020205020404" pitchFamily="49" charset="0"/>
              </a:rPr>
              <a:t>subscribe</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the</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TestCaseStartEvent</a:t>
            </a:r>
            <a:r>
              <a:rPr lang="ru-RU" altLang="ru-RU" sz="2400" i="1" dirty="0">
                <a:solidFill>
                  <a:srgbClr val="808080"/>
                </a:solidFill>
                <a:latin typeface="Courier New" panose="02070309020205020404" pitchFamily="49" charset="0"/>
                <a:cs typeface="Courier New" panose="02070309020205020404" pitchFamily="49" charset="0"/>
              </a:rPr>
              <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err="1">
                <a:solidFill>
                  <a:srgbClr val="000000"/>
                </a:solidFill>
                <a:latin typeface="Courier New" panose="02070309020205020404" pitchFamily="49" charset="0"/>
                <a:cs typeface="Courier New" panose="02070309020205020404" pitchFamily="49" charset="0"/>
              </a:rPr>
              <a:t>JcatEventHandler</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err="1">
                <a:solidFill>
                  <a:srgbClr val="000000"/>
                </a:solidFill>
                <a:latin typeface="Courier New" panose="02070309020205020404" pitchFamily="49" charset="0"/>
                <a:cs typeface="Courier New" panose="02070309020205020404" pitchFamily="49" charset="0"/>
              </a:rPr>
              <a:t>event</a:t>
            </a:r>
            <a:r>
              <a:rPr lang="ru-RU" altLang="ru-RU" sz="2400" dirty="0">
                <a:solidFill>
                  <a:srgbClr val="000000"/>
                </a:solidFill>
                <a:latin typeface="Courier New" panose="02070309020205020404" pitchFamily="49" charset="0"/>
                <a:cs typeface="Courier New" panose="02070309020205020404" pitchFamily="49" charset="0"/>
              </a:rPr>
              <a:t> = </a:t>
            </a:r>
            <a:r>
              <a:rPr lang="ru-RU" altLang="ru-RU" sz="2400" dirty="0" err="1">
                <a:solidFill>
                  <a:srgbClr val="000000"/>
                </a:solidFill>
                <a:latin typeface="Courier New" panose="02070309020205020404" pitchFamily="49" charset="0"/>
                <a:cs typeface="Courier New" panose="02070309020205020404" pitchFamily="49" charset="0"/>
              </a:rPr>
              <a:t>TestCaseStartEvent.</a:t>
            </a:r>
            <a:r>
              <a:rPr lang="ru-RU" altLang="ru-RU" sz="2400" b="1" dirty="0" err="1">
                <a:solidFill>
                  <a:srgbClr val="000080"/>
                </a:solidFill>
                <a:latin typeface="Courier New" panose="02070309020205020404" pitchFamily="49" charset="0"/>
                <a:cs typeface="Courier New" panose="02070309020205020404" pitchFamily="49" charset="0"/>
              </a:rPr>
              <a:t>class</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public</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void</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onTestCaseStart</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JcatTestCase</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currentTestCase</a:t>
            </a:r>
            <a:r>
              <a:rPr lang="ru-RU" altLang="ru-RU" sz="2400" dirty="0">
                <a:solidFill>
                  <a:srgbClr val="000000"/>
                </a:solidFill>
                <a:latin typeface="Courier New" panose="02070309020205020404" pitchFamily="49" charset="0"/>
                <a:cs typeface="Courier New" panose="02070309020205020404" pitchFamily="49" charset="0"/>
              </a:rPr>
              <a:t> = </a:t>
            </a:r>
            <a:r>
              <a:rPr lang="ru-RU" altLang="ru-RU" sz="2400" dirty="0" err="1">
                <a:solidFill>
                  <a:srgbClr val="000000"/>
                </a:solidFill>
                <a:latin typeface="Courier New" panose="02070309020205020404" pitchFamily="49" charset="0"/>
                <a:cs typeface="Courier New" panose="02070309020205020404" pitchFamily="49" charset="0"/>
              </a:rPr>
              <a:t>JcatModelHolder.getCurrentTestCase</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String</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testCaseId</a:t>
            </a:r>
            <a:r>
              <a:rPr lang="ru-RU" altLang="ru-RU" sz="2400" dirty="0">
                <a:solidFill>
                  <a:srgbClr val="000000"/>
                </a:solidFill>
                <a:latin typeface="Courier New" panose="02070309020205020404" pitchFamily="49" charset="0"/>
                <a:cs typeface="Courier New" panose="02070309020205020404" pitchFamily="49" charset="0"/>
              </a:rPr>
              <a:t> = </a:t>
            </a:r>
            <a:r>
              <a:rPr lang="ru-RU" altLang="ru-RU" sz="2400" dirty="0" err="1">
                <a:solidFill>
                  <a:srgbClr val="000000"/>
                </a:solidFill>
                <a:latin typeface="Courier New" panose="02070309020205020404" pitchFamily="49" charset="0"/>
                <a:cs typeface="Courier New" panose="02070309020205020404" pitchFamily="49" charset="0"/>
              </a:rPr>
              <a:t>currentTestCase.getTestCaseId</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System.</a:t>
            </a:r>
            <a:r>
              <a:rPr lang="ru-RU" altLang="ru-RU" sz="2400" b="1" i="1" dirty="0" err="1">
                <a:solidFill>
                  <a:srgbClr val="660E7A"/>
                </a:solidFill>
                <a:latin typeface="Courier New" panose="02070309020205020404" pitchFamily="49" charset="0"/>
                <a:cs typeface="Courier New" panose="02070309020205020404" pitchFamily="49" charset="0"/>
              </a:rPr>
              <a:t>out</a:t>
            </a:r>
            <a:r>
              <a:rPr lang="ru-RU" altLang="ru-RU" sz="2400" dirty="0" err="1">
                <a:solidFill>
                  <a:srgbClr val="000000"/>
                </a:solidFill>
                <a:latin typeface="Courier New" panose="02070309020205020404" pitchFamily="49" charset="0"/>
                <a:cs typeface="Courier New" panose="02070309020205020404" pitchFamily="49" charset="0"/>
              </a:rPr>
              <a:t>.println</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b="1" dirty="0">
                <a:solidFill>
                  <a:srgbClr val="008000"/>
                </a:solidFill>
                <a:latin typeface="Courier New" panose="02070309020205020404" pitchFamily="49" charset="0"/>
                <a:cs typeface="Courier New" panose="02070309020205020404" pitchFamily="49" charset="0"/>
              </a:rPr>
              <a:t>"</a:t>
            </a:r>
            <a:r>
              <a:rPr lang="ru-RU" altLang="ru-RU" sz="2400" b="1" dirty="0" err="1">
                <a:solidFill>
                  <a:srgbClr val="008000"/>
                </a:solidFill>
                <a:latin typeface="Courier New" panose="02070309020205020404" pitchFamily="49" charset="0"/>
                <a:cs typeface="Courier New" panose="02070309020205020404" pitchFamily="49" charset="0"/>
              </a:rPr>
              <a:t>Test</a:t>
            </a:r>
            <a:r>
              <a:rPr lang="ru-RU" altLang="ru-RU" sz="2400" b="1" dirty="0">
                <a:solidFill>
                  <a:srgbClr val="008000"/>
                </a:solidFill>
                <a:latin typeface="Courier New" panose="02070309020205020404" pitchFamily="49" charset="0"/>
                <a:cs typeface="Courier New" panose="02070309020205020404" pitchFamily="49" charset="0"/>
              </a:rPr>
              <a:t> </a:t>
            </a:r>
            <a:r>
              <a:rPr lang="ru-RU" altLang="ru-RU" sz="2400" b="1" dirty="0" err="1">
                <a:solidFill>
                  <a:srgbClr val="008000"/>
                </a:solidFill>
                <a:latin typeface="Courier New" panose="02070309020205020404" pitchFamily="49" charset="0"/>
                <a:cs typeface="Courier New" panose="02070309020205020404" pitchFamily="49" charset="0"/>
              </a:rPr>
              <a:t>case</a:t>
            </a:r>
            <a:r>
              <a:rPr lang="ru-RU" altLang="ru-RU" sz="2400" b="1" dirty="0">
                <a:solidFill>
                  <a:srgbClr val="008000"/>
                </a:solidFill>
                <a:latin typeface="Courier New" panose="02070309020205020404" pitchFamily="49" charset="0"/>
                <a:cs typeface="Courier New" panose="02070309020205020404" pitchFamily="49" charset="0"/>
              </a:rPr>
              <a:t> </a:t>
            </a:r>
            <a:r>
              <a:rPr lang="ru-RU" altLang="ru-RU" sz="2400" b="1" dirty="0" err="1">
                <a:solidFill>
                  <a:srgbClr val="008000"/>
                </a:solidFill>
                <a:latin typeface="Courier New" panose="02070309020205020404" pitchFamily="49" charset="0"/>
                <a:cs typeface="Courier New" panose="02070309020205020404" pitchFamily="49" charset="0"/>
              </a:rPr>
              <a:t>with</a:t>
            </a:r>
            <a:r>
              <a:rPr lang="ru-RU" altLang="ru-RU" sz="2400" b="1" dirty="0">
                <a:solidFill>
                  <a:srgbClr val="008000"/>
                </a:solidFill>
                <a:latin typeface="Courier New" panose="02070309020205020404" pitchFamily="49" charset="0"/>
                <a:cs typeface="Courier New" panose="02070309020205020404" pitchFamily="49" charset="0"/>
              </a:rPr>
              <a:t> </a:t>
            </a:r>
            <a:r>
              <a:rPr lang="ru-RU" altLang="ru-RU" sz="2400" b="1" dirty="0" err="1">
                <a:solidFill>
                  <a:srgbClr val="008000"/>
                </a:solidFill>
                <a:latin typeface="Courier New" panose="02070309020205020404" pitchFamily="49" charset="0"/>
                <a:cs typeface="Courier New" panose="02070309020205020404" pitchFamily="49" charset="0"/>
              </a:rPr>
              <a:t>id</a:t>
            </a:r>
            <a:r>
              <a:rPr lang="ru-RU" altLang="ru-RU" sz="2400" b="1" dirty="0">
                <a:solidFill>
                  <a:srgbClr val="008000"/>
                </a:solidFill>
                <a:latin typeface="Courier New" panose="02070309020205020404" pitchFamily="49" charset="0"/>
                <a:cs typeface="Courier New" panose="02070309020205020404" pitchFamily="49" charset="0"/>
              </a:rPr>
              <a:t> " </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testCaseId</a:t>
            </a:r>
            <a:r>
              <a:rPr lang="ru-RU" altLang="ru-RU" sz="2400" dirty="0">
                <a:solidFill>
                  <a:srgbClr val="000000"/>
                </a:solidFill>
                <a:latin typeface="Courier New" panose="02070309020205020404" pitchFamily="49" charset="0"/>
                <a:cs typeface="Courier New" panose="02070309020205020404" pitchFamily="49" charset="0"/>
              </a:rPr>
              <a:t> + </a:t>
            </a:r>
            <a:r>
              <a:rPr lang="ru-RU" altLang="ru-RU" sz="2400" b="1" dirty="0">
                <a:solidFill>
                  <a:srgbClr val="008000"/>
                </a:solidFill>
                <a:latin typeface="Courier New" panose="02070309020205020404" pitchFamily="49" charset="0"/>
                <a:cs typeface="Courier New" panose="02070309020205020404" pitchFamily="49" charset="0"/>
              </a:rPr>
              <a:t>" </a:t>
            </a:r>
            <a:r>
              <a:rPr lang="ru-RU" altLang="ru-RU" sz="2400" b="1" dirty="0" err="1">
                <a:solidFill>
                  <a:srgbClr val="008000"/>
                </a:solidFill>
                <a:latin typeface="Courier New" panose="02070309020205020404" pitchFamily="49" charset="0"/>
                <a:cs typeface="Courier New" panose="02070309020205020404" pitchFamily="49" charset="0"/>
              </a:rPr>
              <a:t>started</a:t>
            </a:r>
            <a:r>
              <a:rPr lang="ru-RU" altLang="ru-RU" sz="2400" b="1" dirty="0">
                <a:solidFill>
                  <a:srgbClr val="008000"/>
                </a:solidFill>
                <a:latin typeface="Courier New" panose="02070309020205020404" pitchFamily="49" charset="0"/>
                <a:cs typeface="Courier New" panose="02070309020205020404" pitchFamily="49" charset="0"/>
              </a:rPr>
              <a:t>"</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a:t>
            </a:r>
            <a:endParaRPr lang="ru-RU" altLang="ru-RU" sz="2400" dirty="0">
              <a:solidFill>
                <a:schemeClr val="tx1"/>
              </a:solidFill>
              <a:latin typeface="Arial" panose="020B0604020202020204" pitchFamily="34" charset="0"/>
            </a:endParaRPr>
          </a:p>
        </p:txBody>
      </p:sp>
    </p:spTree>
    <p:extLst>
      <p:ext uri="{BB962C8B-B14F-4D97-AF65-F5344CB8AC3E}">
        <p14:creationId xmlns:p14="http://schemas.microsoft.com/office/powerpoint/2010/main" val="402157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83432" y="116632"/>
            <a:ext cx="9649072" cy="720080"/>
          </a:xfrm>
        </p:spPr>
        <p:txBody>
          <a:bodyPr>
            <a:noAutofit/>
          </a:bodyPr>
          <a:lstStyle/>
          <a:p>
            <a:r>
              <a:rPr lang="en-US" dirty="0"/>
              <a:t>JCAT </a:t>
            </a:r>
            <a:r>
              <a:rPr lang="en-US" dirty="0" err="1"/>
              <a:t>FetchLog</a:t>
            </a:r>
            <a:endParaRPr lang="en-US" dirty="0"/>
          </a:p>
        </p:txBody>
      </p:sp>
      <p:sp>
        <p:nvSpPr>
          <p:cNvPr id="3" name="Подзаголовок 2"/>
          <p:cNvSpPr>
            <a:spLocks noGrp="1"/>
          </p:cNvSpPr>
          <p:nvPr>
            <p:ph type="subTitle" idx="1"/>
          </p:nvPr>
        </p:nvSpPr>
        <p:spPr>
          <a:xfrm>
            <a:off x="407368" y="980730"/>
            <a:ext cx="11305256" cy="5688631"/>
          </a:xfrm>
        </p:spPr>
        <p:txBody>
          <a:bodyPr>
            <a:normAutofit fontScale="47500" lnSpcReduction="20000"/>
          </a:bodyPr>
          <a:lstStyle/>
          <a:p>
            <a:pPr marL="285750" indent="-285750" algn="l">
              <a:buFont typeface="Arial" panose="020B0604020202020204" pitchFamily="34" charset="0"/>
              <a:buChar char="•"/>
            </a:pPr>
            <a:r>
              <a:rPr lang="en-US" sz="3800" dirty="0">
                <a:solidFill>
                  <a:schemeClr val="tx1"/>
                </a:solidFill>
              </a:rPr>
              <a:t>JCAT Bundle R5 provides automatic log fetching API. In order to enable it, implement the following interface: </a:t>
            </a:r>
            <a:r>
              <a:rPr lang="en-US" sz="3800" dirty="0" err="1">
                <a:solidFill>
                  <a:schemeClr val="tx1"/>
                </a:solidFill>
                <a:latin typeface="Courier New" panose="02070309020205020404" pitchFamily="49" charset="0"/>
                <a:cs typeface="Courier New" panose="02070309020205020404" pitchFamily="49" charset="0"/>
              </a:rPr>
              <a:t>se.ericsson.jcat.fw.fetchlog.FetchLog</a:t>
            </a:r>
            <a:r>
              <a:rPr lang="en-US" sz="3800" dirty="0">
                <a:solidFill>
                  <a:schemeClr val="tx1"/>
                </a:solidFill>
              </a:rPr>
              <a:t> , which is test engine independent. </a:t>
            </a:r>
          </a:p>
          <a:p>
            <a:pPr algn="l"/>
            <a:endParaRPr lang="en-US" sz="2000" dirty="0">
              <a:solidFill>
                <a:schemeClr val="tx1"/>
              </a:solidFill>
            </a:endParaRPr>
          </a:p>
          <a:p>
            <a:pPr algn="l"/>
            <a:r>
              <a:rPr lang="ru-RU" altLang="ru-RU" sz="2400" b="1" dirty="0" err="1">
                <a:solidFill>
                  <a:srgbClr val="000080"/>
                </a:solidFill>
                <a:latin typeface="Courier New" panose="02070309020205020404" pitchFamily="49" charset="0"/>
                <a:cs typeface="Courier New" panose="02070309020205020404" pitchFamily="49" charset="0"/>
              </a:rPr>
              <a:t>import</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se.ericsson.jcat.fw.fetchlog.FetchLog</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b="1" dirty="0" err="1">
                <a:solidFill>
                  <a:srgbClr val="000080"/>
                </a:solidFill>
                <a:latin typeface="Courier New" panose="02070309020205020404" pitchFamily="49" charset="0"/>
                <a:cs typeface="Courier New" panose="02070309020205020404" pitchFamily="49" charset="0"/>
              </a:rPr>
              <a:t>import</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se.ericsson.jcat.fw.fetchlog.FetchLogContext</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 </a:t>
            </a:r>
            <a:r>
              <a:rPr lang="ru-RU" altLang="ru-RU" sz="2400" i="1" dirty="0" err="1">
                <a:solidFill>
                  <a:srgbClr val="808080"/>
                </a:solidFill>
                <a:latin typeface="Courier New" panose="02070309020205020404" pitchFamily="49" charset="0"/>
                <a:cs typeface="Courier New" panose="02070309020205020404" pitchFamily="49" charset="0"/>
              </a:rPr>
              <a:t>An</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example</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which</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demonstrates</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on</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how</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to</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implement</a:t>
            </a:r>
            <a:r>
              <a:rPr lang="ru-RU" altLang="ru-RU" sz="2400" i="1" dirty="0">
                <a:solidFill>
                  <a:srgbClr val="808080"/>
                </a:solidFill>
                <a:latin typeface="Courier New" panose="02070309020205020404" pitchFamily="49" charset="0"/>
                <a:cs typeface="Courier New" panose="02070309020205020404" pitchFamily="49" charset="0"/>
              </a:rPr>
              <a:t> a </a:t>
            </a:r>
            <a:r>
              <a:rPr lang="ru-RU" altLang="ru-RU" sz="2400" i="1" dirty="0" err="1">
                <a:solidFill>
                  <a:srgbClr val="808080"/>
                </a:solidFill>
                <a:latin typeface="Courier New" panose="02070309020205020404" pitchFamily="49" charset="0"/>
                <a:cs typeface="Courier New" panose="02070309020205020404" pitchFamily="49" charset="0"/>
              </a:rPr>
              <a:t>custom</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FetchLog</a:t>
            </a:r>
            <a:r>
              <a:rPr lang="ru-RU" altLang="ru-RU" sz="2400" i="1" dirty="0">
                <a:solidFill>
                  <a:srgbClr val="808080"/>
                </a:solidFill>
                <a:latin typeface="Courier New" panose="02070309020205020404" pitchFamily="49" charset="0"/>
                <a:cs typeface="Courier New" panose="02070309020205020404" pitchFamily="49" charset="0"/>
              </a:rPr>
              <a:t>.</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b="1" dirty="0" err="1">
                <a:solidFill>
                  <a:srgbClr val="000080"/>
                </a:solidFill>
                <a:latin typeface="Courier New" panose="02070309020205020404" pitchFamily="49" charset="0"/>
                <a:cs typeface="Courier New" panose="02070309020205020404" pitchFamily="49" charset="0"/>
              </a:rPr>
              <a:t>public</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class</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MyFetchLog</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implements</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FetchLog</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 </a:t>
            </a:r>
            <a:r>
              <a:rPr lang="ru-RU" altLang="ru-RU" sz="2400" i="1" dirty="0" err="1">
                <a:solidFill>
                  <a:srgbClr val="808080"/>
                </a:solidFill>
                <a:latin typeface="Courier New" panose="02070309020205020404" pitchFamily="49" charset="0"/>
                <a:cs typeface="Courier New" panose="02070309020205020404" pitchFamily="49" charset="0"/>
              </a:rPr>
              <a:t>Method</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for</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collecting</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the</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actual</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logs</a:t>
            </a:r>
            <a:r>
              <a:rPr lang="ru-RU" altLang="ru-RU" sz="2400" i="1" dirty="0">
                <a:solidFill>
                  <a:srgbClr val="808080"/>
                </a:solidFill>
                <a:latin typeface="Courier New" panose="02070309020205020404" pitchFamily="49" charset="0"/>
                <a:cs typeface="Courier New" panose="02070309020205020404" pitchFamily="49" charset="0"/>
              </a:rPr>
              <a:t>.</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 </a:t>
            </a:r>
            <a:r>
              <a:rPr lang="ru-RU" altLang="ru-RU" sz="2400" b="1" i="1" dirty="0">
                <a:solidFill>
                  <a:srgbClr val="808080"/>
                </a:solidFill>
                <a:latin typeface="Courier New" panose="02070309020205020404" pitchFamily="49" charset="0"/>
                <a:cs typeface="Courier New" panose="02070309020205020404" pitchFamily="49" charset="0"/>
              </a:rPr>
              <a:t>@</a:t>
            </a:r>
            <a:r>
              <a:rPr lang="ru-RU" altLang="ru-RU" sz="2400" b="1" i="1" dirty="0" err="1">
                <a:solidFill>
                  <a:srgbClr val="808080"/>
                </a:solidFill>
                <a:latin typeface="Courier New" panose="02070309020205020404" pitchFamily="49" charset="0"/>
                <a:cs typeface="Courier New" panose="02070309020205020404" pitchFamily="49" charset="0"/>
              </a:rPr>
              <a:t>param</a:t>
            </a:r>
            <a:r>
              <a:rPr lang="ru-RU" altLang="ru-RU" sz="2400" b="1" i="1" dirty="0">
                <a:solidFill>
                  <a:srgbClr val="808080"/>
                </a:solidFill>
                <a:latin typeface="Courier New" panose="02070309020205020404" pitchFamily="49" charset="0"/>
                <a:cs typeface="Courier New" panose="02070309020205020404" pitchFamily="49" charset="0"/>
              </a:rPr>
              <a:t> </a:t>
            </a:r>
            <a:r>
              <a:rPr lang="ru-RU" altLang="ru-RU" sz="2400" b="1" i="1" dirty="0" err="1">
                <a:solidFill>
                  <a:srgbClr val="3D3D3D"/>
                </a:solidFill>
                <a:latin typeface="Courier New" panose="02070309020205020404" pitchFamily="49" charset="0"/>
                <a:cs typeface="Courier New" panose="02070309020205020404" pitchFamily="49" charset="0"/>
              </a:rPr>
              <a:t>context</a:t>
            </a:r>
            <a:r>
              <a:rPr lang="ru-RU" altLang="ru-RU" sz="2400" b="1" i="1" dirty="0">
                <a:solidFill>
                  <a:srgbClr val="3D3D3D"/>
                </a:solidFill>
                <a:latin typeface="Courier New" panose="02070309020205020404" pitchFamily="49" charset="0"/>
                <a:cs typeface="Courier New" panose="02070309020205020404" pitchFamily="49" charset="0"/>
              </a:rPr>
              <a:t/>
            </a:r>
            <a:br>
              <a:rPr lang="ru-RU" altLang="ru-RU" sz="2400" b="1" i="1" dirty="0">
                <a:solidFill>
                  <a:srgbClr val="3D3D3D"/>
                </a:solidFill>
                <a:latin typeface="Courier New" panose="02070309020205020404" pitchFamily="49" charset="0"/>
                <a:cs typeface="Courier New" panose="02070309020205020404" pitchFamily="49" charset="0"/>
              </a:rPr>
            </a:br>
            <a:r>
              <a:rPr lang="ru-RU" altLang="ru-RU" sz="2400" b="1" i="1" dirty="0">
                <a:solidFill>
                  <a:srgbClr val="3D3D3D"/>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the</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current</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context</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for</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log</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fetching</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Contains</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reference</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to</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JcatTestCase</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and</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root</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log</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path</a:t>
            </a:r>
            <a:r>
              <a:rPr lang="ru-RU" altLang="ru-RU" sz="2400" i="1" dirty="0">
                <a:solidFill>
                  <a:srgbClr val="808080"/>
                </a:solidFill>
                <a:latin typeface="Courier New" panose="02070309020205020404" pitchFamily="49" charset="0"/>
                <a:cs typeface="Courier New" panose="02070309020205020404" pitchFamily="49" charset="0"/>
              </a:rPr>
              <a:t>.</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public</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void</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fetchLogs</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err="1">
                <a:solidFill>
                  <a:srgbClr val="000000"/>
                </a:solidFill>
                <a:latin typeface="Courier New" panose="02070309020205020404" pitchFamily="49" charset="0"/>
                <a:cs typeface="Courier New" panose="02070309020205020404" pitchFamily="49" charset="0"/>
              </a:rPr>
              <a:t>FetchLogContext</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context</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 </a:t>
            </a:r>
            <a:r>
              <a:rPr lang="ru-RU" altLang="ru-RU" sz="2400" i="1" dirty="0" err="1">
                <a:solidFill>
                  <a:srgbClr val="808080"/>
                </a:solidFill>
                <a:latin typeface="Courier New" panose="02070309020205020404" pitchFamily="49" charset="0"/>
                <a:cs typeface="Courier New" panose="02070309020205020404" pitchFamily="49" charset="0"/>
              </a:rPr>
              <a:t>Method</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should</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return</a:t>
            </a:r>
            <a:r>
              <a:rPr lang="ru-RU" altLang="ru-RU" sz="2400" i="1" dirty="0">
                <a:solidFill>
                  <a:srgbClr val="808080"/>
                </a:solidFill>
                <a:latin typeface="Courier New" panose="02070309020205020404" pitchFamily="49" charset="0"/>
                <a:cs typeface="Courier New" panose="02070309020205020404" pitchFamily="49" charset="0"/>
              </a:rPr>
              <a:t> a </a:t>
            </a:r>
            <a:r>
              <a:rPr lang="ru-RU" altLang="ru-RU" sz="2400" i="1" dirty="0" err="1">
                <a:solidFill>
                  <a:srgbClr val="808080"/>
                </a:solidFill>
                <a:latin typeface="Courier New" panose="02070309020205020404" pitchFamily="49" charset="0"/>
                <a:cs typeface="Courier New" panose="02070309020205020404" pitchFamily="49" charset="0"/>
              </a:rPr>
              <a:t>unique</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name</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for</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this</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implementation</a:t>
            </a:r>
            <a:r>
              <a:rPr lang="ru-RU" altLang="ru-RU" sz="2400" i="1" dirty="0">
                <a:solidFill>
                  <a:srgbClr val="808080"/>
                </a:solidFill>
                <a:latin typeface="Courier New" panose="02070309020205020404" pitchFamily="49" charset="0"/>
                <a:cs typeface="Courier New" panose="02070309020205020404" pitchFamily="49" charset="0"/>
              </a:rPr>
              <a:t>.</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 </a:t>
            </a:r>
            <a:r>
              <a:rPr lang="ru-RU" altLang="ru-RU" sz="2400" b="1" i="1" dirty="0">
                <a:solidFill>
                  <a:srgbClr val="808080"/>
                </a:solidFill>
                <a:latin typeface="Courier New" panose="02070309020205020404" pitchFamily="49" charset="0"/>
                <a:cs typeface="Courier New" panose="02070309020205020404" pitchFamily="49" charset="0"/>
              </a:rPr>
              <a:t>@</a:t>
            </a:r>
            <a:r>
              <a:rPr lang="ru-RU" altLang="ru-RU" sz="2400" b="1" i="1" dirty="0" err="1">
                <a:solidFill>
                  <a:srgbClr val="808080"/>
                </a:solidFill>
                <a:latin typeface="Courier New" panose="02070309020205020404" pitchFamily="49" charset="0"/>
                <a:cs typeface="Courier New" panose="02070309020205020404" pitchFamily="49" charset="0"/>
              </a:rPr>
              <a:t>return</a:t>
            </a:r>
            <a:r>
              <a:rPr lang="ru-RU" altLang="ru-RU" sz="2400" b="1"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unique</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name</a:t>
            </a:r>
            <a:r>
              <a:rPr lang="ru-RU" altLang="ru-RU" sz="2400" i="1" dirty="0">
                <a:solidFill>
                  <a:srgbClr val="808080"/>
                </a:solidFill>
                <a:latin typeface="Courier New" panose="02070309020205020404" pitchFamily="49" charset="0"/>
                <a:cs typeface="Courier New" panose="02070309020205020404" pitchFamily="49" charset="0"/>
              </a:rPr>
              <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public</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String</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getName</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return</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b="1" dirty="0">
                <a:solidFill>
                  <a:srgbClr val="008000"/>
                </a:solidFill>
                <a:latin typeface="Courier New" panose="02070309020205020404" pitchFamily="49" charset="0"/>
                <a:cs typeface="Courier New" panose="02070309020205020404" pitchFamily="49" charset="0"/>
              </a:rPr>
              <a:t>"</a:t>
            </a:r>
            <a:r>
              <a:rPr lang="ru-RU" altLang="ru-RU" sz="2400" b="1" dirty="0" err="1">
                <a:solidFill>
                  <a:srgbClr val="008000"/>
                </a:solidFill>
                <a:latin typeface="Courier New" panose="02070309020205020404" pitchFamily="49" charset="0"/>
                <a:cs typeface="Courier New" panose="02070309020205020404" pitchFamily="49" charset="0"/>
              </a:rPr>
              <a:t>unique_name</a:t>
            </a:r>
            <a:r>
              <a:rPr lang="ru-RU" altLang="ru-RU" sz="2400" b="1" dirty="0">
                <a:solidFill>
                  <a:srgbClr val="008000"/>
                </a:solidFill>
                <a:latin typeface="Courier New" panose="02070309020205020404" pitchFamily="49" charset="0"/>
                <a:cs typeface="Courier New" panose="02070309020205020404" pitchFamily="49" charset="0"/>
              </a:rPr>
              <a:t>"</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 </a:t>
            </a:r>
            <a:r>
              <a:rPr lang="ru-RU" altLang="ru-RU" sz="2400" i="1" dirty="0" err="1">
                <a:solidFill>
                  <a:srgbClr val="808080"/>
                </a:solidFill>
                <a:latin typeface="Courier New" panose="02070309020205020404" pitchFamily="49" charset="0"/>
                <a:cs typeface="Courier New" panose="02070309020205020404" pitchFamily="49" charset="0"/>
              </a:rPr>
              <a:t>Method</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should</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return</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path</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to</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where</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the</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logs</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have</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been</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stored</a:t>
            </a:r>
            <a:r>
              <a:rPr lang="ru-RU" altLang="ru-RU" sz="2400" i="1" dirty="0">
                <a:solidFill>
                  <a:srgbClr val="808080"/>
                </a:solidFill>
                <a:latin typeface="Courier New" panose="02070309020205020404" pitchFamily="49" charset="0"/>
                <a:cs typeface="Courier New" panose="02070309020205020404" pitchFamily="49" charset="0"/>
              </a:rPr>
              <a:t>.</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 </a:t>
            </a:r>
            <a:r>
              <a:rPr lang="ru-RU" altLang="ru-RU" sz="2400" i="1" dirty="0" err="1">
                <a:solidFill>
                  <a:srgbClr val="808080"/>
                </a:solidFill>
                <a:latin typeface="Courier New" panose="02070309020205020404" pitchFamily="49" charset="0"/>
                <a:cs typeface="Courier New" panose="02070309020205020404" pitchFamily="49" charset="0"/>
              </a:rPr>
              <a:t>This</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path</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is</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published</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in</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the</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html</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logs</a:t>
            </a:r>
            <a:r>
              <a:rPr lang="ru-RU" altLang="ru-RU" sz="2400" i="1" dirty="0">
                <a:solidFill>
                  <a:srgbClr val="808080"/>
                </a:solidFill>
                <a:latin typeface="Courier New" panose="02070309020205020404" pitchFamily="49" charset="0"/>
                <a:cs typeface="Courier New" panose="02070309020205020404" pitchFamily="49" charset="0"/>
              </a:rPr>
              <a:t>.</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 </a:t>
            </a:r>
            <a:r>
              <a:rPr lang="ru-RU" altLang="ru-RU" sz="2400" b="1" i="1" dirty="0">
                <a:solidFill>
                  <a:srgbClr val="808080"/>
                </a:solidFill>
                <a:latin typeface="Courier New" panose="02070309020205020404" pitchFamily="49" charset="0"/>
                <a:cs typeface="Courier New" panose="02070309020205020404" pitchFamily="49" charset="0"/>
              </a:rPr>
              <a:t>@</a:t>
            </a:r>
            <a:r>
              <a:rPr lang="ru-RU" altLang="ru-RU" sz="2400" b="1" i="1" dirty="0" err="1">
                <a:solidFill>
                  <a:srgbClr val="808080"/>
                </a:solidFill>
                <a:latin typeface="Courier New" panose="02070309020205020404" pitchFamily="49" charset="0"/>
                <a:cs typeface="Courier New" panose="02070309020205020404" pitchFamily="49" charset="0"/>
              </a:rPr>
              <a:t>return</a:t>
            </a:r>
            <a:r>
              <a:rPr lang="ru-RU" altLang="ru-RU" sz="2400" b="1"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the</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absolute</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path</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to</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the</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collected</a:t>
            </a: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err="1">
                <a:solidFill>
                  <a:srgbClr val="808080"/>
                </a:solidFill>
                <a:latin typeface="Courier New" panose="02070309020205020404" pitchFamily="49" charset="0"/>
                <a:cs typeface="Courier New" panose="02070309020205020404" pitchFamily="49" charset="0"/>
              </a:rPr>
              <a:t>logs</a:t>
            </a:r>
            <a:r>
              <a:rPr lang="ru-RU" altLang="ru-RU" sz="2400" i="1" dirty="0">
                <a:solidFill>
                  <a:srgbClr val="808080"/>
                </a:solidFill>
                <a:latin typeface="Courier New" panose="02070309020205020404" pitchFamily="49" charset="0"/>
                <a:cs typeface="Courier New" panose="02070309020205020404" pitchFamily="49" charset="0"/>
              </a:rPr>
              <a:t>.</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public</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String</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getPath</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return</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b="1" dirty="0">
                <a:solidFill>
                  <a:srgbClr val="008000"/>
                </a:solidFill>
                <a:latin typeface="Courier New" panose="02070309020205020404" pitchFamily="49" charset="0"/>
                <a:cs typeface="Courier New" panose="02070309020205020404" pitchFamily="49" charset="0"/>
              </a:rPr>
              <a:t>"</a:t>
            </a:r>
            <a:r>
              <a:rPr lang="ru-RU" altLang="ru-RU" sz="2400" b="1" dirty="0" err="1">
                <a:solidFill>
                  <a:srgbClr val="008000"/>
                </a:solidFill>
                <a:latin typeface="Courier New" panose="02070309020205020404" pitchFamily="49" charset="0"/>
                <a:cs typeface="Courier New" panose="02070309020205020404" pitchFamily="49" charset="0"/>
              </a:rPr>
              <a:t>absolute_path</a:t>
            </a:r>
            <a:r>
              <a:rPr lang="ru-RU" altLang="ru-RU" sz="2400" b="1" dirty="0">
                <a:solidFill>
                  <a:srgbClr val="008000"/>
                </a:solidFill>
                <a:latin typeface="Courier New" panose="02070309020205020404" pitchFamily="49" charset="0"/>
                <a:cs typeface="Courier New" panose="02070309020205020404" pitchFamily="49" charset="0"/>
              </a:rPr>
              <a:t>"</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smtClean="0">
                <a:solidFill>
                  <a:srgbClr val="000000"/>
                </a:solidFill>
                <a:latin typeface="Courier New" panose="02070309020205020404" pitchFamily="49" charset="0"/>
                <a:cs typeface="Courier New" panose="02070309020205020404" pitchFamily="49" charset="0"/>
              </a:rPr>
              <a:t>}</a:t>
            </a:r>
            <a:endParaRPr lang="ru-RU" altLang="ru-RU" sz="2400" dirty="0">
              <a:solidFill>
                <a:schemeClr val="tx1"/>
              </a:solidFill>
              <a:latin typeface="Arial" panose="020B0604020202020204" pitchFamily="34" charset="0"/>
            </a:endParaRPr>
          </a:p>
        </p:txBody>
      </p:sp>
    </p:spTree>
    <p:extLst>
      <p:ext uri="{BB962C8B-B14F-4D97-AF65-F5344CB8AC3E}">
        <p14:creationId xmlns:p14="http://schemas.microsoft.com/office/powerpoint/2010/main" val="4095015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83432" y="116632"/>
            <a:ext cx="9649072" cy="720080"/>
          </a:xfrm>
        </p:spPr>
        <p:txBody>
          <a:bodyPr>
            <a:noAutofit/>
          </a:bodyPr>
          <a:lstStyle/>
          <a:p>
            <a:r>
              <a:rPr lang="en-US" dirty="0"/>
              <a:t>JCAT </a:t>
            </a:r>
            <a:r>
              <a:rPr lang="en-US" dirty="0" err="1"/>
              <a:t>FetchLog</a:t>
            </a:r>
            <a:endParaRPr lang="en-US" dirty="0"/>
          </a:p>
        </p:txBody>
      </p:sp>
      <p:sp>
        <p:nvSpPr>
          <p:cNvPr id="3" name="Подзаголовок 2"/>
          <p:cNvSpPr>
            <a:spLocks noGrp="1"/>
          </p:cNvSpPr>
          <p:nvPr>
            <p:ph type="subTitle" idx="1"/>
          </p:nvPr>
        </p:nvSpPr>
        <p:spPr>
          <a:xfrm>
            <a:off x="407368" y="980731"/>
            <a:ext cx="11305256" cy="1800197"/>
          </a:xfrm>
        </p:spPr>
        <p:txBody>
          <a:bodyPr>
            <a:normAutofit fontScale="55000" lnSpcReduction="20000"/>
          </a:bodyPr>
          <a:lstStyle/>
          <a:p>
            <a:pPr marL="285750" indent="-285750" algn="l">
              <a:buFont typeface="Arial" panose="020B0604020202020204" pitchFamily="34" charset="0"/>
              <a:buChar char="•"/>
            </a:pPr>
            <a:r>
              <a:rPr lang="en-US" sz="4000" dirty="0">
                <a:solidFill>
                  <a:schemeClr val="tx1"/>
                </a:solidFill>
              </a:rPr>
              <a:t>Register fetch log instance</a:t>
            </a:r>
          </a:p>
          <a:p>
            <a:pPr marL="285750" indent="-285750" algn="l">
              <a:buFont typeface="Arial" panose="020B0604020202020204" pitchFamily="34" charset="0"/>
              <a:buChar char="•"/>
            </a:pPr>
            <a:r>
              <a:rPr lang="en-US" sz="4000" dirty="0">
                <a:solidFill>
                  <a:schemeClr val="tx1"/>
                </a:solidFill>
              </a:rPr>
              <a:t>Use </a:t>
            </a:r>
            <a:r>
              <a:rPr lang="en-US" sz="4000" dirty="0" err="1">
                <a:solidFill>
                  <a:schemeClr val="tx1"/>
                </a:solidFill>
              </a:rPr>
              <a:t>FetchLogHolder.getInstance</a:t>
            </a:r>
            <a:r>
              <a:rPr lang="en-US" sz="4000" dirty="0">
                <a:solidFill>
                  <a:schemeClr val="tx1"/>
                </a:solidFill>
              </a:rPr>
              <a:t>().</a:t>
            </a:r>
            <a:r>
              <a:rPr lang="en-US" sz="4000" dirty="0" err="1">
                <a:solidFill>
                  <a:schemeClr val="tx1"/>
                </a:solidFill>
              </a:rPr>
              <a:t>addFetchLogInstance</a:t>
            </a:r>
            <a:r>
              <a:rPr lang="en-US" sz="4000" dirty="0">
                <a:solidFill>
                  <a:schemeClr val="tx1"/>
                </a:solidFill>
              </a:rPr>
              <a:t>(</a:t>
            </a:r>
            <a:r>
              <a:rPr lang="en-US" sz="4000" dirty="0" err="1">
                <a:solidFill>
                  <a:schemeClr val="tx1"/>
                </a:solidFill>
              </a:rPr>
              <a:t>se.ericsson.jcat.fw.fetchlog.FetchLog</a:t>
            </a:r>
            <a:r>
              <a:rPr lang="en-US" sz="4000" dirty="0">
                <a:solidFill>
                  <a:schemeClr val="tx1"/>
                </a:solidFill>
              </a:rPr>
              <a:t>) API to register fetch logs. </a:t>
            </a:r>
          </a:p>
          <a:p>
            <a:pPr algn="l"/>
            <a:endParaRPr lang="en-US" sz="4000" dirty="0">
              <a:solidFill>
                <a:schemeClr val="tx1"/>
              </a:solidFill>
            </a:endParaRPr>
          </a:p>
          <a:p>
            <a:pPr algn="l"/>
            <a:r>
              <a:rPr lang="ru-RU" altLang="ru-RU" sz="2000" dirty="0" err="1">
                <a:solidFill>
                  <a:srgbClr val="000000"/>
                </a:solidFill>
                <a:latin typeface="Courier New" panose="02070309020205020404" pitchFamily="49" charset="0"/>
                <a:cs typeface="Courier New" panose="02070309020205020404" pitchFamily="49" charset="0"/>
              </a:rPr>
              <a:t>FetchLogHolder.getInstance</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000000"/>
                </a:solidFill>
                <a:latin typeface="Courier New" panose="02070309020205020404" pitchFamily="49" charset="0"/>
                <a:cs typeface="Courier New" panose="02070309020205020404" pitchFamily="49" charset="0"/>
              </a:rPr>
              <a:t>addFetchLogInstance</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000080"/>
                </a:solidFill>
                <a:latin typeface="Courier New" panose="02070309020205020404" pitchFamily="49" charset="0"/>
                <a:cs typeface="Courier New" panose="02070309020205020404" pitchFamily="49" charset="0"/>
              </a:rPr>
              <a:t>new</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MyFetchLog</a:t>
            </a:r>
            <a:r>
              <a:rPr lang="ru-RU" altLang="ru-RU" sz="2000" dirty="0">
                <a:solidFill>
                  <a:srgbClr val="000000"/>
                </a:solidFill>
                <a:latin typeface="Courier New" panose="02070309020205020404" pitchFamily="49" charset="0"/>
                <a:cs typeface="Courier New" panose="02070309020205020404" pitchFamily="49" charset="0"/>
              </a:rPr>
              <a:t>());</a:t>
            </a:r>
            <a:endParaRPr lang="ru-RU" altLang="ru-RU" sz="2000" dirty="0">
              <a:solidFill>
                <a:schemeClr val="tx1"/>
              </a:solidFill>
              <a:latin typeface="Arial" panose="020B0604020202020204" pitchFamily="34" charset="0"/>
            </a:endParaRPr>
          </a:p>
          <a:p>
            <a:pPr algn="l"/>
            <a:endParaRPr lang="en-US" sz="2000" dirty="0">
              <a:solidFill>
                <a:schemeClr val="tx1"/>
              </a:solidFill>
            </a:endParaRPr>
          </a:p>
        </p:txBody>
      </p:sp>
    </p:spTree>
    <p:extLst>
      <p:ext uri="{BB962C8B-B14F-4D97-AF65-F5344CB8AC3E}">
        <p14:creationId xmlns:p14="http://schemas.microsoft.com/office/powerpoint/2010/main" val="1052225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83432" y="116632"/>
            <a:ext cx="9649072" cy="720080"/>
          </a:xfrm>
        </p:spPr>
        <p:txBody>
          <a:bodyPr>
            <a:noAutofit/>
          </a:bodyPr>
          <a:lstStyle/>
          <a:p>
            <a:r>
              <a:rPr lang="en-US" dirty="0"/>
              <a:t>JCAT </a:t>
            </a:r>
            <a:r>
              <a:rPr lang="en-US" dirty="0" err="1"/>
              <a:t>FetchLog</a:t>
            </a:r>
            <a:endParaRPr lang="en-US" dirty="0"/>
          </a:p>
        </p:txBody>
      </p:sp>
      <p:sp>
        <p:nvSpPr>
          <p:cNvPr id="3" name="Подзаголовок 2"/>
          <p:cNvSpPr>
            <a:spLocks noGrp="1"/>
          </p:cNvSpPr>
          <p:nvPr>
            <p:ph type="subTitle" idx="1"/>
          </p:nvPr>
        </p:nvSpPr>
        <p:spPr>
          <a:xfrm>
            <a:off x="407368" y="980730"/>
            <a:ext cx="11305256" cy="5688631"/>
          </a:xfrm>
        </p:spPr>
        <p:txBody>
          <a:bodyPr>
            <a:normAutofit fontScale="40000" lnSpcReduction="20000"/>
          </a:bodyPr>
          <a:lstStyle/>
          <a:p>
            <a:pPr algn="l"/>
            <a:r>
              <a:rPr lang="en-US" sz="4000" dirty="0">
                <a:solidFill>
                  <a:schemeClr val="tx1"/>
                </a:solidFill>
              </a:rPr>
              <a:t>When will the fetch log be called?</a:t>
            </a:r>
          </a:p>
          <a:p>
            <a:pPr algn="l"/>
            <a:r>
              <a:rPr lang="en-US" sz="4000" dirty="0">
                <a:solidFill>
                  <a:schemeClr val="tx1"/>
                </a:solidFill>
              </a:rPr>
              <a:t>By default, the fetch log will be called when a test case has failed. But in R5 you can also run </a:t>
            </a:r>
            <a:r>
              <a:rPr lang="en-US" sz="4000" dirty="0" err="1">
                <a:solidFill>
                  <a:schemeClr val="tx1"/>
                </a:solidFill>
              </a:rPr>
              <a:t>FetchLog</a:t>
            </a:r>
            <a:r>
              <a:rPr lang="en-US" sz="4000" dirty="0">
                <a:solidFill>
                  <a:schemeClr val="tx1"/>
                </a:solidFill>
              </a:rPr>
              <a:t> when a test case passed with annotation </a:t>
            </a:r>
            <a:r>
              <a:rPr lang="en-US" sz="4000" dirty="0" err="1">
                <a:solidFill>
                  <a:schemeClr val="tx1"/>
                </a:solidFill>
              </a:rPr>
              <a:t>JcatFetchLog</a:t>
            </a:r>
            <a:r>
              <a:rPr lang="en-US" sz="4000" dirty="0">
                <a:solidFill>
                  <a:schemeClr val="tx1"/>
                </a:solidFill>
              </a:rPr>
              <a:t>. The annotation @</a:t>
            </a:r>
            <a:r>
              <a:rPr lang="en-US" sz="4000" dirty="0" err="1">
                <a:solidFill>
                  <a:schemeClr val="tx1"/>
                </a:solidFill>
              </a:rPr>
              <a:t>JcatFetchLog</a:t>
            </a:r>
            <a:r>
              <a:rPr lang="en-US" sz="4000" dirty="0">
                <a:solidFill>
                  <a:schemeClr val="tx1"/>
                </a:solidFill>
              </a:rPr>
              <a:t> can be used on both class and method level. The method level annotation will override the class level annotation. </a:t>
            </a:r>
            <a:endParaRPr lang="ru-RU" sz="4000" dirty="0">
              <a:solidFill>
                <a:schemeClr val="tx1"/>
              </a:solidFill>
            </a:endParaRPr>
          </a:p>
          <a:p>
            <a:pPr algn="l"/>
            <a:endParaRPr lang="en-US" sz="3600" dirty="0">
              <a:solidFill>
                <a:schemeClr val="tx1"/>
              </a:solidFill>
            </a:endParaRPr>
          </a:p>
          <a:p>
            <a:pPr algn="l"/>
            <a:r>
              <a:rPr lang="ru-RU" altLang="ru-RU" sz="2800" b="1" dirty="0" err="1">
                <a:solidFill>
                  <a:srgbClr val="000080"/>
                </a:solidFill>
                <a:latin typeface="Courier New" panose="02070309020205020404" pitchFamily="49" charset="0"/>
                <a:cs typeface="Courier New" panose="02070309020205020404" pitchFamily="49" charset="0"/>
              </a:rPr>
              <a:t>import</a:t>
            </a:r>
            <a:r>
              <a:rPr lang="ru-RU" altLang="ru-RU" sz="2800" b="1" dirty="0">
                <a:solidFill>
                  <a:srgbClr val="000080"/>
                </a:solidFill>
                <a:latin typeface="Courier New" panose="02070309020205020404" pitchFamily="49" charset="0"/>
                <a:cs typeface="Courier New" panose="02070309020205020404" pitchFamily="49" charset="0"/>
              </a:rPr>
              <a:t> </a:t>
            </a:r>
            <a:r>
              <a:rPr lang="ru-RU" altLang="ru-RU" sz="2800" dirty="0" err="1">
                <a:solidFill>
                  <a:srgbClr val="000000"/>
                </a:solidFill>
                <a:latin typeface="Courier New" panose="02070309020205020404" pitchFamily="49" charset="0"/>
                <a:cs typeface="Courier New" panose="02070309020205020404" pitchFamily="49" charset="0"/>
              </a:rPr>
              <a:t>org.testng.annotations.</a:t>
            </a:r>
            <a:r>
              <a:rPr lang="ru-RU" altLang="ru-RU" sz="2800" dirty="0" err="1">
                <a:solidFill>
                  <a:srgbClr val="808000"/>
                </a:solidFill>
                <a:latin typeface="Courier New" panose="02070309020205020404" pitchFamily="49" charset="0"/>
                <a:cs typeface="Courier New" panose="02070309020205020404" pitchFamily="49" charset="0"/>
              </a:rPr>
              <a:t>Test</a:t>
            </a:r>
            <a:r>
              <a:rPr lang="ru-RU" altLang="ru-RU" sz="2800" dirty="0">
                <a:solidFill>
                  <a:srgbClr val="000000"/>
                </a:solidFill>
                <a:latin typeface="Courier New" panose="02070309020205020404" pitchFamily="49" charset="0"/>
                <a:cs typeface="Courier New" panose="02070309020205020404" pitchFamily="49" charset="0"/>
              </a:rPr>
              <a:t>;</a:t>
            </a:r>
            <a:br>
              <a:rPr lang="ru-RU" altLang="ru-RU" sz="2800" dirty="0">
                <a:solidFill>
                  <a:srgbClr val="000000"/>
                </a:solidFill>
                <a:latin typeface="Courier New" panose="02070309020205020404" pitchFamily="49" charset="0"/>
                <a:cs typeface="Courier New" panose="02070309020205020404" pitchFamily="49" charset="0"/>
              </a:rPr>
            </a:br>
            <a:r>
              <a:rPr lang="ru-RU" altLang="ru-RU" sz="2800" b="1" dirty="0" err="1">
                <a:solidFill>
                  <a:srgbClr val="000080"/>
                </a:solidFill>
                <a:latin typeface="Courier New" panose="02070309020205020404" pitchFamily="49" charset="0"/>
                <a:cs typeface="Courier New" panose="02070309020205020404" pitchFamily="49" charset="0"/>
              </a:rPr>
              <a:t>import</a:t>
            </a:r>
            <a:r>
              <a:rPr lang="ru-RU" altLang="ru-RU" sz="2800" b="1" dirty="0">
                <a:solidFill>
                  <a:srgbClr val="000080"/>
                </a:solidFill>
                <a:latin typeface="Courier New" panose="02070309020205020404" pitchFamily="49" charset="0"/>
                <a:cs typeface="Courier New" panose="02070309020205020404" pitchFamily="49" charset="0"/>
              </a:rPr>
              <a:t> </a:t>
            </a:r>
            <a:r>
              <a:rPr lang="ru-RU" altLang="ru-RU" sz="2800" dirty="0" err="1">
                <a:solidFill>
                  <a:srgbClr val="000000"/>
                </a:solidFill>
                <a:latin typeface="Courier New" panose="02070309020205020404" pitchFamily="49" charset="0"/>
                <a:cs typeface="Courier New" panose="02070309020205020404" pitchFamily="49" charset="0"/>
              </a:rPr>
              <a:t>se.ericsson.jcat.fw.annotations.JcatFetchLog</a:t>
            </a:r>
            <a:r>
              <a:rPr lang="ru-RU" altLang="ru-RU" sz="2800" dirty="0">
                <a:solidFill>
                  <a:srgbClr val="000000"/>
                </a:solidFill>
                <a:latin typeface="Courier New" panose="02070309020205020404" pitchFamily="49" charset="0"/>
                <a:cs typeface="Courier New" panose="02070309020205020404" pitchFamily="49" charset="0"/>
              </a:rPr>
              <a:t>;</a:t>
            </a:r>
            <a:br>
              <a:rPr lang="ru-RU" altLang="ru-RU" sz="2800" dirty="0">
                <a:solidFill>
                  <a:srgbClr val="000000"/>
                </a:solidFill>
                <a:latin typeface="Courier New" panose="02070309020205020404" pitchFamily="49" charset="0"/>
                <a:cs typeface="Courier New" panose="02070309020205020404" pitchFamily="49" charset="0"/>
              </a:rPr>
            </a:br>
            <a:r>
              <a:rPr lang="ru-RU" altLang="ru-RU" sz="2800" b="1" dirty="0" err="1">
                <a:solidFill>
                  <a:srgbClr val="000080"/>
                </a:solidFill>
                <a:latin typeface="Courier New" panose="02070309020205020404" pitchFamily="49" charset="0"/>
                <a:cs typeface="Courier New" panose="02070309020205020404" pitchFamily="49" charset="0"/>
              </a:rPr>
              <a:t>import</a:t>
            </a:r>
            <a:r>
              <a:rPr lang="ru-RU" altLang="ru-RU" sz="2800" b="1" dirty="0">
                <a:solidFill>
                  <a:srgbClr val="000080"/>
                </a:solidFill>
                <a:latin typeface="Courier New" panose="02070309020205020404" pitchFamily="49" charset="0"/>
                <a:cs typeface="Courier New" panose="02070309020205020404" pitchFamily="49" charset="0"/>
              </a:rPr>
              <a:t> </a:t>
            </a:r>
            <a:r>
              <a:rPr lang="ru-RU" altLang="ru-RU" sz="2800" dirty="0" err="1">
                <a:solidFill>
                  <a:srgbClr val="000000"/>
                </a:solidFill>
                <a:latin typeface="Courier New" panose="02070309020205020404" pitchFamily="49" charset="0"/>
                <a:cs typeface="Courier New" panose="02070309020205020404" pitchFamily="49" charset="0"/>
              </a:rPr>
              <a:t>se.ericsson.jcat.fw.model.TestCaseResult</a:t>
            </a:r>
            <a:r>
              <a:rPr lang="ru-RU" altLang="ru-RU" sz="2800" dirty="0">
                <a:solidFill>
                  <a:srgbClr val="000000"/>
                </a:solidFill>
                <a:latin typeface="Courier New" panose="02070309020205020404" pitchFamily="49" charset="0"/>
                <a:cs typeface="Courier New" panose="02070309020205020404" pitchFamily="49" charset="0"/>
              </a:rPr>
              <a:t>;</a:t>
            </a:r>
            <a:br>
              <a:rPr lang="ru-RU" altLang="ru-RU" sz="2800" dirty="0">
                <a:solidFill>
                  <a:srgbClr val="000000"/>
                </a:solidFill>
                <a:latin typeface="Courier New" panose="02070309020205020404" pitchFamily="49" charset="0"/>
                <a:cs typeface="Courier New" panose="02070309020205020404" pitchFamily="49" charset="0"/>
              </a:rPr>
            </a:br>
            <a:r>
              <a:rPr lang="ru-RU" altLang="ru-RU" sz="2800" dirty="0">
                <a:solidFill>
                  <a:srgbClr val="000000"/>
                </a:solidFill>
                <a:latin typeface="Courier New" panose="02070309020205020404" pitchFamily="49" charset="0"/>
                <a:cs typeface="Courier New" panose="02070309020205020404" pitchFamily="49" charset="0"/>
              </a:rPr>
              <a:t/>
            </a:r>
            <a:br>
              <a:rPr lang="ru-RU" altLang="ru-RU" sz="2800" dirty="0">
                <a:solidFill>
                  <a:srgbClr val="000000"/>
                </a:solidFill>
                <a:latin typeface="Courier New" panose="02070309020205020404" pitchFamily="49" charset="0"/>
                <a:cs typeface="Courier New" panose="02070309020205020404" pitchFamily="49" charset="0"/>
              </a:rPr>
            </a:br>
            <a:r>
              <a:rPr lang="ru-RU" altLang="ru-RU" sz="2800" i="1" dirty="0">
                <a:solidFill>
                  <a:srgbClr val="808080"/>
                </a:solidFill>
                <a:latin typeface="Courier New" panose="02070309020205020404" pitchFamily="49" charset="0"/>
                <a:cs typeface="Courier New" panose="02070309020205020404" pitchFamily="49" charset="0"/>
              </a:rPr>
              <a:t>/**</a:t>
            </a:r>
            <a:br>
              <a:rPr lang="ru-RU" altLang="ru-RU" sz="2800" i="1" dirty="0">
                <a:solidFill>
                  <a:srgbClr val="808080"/>
                </a:solidFill>
                <a:latin typeface="Courier New" panose="02070309020205020404" pitchFamily="49" charset="0"/>
                <a:cs typeface="Courier New" panose="02070309020205020404" pitchFamily="49" charset="0"/>
              </a:rPr>
            </a:br>
            <a:r>
              <a:rPr lang="ru-RU" altLang="ru-RU" sz="2800" i="1" dirty="0">
                <a:solidFill>
                  <a:srgbClr val="808080"/>
                </a:solidFill>
                <a:latin typeface="Courier New" panose="02070309020205020404" pitchFamily="49" charset="0"/>
                <a:cs typeface="Courier New" panose="02070309020205020404" pitchFamily="49" charset="0"/>
              </a:rPr>
              <a:t> * </a:t>
            </a:r>
            <a:r>
              <a:rPr lang="ru-RU" altLang="ru-RU" sz="2800" i="1" dirty="0" err="1">
                <a:solidFill>
                  <a:srgbClr val="808080"/>
                </a:solidFill>
                <a:latin typeface="Courier New" panose="02070309020205020404" pitchFamily="49" charset="0"/>
                <a:cs typeface="Courier New" panose="02070309020205020404" pitchFamily="49" charset="0"/>
              </a:rPr>
              <a:t>We</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use</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JcatFetchLog</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annotation</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on</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class</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level</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to</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make</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sure</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that</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the</a:t>
            </a:r>
            <a:r>
              <a:rPr lang="ru-RU" altLang="ru-RU" sz="2800" i="1" dirty="0">
                <a:solidFill>
                  <a:srgbClr val="808080"/>
                </a:solidFill>
                <a:latin typeface="Courier New" panose="02070309020205020404" pitchFamily="49" charset="0"/>
                <a:cs typeface="Courier New" panose="02070309020205020404" pitchFamily="49" charset="0"/>
              </a:rPr>
              <a:t/>
            </a:r>
            <a:br>
              <a:rPr lang="ru-RU" altLang="ru-RU" sz="2800" i="1" dirty="0">
                <a:solidFill>
                  <a:srgbClr val="808080"/>
                </a:solidFill>
                <a:latin typeface="Courier New" panose="02070309020205020404" pitchFamily="49" charset="0"/>
                <a:cs typeface="Courier New" panose="02070309020205020404" pitchFamily="49" charset="0"/>
              </a:rPr>
            </a:br>
            <a:r>
              <a:rPr lang="ru-RU" altLang="ru-RU" sz="2800" i="1" dirty="0">
                <a:solidFill>
                  <a:srgbClr val="808080"/>
                </a:solidFill>
                <a:latin typeface="Courier New" panose="02070309020205020404" pitchFamily="49" charset="0"/>
                <a:cs typeface="Courier New" panose="02070309020205020404" pitchFamily="49" charset="0"/>
              </a:rPr>
              <a:t> * </a:t>
            </a:r>
            <a:r>
              <a:rPr lang="ru-RU" altLang="ru-RU" sz="2800" i="1" dirty="0" err="1">
                <a:solidFill>
                  <a:srgbClr val="808080"/>
                </a:solidFill>
                <a:latin typeface="Courier New" panose="02070309020205020404" pitchFamily="49" charset="0"/>
                <a:cs typeface="Courier New" panose="02070309020205020404" pitchFamily="49" charset="0"/>
              </a:rPr>
              <a:t>fetch</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log</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will</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be</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called</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for</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all</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test</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cases</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in</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this</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class</a:t>
            </a:r>
            <a:r>
              <a:rPr lang="ru-RU" altLang="ru-RU" sz="2800" i="1" dirty="0">
                <a:solidFill>
                  <a:srgbClr val="808080"/>
                </a:solidFill>
                <a:latin typeface="Courier New" panose="02070309020205020404" pitchFamily="49" charset="0"/>
                <a:cs typeface="Courier New" panose="02070309020205020404" pitchFamily="49" charset="0"/>
              </a:rPr>
              <a:t>.</a:t>
            </a:r>
            <a:br>
              <a:rPr lang="ru-RU" altLang="ru-RU" sz="2800" i="1" dirty="0">
                <a:solidFill>
                  <a:srgbClr val="808080"/>
                </a:solidFill>
                <a:latin typeface="Courier New" panose="02070309020205020404" pitchFamily="49" charset="0"/>
                <a:cs typeface="Courier New" panose="02070309020205020404" pitchFamily="49" charset="0"/>
              </a:rPr>
            </a:br>
            <a:r>
              <a:rPr lang="ru-RU" altLang="ru-RU" sz="2800" i="1" dirty="0">
                <a:solidFill>
                  <a:srgbClr val="808080"/>
                </a:solidFill>
                <a:latin typeface="Courier New" panose="02070309020205020404" pitchFamily="49" charset="0"/>
                <a:cs typeface="Courier New" panose="02070309020205020404" pitchFamily="49" charset="0"/>
              </a:rPr>
              <a:t> */</a:t>
            </a:r>
            <a:br>
              <a:rPr lang="ru-RU" altLang="ru-RU" sz="2800" i="1" dirty="0">
                <a:solidFill>
                  <a:srgbClr val="808080"/>
                </a:solidFill>
                <a:latin typeface="Courier New" panose="02070309020205020404" pitchFamily="49" charset="0"/>
                <a:cs typeface="Courier New" panose="02070309020205020404" pitchFamily="49" charset="0"/>
              </a:rPr>
            </a:br>
            <a:r>
              <a:rPr lang="ru-RU" altLang="ru-RU" sz="2800" dirty="0">
                <a:solidFill>
                  <a:srgbClr val="000000"/>
                </a:solidFill>
                <a:latin typeface="Courier New" panose="02070309020205020404" pitchFamily="49" charset="0"/>
                <a:cs typeface="Courier New" panose="02070309020205020404" pitchFamily="49" charset="0"/>
              </a:rPr>
              <a:t>@</a:t>
            </a:r>
            <a:r>
              <a:rPr lang="ru-RU" altLang="ru-RU" sz="2800" dirty="0" err="1">
                <a:solidFill>
                  <a:srgbClr val="000000"/>
                </a:solidFill>
                <a:latin typeface="Courier New" panose="02070309020205020404" pitchFamily="49" charset="0"/>
                <a:cs typeface="Courier New" panose="02070309020205020404" pitchFamily="49" charset="0"/>
              </a:rPr>
              <a:t>JcatFetchLog</a:t>
            </a:r>
            <a:r>
              <a:rPr lang="ru-RU" altLang="ru-RU" sz="2800" dirty="0">
                <a:solidFill>
                  <a:srgbClr val="000000"/>
                </a:solidFill>
                <a:latin typeface="Courier New" panose="02070309020205020404" pitchFamily="49" charset="0"/>
                <a:cs typeface="Courier New" panose="02070309020205020404" pitchFamily="49" charset="0"/>
              </a:rPr>
              <a:t>(</a:t>
            </a:r>
            <a:r>
              <a:rPr lang="ru-RU" altLang="ru-RU" sz="2800" dirty="0" err="1">
                <a:solidFill>
                  <a:srgbClr val="000000"/>
                </a:solidFill>
                <a:latin typeface="Courier New" panose="02070309020205020404" pitchFamily="49" charset="0"/>
                <a:cs typeface="Courier New" panose="02070309020205020404" pitchFamily="49" charset="0"/>
              </a:rPr>
              <a:t>when</a:t>
            </a:r>
            <a:r>
              <a:rPr lang="ru-RU" altLang="ru-RU" sz="2800" dirty="0">
                <a:solidFill>
                  <a:srgbClr val="000000"/>
                </a:solidFill>
                <a:latin typeface="Courier New" panose="02070309020205020404" pitchFamily="49" charset="0"/>
                <a:cs typeface="Courier New" panose="02070309020205020404" pitchFamily="49" charset="0"/>
              </a:rPr>
              <a:t> = </a:t>
            </a:r>
            <a:r>
              <a:rPr lang="ru-RU" altLang="ru-RU" sz="2800" dirty="0" err="1">
                <a:solidFill>
                  <a:srgbClr val="000000"/>
                </a:solidFill>
                <a:latin typeface="Courier New" panose="02070309020205020404" pitchFamily="49" charset="0"/>
                <a:cs typeface="Courier New" panose="02070309020205020404" pitchFamily="49" charset="0"/>
              </a:rPr>
              <a:t>TestCaseResult.PASSED</a:t>
            </a:r>
            <a:r>
              <a:rPr lang="ru-RU" altLang="ru-RU" sz="2800" dirty="0">
                <a:solidFill>
                  <a:srgbClr val="000000"/>
                </a:solidFill>
                <a:latin typeface="Courier New" panose="02070309020205020404" pitchFamily="49" charset="0"/>
                <a:cs typeface="Courier New" panose="02070309020205020404" pitchFamily="49" charset="0"/>
              </a:rPr>
              <a:t>)</a:t>
            </a:r>
            <a:br>
              <a:rPr lang="ru-RU" altLang="ru-RU" sz="2800" dirty="0">
                <a:solidFill>
                  <a:srgbClr val="000000"/>
                </a:solidFill>
                <a:latin typeface="Courier New" panose="02070309020205020404" pitchFamily="49" charset="0"/>
                <a:cs typeface="Courier New" panose="02070309020205020404" pitchFamily="49" charset="0"/>
              </a:rPr>
            </a:br>
            <a:r>
              <a:rPr lang="ru-RU" altLang="ru-RU" sz="2800" b="1" dirty="0" err="1">
                <a:solidFill>
                  <a:srgbClr val="000080"/>
                </a:solidFill>
                <a:latin typeface="Courier New" panose="02070309020205020404" pitchFamily="49" charset="0"/>
                <a:cs typeface="Courier New" panose="02070309020205020404" pitchFamily="49" charset="0"/>
              </a:rPr>
              <a:t>public</a:t>
            </a:r>
            <a:r>
              <a:rPr lang="ru-RU" altLang="ru-RU" sz="2800" b="1" dirty="0">
                <a:solidFill>
                  <a:srgbClr val="000080"/>
                </a:solidFill>
                <a:latin typeface="Courier New" panose="02070309020205020404" pitchFamily="49" charset="0"/>
                <a:cs typeface="Courier New" panose="02070309020205020404" pitchFamily="49" charset="0"/>
              </a:rPr>
              <a:t> </a:t>
            </a:r>
            <a:r>
              <a:rPr lang="ru-RU" altLang="ru-RU" sz="2800" b="1" dirty="0" err="1">
                <a:solidFill>
                  <a:srgbClr val="000080"/>
                </a:solidFill>
                <a:latin typeface="Courier New" panose="02070309020205020404" pitchFamily="49" charset="0"/>
                <a:cs typeface="Courier New" panose="02070309020205020404" pitchFamily="49" charset="0"/>
              </a:rPr>
              <a:t>class</a:t>
            </a:r>
            <a:r>
              <a:rPr lang="ru-RU" altLang="ru-RU" sz="2800" b="1" dirty="0">
                <a:solidFill>
                  <a:srgbClr val="000080"/>
                </a:solidFill>
                <a:latin typeface="Courier New" panose="02070309020205020404" pitchFamily="49" charset="0"/>
                <a:cs typeface="Courier New" panose="02070309020205020404" pitchFamily="49" charset="0"/>
              </a:rPr>
              <a:t> </a:t>
            </a:r>
            <a:r>
              <a:rPr lang="ru-RU" altLang="ru-RU" sz="2800" dirty="0" err="1">
                <a:solidFill>
                  <a:srgbClr val="000000"/>
                </a:solidFill>
                <a:latin typeface="Courier New" panose="02070309020205020404" pitchFamily="49" charset="0"/>
                <a:cs typeface="Courier New" panose="02070309020205020404" pitchFamily="49" charset="0"/>
              </a:rPr>
              <a:t>MyTestCase</a:t>
            </a:r>
            <a:r>
              <a:rPr lang="ru-RU" altLang="ru-RU" sz="2800" dirty="0">
                <a:solidFill>
                  <a:srgbClr val="000000"/>
                </a:solidFill>
                <a:latin typeface="Courier New" panose="02070309020205020404" pitchFamily="49" charset="0"/>
                <a:cs typeface="Courier New" panose="02070309020205020404" pitchFamily="49" charset="0"/>
              </a:rPr>
              <a:t> {</a:t>
            </a:r>
            <a:br>
              <a:rPr lang="ru-RU" altLang="ru-RU" sz="2800" dirty="0">
                <a:solidFill>
                  <a:srgbClr val="000000"/>
                </a:solidFill>
                <a:latin typeface="Courier New" panose="02070309020205020404" pitchFamily="49" charset="0"/>
                <a:cs typeface="Courier New" panose="02070309020205020404" pitchFamily="49" charset="0"/>
              </a:rPr>
            </a:br>
            <a:r>
              <a:rPr lang="ru-RU" altLang="ru-RU" sz="2800" dirty="0">
                <a:solidFill>
                  <a:srgbClr val="000000"/>
                </a:solidFill>
                <a:latin typeface="Courier New" panose="02070309020205020404" pitchFamily="49" charset="0"/>
                <a:cs typeface="Courier New" panose="02070309020205020404" pitchFamily="49" charset="0"/>
              </a:rPr>
              <a:t/>
            </a:r>
            <a:br>
              <a:rPr lang="ru-RU" altLang="ru-RU" sz="2800" dirty="0">
                <a:solidFill>
                  <a:srgbClr val="000000"/>
                </a:solidFill>
                <a:latin typeface="Courier New" panose="02070309020205020404" pitchFamily="49" charset="0"/>
                <a:cs typeface="Courier New" panose="02070309020205020404" pitchFamily="49" charset="0"/>
              </a:rPr>
            </a:br>
            <a:r>
              <a:rPr lang="ru-RU" altLang="ru-RU" sz="2800" dirty="0">
                <a:solidFill>
                  <a:srgbClr val="000000"/>
                </a:solidFill>
                <a:latin typeface="Courier New" panose="02070309020205020404" pitchFamily="49" charset="0"/>
                <a:cs typeface="Courier New" panose="02070309020205020404" pitchFamily="49" charset="0"/>
              </a:rPr>
              <a:t>    </a:t>
            </a:r>
            <a:r>
              <a:rPr lang="ru-RU" altLang="ru-RU" sz="2800" i="1" dirty="0">
                <a:solidFill>
                  <a:srgbClr val="808080"/>
                </a:solidFill>
                <a:latin typeface="Courier New" panose="02070309020205020404" pitchFamily="49" charset="0"/>
                <a:cs typeface="Courier New" panose="02070309020205020404" pitchFamily="49" charset="0"/>
              </a:rPr>
              <a:t>/**</a:t>
            </a:r>
            <a:br>
              <a:rPr lang="ru-RU" altLang="ru-RU" sz="2800" i="1" dirty="0">
                <a:solidFill>
                  <a:srgbClr val="808080"/>
                </a:solidFill>
                <a:latin typeface="Courier New" panose="02070309020205020404" pitchFamily="49" charset="0"/>
                <a:cs typeface="Courier New" panose="02070309020205020404" pitchFamily="49" charset="0"/>
              </a:rPr>
            </a:br>
            <a:r>
              <a:rPr lang="ru-RU" altLang="ru-RU" sz="2800" i="1" dirty="0">
                <a:solidFill>
                  <a:srgbClr val="808080"/>
                </a:solidFill>
                <a:latin typeface="Courier New" panose="02070309020205020404" pitchFamily="49" charset="0"/>
                <a:cs typeface="Courier New" panose="02070309020205020404" pitchFamily="49" charset="0"/>
              </a:rPr>
              <a:t>     * </a:t>
            </a:r>
            <a:r>
              <a:rPr lang="ru-RU" altLang="ru-RU" sz="2800" i="1" dirty="0" err="1">
                <a:solidFill>
                  <a:srgbClr val="808080"/>
                </a:solidFill>
                <a:latin typeface="Courier New" panose="02070309020205020404" pitchFamily="49" charset="0"/>
                <a:cs typeface="Courier New" panose="02070309020205020404" pitchFamily="49" charset="0"/>
              </a:rPr>
              <a:t>The</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fetch</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log</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will</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be</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called</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for</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this</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test</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case</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when</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it</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passes</a:t>
            </a:r>
            <a:r>
              <a:rPr lang="ru-RU" altLang="ru-RU" sz="2800" i="1" dirty="0">
                <a:solidFill>
                  <a:srgbClr val="808080"/>
                </a:solidFill>
                <a:latin typeface="Courier New" panose="02070309020205020404" pitchFamily="49" charset="0"/>
                <a:cs typeface="Courier New" panose="02070309020205020404" pitchFamily="49" charset="0"/>
              </a:rPr>
              <a:t>.</a:t>
            </a:r>
            <a:br>
              <a:rPr lang="ru-RU" altLang="ru-RU" sz="2800" i="1" dirty="0">
                <a:solidFill>
                  <a:srgbClr val="808080"/>
                </a:solidFill>
                <a:latin typeface="Courier New" panose="02070309020205020404" pitchFamily="49" charset="0"/>
                <a:cs typeface="Courier New" panose="02070309020205020404" pitchFamily="49" charset="0"/>
              </a:rPr>
            </a:br>
            <a:r>
              <a:rPr lang="ru-RU" altLang="ru-RU" sz="2800" i="1" dirty="0">
                <a:solidFill>
                  <a:srgbClr val="808080"/>
                </a:solidFill>
                <a:latin typeface="Courier New" panose="02070309020205020404" pitchFamily="49" charset="0"/>
                <a:cs typeface="Courier New" panose="02070309020205020404" pitchFamily="49" charset="0"/>
              </a:rPr>
              <a:t>     * </a:t>
            </a:r>
            <a:r>
              <a:rPr lang="ru-RU" altLang="ru-RU" sz="2800" i="1" dirty="0" err="1">
                <a:solidFill>
                  <a:srgbClr val="808080"/>
                </a:solidFill>
                <a:latin typeface="Courier New" panose="02070309020205020404" pitchFamily="49" charset="0"/>
                <a:cs typeface="Courier New" panose="02070309020205020404" pitchFamily="49" charset="0"/>
              </a:rPr>
              <a:t>This</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is</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enabled</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through</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JcatFetchLog</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annotation</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on</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class</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level</a:t>
            </a:r>
            <a:r>
              <a:rPr lang="ru-RU" altLang="ru-RU" sz="2800" i="1" dirty="0">
                <a:solidFill>
                  <a:srgbClr val="808080"/>
                </a:solidFill>
                <a:latin typeface="Courier New" panose="02070309020205020404" pitchFamily="49" charset="0"/>
                <a:cs typeface="Courier New" panose="02070309020205020404" pitchFamily="49" charset="0"/>
              </a:rPr>
              <a:t>.</a:t>
            </a:r>
            <a:br>
              <a:rPr lang="ru-RU" altLang="ru-RU" sz="2800" i="1" dirty="0">
                <a:solidFill>
                  <a:srgbClr val="808080"/>
                </a:solidFill>
                <a:latin typeface="Courier New" panose="02070309020205020404" pitchFamily="49" charset="0"/>
                <a:cs typeface="Courier New" panose="02070309020205020404" pitchFamily="49" charset="0"/>
              </a:rPr>
            </a:br>
            <a:r>
              <a:rPr lang="ru-RU" altLang="ru-RU" sz="2800" i="1" dirty="0">
                <a:solidFill>
                  <a:srgbClr val="808080"/>
                </a:solidFill>
                <a:latin typeface="Courier New" panose="02070309020205020404" pitchFamily="49" charset="0"/>
                <a:cs typeface="Courier New" panose="02070309020205020404" pitchFamily="49" charset="0"/>
              </a:rPr>
              <a:t>     */</a:t>
            </a:r>
            <a:br>
              <a:rPr lang="ru-RU" altLang="ru-RU" sz="2800" i="1" dirty="0">
                <a:solidFill>
                  <a:srgbClr val="808080"/>
                </a:solidFill>
                <a:latin typeface="Courier New" panose="02070309020205020404" pitchFamily="49" charset="0"/>
                <a:cs typeface="Courier New" panose="02070309020205020404" pitchFamily="49" charset="0"/>
              </a:rPr>
            </a:b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dirty="0">
                <a:solidFill>
                  <a:srgbClr val="808000"/>
                </a:solidFill>
                <a:latin typeface="Courier New" panose="02070309020205020404" pitchFamily="49" charset="0"/>
                <a:cs typeface="Courier New" panose="02070309020205020404" pitchFamily="49" charset="0"/>
              </a:rPr>
              <a:t>@</a:t>
            </a:r>
            <a:r>
              <a:rPr lang="ru-RU" altLang="ru-RU" sz="2800" dirty="0" err="1">
                <a:solidFill>
                  <a:srgbClr val="808000"/>
                </a:solidFill>
                <a:latin typeface="Courier New" panose="02070309020205020404" pitchFamily="49" charset="0"/>
                <a:cs typeface="Courier New" panose="02070309020205020404" pitchFamily="49" charset="0"/>
              </a:rPr>
              <a:t>Test</a:t>
            </a:r>
            <a:r>
              <a:rPr lang="ru-RU" altLang="ru-RU" sz="2800" dirty="0">
                <a:solidFill>
                  <a:srgbClr val="808000"/>
                </a:solidFill>
                <a:latin typeface="Courier New" panose="02070309020205020404" pitchFamily="49" charset="0"/>
                <a:cs typeface="Courier New" panose="02070309020205020404" pitchFamily="49" charset="0"/>
              </a:rPr>
              <a:t/>
            </a:r>
            <a:br>
              <a:rPr lang="ru-RU" altLang="ru-RU" sz="2800" dirty="0">
                <a:solidFill>
                  <a:srgbClr val="808000"/>
                </a:solidFill>
                <a:latin typeface="Courier New" panose="02070309020205020404" pitchFamily="49" charset="0"/>
                <a:cs typeface="Courier New" panose="02070309020205020404" pitchFamily="49" charset="0"/>
              </a:rPr>
            </a:br>
            <a:r>
              <a:rPr lang="ru-RU" altLang="ru-RU" sz="2800" dirty="0">
                <a:solidFill>
                  <a:srgbClr val="808000"/>
                </a:solidFill>
                <a:latin typeface="Courier New" panose="02070309020205020404" pitchFamily="49" charset="0"/>
                <a:cs typeface="Courier New" panose="02070309020205020404" pitchFamily="49" charset="0"/>
              </a:rPr>
              <a:t>    </a:t>
            </a:r>
            <a:r>
              <a:rPr lang="ru-RU" altLang="ru-RU" sz="2800" b="1" dirty="0" err="1">
                <a:solidFill>
                  <a:srgbClr val="000080"/>
                </a:solidFill>
                <a:latin typeface="Courier New" panose="02070309020205020404" pitchFamily="49" charset="0"/>
                <a:cs typeface="Courier New" panose="02070309020205020404" pitchFamily="49" charset="0"/>
              </a:rPr>
              <a:t>public</a:t>
            </a:r>
            <a:r>
              <a:rPr lang="ru-RU" altLang="ru-RU" sz="2800" b="1" dirty="0">
                <a:solidFill>
                  <a:srgbClr val="000080"/>
                </a:solidFill>
                <a:latin typeface="Courier New" panose="02070309020205020404" pitchFamily="49" charset="0"/>
                <a:cs typeface="Courier New" panose="02070309020205020404" pitchFamily="49" charset="0"/>
              </a:rPr>
              <a:t> </a:t>
            </a:r>
            <a:r>
              <a:rPr lang="ru-RU" altLang="ru-RU" sz="2800" b="1" dirty="0" err="1">
                <a:solidFill>
                  <a:srgbClr val="000080"/>
                </a:solidFill>
                <a:latin typeface="Courier New" panose="02070309020205020404" pitchFamily="49" charset="0"/>
                <a:cs typeface="Courier New" panose="02070309020205020404" pitchFamily="49" charset="0"/>
              </a:rPr>
              <a:t>void</a:t>
            </a:r>
            <a:r>
              <a:rPr lang="ru-RU" altLang="ru-RU" sz="2800" b="1" dirty="0">
                <a:solidFill>
                  <a:srgbClr val="000080"/>
                </a:solidFill>
                <a:latin typeface="Courier New" panose="02070309020205020404" pitchFamily="49" charset="0"/>
                <a:cs typeface="Courier New" panose="02070309020205020404" pitchFamily="49" charset="0"/>
              </a:rPr>
              <a:t> </a:t>
            </a:r>
            <a:r>
              <a:rPr lang="ru-RU" altLang="ru-RU" sz="2800" dirty="0">
                <a:solidFill>
                  <a:srgbClr val="000000"/>
                </a:solidFill>
                <a:latin typeface="Courier New" panose="02070309020205020404" pitchFamily="49" charset="0"/>
                <a:cs typeface="Courier New" panose="02070309020205020404" pitchFamily="49" charset="0"/>
              </a:rPr>
              <a:t>testCase11() {</a:t>
            </a:r>
            <a:br>
              <a:rPr lang="ru-RU" altLang="ru-RU" sz="2800" dirty="0">
                <a:solidFill>
                  <a:srgbClr val="000000"/>
                </a:solidFill>
                <a:latin typeface="Courier New" panose="02070309020205020404" pitchFamily="49" charset="0"/>
                <a:cs typeface="Courier New" panose="02070309020205020404" pitchFamily="49" charset="0"/>
              </a:rPr>
            </a:br>
            <a:r>
              <a:rPr lang="ru-RU" altLang="ru-RU" sz="2800" dirty="0">
                <a:solidFill>
                  <a:srgbClr val="000000"/>
                </a:solidFill>
                <a:latin typeface="Courier New" panose="02070309020205020404" pitchFamily="49" charset="0"/>
                <a:cs typeface="Courier New" panose="02070309020205020404" pitchFamily="49" charset="0"/>
              </a:rPr>
              <a:t>    }</a:t>
            </a:r>
            <a:br>
              <a:rPr lang="ru-RU" altLang="ru-RU" sz="2800" dirty="0">
                <a:solidFill>
                  <a:srgbClr val="000000"/>
                </a:solidFill>
                <a:latin typeface="Courier New" panose="02070309020205020404" pitchFamily="49" charset="0"/>
                <a:cs typeface="Courier New" panose="02070309020205020404" pitchFamily="49" charset="0"/>
              </a:rPr>
            </a:br>
            <a:r>
              <a:rPr lang="ru-RU" altLang="ru-RU" sz="2800" dirty="0">
                <a:solidFill>
                  <a:srgbClr val="000000"/>
                </a:solidFill>
                <a:latin typeface="Courier New" panose="02070309020205020404" pitchFamily="49" charset="0"/>
                <a:cs typeface="Courier New" panose="02070309020205020404" pitchFamily="49" charset="0"/>
              </a:rPr>
              <a:t/>
            </a:r>
            <a:br>
              <a:rPr lang="ru-RU" altLang="ru-RU" sz="2800" dirty="0">
                <a:solidFill>
                  <a:srgbClr val="000000"/>
                </a:solidFill>
                <a:latin typeface="Courier New" panose="02070309020205020404" pitchFamily="49" charset="0"/>
                <a:cs typeface="Courier New" panose="02070309020205020404" pitchFamily="49" charset="0"/>
              </a:rPr>
            </a:br>
            <a:r>
              <a:rPr lang="ru-RU" altLang="ru-RU" sz="2800" dirty="0">
                <a:solidFill>
                  <a:srgbClr val="000000"/>
                </a:solidFill>
                <a:latin typeface="Courier New" panose="02070309020205020404" pitchFamily="49" charset="0"/>
                <a:cs typeface="Courier New" panose="02070309020205020404" pitchFamily="49" charset="0"/>
              </a:rPr>
              <a:t>    </a:t>
            </a:r>
            <a:r>
              <a:rPr lang="ru-RU" altLang="ru-RU" sz="2800" i="1" dirty="0">
                <a:solidFill>
                  <a:srgbClr val="808080"/>
                </a:solidFill>
                <a:latin typeface="Courier New" panose="02070309020205020404" pitchFamily="49" charset="0"/>
                <a:cs typeface="Courier New" panose="02070309020205020404" pitchFamily="49" charset="0"/>
              </a:rPr>
              <a:t>/**</a:t>
            </a:r>
            <a:br>
              <a:rPr lang="ru-RU" altLang="ru-RU" sz="2800" i="1" dirty="0">
                <a:solidFill>
                  <a:srgbClr val="808080"/>
                </a:solidFill>
                <a:latin typeface="Courier New" panose="02070309020205020404" pitchFamily="49" charset="0"/>
                <a:cs typeface="Courier New" panose="02070309020205020404" pitchFamily="49" charset="0"/>
              </a:rPr>
            </a:br>
            <a:r>
              <a:rPr lang="ru-RU" altLang="ru-RU" sz="2800" i="1" dirty="0">
                <a:solidFill>
                  <a:srgbClr val="808080"/>
                </a:solidFill>
                <a:latin typeface="Courier New" panose="02070309020205020404" pitchFamily="49" charset="0"/>
                <a:cs typeface="Courier New" panose="02070309020205020404" pitchFamily="49" charset="0"/>
              </a:rPr>
              <a:t>     * </a:t>
            </a:r>
            <a:r>
              <a:rPr lang="ru-RU" altLang="ru-RU" sz="2800" i="1" dirty="0" err="1">
                <a:solidFill>
                  <a:srgbClr val="808080"/>
                </a:solidFill>
                <a:latin typeface="Courier New" panose="02070309020205020404" pitchFamily="49" charset="0"/>
                <a:cs typeface="Courier New" panose="02070309020205020404" pitchFamily="49" charset="0"/>
              </a:rPr>
              <a:t>The</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fetch</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log</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will</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be</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called</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for</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this</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test</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case</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when</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it</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is</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failed</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or</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skipped</a:t>
            </a:r>
            <a:r>
              <a:rPr lang="ru-RU" altLang="ru-RU" sz="2800" i="1" dirty="0">
                <a:solidFill>
                  <a:srgbClr val="808080"/>
                </a:solidFill>
                <a:latin typeface="Courier New" panose="02070309020205020404" pitchFamily="49" charset="0"/>
                <a:cs typeface="Courier New" panose="02070309020205020404" pitchFamily="49" charset="0"/>
              </a:rPr>
              <a:t>.</a:t>
            </a:r>
            <a:br>
              <a:rPr lang="ru-RU" altLang="ru-RU" sz="2800" i="1" dirty="0">
                <a:solidFill>
                  <a:srgbClr val="808080"/>
                </a:solidFill>
                <a:latin typeface="Courier New" panose="02070309020205020404" pitchFamily="49" charset="0"/>
                <a:cs typeface="Courier New" panose="02070309020205020404" pitchFamily="49" charset="0"/>
              </a:rPr>
            </a:br>
            <a:r>
              <a:rPr lang="ru-RU" altLang="ru-RU" sz="2800" i="1" dirty="0">
                <a:solidFill>
                  <a:srgbClr val="808080"/>
                </a:solidFill>
                <a:latin typeface="Courier New" panose="02070309020205020404" pitchFamily="49" charset="0"/>
                <a:cs typeface="Courier New" panose="02070309020205020404" pitchFamily="49" charset="0"/>
              </a:rPr>
              <a:t>     * </a:t>
            </a:r>
            <a:r>
              <a:rPr lang="ru-RU" altLang="ru-RU" sz="2800" i="1" dirty="0" err="1">
                <a:solidFill>
                  <a:srgbClr val="808080"/>
                </a:solidFill>
                <a:latin typeface="Courier New" panose="02070309020205020404" pitchFamily="49" charset="0"/>
                <a:cs typeface="Courier New" panose="02070309020205020404" pitchFamily="49" charset="0"/>
              </a:rPr>
              <a:t>This</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is</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enabled</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through</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JcatFetchLog</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annotation</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on</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method</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level</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which</a:t>
            </a:r>
            <a:r>
              <a:rPr lang="ru-RU" altLang="ru-RU" sz="2800" i="1" dirty="0">
                <a:solidFill>
                  <a:srgbClr val="808080"/>
                </a:solidFill>
                <a:latin typeface="Courier New" panose="02070309020205020404" pitchFamily="49" charset="0"/>
                <a:cs typeface="Courier New" panose="02070309020205020404" pitchFamily="49" charset="0"/>
              </a:rPr>
              <a:t/>
            </a:r>
            <a:br>
              <a:rPr lang="ru-RU" altLang="ru-RU" sz="2800" i="1" dirty="0">
                <a:solidFill>
                  <a:srgbClr val="808080"/>
                </a:solidFill>
                <a:latin typeface="Courier New" panose="02070309020205020404" pitchFamily="49" charset="0"/>
                <a:cs typeface="Courier New" panose="02070309020205020404" pitchFamily="49" charset="0"/>
              </a:rPr>
            </a:br>
            <a:r>
              <a:rPr lang="ru-RU" altLang="ru-RU" sz="2800" i="1" dirty="0">
                <a:solidFill>
                  <a:srgbClr val="808080"/>
                </a:solidFill>
                <a:latin typeface="Courier New" panose="02070309020205020404" pitchFamily="49" charset="0"/>
                <a:cs typeface="Courier New" panose="02070309020205020404" pitchFamily="49" charset="0"/>
              </a:rPr>
              <a:t>     * </a:t>
            </a:r>
            <a:r>
              <a:rPr lang="ru-RU" altLang="ru-RU" sz="2800" i="1" dirty="0" err="1">
                <a:solidFill>
                  <a:srgbClr val="808080"/>
                </a:solidFill>
                <a:latin typeface="Courier New" panose="02070309020205020404" pitchFamily="49" charset="0"/>
                <a:cs typeface="Courier New" panose="02070309020205020404" pitchFamily="49" charset="0"/>
              </a:rPr>
              <a:t>overrides</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the</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class</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level</a:t>
            </a: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i="1" dirty="0" err="1">
                <a:solidFill>
                  <a:srgbClr val="808080"/>
                </a:solidFill>
                <a:latin typeface="Courier New" panose="02070309020205020404" pitchFamily="49" charset="0"/>
                <a:cs typeface="Courier New" panose="02070309020205020404" pitchFamily="49" charset="0"/>
              </a:rPr>
              <a:t>annotation</a:t>
            </a:r>
            <a:r>
              <a:rPr lang="ru-RU" altLang="ru-RU" sz="2800" i="1" dirty="0">
                <a:solidFill>
                  <a:srgbClr val="808080"/>
                </a:solidFill>
                <a:latin typeface="Courier New" panose="02070309020205020404" pitchFamily="49" charset="0"/>
                <a:cs typeface="Courier New" panose="02070309020205020404" pitchFamily="49" charset="0"/>
              </a:rPr>
              <a:t>.</a:t>
            </a:r>
            <a:br>
              <a:rPr lang="ru-RU" altLang="ru-RU" sz="2800" i="1" dirty="0">
                <a:solidFill>
                  <a:srgbClr val="808080"/>
                </a:solidFill>
                <a:latin typeface="Courier New" panose="02070309020205020404" pitchFamily="49" charset="0"/>
                <a:cs typeface="Courier New" panose="02070309020205020404" pitchFamily="49" charset="0"/>
              </a:rPr>
            </a:br>
            <a:r>
              <a:rPr lang="ru-RU" altLang="ru-RU" sz="2800" i="1" dirty="0">
                <a:solidFill>
                  <a:srgbClr val="808080"/>
                </a:solidFill>
                <a:latin typeface="Courier New" panose="02070309020205020404" pitchFamily="49" charset="0"/>
                <a:cs typeface="Courier New" panose="02070309020205020404" pitchFamily="49" charset="0"/>
              </a:rPr>
              <a:t>     */</a:t>
            </a:r>
            <a:br>
              <a:rPr lang="ru-RU" altLang="ru-RU" sz="2800" i="1" dirty="0">
                <a:solidFill>
                  <a:srgbClr val="808080"/>
                </a:solidFill>
                <a:latin typeface="Courier New" panose="02070309020205020404" pitchFamily="49" charset="0"/>
                <a:cs typeface="Courier New" panose="02070309020205020404" pitchFamily="49" charset="0"/>
              </a:rPr>
            </a:br>
            <a:r>
              <a:rPr lang="ru-RU" altLang="ru-RU" sz="2800" i="1" dirty="0">
                <a:solidFill>
                  <a:srgbClr val="808080"/>
                </a:solidFill>
                <a:latin typeface="Courier New" panose="02070309020205020404" pitchFamily="49" charset="0"/>
                <a:cs typeface="Courier New" panose="02070309020205020404" pitchFamily="49" charset="0"/>
              </a:rPr>
              <a:t>    </a:t>
            </a:r>
            <a:r>
              <a:rPr lang="ru-RU" altLang="ru-RU" sz="2800" dirty="0">
                <a:solidFill>
                  <a:srgbClr val="000000"/>
                </a:solidFill>
                <a:latin typeface="Courier New" panose="02070309020205020404" pitchFamily="49" charset="0"/>
                <a:cs typeface="Courier New" panose="02070309020205020404" pitchFamily="49" charset="0"/>
              </a:rPr>
              <a:t>@</a:t>
            </a:r>
            <a:r>
              <a:rPr lang="ru-RU" altLang="ru-RU" sz="2800" dirty="0" err="1">
                <a:solidFill>
                  <a:srgbClr val="000000"/>
                </a:solidFill>
                <a:latin typeface="Courier New" panose="02070309020205020404" pitchFamily="49" charset="0"/>
                <a:cs typeface="Courier New" panose="02070309020205020404" pitchFamily="49" charset="0"/>
              </a:rPr>
              <a:t>JcatFetchLog</a:t>
            </a:r>
            <a:r>
              <a:rPr lang="ru-RU" altLang="ru-RU" sz="2800" dirty="0">
                <a:solidFill>
                  <a:srgbClr val="000000"/>
                </a:solidFill>
                <a:latin typeface="Courier New" panose="02070309020205020404" pitchFamily="49" charset="0"/>
                <a:cs typeface="Courier New" panose="02070309020205020404" pitchFamily="49" charset="0"/>
              </a:rPr>
              <a:t>(</a:t>
            </a:r>
            <a:r>
              <a:rPr lang="ru-RU" altLang="ru-RU" sz="2800" dirty="0" err="1">
                <a:solidFill>
                  <a:srgbClr val="000000"/>
                </a:solidFill>
                <a:latin typeface="Courier New" panose="02070309020205020404" pitchFamily="49" charset="0"/>
                <a:cs typeface="Courier New" panose="02070309020205020404" pitchFamily="49" charset="0"/>
              </a:rPr>
              <a:t>when</a:t>
            </a:r>
            <a:r>
              <a:rPr lang="ru-RU" altLang="ru-RU" sz="2800" dirty="0">
                <a:solidFill>
                  <a:srgbClr val="000000"/>
                </a:solidFill>
                <a:latin typeface="Courier New" panose="02070309020205020404" pitchFamily="49" charset="0"/>
                <a:cs typeface="Courier New" panose="02070309020205020404" pitchFamily="49" charset="0"/>
              </a:rPr>
              <a:t> = { </a:t>
            </a:r>
            <a:r>
              <a:rPr lang="ru-RU" altLang="ru-RU" sz="2800" dirty="0" err="1">
                <a:solidFill>
                  <a:srgbClr val="000000"/>
                </a:solidFill>
                <a:latin typeface="Courier New" panose="02070309020205020404" pitchFamily="49" charset="0"/>
                <a:cs typeface="Courier New" panose="02070309020205020404" pitchFamily="49" charset="0"/>
              </a:rPr>
              <a:t>TestCaseResult.FAILED</a:t>
            </a:r>
            <a:r>
              <a:rPr lang="ru-RU" altLang="ru-RU" sz="2800" dirty="0">
                <a:solidFill>
                  <a:srgbClr val="000000"/>
                </a:solidFill>
                <a:latin typeface="Courier New" panose="02070309020205020404" pitchFamily="49" charset="0"/>
                <a:cs typeface="Courier New" panose="02070309020205020404" pitchFamily="49" charset="0"/>
              </a:rPr>
              <a:t>, </a:t>
            </a:r>
            <a:r>
              <a:rPr lang="ru-RU" altLang="ru-RU" sz="2800" dirty="0" err="1">
                <a:solidFill>
                  <a:srgbClr val="000000"/>
                </a:solidFill>
                <a:latin typeface="Courier New" panose="02070309020205020404" pitchFamily="49" charset="0"/>
                <a:cs typeface="Courier New" panose="02070309020205020404" pitchFamily="49" charset="0"/>
              </a:rPr>
              <a:t>TestCaseResult.SKIP</a:t>
            </a:r>
            <a:r>
              <a:rPr lang="ru-RU" altLang="ru-RU" sz="2800" dirty="0">
                <a:solidFill>
                  <a:srgbClr val="000000"/>
                </a:solidFill>
                <a:latin typeface="Courier New" panose="02070309020205020404" pitchFamily="49" charset="0"/>
                <a:cs typeface="Courier New" panose="02070309020205020404" pitchFamily="49" charset="0"/>
              </a:rPr>
              <a:t> })</a:t>
            </a:r>
            <a:br>
              <a:rPr lang="ru-RU" altLang="ru-RU" sz="2800" dirty="0">
                <a:solidFill>
                  <a:srgbClr val="000000"/>
                </a:solidFill>
                <a:latin typeface="Courier New" panose="02070309020205020404" pitchFamily="49" charset="0"/>
                <a:cs typeface="Courier New" panose="02070309020205020404" pitchFamily="49" charset="0"/>
              </a:rPr>
            </a:br>
            <a:r>
              <a:rPr lang="ru-RU" altLang="ru-RU" sz="2800" dirty="0">
                <a:solidFill>
                  <a:srgbClr val="000000"/>
                </a:solidFill>
                <a:latin typeface="Courier New" panose="02070309020205020404" pitchFamily="49" charset="0"/>
                <a:cs typeface="Courier New" panose="02070309020205020404" pitchFamily="49" charset="0"/>
              </a:rPr>
              <a:t>    </a:t>
            </a:r>
            <a:r>
              <a:rPr lang="ru-RU" altLang="ru-RU" sz="2800" dirty="0">
                <a:solidFill>
                  <a:srgbClr val="808000"/>
                </a:solidFill>
                <a:latin typeface="Courier New" panose="02070309020205020404" pitchFamily="49" charset="0"/>
                <a:cs typeface="Courier New" panose="02070309020205020404" pitchFamily="49" charset="0"/>
              </a:rPr>
              <a:t>@</a:t>
            </a:r>
            <a:r>
              <a:rPr lang="ru-RU" altLang="ru-RU" sz="2800" dirty="0" err="1">
                <a:solidFill>
                  <a:srgbClr val="808000"/>
                </a:solidFill>
                <a:latin typeface="Courier New" panose="02070309020205020404" pitchFamily="49" charset="0"/>
                <a:cs typeface="Courier New" panose="02070309020205020404" pitchFamily="49" charset="0"/>
              </a:rPr>
              <a:t>Test</a:t>
            </a:r>
            <a:r>
              <a:rPr lang="ru-RU" altLang="ru-RU" sz="2800" dirty="0">
                <a:solidFill>
                  <a:srgbClr val="808000"/>
                </a:solidFill>
                <a:latin typeface="Courier New" panose="02070309020205020404" pitchFamily="49" charset="0"/>
                <a:cs typeface="Courier New" panose="02070309020205020404" pitchFamily="49" charset="0"/>
              </a:rPr>
              <a:t/>
            </a:r>
            <a:br>
              <a:rPr lang="ru-RU" altLang="ru-RU" sz="2800" dirty="0">
                <a:solidFill>
                  <a:srgbClr val="808000"/>
                </a:solidFill>
                <a:latin typeface="Courier New" panose="02070309020205020404" pitchFamily="49" charset="0"/>
                <a:cs typeface="Courier New" panose="02070309020205020404" pitchFamily="49" charset="0"/>
              </a:rPr>
            </a:br>
            <a:r>
              <a:rPr lang="ru-RU" altLang="ru-RU" sz="2800" dirty="0">
                <a:solidFill>
                  <a:srgbClr val="808000"/>
                </a:solidFill>
                <a:latin typeface="Courier New" panose="02070309020205020404" pitchFamily="49" charset="0"/>
                <a:cs typeface="Courier New" panose="02070309020205020404" pitchFamily="49" charset="0"/>
              </a:rPr>
              <a:t>    </a:t>
            </a:r>
            <a:r>
              <a:rPr lang="ru-RU" altLang="ru-RU" sz="2800" b="1" dirty="0" err="1">
                <a:solidFill>
                  <a:srgbClr val="000080"/>
                </a:solidFill>
                <a:latin typeface="Courier New" panose="02070309020205020404" pitchFamily="49" charset="0"/>
                <a:cs typeface="Courier New" panose="02070309020205020404" pitchFamily="49" charset="0"/>
              </a:rPr>
              <a:t>public</a:t>
            </a:r>
            <a:r>
              <a:rPr lang="ru-RU" altLang="ru-RU" sz="2800" b="1" dirty="0">
                <a:solidFill>
                  <a:srgbClr val="000080"/>
                </a:solidFill>
                <a:latin typeface="Courier New" panose="02070309020205020404" pitchFamily="49" charset="0"/>
                <a:cs typeface="Courier New" panose="02070309020205020404" pitchFamily="49" charset="0"/>
              </a:rPr>
              <a:t> </a:t>
            </a:r>
            <a:r>
              <a:rPr lang="ru-RU" altLang="ru-RU" sz="2800" b="1" dirty="0" err="1">
                <a:solidFill>
                  <a:srgbClr val="000080"/>
                </a:solidFill>
                <a:latin typeface="Courier New" panose="02070309020205020404" pitchFamily="49" charset="0"/>
                <a:cs typeface="Courier New" panose="02070309020205020404" pitchFamily="49" charset="0"/>
              </a:rPr>
              <a:t>void</a:t>
            </a:r>
            <a:r>
              <a:rPr lang="ru-RU" altLang="ru-RU" sz="2800" b="1" dirty="0">
                <a:solidFill>
                  <a:srgbClr val="000080"/>
                </a:solidFill>
                <a:latin typeface="Courier New" panose="02070309020205020404" pitchFamily="49" charset="0"/>
                <a:cs typeface="Courier New" panose="02070309020205020404" pitchFamily="49" charset="0"/>
              </a:rPr>
              <a:t> </a:t>
            </a:r>
            <a:r>
              <a:rPr lang="ru-RU" altLang="ru-RU" sz="2800" dirty="0">
                <a:solidFill>
                  <a:srgbClr val="000000"/>
                </a:solidFill>
                <a:latin typeface="Courier New" panose="02070309020205020404" pitchFamily="49" charset="0"/>
                <a:cs typeface="Courier New" panose="02070309020205020404" pitchFamily="49" charset="0"/>
              </a:rPr>
              <a:t>testCase21() {</a:t>
            </a:r>
            <a:br>
              <a:rPr lang="ru-RU" altLang="ru-RU" sz="2800" dirty="0">
                <a:solidFill>
                  <a:srgbClr val="000000"/>
                </a:solidFill>
                <a:latin typeface="Courier New" panose="02070309020205020404" pitchFamily="49" charset="0"/>
                <a:cs typeface="Courier New" panose="02070309020205020404" pitchFamily="49" charset="0"/>
              </a:rPr>
            </a:br>
            <a:r>
              <a:rPr lang="ru-RU" altLang="ru-RU" sz="2800" dirty="0">
                <a:solidFill>
                  <a:srgbClr val="000000"/>
                </a:solidFill>
                <a:latin typeface="Courier New" panose="02070309020205020404" pitchFamily="49" charset="0"/>
                <a:cs typeface="Courier New" panose="02070309020205020404" pitchFamily="49" charset="0"/>
              </a:rPr>
              <a:t>    }</a:t>
            </a:r>
            <a:br>
              <a:rPr lang="ru-RU" altLang="ru-RU" sz="2800" dirty="0">
                <a:solidFill>
                  <a:srgbClr val="000000"/>
                </a:solidFill>
                <a:latin typeface="Courier New" panose="02070309020205020404" pitchFamily="49" charset="0"/>
                <a:cs typeface="Courier New" panose="02070309020205020404" pitchFamily="49" charset="0"/>
              </a:rPr>
            </a:br>
            <a:r>
              <a:rPr lang="ru-RU" altLang="ru-RU" sz="2800" dirty="0">
                <a:solidFill>
                  <a:srgbClr val="000000"/>
                </a:solidFill>
                <a:latin typeface="Courier New" panose="02070309020205020404" pitchFamily="49" charset="0"/>
                <a:cs typeface="Courier New" panose="02070309020205020404" pitchFamily="49" charset="0"/>
              </a:rPr>
              <a:t>}</a:t>
            </a:r>
            <a:endParaRPr lang="ru-RU" altLang="ru-RU" sz="2800" dirty="0">
              <a:solidFill>
                <a:schemeClr val="tx1"/>
              </a:solidFill>
              <a:latin typeface="Arial" panose="020B0604020202020204" pitchFamily="34" charset="0"/>
            </a:endParaRPr>
          </a:p>
        </p:txBody>
      </p:sp>
    </p:spTree>
    <p:extLst>
      <p:ext uri="{BB962C8B-B14F-4D97-AF65-F5344CB8AC3E}">
        <p14:creationId xmlns:p14="http://schemas.microsoft.com/office/powerpoint/2010/main" val="3154531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83432" y="116632"/>
            <a:ext cx="9649072" cy="720080"/>
          </a:xfrm>
        </p:spPr>
        <p:txBody>
          <a:bodyPr>
            <a:noAutofit/>
          </a:bodyPr>
          <a:lstStyle/>
          <a:p>
            <a:r>
              <a:rPr lang="en-US" dirty="0"/>
              <a:t>JCAT </a:t>
            </a:r>
            <a:r>
              <a:rPr lang="en-US" dirty="0" err="1"/>
              <a:t>FetchLog</a:t>
            </a:r>
            <a:endParaRPr lang="en-US" dirty="0"/>
          </a:p>
        </p:txBody>
      </p:sp>
      <p:sp>
        <p:nvSpPr>
          <p:cNvPr id="3" name="Подзаголовок 2"/>
          <p:cNvSpPr>
            <a:spLocks noGrp="1"/>
          </p:cNvSpPr>
          <p:nvPr>
            <p:ph type="subTitle" idx="1"/>
          </p:nvPr>
        </p:nvSpPr>
        <p:spPr>
          <a:xfrm>
            <a:off x="407368" y="980731"/>
            <a:ext cx="11305256" cy="2736301"/>
          </a:xfrm>
        </p:spPr>
        <p:txBody>
          <a:bodyPr>
            <a:normAutofit fontScale="40000" lnSpcReduction="20000"/>
          </a:bodyPr>
          <a:lstStyle/>
          <a:p>
            <a:pPr algn="l"/>
            <a:r>
              <a:rPr lang="en-US" altLang="ru-RU" sz="4000" dirty="0">
                <a:solidFill>
                  <a:schemeClr val="tx1"/>
                </a:solidFill>
                <a:latin typeface="Arial" panose="020B0604020202020204" pitchFamily="34" charset="0"/>
              </a:rPr>
              <a:t>The fetch logs can be disabled in two ways:</a:t>
            </a:r>
          </a:p>
          <a:p>
            <a:pPr algn="l"/>
            <a:endParaRPr lang="en-US" altLang="ru-RU" sz="4000" dirty="0">
              <a:solidFill>
                <a:schemeClr val="tx1"/>
              </a:solidFill>
              <a:latin typeface="Arial" panose="020B0604020202020204" pitchFamily="34" charset="0"/>
            </a:endParaRPr>
          </a:p>
          <a:p>
            <a:pPr algn="l"/>
            <a:r>
              <a:rPr lang="en-US" altLang="ru-RU" sz="4000" dirty="0">
                <a:solidFill>
                  <a:schemeClr val="tx1"/>
                </a:solidFill>
                <a:latin typeface="Arial" panose="020B0604020202020204" pitchFamily="34" charset="0"/>
              </a:rPr>
              <a:t>    Use JVM parameter </a:t>
            </a:r>
            <a:r>
              <a:rPr lang="en-US" altLang="ru-RU" sz="4000" dirty="0" err="1">
                <a:solidFill>
                  <a:schemeClr val="tx1"/>
                </a:solidFill>
                <a:latin typeface="Arial" panose="020B0604020202020204" pitchFamily="34" charset="0"/>
              </a:rPr>
              <a:t>fetchLogs</a:t>
            </a:r>
            <a:endParaRPr lang="en-US" altLang="ru-RU" sz="4000" dirty="0">
              <a:solidFill>
                <a:schemeClr val="tx1"/>
              </a:solidFill>
              <a:latin typeface="Arial" panose="020B0604020202020204" pitchFamily="34" charset="0"/>
            </a:endParaRPr>
          </a:p>
          <a:p>
            <a:pPr algn="l"/>
            <a:endParaRPr lang="en-US" altLang="ru-RU" sz="4000" dirty="0">
              <a:solidFill>
                <a:schemeClr val="tx1"/>
              </a:solidFill>
              <a:latin typeface="Arial" panose="020B0604020202020204" pitchFamily="34" charset="0"/>
            </a:endParaRPr>
          </a:p>
          <a:p>
            <a:pPr algn="l"/>
            <a:r>
              <a:rPr lang="en-US" altLang="ru-RU" sz="4000" dirty="0">
                <a:solidFill>
                  <a:schemeClr val="tx1"/>
                </a:solidFill>
                <a:latin typeface="Arial" panose="020B0604020202020204" pitchFamily="34" charset="0"/>
              </a:rPr>
              <a:t>For example </a:t>
            </a:r>
            <a:r>
              <a:rPr lang="en-US" altLang="ru-RU" sz="4000" dirty="0">
                <a:solidFill>
                  <a:schemeClr val="tx1"/>
                </a:solidFill>
                <a:latin typeface="Courier New" panose="02070309020205020404" pitchFamily="49" charset="0"/>
                <a:cs typeface="Courier New" panose="02070309020205020404" pitchFamily="49" charset="0"/>
              </a:rPr>
              <a:t>-</a:t>
            </a:r>
            <a:r>
              <a:rPr lang="en-US" altLang="ru-RU" sz="4000" dirty="0" err="1">
                <a:solidFill>
                  <a:schemeClr val="tx1"/>
                </a:solidFill>
                <a:latin typeface="Courier New" panose="02070309020205020404" pitchFamily="49" charset="0"/>
                <a:cs typeface="Courier New" panose="02070309020205020404" pitchFamily="49" charset="0"/>
              </a:rPr>
              <a:t>DfetchLogs</a:t>
            </a:r>
            <a:r>
              <a:rPr lang="en-US" altLang="ru-RU" sz="4000" dirty="0">
                <a:solidFill>
                  <a:schemeClr val="tx1"/>
                </a:solidFill>
                <a:latin typeface="Courier New" panose="02070309020205020404" pitchFamily="49" charset="0"/>
                <a:cs typeface="Courier New" panose="02070309020205020404" pitchFamily="49" charset="0"/>
              </a:rPr>
              <a:t>=no</a:t>
            </a:r>
            <a:r>
              <a:rPr lang="en-US" altLang="ru-RU" sz="4000" dirty="0">
                <a:solidFill>
                  <a:schemeClr val="tx1"/>
                </a:solidFill>
                <a:latin typeface="Arial" panose="020B0604020202020204" pitchFamily="34" charset="0"/>
              </a:rPr>
              <a:t> or </a:t>
            </a:r>
            <a:r>
              <a:rPr lang="en-US" altLang="ru-RU" sz="4000" dirty="0">
                <a:solidFill>
                  <a:schemeClr val="tx1"/>
                </a:solidFill>
                <a:latin typeface="Courier New" panose="02070309020205020404" pitchFamily="49" charset="0"/>
                <a:cs typeface="Courier New" panose="02070309020205020404" pitchFamily="49" charset="0"/>
              </a:rPr>
              <a:t>-</a:t>
            </a:r>
            <a:r>
              <a:rPr lang="en-US" altLang="ru-RU" sz="4000" dirty="0" err="1">
                <a:solidFill>
                  <a:schemeClr val="tx1"/>
                </a:solidFill>
                <a:latin typeface="Courier New" panose="02070309020205020404" pitchFamily="49" charset="0"/>
                <a:cs typeface="Courier New" panose="02070309020205020404" pitchFamily="49" charset="0"/>
              </a:rPr>
              <a:t>DfetchLogs</a:t>
            </a:r>
            <a:r>
              <a:rPr lang="en-US" altLang="ru-RU" sz="4000" dirty="0">
                <a:solidFill>
                  <a:schemeClr val="tx1"/>
                </a:solidFill>
                <a:latin typeface="Courier New" panose="02070309020205020404" pitchFamily="49" charset="0"/>
                <a:cs typeface="Courier New" panose="02070309020205020404" pitchFamily="49" charset="0"/>
              </a:rPr>
              <a:t>=false</a:t>
            </a:r>
          </a:p>
          <a:p>
            <a:pPr algn="l"/>
            <a:endParaRPr lang="en-US" altLang="ru-RU" sz="4000" dirty="0">
              <a:solidFill>
                <a:schemeClr val="tx1"/>
              </a:solidFill>
              <a:latin typeface="Arial" panose="020B0604020202020204" pitchFamily="34" charset="0"/>
            </a:endParaRPr>
          </a:p>
          <a:p>
            <a:pPr algn="l"/>
            <a:r>
              <a:rPr lang="en-US" altLang="ru-RU" sz="4000" dirty="0">
                <a:solidFill>
                  <a:schemeClr val="tx1"/>
                </a:solidFill>
                <a:latin typeface="Arial" panose="020B0604020202020204" pitchFamily="34" charset="0"/>
              </a:rPr>
              <a:t>    Use </a:t>
            </a:r>
            <a:r>
              <a:rPr lang="en-US" altLang="ru-RU" sz="4000" dirty="0" err="1">
                <a:solidFill>
                  <a:schemeClr val="tx1"/>
                </a:solidFill>
                <a:latin typeface="Arial" panose="020B0604020202020204" pitchFamily="34" charset="0"/>
              </a:rPr>
              <a:t>TestInfo.setFetchLogs</a:t>
            </a:r>
            <a:r>
              <a:rPr lang="en-US" altLang="ru-RU" sz="4000" dirty="0">
                <a:solidFill>
                  <a:schemeClr val="tx1"/>
                </a:solidFill>
                <a:latin typeface="Arial" panose="020B0604020202020204" pitchFamily="34" charset="0"/>
              </a:rPr>
              <a:t>(String) API</a:t>
            </a:r>
          </a:p>
          <a:p>
            <a:pPr algn="l"/>
            <a:endParaRPr lang="en-US" altLang="ru-RU" sz="4000" dirty="0">
              <a:solidFill>
                <a:schemeClr val="tx1"/>
              </a:solidFill>
              <a:latin typeface="Arial" panose="020B0604020202020204" pitchFamily="34" charset="0"/>
            </a:endParaRPr>
          </a:p>
          <a:p>
            <a:pPr algn="l"/>
            <a:r>
              <a:rPr lang="ru-RU" altLang="ru-RU" sz="4000" dirty="0" err="1">
                <a:solidFill>
                  <a:srgbClr val="000000"/>
                </a:solidFill>
                <a:latin typeface="Courier New" panose="02070309020205020404" pitchFamily="49" charset="0"/>
                <a:cs typeface="Courier New" panose="02070309020205020404" pitchFamily="49" charset="0"/>
              </a:rPr>
              <a:t>TestInfo.setFetchLogs</a:t>
            </a:r>
            <a:r>
              <a:rPr lang="ru-RU" altLang="ru-RU" sz="4000" dirty="0">
                <a:solidFill>
                  <a:srgbClr val="000000"/>
                </a:solidFill>
                <a:latin typeface="Courier New" panose="02070309020205020404" pitchFamily="49" charset="0"/>
                <a:cs typeface="Courier New" panose="02070309020205020404" pitchFamily="49" charset="0"/>
              </a:rPr>
              <a:t>(</a:t>
            </a:r>
            <a:r>
              <a:rPr lang="ru-RU" altLang="ru-RU" sz="4000" b="1" dirty="0">
                <a:solidFill>
                  <a:srgbClr val="008000"/>
                </a:solidFill>
                <a:latin typeface="Courier New" panose="02070309020205020404" pitchFamily="49" charset="0"/>
                <a:cs typeface="Courier New" panose="02070309020205020404" pitchFamily="49" charset="0"/>
              </a:rPr>
              <a:t>"</a:t>
            </a:r>
            <a:r>
              <a:rPr lang="ru-RU" altLang="ru-RU" sz="4000" b="1" dirty="0" err="1">
                <a:solidFill>
                  <a:srgbClr val="008000"/>
                </a:solidFill>
                <a:latin typeface="Courier New" panose="02070309020205020404" pitchFamily="49" charset="0"/>
                <a:cs typeface="Courier New" panose="02070309020205020404" pitchFamily="49" charset="0"/>
              </a:rPr>
              <a:t>no</a:t>
            </a:r>
            <a:r>
              <a:rPr lang="ru-RU" altLang="ru-RU" sz="4000" b="1" dirty="0">
                <a:solidFill>
                  <a:srgbClr val="008000"/>
                </a:solidFill>
                <a:latin typeface="Courier New" panose="02070309020205020404" pitchFamily="49" charset="0"/>
                <a:cs typeface="Courier New" panose="02070309020205020404" pitchFamily="49" charset="0"/>
              </a:rPr>
              <a:t>"</a:t>
            </a:r>
            <a:r>
              <a:rPr lang="ru-RU" altLang="ru-RU" sz="4000" dirty="0">
                <a:solidFill>
                  <a:srgbClr val="000000"/>
                </a:solidFill>
                <a:latin typeface="Courier New" panose="02070309020205020404" pitchFamily="49" charset="0"/>
                <a:cs typeface="Courier New" panose="02070309020205020404" pitchFamily="49" charset="0"/>
              </a:rPr>
              <a:t>); </a:t>
            </a:r>
            <a:r>
              <a:rPr lang="ru-RU" altLang="ru-RU" sz="4000" i="1" dirty="0">
                <a:solidFill>
                  <a:srgbClr val="808080"/>
                </a:solidFill>
                <a:latin typeface="Courier New" panose="02070309020205020404" pitchFamily="49" charset="0"/>
                <a:cs typeface="Courier New" panose="02070309020205020404" pitchFamily="49" charset="0"/>
              </a:rPr>
              <a:t>// </a:t>
            </a:r>
            <a:r>
              <a:rPr lang="ru-RU" altLang="ru-RU" sz="4000" i="1" dirty="0" err="1">
                <a:solidFill>
                  <a:srgbClr val="808080"/>
                </a:solidFill>
                <a:latin typeface="Courier New" panose="02070309020205020404" pitchFamily="49" charset="0"/>
                <a:cs typeface="Courier New" panose="02070309020205020404" pitchFamily="49" charset="0"/>
              </a:rPr>
              <a:t>Disable</a:t>
            </a:r>
            <a:r>
              <a:rPr lang="ru-RU" altLang="ru-RU" sz="4000" i="1" dirty="0">
                <a:solidFill>
                  <a:srgbClr val="808080"/>
                </a:solidFill>
                <a:latin typeface="Courier New" panose="02070309020205020404" pitchFamily="49" charset="0"/>
                <a:cs typeface="Courier New" panose="02070309020205020404" pitchFamily="49" charset="0"/>
              </a:rPr>
              <a:t> </a:t>
            </a:r>
            <a:r>
              <a:rPr lang="ru-RU" altLang="ru-RU" sz="4000" i="1" dirty="0" err="1">
                <a:solidFill>
                  <a:srgbClr val="808080"/>
                </a:solidFill>
                <a:latin typeface="Courier New" panose="02070309020205020404" pitchFamily="49" charset="0"/>
                <a:cs typeface="Courier New" panose="02070309020205020404" pitchFamily="49" charset="0"/>
              </a:rPr>
              <a:t>fetch</a:t>
            </a:r>
            <a:r>
              <a:rPr lang="ru-RU" altLang="ru-RU" sz="4000" i="1" dirty="0">
                <a:solidFill>
                  <a:srgbClr val="808080"/>
                </a:solidFill>
                <a:latin typeface="Courier New" panose="02070309020205020404" pitchFamily="49" charset="0"/>
                <a:cs typeface="Courier New" panose="02070309020205020404" pitchFamily="49" charset="0"/>
              </a:rPr>
              <a:t> </a:t>
            </a:r>
            <a:r>
              <a:rPr lang="ru-RU" altLang="ru-RU" sz="4000" i="1" dirty="0" err="1">
                <a:solidFill>
                  <a:srgbClr val="808080"/>
                </a:solidFill>
                <a:latin typeface="Courier New" panose="02070309020205020404" pitchFamily="49" charset="0"/>
                <a:cs typeface="Courier New" panose="02070309020205020404" pitchFamily="49" charset="0"/>
              </a:rPr>
              <a:t>logs</a:t>
            </a:r>
            <a:r>
              <a:rPr lang="ru-RU" altLang="ru-RU" sz="4000" i="1" dirty="0">
                <a:solidFill>
                  <a:srgbClr val="808080"/>
                </a:solidFill>
                <a:latin typeface="Courier New" panose="02070309020205020404" pitchFamily="49" charset="0"/>
                <a:cs typeface="Courier New" panose="02070309020205020404" pitchFamily="49" charset="0"/>
              </a:rPr>
              <a:t/>
            </a:r>
            <a:br>
              <a:rPr lang="ru-RU" altLang="ru-RU" sz="4000" i="1" dirty="0">
                <a:solidFill>
                  <a:srgbClr val="808080"/>
                </a:solidFill>
                <a:latin typeface="Courier New" panose="02070309020205020404" pitchFamily="49" charset="0"/>
                <a:cs typeface="Courier New" panose="02070309020205020404" pitchFamily="49" charset="0"/>
              </a:rPr>
            </a:br>
            <a:r>
              <a:rPr lang="ru-RU" altLang="ru-RU" sz="4000" dirty="0" err="1">
                <a:solidFill>
                  <a:srgbClr val="000000"/>
                </a:solidFill>
                <a:latin typeface="Courier New" panose="02070309020205020404" pitchFamily="49" charset="0"/>
                <a:cs typeface="Courier New" panose="02070309020205020404" pitchFamily="49" charset="0"/>
              </a:rPr>
              <a:t>TestInfo.setFetchLogs</a:t>
            </a:r>
            <a:r>
              <a:rPr lang="ru-RU" altLang="ru-RU" sz="4000" dirty="0">
                <a:solidFill>
                  <a:srgbClr val="000000"/>
                </a:solidFill>
                <a:latin typeface="Courier New" panose="02070309020205020404" pitchFamily="49" charset="0"/>
                <a:cs typeface="Courier New" panose="02070309020205020404" pitchFamily="49" charset="0"/>
              </a:rPr>
              <a:t>(</a:t>
            </a:r>
            <a:r>
              <a:rPr lang="ru-RU" altLang="ru-RU" sz="4000" b="1" dirty="0">
                <a:solidFill>
                  <a:srgbClr val="008000"/>
                </a:solidFill>
                <a:latin typeface="Courier New" panose="02070309020205020404" pitchFamily="49" charset="0"/>
                <a:cs typeface="Courier New" panose="02070309020205020404" pitchFamily="49" charset="0"/>
              </a:rPr>
              <a:t>"</a:t>
            </a:r>
            <a:r>
              <a:rPr lang="ru-RU" altLang="ru-RU" sz="4000" b="1" dirty="0" err="1">
                <a:solidFill>
                  <a:srgbClr val="008000"/>
                </a:solidFill>
                <a:latin typeface="Courier New" panose="02070309020205020404" pitchFamily="49" charset="0"/>
                <a:cs typeface="Courier New" panose="02070309020205020404" pitchFamily="49" charset="0"/>
              </a:rPr>
              <a:t>false</a:t>
            </a:r>
            <a:r>
              <a:rPr lang="ru-RU" altLang="ru-RU" sz="4000" b="1" dirty="0">
                <a:solidFill>
                  <a:srgbClr val="008000"/>
                </a:solidFill>
                <a:latin typeface="Courier New" panose="02070309020205020404" pitchFamily="49" charset="0"/>
                <a:cs typeface="Courier New" panose="02070309020205020404" pitchFamily="49" charset="0"/>
              </a:rPr>
              <a:t>"</a:t>
            </a:r>
            <a:r>
              <a:rPr lang="ru-RU" altLang="ru-RU" sz="4000" dirty="0">
                <a:solidFill>
                  <a:srgbClr val="000000"/>
                </a:solidFill>
                <a:latin typeface="Courier New" panose="02070309020205020404" pitchFamily="49" charset="0"/>
                <a:cs typeface="Courier New" panose="02070309020205020404" pitchFamily="49" charset="0"/>
              </a:rPr>
              <a:t>); </a:t>
            </a:r>
            <a:r>
              <a:rPr lang="ru-RU" altLang="ru-RU" sz="4000" i="1" dirty="0">
                <a:solidFill>
                  <a:srgbClr val="808080"/>
                </a:solidFill>
                <a:latin typeface="Courier New" panose="02070309020205020404" pitchFamily="49" charset="0"/>
                <a:cs typeface="Courier New" panose="02070309020205020404" pitchFamily="49" charset="0"/>
              </a:rPr>
              <a:t>// </a:t>
            </a:r>
            <a:r>
              <a:rPr lang="ru-RU" altLang="ru-RU" sz="4000" i="1" dirty="0" err="1">
                <a:solidFill>
                  <a:srgbClr val="808080"/>
                </a:solidFill>
                <a:latin typeface="Courier New" panose="02070309020205020404" pitchFamily="49" charset="0"/>
                <a:cs typeface="Courier New" panose="02070309020205020404" pitchFamily="49" charset="0"/>
              </a:rPr>
              <a:t>Disable</a:t>
            </a:r>
            <a:r>
              <a:rPr lang="ru-RU" altLang="ru-RU" sz="4000" i="1" dirty="0">
                <a:solidFill>
                  <a:srgbClr val="808080"/>
                </a:solidFill>
                <a:latin typeface="Courier New" panose="02070309020205020404" pitchFamily="49" charset="0"/>
                <a:cs typeface="Courier New" panose="02070309020205020404" pitchFamily="49" charset="0"/>
              </a:rPr>
              <a:t> </a:t>
            </a:r>
            <a:r>
              <a:rPr lang="ru-RU" altLang="ru-RU" sz="4000" i="1" dirty="0" err="1">
                <a:solidFill>
                  <a:srgbClr val="808080"/>
                </a:solidFill>
                <a:latin typeface="Courier New" panose="02070309020205020404" pitchFamily="49" charset="0"/>
                <a:cs typeface="Courier New" panose="02070309020205020404" pitchFamily="49" charset="0"/>
              </a:rPr>
              <a:t>fetch</a:t>
            </a:r>
            <a:r>
              <a:rPr lang="ru-RU" altLang="ru-RU" sz="4000" i="1" dirty="0">
                <a:solidFill>
                  <a:srgbClr val="808080"/>
                </a:solidFill>
                <a:latin typeface="Courier New" panose="02070309020205020404" pitchFamily="49" charset="0"/>
                <a:cs typeface="Courier New" panose="02070309020205020404" pitchFamily="49" charset="0"/>
              </a:rPr>
              <a:t> </a:t>
            </a:r>
            <a:r>
              <a:rPr lang="ru-RU" altLang="ru-RU" sz="4000" i="1" dirty="0" err="1">
                <a:solidFill>
                  <a:srgbClr val="808080"/>
                </a:solidFill>
                <a:latin typeface="Courier New" panose="02070309020205020404" pitchFamily="49" charset="0"/>
                <a:cs typeface="Courier New" panose="02070309020205020404" pitchFamily="49" charset="0"/>
              </a:rPr>
              <a:t>logs</a:t>
            </a:r>
            <a:endParaRPr lang="ru-RU" altLang="ru-RU" sz="4000" dirty="0">
              <a:solidFill>
                <a:schemeClr val="tx1"/>
              </a:solidFill>
              <a:latin typeface="Arial" panose="020B0604020202020204" pitchFamily="34" charset="0"/>
            </a:endParaRPr>
          </a:p>
          <a:p>
            <a:pPr algn="l"/>
            <a:endParaRPr lang="ru-RU" altLang="ru-RU" sz="4000" dirty="0">
              <a:solidFill>
                <a:schemeClr val="tx1"/>
              </a:solidFill>
              <a:latin typeface="Arial" panose="020B0604020202020204" pitchFamily="34" charset="0"/>
            </a:endParaRPr>
          </a:p>
        </p:txBody>
      </p:sp>
    </p:spTree>
    <p:extLst>
      <p:ext uri="{BB962C8B-B14F-4D97-AF65-F5344CB8AC3E}">
        <p14:creationId xmlns:p14="http://schemas.microsoft.com/office/powerpoint/2010/main" val="1704414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83432" y="116632"/>
            <a:ext cx="9649072" cy="720080"/>
          </a:xfrm>
        </p:spPr>
        <p:txBody>
          <a:bodyPr>
            <a:noAutofit/>
          </a:bodyPr>
          <a:lstStyle/>
          <a:p>
            <a:r>
              <a:rPr lang="en-US" dirty="0"/>
              <a:t>JCAT </a:t>
            </a:r>
            <a:r>
              <a:rPr lang="en-US" dirty="0" smtClean="0"/>
              <a:t>rerun feature</a:t>
            </a:r>
            <a:endParaRPr lang="en-US" dirty="0"/>
          </a:p>
        </p:txBody>
      </p:sp>
      <p:sp>
        <p:nvSpPr>
          <p:cNvPr id="3" name="Подзаголовок 2"/>
          <p:cNvSpPr>
            <a:spLocks noGrp="1"/>
          </p:cNvSpPr>
          <p:nvPr>
            <p:ph type="subTitle" idx="1"/>
          </p:nvPr>
        </p:nvSpPr>
        <p:spPr>
          <a:xfrm>
            <a:off x="407368" y="980731"/>
            <a:ext cx="11305256" cy="5040557"/>
          </a:xfrm>
        </p:spPr>
        <p:txBody>
          <a:bodyPr>
            <a:normAutofit fontScale="32500" lnSpcReduction="20000"/>
          </a:bodyPr>
          <a:lstStyle/>
          <a:p>
            <a:pPr algn="l"/>
            <a:r>
              <a:rPr lang="en-US" altLang="ru-RU" sz="4900" dirty="0">
                <a:solidFill>
                  <a:schemeClr val="tx1"/>
                </a:solidFill>
                <a:latin typeface="Arial" panose="020B0604020202020204" pitchFamily="34" charset="0"/>
              </a:rPr>
              <a:t> Option 1, add an element </a:t>
            </a:r>
            <a:r>
              <a:rPr lang="en-US" altLang="ru-RU" sz="4900" dirty="0" err="1">
                <a:solidFill>
                  <a:schemeClr val="tx1"/>
                </a:solidFill>
                <a:latin typeface="Arial" panose="020B0604020202020204" pitchFamily="34" charset="0"/>
              </a:rPr>
              <a:t>retryAnalyzer</a:t>
            </a:r>
            <a:r>
              <a:rPr lang="en-US" altLang="ru-RU" sz="4900" dirty="0">
                <a:solidFill>
                  <a:schemeClr val="tx1"/>
                </a:solidFill>
                <a:latin typeface="Arial" panose="020B0604020202020204" pitchFamily="34" charset="0"/>
              </a:rPr>
              <a:t> in @Test to specify which case to rerun</a:t>
            </a:r>
          </a:p>
          <a:p>
            <a:pPr algn="l"/>
            <a:endParaRPr lang="en-US" altLang="ru-RU" sz="4900" dirty="0">
              <a:solidFill>
                <a:schemeClr val="tx1"/>
              </a:solidFill>
              <a:latin typeface="Arial" panose="020B0604020202020204" pitchFamily="34" charset="0"/>
            </a:endParaRPr>
          </a:p>
          <a:p>
            <a:pPr algn="l"/>
            <a:r>
              <a:rPr lang="en-US" altLang="ru-RU" sz="4900" dirty="0">
                <a:solidFill>
                  <a:schemeClr val="tx1"/>
                </a:solidFill>
                <a:latin typeface="Arial" panose="020B0604020202020204" pitchFamily="34" charset="0"/>
              </a:rPr>
              <a:t> @Test(</a:t>
            </a:r>
            <a:r>
              <a:rPr lang="en-US" altLang="ru-RU" sz="4900" dirty="0" err="1">
                <a:solidFill>
                  <a:schemeClr val="tx1"/>
                </a:solidFill>
                <a:latin typeface="Arial" panose="020B0604020202020204" pitchFamily="34" charset="0"/>
              </a:rPr>
              <a:t>retryAnalyzer</a:t>
            </a:r>
            <a:r>
              <a:rPr lang="en-US" altLang="ru-RU" sz="4900" dirty="0">
                <a:solidFill>
                  <a:schemeClr val="tx1"/>
                </a:solidFill>
                <a:latin typeface="Arial" panose="020B0604020202020204" pitchFamily="34" charset="0"/>
              </a:rPr>
              <a:t> = </a:t>
            </a:r>
            <a:r>
              <a:rPr lang="en-US" altLang="ru-RU" sz="4900" dirty="0" err="1">
                <a:solidFill>
                  <a:schemeClr val="tx1"/>
                </a:solidFill>
                <a:latin typeface="Arial" panose="020B0604020202020204" pitchFamily="34" charset="0"/>
              </a:rPr>
              <a:t>JcatRerunHelper.class</a:t>
            </a:r>
            <a:r>
              <a:rPr lang="en-US" altLang="ru-RU" sz="4900" dirty="0">
                <a:solidFill>
                  <a:schemeClr val="tx1"/>
                </a:solidFill>
                <a:latin typeface="Arial" panose="020B0604020202020204" pitchFamily="34" charset="0"/>
              </a:rPr>
              <a:t>)</a:t>
            </a:r>
          </a:p>
          <a:p>
            <a:pPr algn="l"/>
            <a:endParaRPr lang="en-US" altLang="ru-RU" sz="4900" dirty="0">
              <a:solidFill>
                <a:schemeClr val="tx1"/>
              </a:solidFill>
              <a:latin typeface="Arial" panose="020B0604020202020204" pitchFamily="34" charset="0"/>
            </a:endParaRPr>
          </a:p>
          <a:p>
            <a:pPr algn="l"/>
            <a:r>
              <a:rPr lang="en-US" altLang="ru-RU" sz="4900" dirty="0">
                <a:solidFill>
                  <a:schemeClr val="tx1"/>
                </a:solidFill>
                <a:latin typeface="Arial" panose="020B0604020202020204" pitchFamily="34" charset="0"/>
              </a:rPr>
              <a:t>    Option 2, add VM argument to active this feature for all cases in test suite</a:t>
            </a:r>
          </a:p>
          <a:p>
            <a:pPr algn="l"/>
            <a:endParaRPr lang="en-US" altLang="ru-RU" sz="4900" dirty="0">
              <a:solidFill>
                <a:schemeClr val="tx1"/>
              </a:solidFill>
              <a:latin typeface="Arial" panose="020B0604020202020204" pitchFamily="34" charset="0"/>
            </a:endParaRPr>
          </a:p>
          <a:p>
            <a:pPr algn="l"/>
            <a:r>
              <a:rPr lang="en-US" altLang="ru-RU" sz="4900" dirty="0">
                <a:solidFill>
                  <a:schemeClr val="tx1"/>
                </a:solidFill>
                <a:latin typeface="Arial" panose="020B0604020202020204" pitchFamily="34" charset="0"/>
              </a:rPr>
              <a:t> -</a:t>
            </a:r>
            <a:r>
              <a:rPr lang="en-US" altLang="ru-RU" sz="4900" dirty="0" err="1" smtClean="0">
                <a:solidFill>
                  <a:schemeClr val="tx1"/>
                </a:solidFill>
                <a:latin typeface="Arial" panose="020B0604020202020204" pitchFamily="34" charset="0"/>
              </a:rPr>
              <a:t>DrerunAll</a:t>
            </a:r>
            <a:r>
              <a:rPr lang="en-US" altLang="ru-RU" sz="4900" dirty="0" smtClean="0">
                <a:solidFill>
                  <a:schemeClr val="tx1"/>
                </a:solidFill>
                <a:latin typeface="Arial" panose="020B0604020202020204" pitchFamily="34" charset="0"/>
              </a:rPr>
              <a:t>=true</a:t>
            </a:r>
          </a:p>
          <a:p>
            <a:pPr algn="l"/>
            <a:endParaRPr lang="en-US" altLang="ru-RU" sz="4900" dirty="0" smtClean="0">
              <a:solidFill>
                <a:schemeClr val="tx1"/>
              </a:solidFill>
              <a:latin typeface="Arial" panose="020B0604020202020204" pitchFamily="34" charset="0"/>
            </a:endParaRPr>
          </a:p>
          <a:p>
            <a:pPr algn="l"/>
            <a:r>
              <a:rPr lang="en-US" altLang="ru-RU" sz="4900" dirty="0">
                <a:solidFill>
                  <a:schemeClr val="tx1"/>
                </a:solidFill>
                <a:latin typeface="Arial" panose="020B0604020202020204" pitchFamily="34" charset="0"/>
              </a:rPr>
              <a:t> Meanwhile you need to implement </a:t>
            </a:r>
            <a:r>
              <a:rPr lang="en-US" altLang="ru-RU" sz="4900" dirty="0" err="1">
                <a:solidFill>
                  <a:schemeClr val="tx1"/>
                </a:solidFill>
                <a:latin typeface="Arial" panose="020B0604020202020204" pitchFamily="34" charset="0"/>
              </a:rPr>
              <a:t>org.testng.IAnnotationTransformer</a:t>
            </a:r>
            <a:r>
              <a:rPr lang="en-US" altLang="ru-RU" sz="4900" dirty="0">
                <a:solidFill>
                  <a:schemeClr val="tx1"/>
                </a:solidFill>
                <a:latin typeface="Arial" panose="020B0604020202020204" pitchFamily="34" charset="0"/>
              </a:rPr>
              <a:t> and add it as a listener in the suite.xml in your test project, take below as example</a:t>
            </a:r>
            <a:r>
              <a:rPr lang="en-US" altLang="ru-RU" sz="4900" dirty="0" smtClean="0">
                <a:solidFill>
                  <a:schemeClr val="tx1"/>
                </a:solidFill>
                <a:latin typeface="Arial" panose="020B0604020202020204" pitchFamily="34" charset="0"/>
              </a:rPr>
              <a:t>:</a:t>
            </a:r>
          </a:p>
          <a:p>
            <a:pPr algn="l"/>
            <a:endParaRPr lang="en-US" altLang="ru-RU" sz="4000" dirty="0" smtClean="0">
              <a:solidFill>
                <a:schemeClr val="tx1"/>
              </a:solidFill>
              <a:latin typeface="Arial" panose="020B0604020202020204" pitchFamily="34" charset="0"/>
            </a:endParaRPr>
          </a:p>
          <a:p>
            <a:pPr algn="l"/>
            <a:r>
              <a:rPr lang="ru-RU" altLang="ru-RU" sz="4000" b="1" dirty="0" err="1">
                <a:solidFill>
                  <a:srgbClr val="000080"/>
                </a:solidFill>
                <a:latin typeface="Courier New" panose="02070309020205020404" pitchFamily="49" charset="0"/>
                <a:cs typeface="Courier New" panose="02070309020205020404" pitchFamily="49" charset="0"/>
              </a:rPr>
              <a:t>public</a:t>
            </a:r>
            <a:r>
              <a:rPr lang="ru-RU" altLang="ru-RU" sz="4000" b="1" dirty="0">
                <a:solidFill>
                  <a:srgbClr val="000080"/>
                </a:solidFill>
                <a:latin typeface="Courier New" panose="02070309020205020404" pitchFamily="49" charset="0"/>
                <a:cs typeface="Courier New" panose="02070309020205020404" pitchFamily="49" charset="0"/>
              </a:rPr>
              <a:t> </a:t>
            </a:r>
            <a:r>
              <a:rPr lang="ru-RU" altLang="ru-RU" sz="4000" b="1" dirty="0" err="1">
                <a:solidFill>
                  <a:srgbClr val="000080"/>
                </a:solidFill>
                <a:latin typeface="Courier New" panose="02070309020205020404" pitchFamily="49" charset="0"/>
                <a:cs typeface="Courier New" panose="02070309020205020404" pitchFamily="49" charset="0"/>
              </a:rPr>
              <a:t>class</a:t>
            </a:r>
            <a:r>
              <a:rPr lang="ru-RU" altLang="ru-RU" sz="4000" b="1" dirty="0">
                <a:solidFill>
                  <a:srgbClr val="000080"/>
                </a:solidFill>
                <a:latin typeface="Courier New" panose="02070309020205020404" pitchFamily="49" charset="0"/>
                <a:cs typeface="Courier New" panose="02070309020205020404" pitchFamily="49" charset="0"/>
              </a:rPr>
              <a:t> </a:t>
            </a:r>
            <a:r>
              <a:rPr lang="ru-RU" altLang="ru-RU" sz="4000" dirty="0" err="1">
                <a:solidFill>
                  <a:srgbClr val="000000"/>
                </a:solidFill>
                <a:latin typeface="Courier New" panose="02070309020205020404" pitchFamily="49" charset="0"/>
                <a:cs typeface="Courier New" panose="02070309020205020404" pitchFamily="49" charset="0"/>
              </a:rPr>
              <a:t>RerunListener</a:t>
            </a:r>
            <a:r>
              <a:rPr lang="ru-RU" altLang="ru-RU" sz="4000" dirty="0">
                <a:solidFill>
                  <a:srgbClr val="000000"/>
                </a:solidFill>
                <a:latin typeface="Courier New" panose="02070309020205020404" pitchFamily="49" charset="0"/>
                <a:cs typeface="Courier New" panose="02070309020205020404" pitchFamily="49" charset="0"/>
              </a:rPr>
              <a:t> </a:t>
            </a:r>
            <a:r>
              <a:rPr lang="ru-RU" altLang="ru-RU" sz="4000" b="1" dirty="0" err="1">
                <a:solidFill>
                  <a:srgbClr val="000080"/>
                </a:solidFill>
                <a:latin typeface="Courier New" panose="02070309020205020404" pitchFamily="49" charset="0"/>
                <a:cs typeface="Courier New" panose="02070309020205020404" pitchFamily="49" charset="0"/>
              </a:rPr>
              <a:t>implements</a:t>
            </a:r>
            <a:r>
              <a:rPr lang="ru-RU" altLang="ru-RU" sz="4000" b="1" dirty="0">
                <a:solidFill>
                  <a:srgbClr val="000080"/>
                </a:solidFill>
                <a:latin typeface="Courier New" panose="02070309020205020404" pitchFamily="49" charset="0"/>
                <a:cs typeface="Courier New" panose="02070309020205020404" pitchFamily="49" charset="0"/>
              </a:rPr>
              <a:t> </a:t>
            </a:r>
            <a:r>
              <a:rPr lang="ru-RU" altLang="ru-RU" sz="4000" dirty="0" err="1">
                <a:solidFill>
                  <a:srgbClr val="000000"/>
                </a:solidFill>
                <a:latin typeface="Courier New" panose="02070309020205020404" pitchFamily="49" charset="0"/>
                <a:cs typeface="Courier New" panose="02070309020205020404" pitchFamily="49" charset="0"/>
              </a:rPr>
              <a:t>IAnnotationTransformer</a:t>
            </a:r>
            <a:r>
              <a:rPr lang="ru-RU" altLang="ru-RU" sz="4000" dirty="0">
                <a:solidFill>
                  <a:srgbClr val="000000"/>
                </a:solidFill>
                <a:latin typeface="Courier New" panose="02070309020205020404" pitchFamily="49" charset="0"/>
                <a:cs typeface="Courier New" panose="02070309020205020404" pitchFamily="49" charset="0"/>
              </a:rPr>
              <a:t> {</a:t>
            </a:r>
            <a:br>
              <a:rPr lang="ru-RU" altLang="ru-RU" sz="4000" dirty="0">
                <a:solidFill>
                  <a:srgbClr val="000000"/>
                </a:solidFill>
                <a:latin typeface="Courier New" panose="02070309020205020404" pitchFamily="49" charset="0"/>
                <a:cs typeface="Courier New" panose="02070309020205020404" pitchFamily="49" charset="0"/>
              </a:rPr>
            </a:br>
            <a:r>
              <a:rPr lang="ru-RU" altLang="ru-RU" sz="4000" dirty="0">
                <a:solidFill>
                  <a:srgbClr val="000000"/>
                </a:solidFill>
                <a:latin typeface="Courier New" panose="02070309020205020404" pitchFamily="49" charset="0"/>
                <a:cs typeface="Courier New" panose="02070309020205020404" pitchFamily="49" charset="0"/>
              </a:rPr>
              <a:t>    </a:t>
            </a:r>
            <a:r>
              <a:rPr lang="ru-RU" altLang="ru-RU" sz="4000" dirty="0">
                <a:solidFill>
                  <a:srgbClr val="808000"/>
                </a:solidFill>
                <a:latin typeface="Courier New" panose="02070309020205020404" pitchFamily="49" charset="0"/>
                <a:cs typeface="Courier New" panose="02070309020205020404" pitchFamily="49" charset="0"/>
              </a:rPr>
              <a:t>@</a:t>
            </a:r>
            <a:r>
              <a:rPr lang="ru-RU" altLang="ru-RU" sz="4000" dirty="0" err="1">
                <a:solidFill>
                  <a:srgbClr val="808000"/>
                </a:solidFill>
                <a:latin typeface="Courier New" panose="02070309020205020404" pitchFamily="49" charset="0"/>
                <a:cs typeface="Courier New" panose="02070309020205020404" pitchFamily="49" charset="0"/>
              </a:rPr>
              <a:t>Override</a:t>
            </a:r>
            <a:r>
              <a:rPr lang="ru-RU" altLang="ru-RU" sz="4000" dirty="0">
                <a:solidFill>
                  <a:srgbClr val="808000"/>
                </a:solidFill>
                <a:latin typeface="Courier New" panose="02070309020205020404" pitchFamily="49" charset="0"/>
                <a:cs typeface="Courier New" panose="02070309020205020404" pitchFamily="49" charset="0"/>
              </a:rPr>
              <a:t/>
            </a:r>
            <a:br>
              <a:rPr lang="ru-RU" altLang="ru-RU" sz="4000" dirty="0">
                <a:solidFill>
                  <a:srgbClr val="808000"/>
                </a:solidFill>
                <a:latin typeface="Courier New" panose="02070309020205020404" pitchFamily="49" charset="0"/>
                <a:cs typeface="Courier New" panose="02070309020205020404" pitchFamily="49" charset="0"/>
              </a:rPr>
            </a:br>
            <a:r>
              <a:rPr lang="ru-RU" altLang="ru-RU" sz="4000" dirty="0">
                <a:solidFill>
                  <a:srgbClr val="808000"/>
                </a:solidFill>
                <a:latin typeface="Courier New" panose="02070309020205020404" pitchFamily="49" charset="0"/>
                <a:cs typeface="Courier New" panose="02070309020205020404" pitchFamily="49" charset="0"/>
              </a:rPr>
              <a:t>    </a:t>
            </a:r>
            <a:r>
              <a:rPr lang="ru-RU" altLang="ru-RU" sz="4000" b="1" dirty="0" err="1">
                <a:solidFill>
                  <a:srgbClr val="000080"/>
                </a:solidFill>
                <a:latin typeface="Courier New" panose="02070309020205020404" pitchFamily="49" charset="0"/>
                <a:cs typeface="Courier New" panose="02070309020205020404" pitchFamily="49" charset="0"/>
              </a:rPr>
              <a:t>public</a:t>
            </a:r>
            <a:r>
              <a:rPr lang="ru-RU" altLang="ru-RU" sz="4000" b="1" dirty="0">
                <a:solidFill>
                  <a:srgbClr val="000080"/>
                </a:solidFill>
                <a:latin typeface="Courier New" panose="02070309020205020404" pitchFamily="49" charset="0"/>
                <a:cs typeface="Courier New" panose="02070309020205020404" pitchFamily="49" charset="0"/>
              </a:rPr>
              <a:t> </a:t>
            </a:r>
            <a:r>
              <a:rPr lang="ru-RU" altLang="ru-RU" sz="4000" b="1" dirty="0" err="1">
                <a:solidFill>
                  <a:srgbClr val="000080"/>
                </a:solidFill>
                <a:latin typeface="Courier New" panose="02070309020205020404" pitchFamily="49" charset="0"/>
                <a:cs typeface="Courier New" panose="02070309020205020404" pitchFamily="49" charset="0"/>
              </a:rPr>
              <a:t>void</a:t>
            </a:r>
            <a:r>
              <a:rPr lang="ru-RU" altLang="ru-RU" sz="4000" b="1" dirty="0">
                <a:solidFill>
                  <a:srgbClr val="000080"/>
                </a:solidFill>
                <a:latin typeface="Courier New" panose="02070309020205020404" pitchFamily="49" charset="0"/>
                <a:cs typeface="Courier New" panose="02070309020205020404" pitchFamily="49" charset="0"/>
              </a:rPr>
              <a:t> </a:t>
            </a:r>
            <a:r>
              <a:rPr lang="ru-RU" altLang="ru-RU" sz="4000" dirty="0" err="1">
                <a:solidFill>
                  <a:srgbClr val="000000"/>
                </a:solidFill>
                <a:latin typeface="Courier New" panose="02070309020205020404" pitchFamily="49" charset="0"/>
                <a:cs typeface="Courier New" panose="02070309020205020404" pitchFamily="49" charset="0"/>
              </a:rPr>
              <a:t>transform</a:t>
            </a:r>
            <a:r>
              <a:rPr lang="ru-RU" altLang="ru-RU" sz="4000" dirty="0">
                <a:solidFill>
                  <a:srgbClr val="000000"/>
                </a:solidFill>
                <a:latin typeface="Courier New" panose="02070309020205020404" pitchFamily="49" charset="0"/>
                <a:cs typeface="Courier New" panose="02070309020205020404" pitchFamily="49" charset="0"/>
              </a:rPr>
              <a:t>(</a:t>
            </a:r>
            <a:r>
              <a:rPr lang="ru-RU" altLang="ru-RU" sz="4000" dirty="0" err="1">
                <a:solidFill>
                  <a:srgbClr val="000000"/>
                </a:solidFill>
                <a:latin typeface="Courier New" panose="02070309020205020404" pitchFamily="49" charset="0"/>
                <a:cs typeface="Courier New" panose="02070309020205020404" pitchFamily="49" charset="0"/>
              </a:rPr>
              <a:t>ITestAnnotation</a:t>
            </a:r>
            <a:r>
              <a:rPr lang="ru-RU" altLang="ru-RU" sz="4000" dirty="0">
                <a:solidFill>
                  <a:srgbClr val="000000"/>
                </a:solidFill>
                <a:latin typeface="Courier New" panose="02070309020205020404" pitchFamily="49" charset="0"/>
                <a:cs typeface="Courier New" panose="02070309020205020404" pitchFamily="49" charset="0"/>
              </a:rPr>
              <a:t> </a:t>
            </a:r>
            <a:r>
              <a:rPr lang="ru-RU" altLang="ru-RU" sz="4000" dirty="0" err="1">
                <a:solidFill>
                  <a:srgbClr val="000000"/>
                </a:solidFill>
                <a:latin typeface="Courier New" panose="02070309020205020404" pitchFamily="49" charset="0"/>
                <a:cs typeface="Courier New" panose="02070309020205020404" pitchFamily="49" charset="0"/>
              </a:rPr>
              <a:t>annotation</a:t>
            </a:r>
            <a:r>
              <a:rPr lang="ru-RU" altLang="ru-RU" sz="4000" dirty="0">
                <a:solidFill>
                  <a:srgbClr val="000000"/>
                </a:solidFill>
                <a:latin typeface="Courier New" panose="02070309020205020404" pitchFamily="49" charset="0"/>
                <a:cs typeface="Courier New" panose="02070309020205020404" pitchFamily="49" charset="0"/>
              </a:rPr>
              <a:t>, </a:t>
            </a:r>
            <a:r>
              <a:rPr lang="ru-RU" altLang="ru-RU" sz="4000" dirty="0" err="1">
                <a:solidFill>
                  <a:srgbClr val="000000"/>
                </a:solidFill>
                <a:latin typeface="Courier New" panose="02070309020205020404" pitchFamily="49" charset="0"/>
                <a:cs typeface="Courier New" panose="02070309020205020404" pitchFamily="49" charset="0"/>
              </a:rPr>
              <a:t>Class</a:t>
            </a:r>
            <a:r>
              <a:rPr lang="ru-RU" altLang="ru-RU" sz="4000" dirty="0">
                <a:solidFill>
                  <a:srgbClr val="000000"/>
                </a:solidFill>
                <a:latin typeface="Courier New" panose="02070309020205020404" pitchFamily="49" charset="0"/>
                <a:cs typeface="Courier New" panose="02070309020205020404" pitchFamily="49" charset="0"/>
              </a:rPr>
              <a:t> </a:t>
            </a:r>
            <a:r>
              <a:rPr lang="ru-RU" altLang="ru-RU" sz="4000" dirty="0" err="1">
                <a:solidFill>
                  <a:srgbClr val="000000"/>
                </a:solidFill>
                <a:latin typeface="Courier New" panose="02070309020205020404" pitchFamily="49" charset="0"/>
                <a:cs typeface="Courier New" panose="02070309020205020404" pitchFamily="49" charset="0"/>
              </a:rPr>
              <a:t>testClass</a:t>
            </a:r>
            <a:r>
              <a:rPr lang="ru-RU" altLang="ru-RU" sz="4000" dirty="0">
                <a:solidFill>
                  <a:srgbClr val="000000"/>
                </a:solidFill>
                <a:latin typeface="Courier New" panose="02070309020205020404" pitchFamily="49" charset="0"/>
                <a:cs typeface="Courier New" panose="02070309020205020404" pitchFamily="49" charset="0"/>
              </a:rPr>
              <a:t>, </a:t>
            </a:r>
            <a:r>
              <a:rPr lang="ru-RU" altLang="ru-RU" sz="4000" dirty="0" err="1">
                <a:solidFill>
                  <a:srgbClr val="000000"/>
                </a:solidFill>
                <a:latin typeface="Courier New" panose="02070309020205020404" pitchFamily="49" charset="0"/>
                <a:cs typeface="Courier New" panose="02070309020205020404" pitchFamily="49" charset="0"/>
              </a:rPr>
              <a:t>Constructor</a:t>
            </a:r>
            <a:r>
              <a:rPr lang="ru-RU" altLang="ru-RU" sz="4000" dirty="0">
                <a:solidFill>
                  <a:srgbClr val="000000"/>
                </a:solidFill>
                <a:latin typeface="Courier New" panose="02070309020205020404" pitchFamily="49" charset="0"/>
                <a:cs typeface="Courier New" panose="02070309020205020404" pitchFamily="49" charset="0"/>
              </a:rPr>
              <a:t> </a:t>
            </a:r>
            <a:r>
              <a:rPr lang="ru-RU" altLang="ru-RU" sz="4000" dirty="0" err="1">
                <a:solidFill>
                  <a:srgbClr val="000000"/>
                </a:solidFill>
                <a:latin typeface="Courier New" panose="02070309020205020404" pitchFamily="49" charset="0"/>
                <a:cs typeface="Courier New" panose="02070309020205020404" pitchFamily="49" charset="0"/>
              </a:rPr>
              <a:t>testConstructor</a:t>
            </a:r>
            <a:r>
              <a:rPr lang="ru-RU" altLang="ru-RU" sz="4000" dirty="0">
                <a:solidFill>
                  <a:srgbClr val="000000"/>
                </a:solidFill>
                <a:latin typeface="Courier New" panose="02070309020205020404" pitchFamily="49" charset="0"/>
                <a:cs typeface="Courier New" panose="02070309020205020404" pitchFamily="49" charset="0"/>
              </a:rPr>
              <a:t>, </a:t>
            </a:r>
            <a:r>
              <a:rPr lang="ru-RU" altLang="ru-RU" sz="4000" dirty="0" err="1">
                <a:solidFill>
                  <a:srgbClr val="000000"/>
                </a:solidFill>
                <a:latin typeface="Courier New" panose="02070309020205020404" pitchFamily="49" charset="0"/>
                <a:cs typeface="Courier New" panose="02070309020205020404" pitchFamily="49" charset="0"/>
              </a:rPr>
              <a:t>Method</a:t>
            </a:r>
            <a:r>
              <a:rPr lang="ru-RU" altLang="ru-RU" sz="4000" dirty="0">
                <a:solidFill>
                  <a:srgbClr val="000000"/>
                </a:solidFill>
                <a:latin typeface="Courier New" panose="02070309020205020404" pitchFamily="49" charset="0"/>
                <a:cs typeface="Courier New" panose="02070309020205020404" pitchFamily="49" charset="0"/>
              </a:rPr>
              <a:t> </a:t>
            </a:r>
            <a:r>
              <a:rPr lang="ru-RU" altLang="ru-RU" sz="4000" dirty="0" err="1">
                <a:solidFill>
                  <a:srgbClr val="000000"/>
                </a:solidFill>
                <a:latin typeface="Courier New" panose="02070309020205020404" pitchFamily="49" charset="0"/>
                <a:cs typeface="Courier New" panose="02070309020205020404" pitchFamily="49" charset="0"/>
              </a:rPr>
              <a:t>testMethod</a:t>
            </a:r>
            <a:r>
              <a:rPr lang="ru-RU" altLang="ru-RU" sz="4000" dirty="0">
                <a:solidFill>
                  <a:srgbClr val="000000"/>
                </a:solidFill>
                <a:latin typeface="Courier New" panose="02070309020205020404" pitchFamily="49" charset="0"/>
                <a:cs typeface="Courier New" panose="02070309020205020404" pitchFamily="49" charset="0"/>
              </a:rPr>
              <a:t>) {</a:t>
            </a:r>
            <a:br>
              <a:rPr lang="ru-RU" altLang="ru-RU" sz="4000" dirty="0">
                <a:solidFill>
                  <a:srgbClr val="000000"/>
                </a:solidFill>
                <a:latin typeface="Courier New" panose="02070309020205020404" pitchFamily="49" charset="0"/>
                <a:cs typeface="Courier New" panose="02070309020205020404" pitchFamily="49" charset="0"/>
              </a:rPr>
            </a:br>
            <a:r>
              <a:rPr lang="ru-RU" altLang="ru-RU" sz="4000" dirty="0">
                <a:solidFill>
                  <a:srgbClr val="000000"/>
                </a:solidFill>
                <a:latin typeface="Courier New" panose="02070309020205020404" pitchFamily="49" charset="0"/>
                <a:cs typeface="Courier New" panose="02070309020205020404" pitchFamily="49" charset="0"/>
              </a:rPr>
              <a:t>        </a:t>
            </a:r>
            <a:r>
              <a:rPr lang="ru-RU" altLang="ru-RU" sz="4000" dirty="0" err="1">
                <a:solidFill>
                  <a:srgbClr val="000000"/>
                </a:solidFill>
                <a:latin typeface="Courier New" panose="02070309020205020404" pitchFamily="49" charset="0"/>
                <a:cs typeface="Courier New" panose="02070309020205020404" pitchFamily="49" charset="0"/>
              </a:rPr>
              <a:t>IRetryAnalyzer</a:t>
            </a:r>
            <a:r>
              <a:rPr lang="ru-RU" altLang="ru-RU" sz="4000" dirty="0">
                <a:solidFill>
                  <a:srgbClr val="000000"/>
                </a:solidFill>
                <a:latin typeface="Courier New" panose="02070309020205020404" pitchFamily="49" charset="0"/>
                <a:cs typeface="Courier New" panose="02070309020205020404" pitchFamily="49" charset="0"/>
              </a:rPr>
              <a:t> </a:t>
            </a:r>
            <a:r>
              <a:rPr lang="ru-RU" altLang="ru-RU" sz="4000" dirty="0" err="1">
                <a:solidFill>
                  <a:srgbClr val="000000"/>
                </a:solidFill>
                <a:latin typeface="Courier New" panose="02070309020205020404" pitchFamily="49" charset="0"/>
                <a:cs typeface="Courier New" panose="02070309020205020404" pitchFamily="49" charset="0"/>
              </a:rPr>
              <a:t>retry</a:t>
            </a:r>
            <a:r>
              <a:rPr lang="ru-RU" altLang="ru-RU" sz="4000" dirty="0">
                <a:solidFill>
                  <a:srgbClr val="000000"/>
                </a:solidFill>
                <a:latin typeface="Courier New" panose="02070309020205020404" pitchFamily="49" charset="0"/>
                <a:cs typeface="Courier New" panose="02070309020205020404" pitchFamily="49" charset="0"/>
              </a:rPr>
              <a:t> = </a:t>
            </a:r>
            <a:r>
              <a:rPr lang="ru-RU" altLang="ru-RU" sz="4000" dirty="0" err="1">
                <a:solidFill>
                  <a:srgbClr val="000000"/>
                </a:solidFill>
                <a:latin typeface="Courier New" panose="02070309020205020404" pitchFamily="49" charset="0"/>
                <a:cs typeface="Courier New" panose="02070309020205020404" pitchFamily="49" charset="0"/>
              </a:rPr>
              <a:t>annotation.getRetryAnalyzer</a:t>
            </a:r>
            <a:r>
              <a:rPr lang="ru-RU" altLang="ru-RU" sz="4000" dirty="0">
                <a:solidFill>
                  <a:srgbClr val="000000"/>
                </a:solidFill>
                <a:latin typeface="Courier New" panose="02070309020205020404" pitchFamily="49" charset="0"/>
                <a:cs typeface="Courier New" panose="02070309020205020404" pitchFamily="49" charset="0"/>
              </a:rPr>
              <a:t>();</a:t>
            </a:r>
            <a:br>
              <a:rPr lang="ru-RU" altLang="ru-RU" sz="4000" dirty="0">
                <a:solidFill>
                  <a:srgbClr val="000000"/>
                </a:solidFill>
                <a:latin typeface="Courier New" panose="02070309020205020404" pitchFamily="49" charset="0"/>
                <a:cs typeface="Courier New" panose="02070309020205020404" pitchFamily="49" charset="0"/>
              </a:rPr>
            </a:br>
            <a:r>
              <a:rPr lang="ru-RU" altLang="ru-RU" sz="4000" dirty="0">
                <a:solidFill>
                  <a:srgbClr val="000000"/>
                </a:solidFill>
                <a:latin typeface="Courier New" panose="02070309020205020404" pitchFamily="49" charset="0"/>
                <a:cs typeface="Courier New" panose="02070309020205020404" pitchFamily="49" charset="0"/>
              </a:rPr>
              <a:t>        </a:t>
            </a:r>
            <a:r>
              <a:rPr lang="ru-RU" altLang="ru-RU" sz="4000" b="1" dirty="0" err="1">
                <a:solidFill>
                  <a:srgbClr val="000080"/>
                </a:solidFill>
                <a:latin typeface="Courier New" panose="02070309020205020404" pitchFamily="49" charset="0"/>
                <a:cs typeface="Courier New" panose="02070309020205020404" pitchFamily="49" charset="0"/>
              </a:rPr>
              <a:t>if</a:t>
            </a:r>
            <a:r>
              <a:rPr lang="ru-RU" altLang="ru-RU" sz="4000" b="1" dirty="0">
                <a:solidFill>
                  <a:srgbClr val="000080"/>
                </a:solidFill>
                <a:latin typeface="Courier New" panose="02070309020205020404" pitchFamily="49" charset="0"/>
                <a:cs typeface="Courier New" panose="02070309020205020404" pitchFamily="49" charset="0"/>
              </a:rPr>
              <a:t> </a:t>
            </a:r>
            <a:r>
              <a:rPr lang="ru-RU" altLang="ru-RU" sz="4000" dirty="0">
                <a:solidFill>
                  <a:srgbClr val="000000"/>
                </a:solidFill>
                <a:latin typeface="Courier New" panose="02070309020205020404" pitchFamily="49" charset="0"/>
                <a:cs typeface="Courier New" panose="02070309020205020404" pitchFamily="49" charset="0"/>
              </a:rPr>
              <a:t>(</a:t>
            </a:r>
            <a:r>
              <a:rPr lang="ru-RU" altLang="ru-RU" sz="4000" dirty="0" err="1">
                <a:solidFill>
                  <a:srgbClr val="000000"/>
                </a:solidFill>
                <a:latin typeface="Courier New" panose="02070309020205020404" pitchFamily="49" charset="0"/>
                <a:cs typeface="Courier New" panose="02070309020205020404" pitchFamily="49" charset="0"/>
              </a:rPr>
              <a:t>retry</a:t>
            </a:r>
            <a:r>
              <a:rPr lang="ru-RU" altLang="ru-RU" sz="4000" dirty="0">
                <a:solidFill>
                  <a:srgbClr val="000000"/>
                </a:solidFill>
                <a:latin typeface="Courier New" panose="02070309020205020404" pitchFamily="49" charset="0"/>
                <a:cs typeface="Courier New" panose="02070309020205020404" pitchFamily="49" charset="0"/>
              </a:rPr>
              <a:t> == </a:t>
            </a:r>
            <a:r>
              <a:rPr lang="ru-RU" altLang="ru-RU" sz="4000" b="1" dirty="0" err="1">
                <a:solidFill>
                  <a:srgbClr val="000080"/>
                </a:solidFill>
                <a:latin typeface="Courier New" panose="02070309020205020404" pitchFamily="49" charset="0"/>
                <a:cs typeface="Courier New" panose="02070309020205020404" pitchFamily="49" charset="0"/>
              </a:rPr>
              <a:t>null</a:t>
            </a:r>
            <a:r>
              <a:rPr lang="ru-RU" altLang="ru-RU" sz="4000" b="1" dirty="0">
                <a:solidFill>
                  <a:srgbClr val="000080"/>
                </a:solidFill>
                <a:latin typeface="Courier New" panose="02070309020205020404" pitchFamily="49" charset="0"/>
                <a:cs typeface="Courier New" panose="02070309020205020404" pitchFamily="49" charset="0"/>
              </a:rPr>
              <a:t> </a:t>
            </a:r>
            <a:r>
              <a:rPr lang="ru-RU" altLang="ru-RU" sz="4000" dirty="0">
                <a:solidFill>
                  <a:srgbClr val="000000"/>
                </a:solidFill>
                <a:latin typeface="Courier New" panose="02070309020205020404" pitchFamily="49" charset="0"/>
                <a:cs typeface="Courier New" panose="02070309020205020404" pitchFamily="49" charset="0"/>
              </a:rPr>
              <a:t>&amp;&amp; </a:t>
            </a:r>
            <a:r>
              <a:rPr lang="ru-RU" altLang="ru-RU" sz="4000" dirty="0" err="1">
                <a:solidFill>
                  <a:srgbClr val="000000"/>
                </a:solidFill>
                <a:latin typeface="Courier New" panose="02070309020205020404" pitchFamily="49" charset="0"/>
                <a:cs typeface="Courier New" panose="02070309020205020404" pitchFamily="49" charset="0"/>
              </a:rPr>
              <a:t>TestInfo.isRerunAll</a:t>
            </a:r>
            <a:r>
              <a:rPr lang="ru-RU" altLang="ru-RU" sz="4000" dirty="0">
                <a:solidFill>
                  <a:srgbClr val="000000"/>
                </a:solidFill>
                <a:latin typeface="Courier New" panose="02070309020205020404" pitchFamily="49" charset="0"/>
                <a:cs typeface="Courier New" panose="02070309020205020404" pitchFamily="49" charset="0"/>
              </a:rPr>
              <a:t>()) {</a:t>
            </a:r>
            <a:br>
              <a:rPr lang="ru-RU" altLang="ru-RU" sz="4000" dirty="0">
                <a:solidFill>
                  <a:srgbClr val="000000"/>
                </a:solidFill>
                <a:latin typeface="Courier New" panose="02070309020205020404" pitchFamily="49" charset="0"/>
                <a:cs typeface="Courier New" panose="02070309020205020404" pitchFamily="49" charset="0"/>
              </a:rPr>
            </a:br>
            <a:r>
              <a:rPr lang="ru-RU" altLang="ru-RU" sz="4000" dirty="0">
                <a:solidFill>
                  <a:srgbClr val="000000"/>
                </a:solidFill>
                <a:latin typeface="Courier New" panose="02070309020205020404" pitchFamily="49" charset="0"/>
                <a:cs typeface="Courier New" panose="02070309020205020404" pitchFamily="49" charset="0"/>
              </a:rPr>
              <a:t>            </a:t>
            </a:r>
            <a:r>
              <a:rPr lang="ru-RU" altLang="ru-RU" sz="4000" dirty="0" err="1">
                <a:solidFill>
                  <a:srgbClr val="000000"/>
                </a:solidFill>
                <a:latin typeface="Courier New" panose="02070309020205020404" pitchFamily="49" charset="0"/>
                <a:cs typeface="Courier New" panose="02070309020205020404" pitchFamily="49" charset="0"/>
              </a:rPr>
              <a:t>annotation.setRetryAnalyzer</a:t>
            </a:r>
            <a:r>
              <a:rPr lang="ru-RU" altLang="ru-RU" sz="4000" dirty="0">
                <a:solidFill>
                  <a:srgbClr val="000000"/>
                </a:solidFill>
                <a:latin typeface="Courier New" panose="02070309020205020404" pitchFamily="49" charset="0"/>
                <a:cs typeface="Courier New" panose="02070309020205020404" pitchFamily="49" charset="0"/>
              </a:rPr>
              <a:t>(</a:t>
            </a:r>
            <a:r>
              <a:rPr lang="ru-RU" altLang="ru-RU" sz="4000" dirty="0" err="1">
                <a:solidFill>
                  <a:srgbClr val="000000"/>
                </a:solidFill>
                <a:latin typeface="Courier New" panose="02070309020205020404" pitchFamily="49" charset="0"/>
                <a:cs typeface="Courier New" panose="02070309020205020404" pitchFamily="49" charset="0"/>
              </a:rPr>
              <a:t>JcatRerunHelper.</a:t>
            </a:r>
            <a:r>
              <a:rPr lang="ru-RU" altLang="ru-RU" sz="4000" b="1" dirty="0" err="1">
                <a:solidFill>
                  <a:srgbClr val="000080"/>
                </a:solidFill>
                <a:latin typeface="Courier New" panose="02070309020205020404" pitchFamily="49" charset="0"/>
                <a:cs typeface="Courier New" panose="02070309020205020404" pitchFamily="49" charset="0"/>
              </a:rPr>
              <a:t>class</a:t>
            </a:r>
            <a:r>
              <a:rPr lang="ru-RU" altLang="ru-RU" sz="4000" dirty="0">
                <a:solidFill>
                  <a:srgbClr val="000000"/>
                </a:solidFill>
                <a:latin typeface="Courier New" panose="02070309020205020404" pitchFamily="49" charset="0"/>
                <a:cs typeface="Courier New" panose="02070309020205020404" pitchFamily="49" charset="0"/>
              </a:rPr>
              <a:t>);</a:t>
            </a:r>
            <a:br>
              <a:rPr lang="ru-RU" altLang="ru-RU" sz="4000" dirty="0">
                <a:solidFill>
                  <a:srgbClr val="000000"/>
                </a:solidFill>
                <a:latin typeface="Courier New" panose="02070309020205020404" pitchFamily="49" charset="0"/>
                <a:cs typeface="Courier New" panose="02070309020205020404" pitchFamily="49" charset="0"/>
              </a:rPr>
            </a:br>
            <a:r>
              <a:rPr lang="ru-RU" altLang="ru-RU" sz="4000" dirty="0">
                <a:solidFill>
                  <a:srgbClr val="000000"/>
                </a:solidFill>
                <a:latin typeface="Courier New" panose="02070309020205020404" pitchFamily="49" charset="0"/>
                <a:cs typeface="Courier New" panose="02070309020205020404" pitchFamily="49" charset="0"/>
              </a:rPr>
              <a:t>        }</a:t>
            </a:r>
            <a:br>
              <a:rPr lang="ru-RU" altLang="ru-RU" sz="4000" dirty="0">
                <a:solidFill>
                  <a:srgbClr val="000000"/>
                </a:solidFill>
                <a:latin typeface="Courier New" panose="02070309020205020404" pitchFamily="49" charset="0"/>
                <a:cs typeface="Courier New" panose="02070309020205020404" pitchFamily="49" charset="0"/>
              </a:rPr>
            </a:br>
            <a:r>
              <a:rPr lang="ru-RU" altLang="ru-RU" sz="4000" dirty="0">
                <a:solidFill>
                  <a:srgbClr val="000000"/>
                </a:solidFill>
                <a:latin typeface="Courier New" panose="02070309020205020404" pitchFamily="49" charset="0"/>
                <a:cs typeface="Courier New" panose="02070309020205020404" pitchFamily="49" charset="0"/>
              </a:rPr>
              <a:t>    }</a:t>
            </a:r>
            <a:br>
              <a:rPr lang="ru-RU" altLang="ru-RU" sz="4000" dirty="0">
                <a:solidFill>
                  <a:srgbClr val="000000"/>
                </a:solidFill>
                <a:latin typeface="Courier New" panose="02070309020205020404" pitchFamily="49" charset="0"/>
                <a:cs typeface="Courier New" panose="02070309020205020404" pitchFamily="49" charset="0"/>
              </a:rPr>
            </a:br>
            <a:r>
              <a:rPr lang="ru-RU" altLang="ru-RU" sz="4000" dirty="0" smtClean="0">
                <a:solidFill>
                  <a:srgbClr val="000000"/>
                </a:solidFill>
                <a:latin typeface="Courier New" panose="02070309020205020404" pitchFamily="49" charset="0"/>
                <a:cs typeface="Courier New" panose="02070309020205020404" pitchFamily="49" charset="0"/>
              </a:rPr>
              <a:t>}</a:t>
            </a:r>
            <a:endParaRPr lang="en-US" altLang="ru-RU" sz="4000" dirty="0" smtClean="0">
              <a:solidFill>
                <a:srgbClr val="000000"/>
              </a:solidFill>
              <a:latin typeface="Courier New" panose="02070309020205020404" pitchFamily="49" charset="0"/>
              <a:cs typeface="Courier New" panose="02070309020205020404" pitchFamily="49" charset="0"/>
            </a:endParaRPr>
          </a:p>
          <a:p>
            <a:pPr algn="l"/>
            <a:r>
              <a:rPr lang="en-US" altLang="ru-RU" sz="4900" dirty="0">
                <a:solidFill>
                  <a:schemeClr val="tx1"/>
                </a:solidFill>
                <a:latin typeface="Arial" panose="020B0604020202020204" pitchFamily="34" charset="0"/>
              </a:rPr>
              <a:t>Step 2： Provide maximum rerun times by VM argument</a:t>
            </a:r>
          </a:p>
          <a:p>
            <a:pPr algn="l"/>
            <a:endParaRPr lang="en-US" altLang="ru-RU" sz="4900" dirty="0">
              <a:solidFill>
                <a:schemeClr val="tx1"/>
              </a:solidFill>
              <a:latin typeface="Arial" panose="020B0604020202020204" pitchFamily="34" charset="0"/>
            </a:endParaRPr>
          </a:p>
          <a:p>
            <a:pPr algn="l"/>
            <a:r>
              <a:rPr lang="en-US" altLang="ru-RU" sz="4900" dirty="0">
                <a:solidFill>
                  <a:schemeClr val="tx1"/>
                </a:solidFill>
                <a:latin typeface="Arial" panose="020B0604020202020204" pitchFamily="34" charset="0"/>
              </a:rPr>
              <a:t> -</a:t>
            </a:r>
            <a:r>
              <a:rPr lang="en-US" altLang="ru-RU" sz="4900" dirty="0" err="1">
                <a:solidFill>
                  <a:schemeClr val="tx1"/>
                </a:solidFill>
                <a:latin typeface="Arial" panose="020B0604020202020204" pitchFamily="34" charset="0"/>
              </a:rPr>
              <a:t>Dmaxreruntimes</a:t>
            </a:r>
            <a:r>
              <a:rPr lang="en-US" altLang="ru-RU" sz="4900" dirty="0">
                <a:solidFill>
                  <a:schemeClr val="tx1"/>
                </a:solidFill>
                <a:latin typeface="Arial" panose="020B0604020202020204" pitchFamily="34" charset="0"/>
              </a:rPr>
              <a:t>=x(if value was 1, -</a:t>
            </a:r>
            <a:r>
              <a:rPr lang="en-US" altLang="ru-RU" sz="4900" dirty="0" err="1">
                <a:solidFill>
                  <a:schemeClr val="tx1"/>
                </a:solidFill>
                <a:latin typeface="Arial" panose="020B0604020202020204" pitchFamily="34" charset="0"/>
              </a:rPr>
              <a:t>Dmaxreruntimes</a:t>
            </a:r>
            <a:r>
              <a:rPr lang="en-US" altLang="ru-RU" sz="4900" dirty="0">
                <a:solidFill>
                  <a:schemeClr val="tx1"/>
                </a:solidFill>
                <a:latin typeface="Arial" panose="020B0604020202020204" pitchFamily="34" charset="0"/>
              </a:rPr>
              <a:t> is not needed explicitly)</a:t>
            </a:r>
          </a:p>
          <a:p>
            <a:pPr algn="l"/>
            <a:endParaRPr lang="ru-RU" altLang="ru-RU" sz="7200" dirty="0">
              <a:solidFill>
                <a:schemeClr val="tx1"/>
              </a:solidFill>
              <a:latin typeface="Arial" panose="020B0604020202020204" pitchFamily="34" charset="0"/>
            </a:endParaRPr>
          </a:p>
        </p:txBody>
      </p:sp>
    </p:spTree>
    <p:extLst>
      <p:ext uri="{BB962C8B-B14F-4D97-AF65-F5344CB8AC3E}">
        <p14:creationId xmlns:p14="http://schemas.microsoft.com/office/powerpoint/2010/main" val="21412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83432" y="116632"/>
            <a:ext cx="9649072" cy="720080"/>
          </a:xfrm>
        </p:spPr>
        <p:txBody>
          <a:bodyPr>
            <a:noAutofit/>
          </a:bodyPr>
          <a:lstStyle/>
          <a:p>
            <a:r>
              <a:rPr lang="en-US" dirty="0" smtClean="0"/>
              <a:t>Configuration data API</a:t>
            </a:r>
            <a:endParaRPr lang="en-US" dirty="0"/>
          </a:p>
        </p:txBody>
      </p:sp>
      <p:sp>
        <p:nvSpPr>
          <p:cNvPr id="3" name="Подзаголовок 2"/>
          <p:cNvSpPr>
            <a:spLocks noGrp="1"/>
          </p:cNvSpPr>
          <p:nvPr>
            <p:ph type="subTitle" idx="1"/>
          </p:nvPr>
        </p:nvSpPr>
        <p:spPr>
          <a:xfrm>
            <a:off x="407368" y="980731"/>
            <a:ext cx="11377264" cy="5544613"/>
          </a:xfrm>
        </p:spPr>
        <p:txBody>
          <a:bodyPr>
            <a:normAutofit fontScale="32500" lnSpcReduction="20000"/>
          </a:bodyPr>
          <a:lstStyle/>
          <a:p>
            <a:pPr algn="l"/>
            <a:r>
              <a:rPr lang="en-US" altLang="ru-RU" sz="4900" dirty="0">
                <a:solidFill>
                  <a:schemeClr val="tx1"/>
                </a:solidFill>
                <a:latin typeface="Arial" panose="020B0604020202020204" pitchFamily="34" charset="0"/>
              </a:rPr>
              <a:t>JCAT Configuration Data Adaptor </a:t>
            </a:r>
            <a:r>
              <a:rPr lang="en-US" altLang="ru-RU" sz="4900" dirty="0" smtClean="0">
                <a:solidFill>
                  <a:schemeClr val="tx1"/>
                </a:solidFill>
                <a:latin typeface="Arial" panose="020B0604020202020204" pitchFamily="34" charset="0"/>
              </a:rPr>
              <a:t>provides </a:t>
            </a:r>
            <a:r>
              <a:rPr lang="en-US" altLang="ru-RU" sz="4900" dirty="0">
                <a:solidFill>
                  <a:schemeClr val="tx1"/>
                </a:solidFill>
                <a:latin typeface="Arial" panose="020B0604020202020204" pitchFamily="34" charset="0"/>
              </a:rPr>
              <a:t>JCAT FW parameters handling by Spring Beans. It enables users/extensions to configure JCAT FW parameters using specified Bean configuration file(s). </a:t>
            </a:r>
            <a:endParaRPr lang="en-US" altLang="ru-RU" sz="4900" dirty="0" smtClean="0">
              <a:solidFill>
                <a:schemeClr val="tx1"/>
              </a:solidFill>
              <a:latin typeface="Arial" panose="020B0604020202020204" pitchFamily="34" charset="0"/>
            </a:endParaRPr>
          </a:p>
          <a:p>
            <a:pPr algn="l"/>
            <a:r>
              <a:rPr lang="en-US" altLang="ru-RU" sz="7200" dirty="0" smtClean="0">
                <a:solidFill>
                  <a:schemeClr val="tx1"/>
                </a:solidFill>
                <a:latin typeface="Arial" panose="020B0604020202020204" pitchFamily="34" charset="0"/>
              </a:rPr>
              <a:t>The data types that can be configured:</a:t>
            </a:r>
            <a:endParaRPr lang="en-US" altLang="ru-RU" sz="7200" dirty="0">
              <a:solidFill>
                <a:schemeClr val="tx1"/>
              </a:solidFill>
              <a:latin typeface="Arial" panose="020B0604020202020204" pitchFamily="34" charset="0"/>
            </a:endParaRPr>
          </a:p>
          <a:p>
            <a:pPr algn="l"/>
            <a:endParaRPr lang="en-US" altLang="ru-RU" sz="4900" dirty="0">
              <a:solidFill>
                <a:schemeClr val="tx1"/>
              </a:solidFill>
              <a:latin typeface="Arial" panose="020B0604020202020204" pitchFamily="34" charset="0"/>
            </a:endParaRPr>
          </a:p>
          <a:p>
            <a:pPr algn="l"/>
            <a:r>
              <a:rPr lang="en-US" altLang="ru-RU" sz="6400" dirty="0" smtClean="0">
                <a:solidFill>
                  <a:schemeClr val="tx1"/>
                </a:solidFill>
                <a:latin typeface="Arial" panose="020B0604020202020204" pitchFamily="34" charset="0"/>
              </a:rPr>
              <a:t>Extension </a:t>
            </a:r>
            <a:r>
              <a:rPr lang="en-US" altLang="ru-RU" sz="6400" dirty="0">
                <a:solidFill>
                  <a:schemeClr val="tx1"/>
                </a:solidFill>
                <a:latin typeface="Arial" panose="020B0604020202020204" pitchFamily="34" charset="0"/>
              </a:rPr>
              <a:t>configuration </a:t>
            </a:r>
            <a:r>
              <a:rPr lang="en-US" altLang="ru-RU" sz="6400" dirty="0" smtClean="0">
                <a:solidFill>
                  <a:schemeClr val="tx1"/>
                </a:solidFill>
                <a:latin typeface="Arial" panose="020B0604020202020204" pitchFamily="34" charset="0"/>
              </a:rPr>
              <a:t>data(VM </a:t>
            </a:r>
            <a:r>
              <a:rPr lang="en-US" altLang="ru-RU" sz="6400" dirty="0" err="1" smtClean="0">
                <a:solidFill>
                  <a:schemeClr val="tx1"/>
                </a:solidFill>
                <a:latin typeface="Arial" panose="020B0604020202020204" pitchFamily="34" charset="0"/>
              </a:rPr>
              <a:t>args</a:t>
            </a:r>
            <a:r>
              <a:rPr lang="en-US" altLang="ru-RU" sz="6400" dirty="0" smtClean="0">
                <a:solidFill>
                  <a:schemeClr val="tx1"/>
                </a:solidFill>
                <a:latin typeface="Arial" panose="020B0604020202020204" pitchFamily="34" charset="0"/>
              </a:rPr>
              <a:t>)</a:t>
            </a:r>
            <a:endParaRPr lang="en-US" altLang="ru-RU" sz="6400" dirty="0">
              <a:solidFill>
                <a:schemeClr val="tx1"/>
              </a:solidFill>
              <a:latin typeface="Arial" panose="020B0604020202020204" pitchFamily="34" charset="0"/>
            </a:endParaRPr>
          </a:p>
          <a:p>
            <a:pPr algn="l"/>
            <a:endParaRPr lang="en-US" altLang="ru-RU" sz="4900" dirty="0">
              <a:solidFill>
                <a:schemeClr val="tx1"/>
              </a:solidFill>
              <a:latin typeface="Arial" panose="020B0604020202020204" pitchFamily="34" charset="0"/>
            </a:endParaRPr>
          </a:p>
          <a:p>
            <a:pPr algn="l"/>
            <a:r>
              <a:rPr lang="en-US" altLang="ru-RU" sz="4900" dirty="0">
                <a:solidFill>
                  <a:schemeClr val="tx1"/>
                </a:solidFill>
                <a:latin typeface="Arial" panose="020B0604020202020204" pitchFamily="34" charset="0"/>
              </a:rPr>
              <a:t>Projects can configure JCAT FW parameters and JCAT test statistics parameters on the XML that should be placed in </a:t>
            </a:r>
            <a:r>
              <a:rPr lang="en-US" altLang="ru-RU" sz="4900" dirty="0" err="1" smtClean="0">
                <a:solidFill>
                  <a:schemeClr val="tx1"/>
                </a:solidFill>
                <a:latin typeface="Arial" panose="020B0604020202020204" pitchFamily="34" charset="0"/>
              </a:rPr>
              <a:t>src</a:t>
            </a:r>
            <a:r>
              <a:rPr lang="en-US" altLang="ru-RU" sz="4900" dirty="0" smtClean="0">
                <a:solidFill>
                  <a:schemeClr val="tx1"/>
                </a:solidFill>
                <a:latin typeface="Arial" panose="020B0604020202020204" pitchFamily="34" charset="0"/>
              </a:rPr>
              <a:t>\test\resources\extension-configuration-data</a:t>
            </a:r>
          </a:p>
          <a:p>
            <a:pPr algn="l"/>
            <a:endParaRPr lang="en-US" altLang="ru-RU" sz="4900" dirty="0" smtClean="0">
              <a:solidFill>
                <a:schemeClr val="tx1"/>
              </a:solidFill>
              <a:latin typeface="Arial" panose="020B0604020202020204" pitchFamily="34" charset="0"/>
            </a:endParaRPr>
          </a:p>
          <a:p>
            <a:pPr algn="l"/>
            <a:r>
              <a:rPr lang="en-US" altLang="ru-RU" sz="6400" dirty="0" smtClean="0">
                <a:solidFill>
                  <a:schemeClr val="tx1"/>
                </a:solidFill>
                <a:latin typeface="Arial" panose="020B0604020202020204" pitchFamily="34" charset="0"/>
              </a:rPr>
              <a:t>Resource </a:t>
            </a:r>
            <a:r>
              <a:rPr lang="en-US" altLang="ru-RU" sz="6400" dirty="0">
                <a:solidFill>
                  <a:schemeClr val="tx1"/>
                </a:solidFill>
                <a:latin typeface="Arial" panose="020B0604020202020204" pitchFamily="34" charset="0"/>
              </a:rPr>
              <a:t>configuration </a:t>
            </a:r>
            <a:r>
              <a:rPr lang="en-US" altLang="ru-RU" sz="6400" dirty="0" smtClean="0">
                <a:solidFill>
                  <a:schemeClr val="tx1"/>
                </a:solidFill>
                <a:latin typeface="Arial" panose="020B0604020202020204" pitchFamily="34" charset="0"/>
              </a:rPr>
              <a:t>data(Servers, users and so on)</a:t>
            </a:r>
            <a:endParaRPr lang="en-US" altLang="ru-RU" sz="6400" dirty="0">
              <a:solidFill>
                <a:schemeClr val="tx1"/>
              </a:solidFill>
              <a:latin typeface="Arial" panose="020B0604020202020204" pitchFamily="34" charset="0"/>
            </a:endParaRPr>
          </a:p>
          <a:p>
            <a:pPr algn="l"/>
            <a:endParaRPr lang="en-US" altLang="ru-RU" sz="4900" dirty="0">
              <a:solidFill>
                <a:schemeClr val="tx1"/>
              </a:solidFill>
              <a:latin typeface="Arial" panose="020B0604020202020204" pitchFamily="34" charset="0"/>
            </a:endParaRPr>
          </a:p>
          <a:p>
            <a:pPr algn="l"/>
            <a:r>
              <a:rPr lang="en-US" altLang="ru-RU" sz="4900" dirty="0">
                <a:solidFill>
                  <a:schemeClr val="tx1"/>
                </a:solidFill>
                <a:latin typeface="Arial" panose="020B0604020202020204" pitchFamily="34" charset="0"/>
              </a:rPr>
              <a:t>Test case can configure resources based on the bean id, the XML with bean should be placed in </a:t>
            </a:r>
            <a:r>
              <a:rPr lang="en-US" altLang="ru-RU" sz="4900" dirty="0" err="1">
                <a:solidFill>
                  <a:schemeClr val="tx1"/>
                </a:solidFill>
                <a:latin typeface="Arial" panose="020B0604020202020204" pitchFamily="34" charset="0"/>
              </a:rPr>
              <a:t>src</a:t>
            </a:r>
            <a:r>
              <a:rPr lang="en-US" altLang="ru-RU" sz="4900" dirty="0">
                <a:solidFill>
                  <a:schemeClr val="tx1"/>
                </a:solidFill>
                <a:latin typeface="Arial" panose="020B0604020202020204" pitchFamily="34" charset="0"/>
              </a:rPr>
              <a:t>\test\resources\resource-configuration-data. </a:t>
            </a:r>
            <a:endParaRPr lang="en-US" altLang="ru-RU" sz="4900" dirty="0" smtClean="0">
              <a:solidFill>
                <a:schemeClr val="tx1"/>
              </a:solidFill>
              <a:latin typeface="Arial" panose="020B0604020202020204" pitchFamily="34" charset="0"/>
            </a:endParaRPr>
          </a:p>
          <a:p>
            <a:pPr algn="l"/>
            <a:endParaRPr lang="en-US" altLang="ru-RU" sz="4900" dirty="0" smtClean="0">
              <a:solidFill>
                <a:schemeClr val="tx1"/>
              </a:solidFill>
              <a:latin typeface="Arial" panose="020B0604020202020204" pitchFamily="34" charset="0"/>
            </a:endParaRPr>
          </a:p>
          <a:p>
            <a:pPr algn="l"/>
            <a:r>
              <a:rPr lang="en-US" altLang="ru-RU" sz="6400" dirty="0" smtClean="0">
                <a:solidFill>
                  <a:schemeClr val="tx1"/>
                </a:solidFill>
                <a:latin typeface="Arial" panose="020B0604020202020204" pitchFamily="34" charset="0"/>
              </a:rPr>
              <a:t>Test </a:t>
            </a:r>
            <a:r>
              <a:rPr lang="en-US" altLang="ru-RU" sz="6400" dirty="0">
                <a:solidFill>
                  <a:schemeClr val="tx1"/>
                </a:solidFill>
                <a:latin typeface="Arial" panose="020B0604020202020204" pitchFamily="34" charset="0"/>
              </a:rPr>
              <a:t>configuration data</a:t>
            </a:r>
          </a:p>
          <a:p>
            <a:pPr algn="l"/>
            <a:endParaRPr lang="en-US" altLang="ru-RU" sz="4900" dirty="0">
              <a:solidFill>
                <a:schemeClr val="tx1"/>
              </a:solidFill>
              <a:latin typeface="Arial" panose="020B0604020202020204" pitchFamily="34" charset="0"/>
            </a:endParaRPr>
          </a:p>
          <a:p>
            <a:pPr algn="l"/>
            <a:r>
              <a:rPr lang="en-US" altLang="ru-RU" sz="4900" dirty="0">
                <a:solidFill>
                  <a:schemeClr val="tx1"/>
                </a:solidFill>
                <a:latin typeface="Arial" panose="020B0604020202020204" pitchFamily="34" charset="0"/>
              </a:rPr>
              <a:t>Suite can run the same test case with different sets of parameters based on the bean id, the XML with bean should be placed in </a:t>
            </a:r>
            <a:r>
              <a:rPr lang="en-US" altLang="ru-RU" sz="4900" dirty="0" err="1">
                <a:solidFill>
                  <a:schemeClr val="tx1"/>
                </a:solidFill>
                <a:latin typeface="Arial" panose="020B0604020202020204" pitchFamily="34" charset="0"/>
              </a:rPr>
              <a:t>src</a:t>
            </a:r>
            <a:r>
              <a:rPr lang="en-US" altLang="ru-RU" sz="4900" dirty="0">
                <a:solidFill>
                  <a:schemeClr val="tx1"/>
                </a:solidFill>
                <a:latin typeface="Arial" panose="020B0604020202020204" pitchFamily="34" charset="0"/>
              </a:rPr>
              <a:t>\test\resources\test-configuration-data. Test configuration interface class should be placed in </a:t>
            </a:r>
            <a:r>
              <a:rPr lang="en-US" altLang="ru-RU" sz="4900" dirty="0" err="1">
                <a:solidFill>
                  <a:schemeClr val="tx1"/>
                </a:solidFill>
                <a:latin typeface="Arial" panose="020B0604020202020204" pitchFamily="34" charset="0"/>
              </a:rPr>
              <a:t>src</a:t>
            </a:r>
            <a:r>
              <a:rPr lang="en-US" altLang="ru-RU" sz="4900" dirty="0">
                <a:solidFill>
                  <a:schemeClr val="tx1"/>
                </a:solidFill>
                <a:latin typeface="Arial" panose="020B0604020202020204" pitchFamily="34" charset="0"/>
              </a:rPr>
              <a:t>\main\java\com\</a:t>
            </a:r>
            <a:r>
              <a:rPr lang="en-US" altLang="ru-RU" sz="4900" dirty="0" err="1">
                <a:solidFill>
                  <a:schemeClr val="tx1"/>
                </a:solidFill>
                <a:latin typeface="Arial" panose="020B0604020202020204" pitchFamily="34" charset="0"/>
              </a:rPr>
              <a:t>ericsson</a:t>
            </a:r>
            <a:r>
              <a:rPr lang="en-US" altLang="ru-RU" sz="4900" dirty="0">
                <a:solidFill>
                  <a:schemeClr val="tx1"/>
                </a:solidFill>
                <a:latin typeface="Arial" panose="020B0604020202020204" pitchFamily="34" charset="0"/>
              </a:rPr>
              <a:t>\</a:t>
            </a:r>
            <a:r>
              <a:rPr lang="en-US" altLang="ru-RU" sz="4900" dirty="0" err="1">
                <a:solidFill>
                  <a:schemeClr val="tx1"/>
                </a:solidFill>
                <a:latin typeface="Arial" panose="020B0604020202020204" pitchFamily="34" charset="0"/>
              </a:rPr>
              <a:t>commonlibrary</a:t>
            </a:r>
            <a:r>
              <a:rPr lang="en-US" altLang="ru-RU" sz="4900" dirty="0">
                <a:solidFill>
                  <a:schemeClr val="tx1"/>
                </a:solidFill>
                <a:latin typeface="Arial" panose="020B0604020202020204" pitchFamily="34" charset="0"/>
              </a:rPr>
              <a:t>\cd\model. This facilitates the tester to run test case with different set of parameters by specifying the bean id in the execution suite as parameter value</a:t>
            </a:r>
            <a:r>
              <a:rPr lang="en-US" altLang="ru-RU" sz="4900" dirty="0" smtClean="0">
                <a:solidFill>
                  <a:schemeClr val="tx1"/>
                </a:solidFill>
                <a:latin typeface="Arial" panose="020B0604020202020204" pitchFamily="34" charset="0"/>
              </a:rPr>
              <a:t>.</a:t>
            </a:r>
            <a:endParaRPr lang="ru-RU" altLang="ru-RU" sz="7200" dirty="0">
              <a:solidFill>
                <a:schemeClr val="tx1"/>
              </a:solidFill>
              <a:latin typeface="Arial" panose="020B0604020202020204" pitchFamily="34" charset="0"/>
            </a:endParaRPr>
          </a:p>
        </p:txBody>
      </p:sp>
      <p:sp>
        <p:nvSpPr>
          <p:cNvPr id="4" name="TextBox 3"/>
          <p:cNvSpPr txBox="1"/>
          <p:nvPr/>
        </p:nvSpPr>
        <p:spPr>
          <a:xfrm>
            <a:off x="4871864" y="6309320"/>
            <a:ext cx="7200800" cy="276999"/>
          </a:xfrm>
          <a:prstGeom prst="rect">
            <a:avLst/>
          </a:prstGeom>
          <a:noFill/>
        </p:spPr>
        <p:txBody>
          <a:bodyPr wrap="square" rtlCol="0">
            <a:spAutoFit/>
          </a:bodyPr>
          <a:lstStyle/>
          <a:p>
            <a:r>
              <a:rPr lang="en-US" sz="1200" dirty="0">
                <a:hlinkClick r:id="rId2"/>
              </a:rPr>
              <a:t>http://common-jcat-site.rnd.ki.sw.ericsson.se/site/jcat-bundle/R5/jcat-configuration-data-adaptor/index.html</a:t>
            </a:r>
            <a:endParaRPr lang="ru-RU" sz="1200" dirty="0"/>
          </a:p>
        </p:txBody>
      </p:sp>
    </p:spTree>
    <p:extLst>
      <p:ext uri="{BB962C8B-B14F-4D97-AF65-F5344CB8AC3E}">
        <p14:creationId xmlns:p14="http://schemas.microsoft.com/office/powerpoint/2010/main" val="19505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83432" y="116632"/>
            <a:ext cx="9649072" cy="720080"/>
          </a:xfrm>
        </p:spPr>
        <p:txBody>
          <a:bodyPr>
            <a:noAutofit/>
          </a:bodyPr>
          <a:lstStyle/>
          <a:p>
            <a:r>
              <a:rPr lang="en-US" dirty="0" smtClean="0"/>
              <a:t>Workaround handler API</a:t>
            </a:r>
            <a:endParaRPr lang="en-US" dirty="0"/>
          </a:p>
        </p:txBody>
      </p:sp>
      <p:sp>
        <p:nvSpPr>
          <p:cNvPr id="3" name="Подзаголовок 2"/>
          <p:cNvSpPr>
            <a:spLocks noGrp="1"/>
          </p:cNvSpPr>
          <p:nvPr>
            <p:ph type="subTitle" idx="1"/>
          </p:nvPr>
        </p:nvSpPr>
        <p:spPr>
          <a:xfrm>
            <a:off x="407368" y="980731"/>
            <a:ext cx="11377264" cy="5544613"/>
          </a:xfrm>
        </p:spPr>
        <p:txBody>
          <a:bodyPr>
            <a:normAutofit/>
          </a:bodyPr>
          <a:lstStyle/>
          <a:p>
            <a:pPr algn="l"/>
            <a:r>
              <a:rPr lang="en-US" altLang="ru-RU" sz="1600" dirty="0" smtClean="0">
                <a:solidFill>
                  <a:schemeClr val="tx1"/>
                </a:solidFill>
                <a:latin typeface="Arial" panose="020B0604020202020204" pitchFamily="34" charset="0"/>
              </a:rPr>
              <a:t>JCAT Workaround Handler API Adaptor provides workarounds feature to the JCAT test projects. This facilitates the JCAT test projects to add workaround in the test code to make test pass, workaround is sometimes related to a known issue/bug which the current code needs to bypass. workaround handler adaptor provides the API to configure the workaround in the JCAT test at ease.</a:t>
            </a:r>
            <a:endParaRPr lang="ru-RU" altLang="ru-RU" sz="1600" dirty="0">
              <a:solidFill>
                <a:schemeClr val="tx1"/>
              </a:solidFill>
              <a:latin typeface="Arial" panose="020B0604020202020204" pitchFamily="34" charset="0"/>
            </a:endParaRPr>
          </a:p>
        </p:txBody>
      </p:sp>
      <p:sp>
        <p:nvSpPr>
          <p:cNvPr id="4" name="TextBox 3"/>
          <p:cNvSpPr txBox="1"/>
          <p:nvPr/>
        </p:nvSpPr>
        <p:spPr>
          <a:xfrm>
            <a:off x="4871864" y="6309320"/>
            <a:ext cx="7200800" cy="276999"/>
          </a:xfrm>
          <a:prstGeom prst="rect">
            <a:avLst/>
          </a:prstGeom>
          <a:noFill/>
        </p:spPr>
        <p:txBody>
          <a:bodyPr wrap="square" rtlCol="0">
            <a:spAutoFit/>
          </a:bodyPr>
          <a:lstStyle/>
          <a:p>
            <a:r>
              <a:rPr lang="en-US" sz="1200" dirty="0">
                <a:hlinkClick r:id="rId2"/>
              </a:rPr>
              <a:t>http://common-jcat-site.rnd.ki.sw.ericsson.se/site/jcat-bundle/R5/jcat-workaround-handler-adaptor/index.html</a:t>
            </a:r>
            <a:endParaRPr lang="ru-RU" sz="1200" dirty="0"/>
          </a:p>
        </p:txBody>
      </p:sp>
    </p:spTree>
    <p:extLst>
      <p:ext uri="{BB962C8B-B14F-4D97-AF65-F5344CB8AC3E}">
        <p14:creationId xmlns:p14="http://schemas.microsoft.com/office/powerpoint/2010/main" val="1520335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Topics</a:t>
            </a:r>
            <a:endParaRPr lang="ru-RU" dirty="0"/>
          </a:p>
        </p:txBody>
      </p:sp>
      <p:sp>
        <p:nvSpPr>
          <p:cNvPr id="3" name="Подзаголовок 2"/>
          <p:cNvSpPr>
            <a:spLocks noGrp="1"/>
          </p:cNvSpPr>
          <p:nvPr>
            <p:ph type="subTitle" idx="1"/>
          </p:nvPr>
        </p:nvSpPr>
        <p:spPr>
          <a:xfrm>
            <a:off x="479376" y="1340768"/>
            <a:ext cx="9505056" cy="3096344"/>
          </a:xfrm>
        </p:spPr>
        <p:txBody>
          <a:bodyPr>
            <a:normAutofit/>
          </a:bodyPr>
          <a:lstStyle/>
          <a:p>
            <a:pPr marL="285750" indent="-285750" algn="l">
              <a:buFont typeface="Arial" panose="020B0604020202020204" pitchFamily="34" charset="0"/>
              <a:buChar char="•"/>
            </a:pPr>
            <a:r>
              <a:rPr lang="en-US" sz="1800" dirty="0">
                <a:solidFill>
                  <a:schemeClr val="tx1"/>
                </a:solidFill>
              </a:rPr>
              <a:t>Fixtures</a:t>
            </a:r>
          </a:p>
          <a:p>
            <a:pPr marL="285750" indent="-285750" algn="l">
              <a:buFont typeface="Arial" panose="020B0604020202020204" pitchFamily="34" charset="0"/>
              <a:buChar char="•"/>
            </a:pPr>
            <a:r>
              <a:rPr lang="en-US" sz="1800" dirty="0">
                <a:solidFill>
                  <a:schemeClr val="tx1"/>
                </a:solidFill>
              </a:rPr>
              <a:t>Event subscribers</a:t>
            </a:r>
            <a:endParaRPr lang="ru-RU" sz="1800" dirty="0">
              <a:solidFill>
                <a:schemeClr val="tx1"/>
              </a:solidFill>
            </a:endParaRPr>
          </a:p>
          <a:p>
            <a:pPr marL="285750" indent="-285750" algn="l">
              <a:buFont typeface="Arial" panose="020B0604020202020204" pitchFamily="34" charset="0"/>
              <a:buChar char="•"/>
            </a:pPr>
            <a:r>
              <a:rPr lang="en-US" sz="1800" dirty="0" err="1" smtClean="0">
                <a:solidFill>
                  <a:schemeClr val="tx1"/>
                </a:solidFill>
              </a:rPr>
              <a:t>JcatFetchLog</a:t>
            </a:r>
            <a:endParaRPr lang="en-US" sz="1800" dirty="0" smtClean="0">
              <a:solidFill>
                <a:schemeClr val="tx1"/>
              </a:solidFill>
            </a:endParaRPr>
          </a:p>
          <a:p>
            <a:pPr marL="285750" indent="-285750" algn="l">
              <a:buFont typeface="Arial" panose="020B0604020202020204" pitchFamily="34" charset="0"/>
              <a:buChar char="•"/>
            </a:pPr>
            <a:r>
              <a:rPr lang="en-US" sz="1800" dirty="0" smtClean="0">
                <a:solidFill>
                  <a:schemeClr val="tx1"/>
                </a:solidFill>
              </a:rPr>
              <a:t>Rerun</a:t>
            </a:r>
          </a:p>
          <a:p>
            <a:pPr marL="285750" indent="-285750" algn="l">
              <a:buFont typeface="Arial" panose="020B0604020202020204" pitchFamily="34" charset="0"/>
              <a:buChar char="•"/>
            </a:pPr>
            <a:r>
              <a:rPr lang="en-US" sz="1800" dirty="0" smtClean="0">
                <a:solidFill>
                  <a:schemeClr val="tx1"/>
                </a:solidFill>
              </a:rPr>
              <a:t>Configuration data API</a:t>
            </a:r>
          </a:p>
          <a:p>
            <a:pPr marL="285750" indent="-285750" algn="l">
              <a:buFont typeface="Arial" panose="020B0604020202020204" pitchFamily="34" charset="0"/>
              <a:buChar char="•"/>
            </a:pPr>
            <a:r>
              <a:rPr lang="en-US" sz="1800" dirty="0">
                <a:solidFill>
                  <a:schemeClr val="tx1"/>
                </a:solidFill>
              </a:rPr>
              <a:t>Workaround handler </a:t>
            </a:r>
            <a:r>
              <a:rPr lang="en-US" sz="1800" dirty="0" smtClean="0">
                <a:solidFill>
                  <a:schemeClr val="tx1"/>
                </a:solidFill>
              </a:rPr>
              <a:t>API</a:t>
            </a:r>
          </a:p>
        </p:txBody>
      </p:sp>
    </p:spTree>
    <p:extLst>
      <p:ext uri="{BB962C8B-B14F-4D97-AF65-F5344CB8AC3E}">
        <p14:creationId xmlns:p14="http://schemas.microsoft.com/office/powerpoint/2010/main" val="3241127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116632"/>
            <a:ext cx="7772400" cy="720080"/>
          </a:xfrm>
        </p:spPr>
        <p:txBody>
          <a:bodyPr>
            <a:noAutofit/>
          </a:bodyPr>
          <a:lstStyle/>
          <a:p>
            <a:r>
              <a:rPr lang="en-US" dirty="0" smtClean="0"/>
              <a:t>Fixtures</a:t>
            </a:r>
            <a:endParaRPr lang="en-US" dirty="0"/>
          </a:p>
        </p:txBody>
      </p:sp>
      <p:sp>
        <p:nvSpPr>
          <p:cNvPr id="3" name="Подзаголовок 2"/>
          <p:cNvSpPr>
            <a:spLocks noGrp="1"/>
          </p:cNvSpPr>
          <p:nvPr>
            <p:ph type="subTitle" idx="1"/>
          </p:nvPr>
        </p:nvSpPr>
        <p:spPr>
          <a:xfrm>
            <a:off x="407368" y="980730"/>
            <a:ext cx="11305256" cy="5688631"/>
          </a:xfrm>
        </p:spPr>
        <p:txBody>
          <a:bodyPr>
            <a:normAutofit/>
          </a:bodyPr>
          <a:lstStyle/>
          <a:p>
            <a:pPr algn="l"/>
            <a:r>
              <a:rPr lang="en-US" sz="1800" dirty="0">
                <a:solidFill>
                  <a:schemeClr val="tx1"/>
                </a:solidFill>
              </a:rPr>
              <a:t>A fixture is used to ensure that there is a well-known and fixed environment where tests results are repeatable. In addition, it is test engine independent.</a:t>
            </a:r>
          </a:p>
          <a:p>
            <a:pPr algn="l"/>
            <a:endParaRPr lang="en-US" sz="1800" dirty="0">
              <a:solidFill>
                <a:schemeClr val="tx1"/>
              </a:solidFill>
            </a:endParaRPr>
          </a:p>
          <a:p>
            <a:pPr algn="l"/>
            <a:r>
              <a:rPr lang="en-US" sz="1800" dirty="0">
                <a:solidFill>
                  <a:schemeClr val="tx1"/>
                </a:solidFill>
              </a:rPr>
              <a:t>The fixture can be used for both test suites and test cases, and there are three kinds of fixtures.</a:t>
            </a:r>
          </a:p>
          <a:p>
            <a:pPr algn="l"/>
            <a:endParaRPr lang="en-US" sz="1800" dirty="0">
              <a:solidFill>
                <a:schemeClr val="tx1"/>
              </a:solidFill>
            </a:endParaRPr>
          </a:p>
          <a:p>
            <a:pPr marL="285750" indent="-285750" algn="l">
              <a:buFont typeface="Arial" panose="020B0604020202020204" pitchFamily="34" charset="0"/>
              <a:buChar char="•"/>
            </a:pPr>
            <a:r>
              <a:rPr lang="en-US" sz="1800" dirty="0">
                <a:solidFill>
                  <a:schemeClr val="tx1"/>
                </a:solidFill>
              </a:rPr>
              <a:t>    </a:t>
            </a:r>
            <a:r>
              <a:rPr lang="en-US" sz="1800" dirty="0" err="1">
                <a:solidFill>
                  <a:schemeClr val="tx1"/>
                </a:solidFill>
              </a:rPr>
              <a:t>JcatSuiteFixture</a:t>
            </a:r>
            <a:r>
              <a:rPr lang="en-US" sz="1800" dirty="0">
                <a:solidFill>
                  <a:schemeClr val="tx1"/>
                </a:solidFill>
              </a:rPr>
              <a:t>-- Set up environment for suites or the whole execution loop</a:t>
            </a:r>
          </a:p>
          <a:p>
            <a:pPr marL="285750" indent="-285750" algn="l">
              <a:buFont typeface="Arial" panose="020B0604020202020204" pitchFamily="34" charset="0"/>
              <a:buChar char="•"/>
            </a:pPr>
            <a:r>
              <a:rPr lang="en-US" sz="1800" dirty="0">
                <a:solidFill>
                  <a:schemeClr val="tx1"/>
                </a:solidFill>
              </a:rPr>
              <a:t>    </a:t>
            </a:r>
            <a:r>
              <a:rPr lang="en-US" sz="1800" dirty="0" err="1">
                <a:solidFill>
                  <a:schemeClr val="tx1"/>
                </a:solidFill>
              </a:rPr>
              <a:t>JcatTestCaseFixture</a:t>
            </a:r>
            <a:r>
              <a:rPr lang="en-US" sz="1800" dirty="0">
                <a:solidFill>
                  <a:schemeClr val="tx1"/>
                </a:solidFill>
              </a:rPr>
              <a:t>-- Set up environment for test cases</a:t>
            </a:r>
          </a:p>
          <a:p>
            <a:pPr marL="285750" indent="-285750" algn="l">
              <a:buFont typeface="Arial" panose="020B0604020202020204" pitchFamily="34" charset="0"/>
              <a:buChar char="•"/>
            </a:pPr>
            <a:r>
              <a:rPr lang="en-US" sz="1800" dirty="0">
                <a:solidFill>
                  <a:schemeClr val="tx1"/>
                </a:solidFill>
              </a:rPr>
              <a:t>    </a:t>
            </a:r>
            <a:r>
              <a:rPr lang="en-US" sz="1800" dirty="0" err="1">
                <a:solidFill>
                  <a:schemeClr val="tx1"/>
                </a:solidFill>
              </a:rPr>
              <a:t>JcatConfigMethodFixture</a:t>
            </a:r>
            <a:r>
              <a:rPr lang="en-US" sz="1800" dirty="0">
                <a:solidFill>
                  <a:schemeClr val="tx1"/>
                </a:solidFill>
              </a:rPr>
              <a:t>-- Set up environment for configuration method</a:t>
            </a:r>
          </a:p>
          <a:p>
            <a:pPr algn="l"/>
            <a:endParaRPr lang="en-US" sz="1800" dirty="0">
              <a:solidFill>
                <a:schemeClr val="tx1"/>
              </a:solidFill>
            </a:endParaRPr>
          </a:p>
          <a:p>
            <a:pPr algn="l"/>
            <a:r>
              <a:rPr lang="en-US" sz="1800" dirty="0">
                <a:solidFill>
                  <a:schemeClr val="tx1"/>
                </a:solidFill>
              </a:rPr>
              <a:t>An annotation could be added to specify the priority of a fixture. The fixtures will be executed in descending order according to it. As the annotation is optional, default value 0 will be used if no one provided. For customized fixtures, the recommended range of priority is from 0 to 5. Please note that annotation is independent, sub-class fixture will not inherit the priority from the super one. </a:t>
            </a:r>
            <a:endParaRPr lang="ru-RU" sz="1800" dirty="0">
              <a:solidFill>
                <a:schemeClr val="tx1"/>
              </a:solidFill>
            </a:endParaRPr>
          </a:p>
        </p:txBody>
      </p:sp>
    </p:spTree>
    <p:extLst>
      <p:ext uri="{BB962C8B-B14F-4D97-AF65-F5344CB8AC3E}">
        <p14:creationId xmlns:p14="http://schemas.microsoft.com/office/powerpoint/2010/main" val="3733111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116632"/>
            <a:ext cx="7772400" cy="720080"/>
          </a:xfrm>
        </p:spPr>
        <p:txBody>
          <a:bodyPr>
            <a:noAutofit/>
          </a:bodyPr>
          <a:lstStyle/>
          <a:p>
            <a:r>
              <a:rPr lang="en-US" dirty="0"/>
              <a:t>JCAT R5 Built-in Fixtures</a:t>
            </a:r>
            <a:endParaRPr lang="en-US" dirty="0"/>
          </a:p>
        </p:txBody>
      </p:sp>
      <p:sp>
        <p:nvSpPr>
          <p:cNvPr id="3" name="Подзаголовок 2"/>
          <p:cNvSpPr>
            <a:spLocks noGrp="1"/>
          </p:cNvSpPr>
          <p:nvPr>
            <p:ph type="subTitle" idx="1"/>
          </p:nvPr>
        </p:nvSpPr>
        <p:spPr>
          <a:xfrm>
            <a:off x="407368" y="980730"/>
            <a:ext cx="11305256" cy="5688631"/>
          </a:xfrm>
        </p:spPr>
        <p:txBody>
          <a:bodyPr>
            <a:normAutofit/>
          </a:bodyPr>
          <a:lstStyle/>
          <a:p>
            <a:pPr algn="l"/>
            <a:endParaRPr lang="en-US" sz="1800" dirty="0">
              <a:solidFill>
                <a:schemeClr val="tx1"/>
              </a:solidFill>
            </a:endParaRPr>
          </a:p>
          <a:p>
            <a:pPr algn="l"/>
            <a:r>
              <a:rPr lang="en-US" sz="1800" dirty="0">
                <a:solidFill>
                  <a:schemeClr val="tx1"/>
                </a:solidFill>
              </a:rPr>
              <a:t>R5 provides default fixture implementation of basic functionalities. There are four JCAT built-in fixtures in JCAT core as follow.</a:t>
            </a:r>
          </a:p>
          <a:p>
            <a:pPr algn="l"/>
            <a:endParaRPr lang="en-US" sz="1800" dirty="0">
              <a:solidFill>
                <a:schemeClr val="tx1"/>
              </a:solidFill>
            </a:endParaRPr>
          </a:p>
          <a:p>
            <a:pPr marL="285750" indent="-285750" algn="l">
              <a:buFont typeface="Arial" panose="020B0604020202020204" pitchFamily="34" charset="0"/>
              <a:buChar char="•"/>
            </a:pPr>
            <a:r>
              <a:rPr lang="en-US" sz="1800" dirty="0">
                <a:solidFill>
                  <a:schemeClr val="tx1"/>
                </a:solidFill>
              </a:rPr>
              <a:t>    </a:t>
            </a:r>
            <a:r>
              <a:rPr lang="en-US" sz="1800" dirty="0" err="1">
                <a:solidFill>
                  <a:schemeClr val="tx1"/>
                </a:solidFill>
              </a:rPr>
              <a:t>se.ericsson.jcat.fw.fixture.CommonSuiteFixture</a:t>
            </a:r>
            <a:r>
              <a:rPr lang="en-US" sz="1800" dirty="0">
                <a:solidFill>
                  <a:schemeClr val="tx1"/>
                </a:solidFill>
              </a:rPr>
              <a:t> -- Set up the </a:t>
            </a:r>
            <a:r>
              <a:rPr lang="en-US" sz="1800" dirty="0" err="1">
                <a:solidFill>
                  <a:schemeClr val="tx1"/>
                </a:solidFill>
              </a:rPr>
              <a:t>the</a:t>
            </a:r>
            <a:r>
              <a:rPr lang="en-US" sz="1800" dirty="0">
                <a:solidFill>
                  <a:schemeClr val="tx1"/>
                </a:solidFill>
              </a:rPr>
              <a:t> JCAT Environment, with priority -5.</a:t>
            </a:r>
          </a:p>
          <a:p>
            <a:pPr marL="285750" indent="-285750" algn="l">
              <a:buFont typeface="Arial" panose="020B0604020202020204" pitchFamily="34" charset="0"/>
              <a:buChar char="•"/>
            </a:pPr>
            <a:r>
              <a:rPr lang="en-US" sz="1800" dirty="0">
                <a:solidFill>
                  <a:schemeClr val="tx1"/>
                </a:solidFill>
              </a:rPr>
              <a:t>    </a:t>
            </a:r>
            <a:r>
              <a:rPr lang="en-US" sz="1800" dirty="0" err="1">
                <a:solidFill>
                  <a:schemeClr val="tx1"/>
                </a:solidFill>
              </a:rPr>
              <a:t>se.ericsson.jcat.fw.fixture.CommonConfigMethodFixture</a:t>
            </a:r>
            <a:r>
              <a:rPr lang="en-US" sz="1800" dirty="0">
                <a:solidFill>
                  <a:schemeClr val="tx1"/>
                </a:solidFill>
              </a:rPr>
              <a:t> -- Set up the environment for configure method, with priority -5.</a:t>
            </a:r>
          </a:p>
          <a:p>
            <a:pPr marL="285750" indent="-285750" algn="l">
              <a:buFont typeface="Arial" panose="020B0604020202020204" pitchFamily="34" charset="0"/>
              <a:buChar char="•"/>
            </a:pPr>
            <a:r>
              <a:rPr lang="en-US" sz="1800" dirty="0">
                <a:solidFill>
                  <a:schemeClr val="tx1"/>
                </a:solidFill>
              </a:rPr>
              <a:t>    </a:t>
            </a:r>
            <a:r>
              <a:rPr lang="en-US" sz="1800" dirty="0" err="1">
                <a:solidFill>
                  <a:schemeClr val="tx1"/>
                </a:solidFill>
              </a:rPr>
              <a:t>se.ericsson.jcat.fw.fixture.CommonTestCaseFixture</a:t>
            </a:r>
            <a:r>
              <a:rPr lang="en-US" sz="1800" dirty="0">
                <a:solidFill>
                  <a:schemeClr val="tx1"/>
                </a:solidFill>
              </a:rPr>
              <a:t> -- Set up the environment for test case, with priority -5.</a:t>
            </a:r>
          </a:p>
          <a:p>
            <a:pPr marL="285750" indent="-285750" algn="l">
              <a:buFont typeface="Arial" panose="020B0604020202020204" pitchFamily="34" charset="0"/>
              <a:buChar char="•"/>
            </a:pPr>
            <a:r>
              <a:rPr lang="en-US" sz="1800" dirty="0">
                <a:solidFill>
                  <a:schemeClr val="tx1"/>
                </a:solidFill>
              </a:rPr>
              <a:t>    </a:t>
            </a:r>
            <a:r>
              <a:rPr lang="en-US" sz="1800" dirty="0" err="1">
                <a:solidFill>
                  <a:schemeClr val="tx1"/>
                </a:solidFill>
              </a:rPr>
              <a:t>se.ericsson.jcat.fw.fixture.CommonSystemConfigFixture</a:t>
            </a:r>
            <a:r>
              <a:rPr lang="en-US" sz="1800" dirty="0">
                <a:solidFill>
                  <a:schemeClr val="tx1"/>
                </a:solidFill>
              </a:rPr>
              <a:t> -- Initialize the properties, with priority 10.</a:t>
            </a:r>
          </a:p>
          <a:p>
            <a:pPr algn="l"/>
            <a:endParaRPr lang="en-US" sz="1800" dirty="0">
              <a:solidFill>
                <a:schemeClr val="tx1"/>
              </a:solidFill>
            </a:endParaRPr>
          </a:p>
          <a:p>
            <a:pPr algn="l"/>
            <a:r>
              <a:rPr lang="en-US" sz="1800" dirty="0">
                <a:solidFill>
                  <a:schemeClr val="tx1"/>
                </a:solidFill>
              </a:rPr>
              <a:t>Besides, there is one JCAT built-in fixture for HTML logs to create the log directory and initialize the console log.</a:t>
            </a: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se.ericsson.jcat.logging.LogWriterCommonFixture</a:t>
            </a:r>
            <a:r>
              <a:rPr lang="en-US" sz="1800" dirty="0">
                <a:solidFill>
                  <a:schemeClr val="tx1"/>
                </a:solidFill>
              </a:rPr>
              <a:t> -- Create local log directory and initialize the console log, with priority 8.</a:t>
            </a:r>
          </a:p>
          <a:p>
            <a:pPr algn="l"/>
            <a:endParaRPr lang="en-US" sz="1800" dirty="0">
              <a:solidFill>
                <a:schemeClr val="tx1"/>
              </a:solidFill>
            </a:endParaRPr>
          </a:p>
          <a:p>
            <a:pPr algn="l"/>
            <a:r>
              <a:rPr lang="en-US" sz="1800" dirty="0">
                <a:solidFill>
                  <a:schemeClr val="tx1"/>
                </a:solidFill>
              </a:rPr>
              <a:t>These built-in fixtures will be loaded automatically if the corresponding module is used. </a:t>
            </a:r>
            <a:endParaRPr lang="ru-RU" sz="1800" dirty="0">
              <a:solidFill>
                <a:schemeClr val="tx1"/>
              </a:solidFill>
            </a:endParaRPr>
          </a:p>
        </p:txBody>
      </p:sp>
    </p:spTree>
    <p:extLst>
      <p:ext uri="{BB962C8B-B14F-4D97-AF65-F5344CB8AC3E}">
        <p14:creationId xmlns:p14="http://schemas.microsoft.com/office/powerpoint/2010/main" val="4188174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116632"/>
            <a:ext cx="7772400" cy="720080"/>
          </a:xfrm>
        </p:spPr>
        <p:txBody>
          <a:bodyPr>
            <a:noAutofit/>
          </a:bodyPr>
          <a:lstStyle/>
          <a:p>
            <a:r>
              <a:rPr lang="en-US" dirty="0"/>
              <a:t>Create a new fixture</a:t>
            </a:r>
            <a:endParaRPr lang="en-US" dirty="0"/>
          </a:p>
        </p:txBody>
      </p:sp>
      <p:sp>
        <p:nvSpPr>
          <p:cNvPr id="3" name="Подзаголовок 2"/>
          <p:cNvSpPr>
            <a:spLocks noGrp="1"/>
          </p:cNvSpPr>
          <p:nvPr>
            <p:ph type="subTitle" idx="1"/>
          </p:nvPr>
        </p:nvSpPr>
        <p:spPr>
          <a:xfrm>
            <a:off x="407368" y="980730"/>
            <a:ext cx="11305256" cy="5688631"/>
          </a:xfrm>
        </p:spPr>
        <p:txBody>
          <a:bodyPr>
            <a:normAutofit/>
          </a:bodyPr>
          <a:lstStyle/>
          <a:p>
            <a:pPr algn="l"/>
            <a:r>
              <a:rPr lang="en-US" sz="1800" dirty="0">
                <a:solidFill>
                  <a:schemeClr val="tx1"/>
                </a:solidFill>
              </a:rPr>
              <a:t>You may create a new JCAT fixture by implementing one of the fixture interfaces, for example </a:t>
            </a:r>
            <a:r>
              <a:rPr lang="en-US" sz="1800" dirty="0" err="1">
                <a:solidFill>
                  <a:schemeClr val="tx1"/>
                </a:solidFill>
              </a:rPr>
              <a:t>JcatSuiteFixture</a:t>
            </a:r>
            <a:r>
              <a:rPr lang="en-US" sz="1800" dirty="0">
                <a:solidFill>
                  <a:schemeClr val="tx1"/>
                </a:solidFill>
              </a:rPr>
              <a:t> or extending one of the existing built-in fixtures.</a:t>
            </a:r>
          </a:p>
          <a:p>
            <a:pPr algn="l"/>
            <a:endParaRPr lang="en-US" sz="1800" dirty="0">
              <a:solidFill>
                <a:schemeClr val="tx1"/>
              </a:solidFill>
            </a:endParaRPr>
          </a:p>
          <a:p>
            <a:pPr algn="l"/>
            <a:r>
              <a:rPr lang="en-US" sz="1800" dirty="0">
                <a:solidFill>
                  <a:schemeClr val="tx1"/>
                </a:solidFill>
              </a:rPr>
              <a:t>Are however advised against this and if you thing you need some logic to be triggered like this, please contact CITA.</a:t>
            </a:r>
            <a:endParaRPr lang="ru-RU" sz="1800" dirty="0">
              <a:solidFill>
                <a:schemeClr val="tx1"/>
              </a:solidFill>
            </a:endParaRPr>
          </a:p>
        </p:txBody>
      </p:sp>
    </p:spTree>
    <p:extLst>
      <p:ext uri="{BB962C8B-B14F-4D97-AF65-F5344CB8AC3E}">
        <p14:creationId xmlns:p14="http://schemas.microsoft.com/office/powerpoint/2010/main" val="3214875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116632"/>
            <a:ext cx="7772400" cy="720080"/>
          </a:xfrm>
        </p:spPr>
        <p:txBody>
          <a:bodyPr>
            <a:noAutofit/>
          </a:bodyPr>
          <a:lstStyle/>
          <a:p>
            <a:r>
              <a:rPr lang="en-US" dirty="0"/>
              <a:t>Install a new fixture</a:t>
            </a:r>
            <a:endParaRPr lang="en-US" dirty="0"/>
          </a:p>
        </p:txBody>
      </p:sp>
      <p:sp>
        <p:nvSpPr>
          <p:cNvPr id="3" name="Подзаголовок 2"/>
          <p:cNvSpPr>
            <a:spLocks noGrp="1"/>
          </p:cNvSpPr>
          <p:nvPr>
            <p:ph type="subTitle" idx="1"/>
          </p:nvPr>
        </p:nvSpPr>
        <p:spPr>
          <a:xfrm>
            <a:off x="407368" y="980730"/>
            <a:ext cx="11305256" cy="5688631"/>
          </a:xfrm>
        </p:spPr>
        <p:txBody>
          <a:bodyPr>
            <a:normAutofit/>
          </a:bodyPr>
          <a:lstStyle/>
          <a:p>
            <a:pPr algn="l"/>
            <a:r>
              <a:rPr lang="en-US" sz="1800" dirty="0">
                <a:solidFill>
                  <a:schemeClr val="tx1"/>
                </a:solidFill>
              </a:rPr>
              <a:t>How to Install Fixtures:</a:t>
            </a:r>
          </a:p>
          <a:p>
            <a:pPr algn="l"/>
            <a:endParaRPr lang="en-US" sz="1800" dirty="0">
              <a:solidFill>
                <a:schemeClr val="tx1"/>
              </a:solidFill>
            </a:endParaRPr>
          </a:p>
          <a:p>
            <a:pPr algn="l"/>
            <a:r>
              <a:rPr lang="en-US" sz="1800" dirty="0">
                <a:solidFill>
                  <a:schemeClr val="tx1"/>
                </a:solidFill>
              </a:rPr>
              <a:t>If no customized JCAT fixtures are created, it doesn't need to take any actions. All the built-in fixtures will be loaded automatically.</a:t>
            </a:r>
          </a:p>
          <a:p>
            <a:pPr algn="l"/>
            <a:endParaRPr lang="en-US" sz="1800" dirty="0">
              <a:solidFill>
                <a:schemeClr val="tx1"/>
              </a:solidFill>
            </a:endParaRPr>
          </a:p>
          <a:p>
            <a:pPr algn="l"/>
            <a:r>
              <a:rPr lang="en-US" sz="1800" dirty="0">
                <a:solidFill>
                  <a:schemeClr val="tx1"/>
                </a:solidFill>
              </a:rPr>
              <a:t>If customized fixtures (supposing the names are "MyCustomizedFixture1" and "MyCustomizedFixture2") are created, there are two methods to install the fixtures:</a:t>
            </a:r>
          </a:p>
          <a:p>
            <a:pPr algn="l"/>
            <a:endParaRPr lang="en-US" sz="1800" dirty="0">
              <a:solidFill>
                <a:schemeClr val="tx1"/>
              </a:solidFill>
            </a:endParaRPr>
          </a:p>
          <a:p>
            <a:pPr algn="l"/>
            <a:r>
              <a:rPr lang="en-US" sz="1800" dirty="0">
                <a:solidFill>
                  <a:schemeClr val="tx1"/>
                </a:solidFill>
              </a:rPr>
              <a:t>    JVM parameter with name </a:t>
            </a:r>
            <a:r>
              <a:rPr lang="en-US" sz="1800" dirty="0" err="1">
                <a:solidFill>
                  <a:schemeClr val="tx1"/>
                </a:solidFill>
              </a:rPr>
              <a:t>jcat.fixture</a:t>
            </a:r>
            <a:r>
              <a:rPr lang="en-US" sz="1800" dirty="0">
                <a:solidFill>
                  <a:schemeClr val="tx1"/>
                </a:solidFill>
              </a:rPr>
              <a:t>, for example -</a:t>
            </a:r>
            <a:r>
              <a:rPr lang="en-US" sz="1800" dirty="0" err="1">
                <a:solidFill>
                  <a:schemeClr val="tx1"/>
                </a:solidFill>
              </a:rPr>
              <a:t>Djcat.fixture</a:t>
            </a:r>
            <a:r>
              <a:rPr lang="en-US" sz="1800" dirty="0">
                <a:solidFill>
                  <a:schemeClr val="tx1"/>
                </a:solidFill>
              </a:rPr>
              <a:t>=se.ericsson.jcat.myproject.MyCustomizedFixture1, se.ericsson.jcat.myproject.MyCustomizedFixture2 will install these two fixtures with other built-in ones.</a:t>
            </a:r>
          </a:p>
          <a:p>
            <a:pPr algn="l"/>
            <a:endParaRPr lang="en-US" sz="1800" dirty="0">
              <a:solidFill>
                <a:schemeClr val="tx1"/>
              </a:solidFill>
            </a:endParaRPr>
          </a:p>
          <a:p>
            <a:pPr algn="l"/>
            <a:r>
              <a:rPr lang="en-US" sz="1800" dirty="0">
                <a:solidFill>
                  <a:schemeClr val="tx1"/>
                </a:solidFill>
              </a:rPr>
              <a:t>    Create an property file with name </a:t>
            </a:r>
            <a:r>
              <a:rPr lang="en-US" sz="1800" dirty="0" err="1">
                <a:solidFill>
                  <a:schemeClr val="tx1"/>
                </a:solidFill>
              </a:rPr>
              <a:t>fixture.properties</a:t>
            </a:r>
            <a:r>
              <a:rPr lang="en-US" sz="1800" dirty="0">
                <a:solidFill>
                  <a:schemeClr val="tx1"/>
                </a:solidFill>
              </a:rPr>
              <a:t> in the root of class path (</a:t>
            </a:r>
            <a:r>
              <a:rPr lang="en-US" sz="1800" dirty="0" err="1">
                <a:solidFill>
                  <a:schemeClr val="tx1"/>
                </a:solidFill>
              </a:rPr>
              <a:t>e.g</a:t>
            </a:r>
            <a:r>
              <a:rPr lang="en-US" sz="1800" dirty="0">
                <a:solidFill>
                  <a:schemeClr val="tx1"/>
                </a:solidFill>
              </a:rPr>
              <a:t> </a:t>
            </a:r>
            <a:r>
              <a:rPr lang="en-US" sz="1800" dirty="0" err="1">
                <a:solidFill>
                  <a:schemeClr val="tx1"/>
                </a:solidFill>
              </a:rPr>
              <a:t>src</a:t>
            </a:r>
            <a:r>
              <a:rPr lang="en-US" sz="1800" dirty="0">
                <a:solidFill>
                  <a:schemeClr val="tx1"/>
                </a:solidFill>
              </a:rPr>
              <a:t>/main/resources).</a:t>
            </a:r>
            <a:endParaRPr lang="ru-RU" sz="1800" dirty="0">
              <a:solidFill>
                <a:schemeClr val="tx1"/>
              </a:solidFill>
            </a:endParaRPr>
          </a:p>
        </p:txBody>
      </p:sp>
    </p:spTree>
    <p:extLst>
      <p:ext uri="{BB962C8B-B14F-4D97-AF65-F5344CB8AC3E}">
        <p14:creationId xmlns:p14="http://schemas.microsoft.com/office/powerpoint/2010/main" val="1545019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116632"/>
            <a:ext cx="7772400" cy="720080"/>
          </a:xfrm>
        </p:spPr>
        <p:txBody>
          <a:bodyPr>
            <a:noAutofit/>
          </a:bodyPr>
          <a:lstStyle/>
          <a:p>
            <a:r>
              <a:rPr lang="en-US" dirty="0"/>
              <a:t>Install a new fixture</a:t>
            </a:r>
            <a:endParaRPr lang="en-US" dirty="0"/>
          </a:p>
        </p:txBody>
      </p:sp>
      <p:sp>
        <p:nvSpPr>
          <p:cNvPr id="3" name="Подзаголовок 2"/>
          <p:cNvSpPr>
            <a:spLocks noGrp="1"/>
          </p:cNvSpPr>
          <p:nvPr>
            <p:ph type="subTitle" idx="1"/>
          </p:nvPr>
        </p:nvSpPr>
        <p:spPr>
          <a:xfrm>
            <a:off x="407368" y="980730"/>
            <a:ext cx="11305256" cy="5688631"/>
          </a:xfrm>
        </p:spPr>
        <p:txBody>
          <a:bodyPr>
            <a:normAutofit/>
          </a:bodyPr>
          <a:lstStyle/>
          <a:p>
            <a:pPr algn="l"/>
            <a:r>
              <a:rPr lang="en-US" sz="1800" dirty="0">
                <a:solidFill>
                  <a:schemeClr val="tx1"/>
                </a:solidFill>
              </a:rPr>
              <a:t>JCAT Event Subscriber is an interface what can be used to subscribe the </a:t>
            </a:r>
            <a:r>
              <a:rPr lang="en-US" sz="1800" dirty="0" err="1">
                <a:solidFill>
                  <a:schemeClr val="tx1"/>
                </a:solidFill>
              </a:rPr>
              <a:t>Jcat</a:t>
            </a:r>
            <a:r>
              <a:rPr lang="en-US" sz="1800" dirty="0">
                <a:solidFill>
                  <a:schemeClr val="tx1"/>
                </a:solidFill>
              </a:rPr>
              <a:t> Events inside JCAT FW and do some logic according to the event received.</a:t>
            </a:r>
          </a:p>
          <a:p>
            <a:pPr algn="l"/>
            <a:endParaRPr lang="en-US" sz="1800" dirty="0">
              <a:solidFill>
                <a:schemeClr val="tx1"/>
              </a:solidFill>
            </a:endParaRPr>
          </a:p>
          <a:p>
            <a:pPr algn="l"/>
            <a:r>
              <a:rPr lang="en-US" sz="1800" dirty="0">
                <a:solidFill>
                  <a:schemeClr val="tx1"/>
                </a:solidFill>
              </a:rPr>
              <a:t>There are two kind of </a:t>
            </a:r>
            <a:r>
              <a:rPr lang="en-US" sz="1800" dirty="0" err="1">
                <a:solidFill>
                  <a:schemeClr val="tx1"/>
                </a:solidFill>
              </a:rPr>
              <a:t>Jcat</a:t>
            </a:r>
            <a:r>
              <a:rPr lang="en-US" sz="1800" dirty="0">
                <a:solidFill>
                  <a:schemeClr val="tx1"/>
                </a:solidFill>
              </a:rPr>
              <a:t> Event:</a:t>
            </a:r>
          </a:p>
          <a:p>
            <a:pPr algn="l"/>
            <a:endParaRPr lang="en-US" sz="1800" dirty="0">
              <a:solidFill>
                <a:schemeClr val="tx1"/>
              </a:solidFill>
            </a:endParaRPr>
          </a:p>
          <a:p>
            <a:pPr marL="285750" indent="-285750" algn="l">
              <a:buFont typeface="Arial" panose="020B0604020202020204" pitchFamily="34" charset="0"/>
              <a:buChar char="•"/>
            </a:pPr>
            <a:r>
              <a:rPr lang="en-US" sz="1800" dirty="0" err="1">
                <a:solidFill>
                  <a:schemeClr val="tx1"/>
                </a:solidFill>
              </a:rPr>
              <a:t>JcatLifeCycleEvent</a:t>
            </a:r>
            <a:r>
              <a:rPr lang="en-US" sz="1800" dirty="0">
                <a:solidFill>
                  <a:schemeClr val="tx1"/>
                </a:solidFill>
              </a:rPr>
              <a:t> - triggered when a test phase happens(</a:t>
            </a:r>
            <a:r>
              <a:rPr lang="en-US" sz="1800" dirty="0" err="1">
                <a:solidFill>
                  <a:schemeClr val="tx1"/>
                </a:solidFill>
              </a:rPr>
              <a:t>e.g</a:t>
            </a:r>
            <a:r>
              <a:rPr lang="en-US" sz="1800" dirty="0">
                <a:solidFill>
                  <a:schemeClr val="tx1"/>
                </a:solidFill>
              </a:rPr>
              <a:t> a test case start)</a:t>
            </a:r>
          </a:p>
          <a:p>
            <a:pPr marL="285750" indent="-285750" algn="l">
              <a:buFont typeface="Arial" panose="020B0604020202020204" pitchFamily="34" charset="0"/>
              <a:buChar char="•"/>
            </a:pPr>
            <a:r>
              <a:rPr lang="en-US" sz="1800" dirty="0" err="1">
                <a:solidFill>
                  <a:schemeClr val="tx1"/>
                </a:solidFill>
              </a:rPr>
              <a:t>JcatLoggingEvent</a:t>
            </a:r>
            <a:r>
              <a:rPr lang="en-US" sz="1800" dirty="0">
                <a:solidFill>
                  <a:schemeClr val="tx1"/>
                </a:solidFill>
              </a:rPr>
              <a:t> - triggered when a logging action happens(</a:t>
            </a:r>
            <a:r>
              <a:rPr lang="en-US" sz="1800" dirty="0" err="1">
                <a:solidFill>
                  <a:schemeClr val="tx1"/>
                </a:solidFill>
              </a:rPr>
              <a:t>e.g</a:t>
            </a:r>
            <a:r>
              <a:rPr lang="en-US" sz="1800" dirty="0">
                <a:solidFill>
                  <a:schemeClr val="tx1"/>
                </a:solidFill>
              </a:rPr>
              <a:t> log a message)</a:t>
            </a:r>
            <a:endParaRPr lang="en-US" sz="1800" dirty="0">
              <a:solidFill>
                <a:schemeClr val="tx1"/>
              </a:solidFill>
            </a:endParaRPr>
          </a:p>
        </p:txBody>
      </p:sp>
    </p:spTree>
    <p:extLst>
      <p:ext uri="{BB962C8B-B14F-4D97-AF65-F5344CB8AC3E}">
        <p14:creationId xmlns:p14="http://schemas.microsoft.com/office/powerpoint/2010/main" val="331236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116632"/>
            <a:ext cx="7772400" cy="720080"/>
          </a:xfrm>
        </p:spPr>
        <p:txBody>
          <a:bodyPr>
            <a:noAutofit/>
          </a:bodyPr>
          <a:lstStyle/>
          <a:p>
            <a:r>
              <a:rPr lang="en-US" dirty="0"/>
              <a:t>JCAT Event Subscriber</a:t>
            </a:r>
          </a:p>
        </p:txBody>
      </p:sp>
      <p:sp>
        <p:nvSpPr>
          <p:cNvPr id="4" name="TextBox 3"/>
          <p:cNvSpPr txBox="1"/>
          <p:nvPr/>
        </p:nvSpPr>
        <p:spPr>
          <a:xfrm>
            <a:off x="6240016" y="5877272"/>
            <a:ext cx="5616624" cy="646331"/>
          </a:xfrm>
          <a:prstGeom prst="rect">
            <a:avLst/>
          </a:prstGeom>
          <a:noFill/>
        </p:spPr>
        <p:txBody>
          <a:bodyPr wrap="square" rtlCol="0">
            <a:spAutoFit/>
          </a:bodyPr>
          <a:lstStyle/>
          <a:p>
            <a:r>
              <a:rPr lang="en-US" sz="1200" dirty="0"/>
              <a:t>Full list of available events: </a:t>
            </a:r>
            <a:r>
              <a:rPr lang="en-US" sz="1200" dirty="0">
                <a:hlinkClick r:id="rId2"/>
              </a:rPr>
              <a:t>https://wiki.lmera.ericsson.se/wiki/JCAT/JCAT_R5_User_Guide#JCAT_Event_Subscriber</a:t>
            </a:r>
            <a:endParaRPr lang="ru-RU" sz="1200" dirty="0"/>
          </a:p>
          <a:p>
            <a:endParaRPr lang="ru-RU" sz="1200" dirty="0"/>
          </a:p>
        </p:txBody>
      </p:sp>
      <p:sp>
        <p:nvSpPr>
          <p:cNvPr id="6" name="Подзаголовок 2"/>
          <p:cNvSpPr>
            <a:spLocks noGrp="1"/>
          </p:cNvSpPr>
          <p:nvPr>
            <p:ph type="subTitle" idx="1"/>
          </p:nvPr>
        </p:nvSpPr>
        <p:spPr>
          <a:xfrm>
            <a:off x="407368" y="980730"/>
            <a:ext cx="11305256" cy="5688631"/>
          </a:xfrm>
        </p:spPr>
        <p:txBody>
          <a:bodyPr>
            <a:normAutofit/>
          </a:bodyPr>
          <a:lstStyle/>
          <a:p>
            <a:pPr algn="l"/>
            <a:r>
              <a:rPr lang="en-US" sz="1800" dirty="0">
                <a:solidFill>
                  <a:schemeClr val="tx1"/>
                </a:solidFill>
              </a:rPr>
              <a:t>JCAT Event Subscriber is an interface what can be used to subscribe the </a:t>
            </a:r>
            <a:r>
              <a:rPr lang="en-US" sz="1800" dirty="0" err="1">
                <a:solidFill>
                  <a:schemeClr val="tx1"/>
                </a:solidFill>
              </a:rPr>
              <a:t>Jcat</a:t>
            </a:r>
            <a:r>
              <a:rPr lang="en-US" sz="1800" dirty="0">
                <a:solidFill>
                  <a:schemeClr val="tx1"/>
                </a:solidFill>
              </a:rPr>
              <a:t> Events inside JCAT FW and do some logic according to the event received.</a:t>
            </a:r>
          </a:p>
          <a:p>
            <a:pPr algn="l"/>
            <a:endParaRPr lang="en-US" sz="1800" dirty="0">
              <a:solidFill>
                <a:schemeClr val="tx1"/>
              </a:solidFill>
            </a:endParaRPr>
          </a:p>
          <a:p>
            <a:pPr algn="l"/>
            <a:r>
              <a:rPr lang="en-US" sz="1800" dirty="0">
                <a:solidFill>
                  <a:schemeClr val="tx1"/>
                </a:solidFill>
              </a:rPr>
              <a:t>There are two kind of </a:t>
            </a:r>
            <a:r>
              <a:rPr lang="en-US" sz="1800" dirty="0" err="1">
                <a:solidFill>
                  <a:schemeClr val="tx1"/>
                </a:solidFill>
              </a:rPr>
              <a:t>Jcat</a:t>
            </a:r>
            <a:r>
              <a:rPr lang="en-US" sz="1800" dirty="0">
                <a:solidFill>
                  <a:schemeClr val="tx1"/>
                </a:solidFill>
              </a:rPr>
              <a:t> Event:</a:t>
            </a:r>
          </a:p>
          <a:p>
            <a:pPr algn="l"/>
            <a:endParaRPr lang="en-US" sz="1800" dirty="0">
              <a:solidFill>
                <a:schemeClr val="tx1"/>
              </a:solidFill>
            </a:endParaRPr>
          </a:p>
          <a:p>
            <a:pPr marL="285750" indent="-285750" algn="l">
              <a:buFont typeface="Arial" panose="020B0604020202020204" pitchFamily="34" charset="0"/>
              <a:buChar char="•"/>
            </a:pPr>
            <a:r>
              <a:rPr lang="en-US" sz="1800" dirty="0" err="1">
                <a:solidFill>
                  <a:schemeClr val="tx1"/>
                </a:solidFill>
              </a:rPr>
              <a:t>JcatLifeCycleEvent</a:t>
            </a:r>
            <a:r>
              <a:rPr lang="en-US" sz="1800" dirty="0">
                <a:solidFill>
                  <a:schemeClr val="tx1"/>
                </a:solidFill>
              </a:rPr>
              <a:t> - triggered when a test phase happens(</a:t>
            </a:r>
            <a:r>
              <a:rPr lang="en-US" sz="1800" dirty="0" err="1">
                <a:solidFill>
                  <a:schemeClr val="tx1"/>
                </a:solidFill>
              </a:rPr>
              <a:t>e.g</a:t>
            </a:r>
            <a:r>
              <a:rPr lang="en-US" sz="1800" dirty="0">
                <a:solidFill>
                  <a:schemeClr val="tx1"/>
                </a:solidFill>
              </a:rPr>
              <a:t> a test case start)</a:t>
            </a:r>
          </a:p>
          <a:p>
            <a:pPr marL="285750" indent="-285750" algn="l">
              <a:buFont typeface="Arial" panose="020B0604020202020204" pitchFamily="34" charset="0"/>
              <a:buChar char="•"/>
            </a:pPr>
            <a:r>
              <a:rPr lang="en-US" sz="1800" dirty="0" err="1">
                <a:solidFill>
                  <a:schemeClr val="tx1"/>
                </a:solidFill>
              </a:rPr>
              <a:t>JcatLoggingEvent</a:t>
            </a:r>
            <a:r>
              <a:rPr lang="en-US" sz="1800" dirty="0">
                <a:solidFill>
                  <a:schemeClr val="tx1"/>
                </a:solidFill>
              </a:rPr>
              <a:t> - triggered when a logging action happens(</a:t>
            </a:r>
            <a:r>
              <a:rPr lang="en-US" sz="1800" dirty="0" err="1">
                <a:solidFill>
                  <a:schemeClr val="tx1"/>
                </a:solidFill>
              </a:rPr>
              <a:t>e.g</a:t>
            </a:r>
            <a:r>
              <a:rPr lang="en-US" sz="1800" dirty="0">
                <a:solidFill>
                  <a:schemeClr val="tx1"/>
                </a:solidFill>
              </a:rPr>
              <a:t> log a message)</a:t>
            </a:r>
            <a:endParaRPr lang="en-US" sz="1800" dirty="0">
              <a:solidFill>
                <a:schemeClr val="tx1"/>
              </a:solidFill>
            </a:endParaRPr>
          </a:p>
        </p:txBody>
      </p:sp>
    </p:spTree>
    <p:extLst>
      <p:ext uri="{BB962C8B-B14F-4D97-AF65-F5344CB8AC3E}">
        <p14:creationId xmlns:p14="http://schemas.microsoft.com/office/powerpoint/2010/main" val="2925935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83432" y="116632"/>
            <a:ext cx="9649072" cy="720080"/>
          </a:xfrm>
        </p:spPr>
        <p:txBody>
          <a:bodyPr>
            <a:noAutofit/>
          </a:bodyPr>
          <a:lstStyle/>
          <a:p>
            <a:r>
              <a:rPr lang="en-US" dirty="0"/>
              <a:t>Create a new JCAT Event Subscriber</a:t>
            </a:r>
            <a:endParaRPr lang="en-US" dirty="0"/>
          </a:p>
        </p:txBody>
      </p:sp>
      <p:sp>
        <p:nvSpPr>
          <p:cNvPr id="3" name="Подзаголовок 2"/>
          <p:cNvSpPr>
            <a:spLocks noGrp="1"/>
          </p:cNvSpPr>
          <p:nvPr>
            <p:ph type="subTitle" idx="1"/>
          </p:nvPr>
        </p:nvSpPr>
        <p:spPr>
          <a:xfrm>
            <a:off x="407368" y="980730"/>
            <a:ext cx="11305256" cy="5688631"/>
          </a:xfrm>
        </p:spPr>
        <p:txBody>
          <a:bodyPr>
            <a:normAutofit/>
          </a:bodyPr>
          <a:lstStyle/>
          <a:p>
            <a:pPr marL="285750" indent="-285750" algn="l">
              <a:buFont typeface="Arial" panose="020B0604020202020204" pitchFamily="34" charset="0"/>
              <a:buChar char="•"/>
            </a:pPr>
            <a:r>
              <a:rPr lang="en-US" sz="2400" dirty="0">
                <a:solidFill>
                  <a:schemeClr val="tx1"/>
                </a:solidFill>
              </a:rPr>
              <a:t>Implement interface </a:t>
            </a:r>
            <a:r>
              <a:rPr lang="en-US" sz="2400" dirty="0" err="1">
                <a:solidFill>
                  <a:schemeClr val="tx1"/>
                </a:solidFill>
              </a:rPr>
              <a:t>se.ericsson.jcat.fw.event.JcatEventSubscriber</a:t>
            </a:r>
            <a:endParaRPr lang="en-US" sz="2400" dirty="0">
              <a:solidFill>
                <a:schemeClr val="tx1"/>
              </a:solidFill>
            </a:endParaRPr>
          </a:p>
          <a:p>
            <a:pPr marL="285750" indent="-285750" algn="l">
              <a:buFont typeface="Arial" panose="020B0604020202020204" pitchFamily="34" charset="0"/>
              <a:buChar char="•"/>
            </a:pPr>
            <a:r>
              <a:rPr lang="en-US" sz="2400" dirty="0">
                <a:solidFill>
                  <a:schemeClr val="tx1"/>
                </a:solidFill>
              </a:rPr>
              <a:t>Subscribe the events you’re interested in</a:t>
            </a:r>
          </a:p>
          <a:p>
            <a:pPr algn="l"/>
            <a:r>
              <a:rPr lang="en-US" sz="1800" dirty="0">
                <a:solidFill>
                  <a:schemeClr val="tx1"/>
                </a:solidFill>
              </a:rPr>
              <a:t>JCAT FW provides the annotation </a:t>
            </a:r>
            <a:r>
              <a:rPr lang="en-US" sz="1800" dirty="0" err="1">
                <a:solidFill>
                  <a:schemeClr val="tx1"/>
                </a:solidFill>
              </a:rPr>
              <a:t>JcatEventHandler</a:t>
            </a:r>
            <a:r>
              <a:rPr lang="en-US" sz="1800" dirty="0">
                <a:solidFill>
                  <a:schemeClr val="tx1"/>
                </a:solidFill>
              </a:rPr>
              <a:t> to bind a method with one or more event triggered by JCAT FW. </a:t>
            </a:r>
          </a:p>
          <a:p>
            <a:pPr marL="285750" indent="-285750" algn="l">
              <a:buFont typeface="Arial" panose="020B0604020202020204" pitchFamily="34" charset="0"/>
              <a:buChar char="•"/>
            </a:pPr>
            <a:r>
              <a:rPr lang="en-US" sz="2400" dirty="0">
                <a:solidFill>
                  <a:schemeClr val="tx1"/>
                </a:solidFill>
              </a:rPr>
              <a:t>Set the priority of the JCAT Event Subscriber(Optional)</a:t>
            </a:r>
          </a:p>
          <a:p>
            <a:pPr algn="l"/>
            <a:r>
              <a:rPr lang="en-US" sz="1800" dirty="0">
                <a:solidFill>
                  <a:schemeClr val="tx1"/>
                </a:solidFill>
              </a:rPr>
              <a:t>You can also set the priority of your log writer. The priority can be used to control the call sequence. For example We have two log writer A and </a:t>
            </a:r>
            <a:r>
              <a:rPr lang="en-US" sz="1800" dirty="0" err="1">
                <a:solidFill>
                  <a:schemeClr val="tx1"/>
                </a:solidFill>
              </a:rPr>
              <a:t>B,the</a:t>
            </a:r>
            <a:r>
              <a:rPr lang="en-US" sz="1800" dirty="0">
                <a:solidFill>
                  <a:schemeClr val="tx1"/>
                </a:solidFill>
              </a:rPr>
              <a:t> two log writer both subscribe the </a:t>
            </a:r>
            <a:r>
              <a:rPr lang="en-US" sz="1800" dirty="0" err="1">
                <a:solidFill>
                  <a:schemeClr val="tx1"/>
                </a:solidFill>
              </a:rPr>
              <a:t>TestCaseStartEvent</a:t>
            </a:r>
            <a:r>
              <a:rPr lang="en-US" sz="1800" dirty="0">
                <a:solidFill>
                  <a:schemeClr val="tx1"/>
                </a:solidFill>
              </a:rPr>
              <a:t>, then how can I make sure that A is called before B when the </a:t>
            </a:r>
            <a:r>
              <a:rPr lang="en-US" sz="1800" dirty="0" err="1">
                <a:solidFill>
                  <a:schemeClr val="tx1"/>
                </a:solidFill>
              </a:rPr>
              <a:t>TestCaseStartEvent</a:t>
            </a:r>
            <a:r>
              <a:rPr lang="en-US" sz="1800" dirty="0">
                <a:solidFill>
                  <a:schemeClr val="tx1"/>
                </a:solidFill>
              </a:rPr>
              <a:t> is triggered? The priority can help you to make it come true, the log writer with high priority will be called first.</a:t>
            </a:r>
          </a:p>
          <a:p>
            <a:pPr algn="l"/>
            <a:r>
              <a:rPr lang="en-US" sz="1800" dirty="0">
                <a:solidFill>
                  <a:schemeClr val="tx1"/>
                </a:solidFill>
              </a:rPr>
              <a:t>JCAT provide a class level annotation </a:t>
            </a:r>
            <a:r>
              <a:rPr lang="en-US" sz="1800" dirty="0" err="1">
                <a:solidFill>
                  <a:schemeClr val="tx1"/>
                </a:solidFill>
              </a:rPr>
              <a:t>EventSubscriberDesciptor</a:t>
            </a:r>
            <a:r>
              <a:rPr lang="en-US" sz="1800" dirty="0">
                <a:solidFill>
                  <a:schemeClr val="tx1"/>
                </a:solidFill>
              </a:rPr>
              <a:t> to set the priority, the default value of the priority is 0. </a:t>
            </a:r>
          </a:p>
          <a:p>
            <a:pPr marL="285750" indent="-285750" algn="l">
              <a:buFont typeface="Arial" panose="020B0604020202020204" pitchFamily="34" charset="0"/>
              <a:buChar char="•"/>
            </a:pPr>
            <a:r>
              <a:rPr lang="en-US" sz="2400" dirty="0">
                <a:solidFill>
                  <a:schemeClr val="tx1"/>
                </a:solidFill>
              </a:rPr>
              <a:t>Install the JCAT Event Subscriber</a:t>
            </a:r>
          </a:p>
          <a:p>
            <a:pPr algn="l"/>
            <a:r>
              <a:rPr lang="en-US" sz="1800" dirty="0">
                <a:solidFill>
                  <a:schemeClr val="tx1"/>
                </a:solidFill>
              </a:rPr>
              <a:t>There are two methods to install the log writer:</a:t>
            </a:r>
          </a:p>
          <a:p>
            <a:pPr algn="l"/>
            <a:endParaRPr lang="en-US" sz="1800" dirty="0">
              <a:solidFill>
                <a:schemeClr val="tx1"/>
              </a:solidFill>
            </a:endParaRPr>
          </a:p>
          <a:p>
            <a:pPr algn="l"/>
            <a:r>
              <a:rPr lang="en-US" sz="1800" dirty="0">
                <a:solidFill>
                  <a:schemeClr val="tx1"/>
                </a:solidFill>
              </a:rPr>
              <a:t>    Use JVM parameter –</a:t>
            </a:r>
            <a:r>
              <a:rPr lang="en-US" sz="1800" dirty="0" err="1">
                <a:solidFill>
                  <a:schemeClr val="tx1"/>
                </a:solidFill>
              </a:rPr>
              <a:t>Dlogwriters</a:t>
            </a:r>
            <a:r>
              <a:rPr lang="en-US" sz="1800" dirty="0">
                <a:solidFill>
                  <a:schemeClr val="tx1"/>
                </a:solidFill>
              </a:rPr>
              <a:t>, this is the same as in R3</a:t>
            </a:r>
          </a:p>
          <a:p>
            <a:pPr algn="l"/>
            <a:r>
              <a:rPr lang="en-US" sz="1800" dirty="0">
                <a:solidFill>
                  <a:schemeClr val="tx1"/>
                </a:solidFill>
              </a:rPr>
              <a:t>    Use the </a:t>
            </a:r>
            <a:r>
              <a:rPr lang="en-US" sz="1800" dirty="0" err="1">
                <a:solidFill>
                  <a:schemeClr val="tx1"/>
                </a:solidFill>
              </a:rPr>
              <a:t>ServiceLoader</a:t>
            </a:r>
            <a:r>
              <a:rPr lang="en-US" sz="1800" dirty="0">
                <a:solidFill>
                  <a:schemeClr val="tx1"/>
                </a:solidFill>
              </a:rPr>
              <a:t> mechanism provided by JDK</a:t>
            </a:r>
          </a:p>
          <a:p>
            <a:pPr algn="l"/>
            <a:endParaRPr lang="en-US" sz="1800" dirty="0">
              <a:solidFill>
                <a:schemeClr val="tx1"/>
              </a:solidFill>
            </a:endParaRPr>
          </a:p>
          <a:p>
            <a:pPr algn="l"/>
            <a:r>
              <a:rPr lang="en-US" sz="1800" dirty="0">
                <a:solidFill>
                  <a:schemeClr val="tx1"/>
                </a:solidFill>
              </a:rPr>
              <a:t>Create a file META-INF/services/</a:t>
            </a:r>
            <a:r>
              <a:rPr lang="en-US" sz="1800" dirty="0" err="1">
                <a:solidFill>
                  <a:schemeClr val="tx1"/>
                </a:solidFill>
              </a:rPr>
              <a:t>se.ericsson.jcat.fw.event.JcatEventSubscriber</a:t>
            </a:r>
            <a:r>
              <a:rPr lang="en-US" sz="1800" dirty="0">
                <a:solidFill>
                  <a:schemeClr val="tx1"/>
                </a:solidFill>
              </a:rPr>
              <a:t> in the root of class path </a:t>
            </a:r>
            <a:endParaRPr lang="en-US" sz="1800" dirty="0">
              <a:solidFill>
                <a:schemeClr val="tx1"/>
              </a:solidFill>
            </a:endParaRPr>
          </a:p>
        </p:txBody>
      </p:sp>
    </p:spTree>
    <p:extLst>
      <p:ext uri="{BB962C8B-B14F-4D97-AF65-F5344CB8AC3E}">
        <p14:creationId xmlns:p14="http://schemas.microsoft.com/office/powerpoint/2010/main" val="3175782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6605</TotalTime>
  <Words>1281</Words>
  <Application>Microsoft Office PowerPoint</Application>
  <PresentationFormat>Widescreen</PresentationFormat>
  <Paragraphs>137</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Courier New</vt:lpstr>
      <vt:lpstr>Тема Office</vt:lpstr>
      <vt:lpstr>Advanced JCAT features</vt:lpstr>
      <vt:lpstr>Topics</vt:lpstr>
      <vt:lpstr>Fixtures</vt:lpstr>
      <vt:lpstr>JCAT R5 Built-in Fixtures</vt:lpstr>
      <vt:lpstr>Create a new fixture</vt:lpstr>
      <vt:lpstr>Install a new fixture</vt:lpstr>
      <vt:lpstr>Install a new fixture</vt:lpstr>
      <vt:lpstr>JCAT Event Subscriber</vt:lpstr>
      <vt:lpstr>Create a new JCAT Event Subscriber</vt:lpstr>
      <vt:lpstr>Create a new JCAT Event Subscriber</vt:lpstr>
      <vt:lpstr>JCAT FetchLog</vt:lpstr>
      <vt:lpstr>JCAT FetchLog</vt:lpstr>
      <vt:lpstr>JCAT FetchLog</vt:lpstr>
      <vt:lpstr>JCAT FetchLog</vt:lpstr>
      <vt:lpstr>JCAT rerun feature</vt:lpstr>
      <vt:lpstr>Configuration data API</vt:lpstr>
      <vt:lpstr>Workaround handler API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Lambdas</dc:title>
  <cp:lastModifiedBy>Martynichev, Alexandr *Tieto*</cp:lastModifiedBy>
  <cp:revision>42</cp:revision>
  <dcterms:modified xsi:type="dcterms:W3CDTF">2018-10-07T13:16:46Z</dcterms:modified>
</cp:coreProperties>
</file>