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307" r:id="rId4"/>
    <p:sldId id="318" r:id="rId5"/>
    <p:sldId id="308" r:id="rId6"/>
    <p:sldId id="309" r:id="rId7"/>
    <p:sldId id="310" r:id="rId8"/>
    <p:sldId id="311" r:id="rId9"/>
    <p:sldId id="312" r:id="rId10"/>
    <p:sldId id="313" r:id="rId11"/>
    <p:sldId id="314" r:id="rId12"/>
    <p:sldId id="315" r:id="rId13"/>
    <p:sldId id="316" r:id="rId14"/>
    <p:sldId id="31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558"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10.10.2018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10.10.2018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10.10.2018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10.10.2018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10.10.2018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10.10.2018</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Background traffic plugin</a:t>
            </a:r>
            <a:endParaRPr lang="ru-RU" dirty="0"/>
          </a:p>
        </p:txBody>
      </p:sp>
    </p:spTree>
    <p:extLst>
      <p:ext uri="{BB962C8B-B14F-4D97-AF65-F5344CB8AC3E}">
        <p14:creationId xmlns:p14="http://schemas.microsoft.com/office/powerpoint/2010/main" val="3051888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Running traffic</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a:solidFill>
                  <a:schemeClr val="tx1"/>
                </a:solidFill>
              </a:rPr>
              <a:t>Traffic is started on all allocated traffic generator ports regardless of the chassis in which they are located.</a:t>
            </a:r>
          </a:p>
          <a:p>
            <a:pPr algn="l"/>
            <a:endParaRPr lang="en-US" sz="1800" dirty="0">
              <a:solidFill>
                <a:schemeClr val="tx1"/>
              </a:solidFill>
            </a:endParaRPr>
          </a:p>
          <a:p>
            <a:pPr algn="l"/>
            <a:r>
              <a:rPr lang="en-US" sz="1800" dirty="0">
                <a:solidFill>
                  <a:schemeClr val="tx1"/>
                </a:solidFill>
              </a:rPr>
              <a:t> </a:t>
            </a:r>
            <a:r>
              <a:rPr lang="ru-RU" altLang="ru-RU" sz="1800" dirty="0" err="1">
                <a:solidFill>
                  <a:srgbClr val="000000"/>
                </a:solidFill>
                <a:latin typeface="Courier New" panose="02070309020205020404" pitchFamily="49" charset="0"/>
                <a:cs typeface="Courier New" panose="02070309020205020404" pitchFamily="49" charset="0"/>
              </a:rPr>
              <a:t>tg.startTraffic</a:t>
            </a:r>
            <a:r>
              <a:rPr lang="ru-RU" altLang="ru-RU" sz="1800" dirty="0" smtClean="0">
                <a:solidFill>
                  <a:srgbClr val="000000"/>
                </a:solidFill>
                <a:latin typeface="Courier New" panose="02070309020205020404" pitchFamily="49" charset="0"/>
                <a:cs typeface="Courier New" panose="02070309020205020404" pitchFamily="49" charset="0"/>
              </a:rPr>
              <a:t>();</a:t>
            </a:r>
            <a:endParaRPr lang="en-US" altLang="ru-RU" sz="18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Traffic is stopped on all allocated traffic generator ports regardless of the chassis in which they are located.</a:t>
            </a:r>
          </a:p>
          <a:p>
            <a:pPr algn="l"/>
            <a:endParaRPr lang="en-US" sz="1800" dirty="0">
              <a:solidFill>
                <a:schemeClr val="tx1"/>
              </a:solidFill>
            </a:endParaRPr>
          </a:p>
          <a:p>
            <a:pPr algn="l"/>
            <a:r>
              <a:rPr lang="en-US" sz="1800" dirty="0">
                <a:solidFill>
                  <a:schemeClr val="tx1"/>
                </a:solidFill>
              </a:rPr>
              <a:t> </a:t>
            </a:r>
            <a:r>
              <a:rPr lang="ru-RU" altLang="ru-RU" sz="1800" dirty="0" err="1">
                <a:solidFill>
                  <a:srgbClr val="000000"/>
                </a:solidFill>
                <a:latin typeface="Courier New" panose="02070309020205020404" pitchFamily="49" charset="0"/>
                <a:cs typeface="Courier New" panose="02070309020205020404" pitchFamily="49" charset="0"/>
              </a:rPr>
              <a:t>tg.stopTraffic</a:t>
            </a:r>
            <a:r>
              <a:rPr lang="ru-RU" altLang="ru-RU" sz="1800" dirty="0">
                <a:solidFill>
                  <a:srgbClr val="000000"/>
                </a:solidFill>
                <a:latin typeface="Courier New" panose="02070309020205020404" pitchFamily="49" charset="0"/>
                <a:cs typeface="Courier New" panose="02070309020205020404" pitchFamily="49" charset="0"/>
              </a:rPr>
              <a:t>();</a:t>
            </a:r>
            <a:endParaRPr lang="ru-RU" altLang="ru-RU" sz="4000" dirty="0">
              <a:solidFill>
                <a:schemeClr val="tx1"/>
              </a:solidFill>
              <a:latin typeface="Arial" panose="020B0604020202020204" pitchFamily="34" charset="0"/>
            </a:endParaRPr>
          </a:p>
          <a:p>
            <a:pPr algn="l"/>
            <a:endParaRPr lang="en-US" sz="1800" dirty="0">
              <a:solidFill>
                <a:schemeClr val="tx1"/>
              </a:solidFill>
            </a:endParaRPr>
          </a:p>
        </p:txBody>
      </p:sp>
    </p:spTree>
    <p:extLst>
      <p:ext uri="{BB962C8B-B14F-4D97-AF65-F5344CB8AC3E}">
        <p14:creationId xmlns:p14="http://schemas.microsoft.com/office/powerpoint/2010/main" val="1100558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Statistic counters</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fontScale="92500" lnSpcReduction="20000"/>
          </a:bodyPr>
          <a:lstStyle/>
          <a:p>
            <a:pPr algn="l"/>
            <a:r>
              <a:rPr lang="en-US" sz="1800" dirty="0">
                <a:solidFill>
                  <a:schemeClr val="tx1"/>
                </a:solidFill>
              </a:rPr>
              <a:t>The traffic generator library offers a generic set of counters that can be used to evaluate traffic. To ensure a consistent behavior between supported traffic generators it is mandatory to subscribe to the wanted counters before starting traffic.</a:t>
            </a:r>
          </a:p>
          <a:p>
            <a:pPr algn="l"/>
            <a:r>
              <a:rPr lang="en-US" sz="1800" dirty="0">
                <a:solidFill>
                  <a:schemeClr val="tx1"/>
                </a:solidFill>
              </a:rPr>
              <a:t>Counter subscription</a:t>
            </a:r>
          </a:p>
          <a:p>
            <a:pPr algn="l"/>
            <a:endParaRPr lang="en-US" sz="1800" dirty="0">
              <a:solidFill>
                <a:schemeClr val="tx1"/>
              </a:solidFill>
            </a:endParaRPr>
          </a:p>
          <a:p>
            <a:pPr algn="l"/>
            <a:r>
              <a:rPr lang="en-US" sz="1800" dirty="0">
                <a:solidFill>
                  <a:schemeClr val="tx1"/>
                </a:solidFill>
              </a:rPr>
              <a:t>Both port and stream level statistics are supported by the traffic generator library.</a:t>
            </a:r>
          </a:p>
          <a:p>
            <a:pPr algn="l"/>
            <a:endParaRPr lang="en-US" sz="1800" dirty="0">
              <a:solidFill>
                <a:schemeClr val="tx1"/>
              </a:solidFill>
            </a:endParaRPr>
          </a:p>
          <a:p>
            <a:pPr algn="l"/>
            <a:r>
              <a:rPr lang="en-US" sz="1800" dirty="0">
                <a:solidFill>
                  <a:schemeClr val="tx1"/>
                </a:solidFill>
              </a:rPr>
              <a:t>Any port counters that are subscribed to will be enabled for all ports in the configuration.</a:t>
            </a:r>
          </a:p>
          <a:p>
            <a:pPr algn="l"/>
            <a:endParaRPr lang="en-US" sz="1800" dirty="0">
              <a:solidFill>
                <a:schemeClr val="tx1"/>
              </a:solidFill>
            </a:endParaRPr>
          </a:p>
          <a:p>
            <a:pPr algn="l"/>
            <a:r>
              <a:rPr lang="ru-RU" altLang="ru-RU" sz="1800" dirty="0" err="1">
                <a:solidFill>
                  <a:srgbClr val="000000"/>
                </a:solidFill>
                <a:latin typeface="Courier New" panose="02070309020205020404" pitchFamily="49" charset="0"/>
                <a:cs typeface="Courier New" panose="02070309020205020404" pitchFamily="49" charset="0"/>
              </a:rPr>
              <a:t>tg.subscribeCounter</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StatisticCounter.FRAMES_TX</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err="1">
                <a:solidFill>
                  <a:srgbClr val="000000"/>
                </a:solidFill>
                <a:latin typeface="Courier New" panose="02070309020205020404" pitchFamily="49" charset="0"/>
                <a:cs typeface="Courier New" panose="02070309020205020404" pitchFamily="49" charset="0"/>
              </a:rPr>
              <a:t>tg.subscribeCounter</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StatisticCounter.FRAMES_RX</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endParaRPr lang="en-US" sz="1800" dirty="0">
              <a:solidFill>
                <a:schemeClr val="tx1"/>
              </a:solidFill>
            </a:endParaRPr>
          </a:p>
          <a:p>
            <a:pPr algn="l"/>
            <a:r>
              <a:rPr lang="en-US" sz="1800" dirty="0">
                <a:solidFill>
                  <a:schemeClr val="tx1"/>
                </a:solidFill>
              </a:rPr>
              <a:t>Any stream counters that are subscribed to will be enabled for all streams in the configuration.</a:t>
            </a:r>
          </a:p>
          <a:p>
            <a:pPr algn="l"/>
            <a:endParaRPr lang="en-US" sz="1800" dirty="0">
              <a:solidFill>
                <a:schemeClr val="tx1"/>
              </a:solidFill>
            </a:endParaRPr>
          </a:p>
          <a:p>
            <a:pPr algn="l"/>
            <a:r>
              <a:rPr lang="ru-RU" altLang="ru-RU" sz="1800" dirty="0" err="1" smtClean="0">
                <a:solidFill>
                  <a:srgbClr val="000000"/>
                </a:solidFill>
                <a:latin typeface="Courier New" panose="02070309020205020404" pitchFamily="49" charset="0"/>
                <a:cs typeface="Courier New" panose="02070309020205020404" pitchFamily="49" charset="0"/>
              </a:rPr>
              <a:t>tg.subscribeStreamCounter</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StatisticStreamCounter.STREAM_PACKETS_TEST_RX</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err="1">
                <a:solidFill>
                  <a:srgbClr val="000000"/>
                </a:solidFill>
                <a:latin typeface="Courier New" panose="02070309020205020404" pitchFamily="49" charset="0"/>
                <a:cs typeface="Courier New" panose="02070309020205020404" pitchFamily="49" charset="0"/>
              </a:rPr>
              <a:t>tg.subscribeStreamCounter</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StatisticStreamCounter.STREAM_PACKETS_TEST_TX</a:t>
            </a:r>
            <a:r>
              <a:rPr lang="ru-RU" altLang="ru-RU" sz="1800" dirty="0" smtClean="0">
                <a:solidFill>
                  <a:srgbClr val="000000"/>
                </a:solidFill>
                <a:latin typeface="Courier New" panose="02070309020205020404" pitchFamily="49" charset="0"/>
                <a:cs typeface="Courier New" panose="02070309020205020404" pitchFamily="49" charset="0"/>
              </a:rPr>
              <a:t>);</a:t>
            </a:r>
            <a:endParaRPr lang="en-US" altLang="ru-RU" sz="18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To actually subscribe to any counter on the traffic generator(s) the configuration must be committed. This should be done together with the stream configuration to save time during test execution.</a:t>
            </a:r>
          </a:p>
          <a:p>
            <a:pPr algn="l"/>
            <a:endParaRPr lang="en-US" sz="1800" dirty="0">
              <a:solidFill>
                <a:schemeClr val="tx1"/>
              </a:solidFill>
            </a:endParaRPr>
          </a:p>
          <a:p>
            <a:pPr lvl="0" algn="l" eaLnBrk="0" fontAlgn="base" hangingPunct="0">
              <a:spcBef>
                <a:spcPct val="0"/>
              </a:spcBef>
              <a:spcAft>
                <a:spcPct val="0"/>
              </a:spcAft>
            </a:pPr>
            <a:r>
              <a:rPr lang="en-US" sz="1800" dirty="0">
                <a:solidFill>
                  <a:schemeClr val="tx1"/>
                </a:solidFill>
              </a:rPr>
              <a:t> </a:t>
            </a:r>
            <a:r>
              <a:rPr lang="ru-RU" altLang="ru-RU" sz="1800" dirty="0" err="1">
                <a:solidFill>
                  <a:srgbClr val="000000"/>
                </a:solidFill>
                <a:latin typeface="Courier New" panose="02070309020205020404" pitchFamily="49" charset="0"/>
                <a:cs typeface="Courier New" panose="02070309020205020404" pitchFamily="49" charset="0"/>
              </a:rPr>
              <a:t>tg.commitConfiguration</a:t>
            </a:r>
            <a:r>
              <a:rPr lang="ru-RU" altLang="ru-RU" sz="1800" dirty="0">
                <a:solidFill>
                  <a:srgbClr val="000000"/>
                </a:solidFill>
                <a:latin typeface="Courier New" panose="02070309020205020404" pitchFamily="49" charset="0"/>
                <a:cs typeface="Courier New" panose="02070309020205020404" pitchFamily="49" charset="0"/>
              </a:rPr>
              <a:t>();</a:t>
            </a:r>
            <a:endParaRPr lang="ru-RU" altLang="ru-RU"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56633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Statistic collection</a:t>
            </a:r>
            <a:endParaRPr lang="ru-RU" dirty="0"/>
          </a:p>
        </p:txBody>
      </p:sp>
      <p:sp>
        <p:nvSpPr>
          <p:cNvPr id="3" name="Подзаголовок 2"/>
          <p:cNvSpPr>
            <a:spLocks noGrp="1"/>
          </p:cNvSpPr>
          <p:nvPr>
            <p:ph type="subTitle" idx="1"/>
          </p:nvPr>
        </p:nvSpPr>
        <p:spPr>
          <a:xfrm>
            <a:off x="407368" y="1196752"/>
            <a:ext cx="11521280" cy="5184576"/>
          </a:xfrm>
        </p:spPr>
        <p:txBody>
          <a:bodyPr>
            <a:normAutofit lnSpcReduction="10000"/>
          </a:bodyPr>
          <a:lstStyle/>
          <a:p>
            <a:pPr algn="l"/>
            <a:r>
              <a:rPr lang="en-US" sz="1600" dirty="0">
                <a:solidFill>
                  <a:schemeClr val="tx1"/>
                </a:solidFill>
              </a:rPr>
              <a:t>Port statistics are retrieved for all ports in a sequential manner. In order to get consistent values it is recommended to only read counter values after traffic has already stopped, unless counters measuring throughput are used.</a:t>
            </a:r>
          </a:p>
          <a:p>
            <a:pPr algn="l"/>
            <a:endParaRPr lang="en-US" sz="1800" dirty="0">
              <a:solidFill>
                <a:schemeClr val="tx1"/>
              </a:solidFill>
            </a:endParaRPr>
          </a:p>
          <a:p>
            <a:pPr algn="l"/>
            <a:r>
              <a:rPr lang="ru-RU" altLang="ru-RU" sz="1400" dirty="0" err="1">
                <a:solidFill>
                  <a:srgbClr val="000000"/>
                </a:solidFill>
                <a:latin typeface="Courier New" panose="02070309020205020404" pitchFamily="49" charset="0"/>
                <a:cs typeface="Courier New" panose="02070309020205020404" pitchFamily="49" charset="0"/>
              </a:rPr>
              <a:t>Map</a:t>
            </a:r>
            <a:r>
              <a:rPr lang="ru-RU" altLang="ru-RU" sz="1400" dirty="0">
                <a:solidFill>
                  <a:srgbClr val="000000"/>
                </a:solidFill>
                <a:latin typeface="Courier New" panose="02070309020205020404" pitchFamily="49" charset="0"/>
                <a:cs typeface="Courier New" panose="02070309020205020404" pitchFamily="49" charset="0"/>
              </a:rPr>
              <a:t>&lt;</a:t>
            </a:r>
            <a:r>
              <a:rPr lang="ru-RU" altLang="ru-RU" sz="1400" dirty="0" err="1">
                <a:solidFill>
                  <a:srgbClr val="000000"/>
                </a:solidFill>
                <a:latin typeface="Courier New" panose="02070309020205020404" pitchFamily="49" charset="0"/>
                <a:cs typeface="Courier New" panose="02070309020205020404" pitchFamily="49" charset="0"/>
              </a:rPr>
              <a:t>TrafficGeneratorPort</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Map</a:t>
            </a:r>
            <a:r>
              <a:rPr lang="ru-RU" altLang="ru-RU" sz="1400" dirty="0">
                <a:solidFill>
                  <a:srgbClr val="000000"/>
                </a:solidFill>
                <a:latin typeface="Courier New" panose="02070309020205020404" pitchFamily="49" charset="0"/>
                <a:cs typeface="Courier New" panose="02070309020205020404" pitchFamily="49" charset="0"/>
              </a:rPr>
              <a:t>&lt;</a:t>
            </a:r>
            <a:r>
              <a:rPr lang="ru-RU" altLang="ru-RU" sz="1400" dirty="0" err="1">
                <a:solidFill>
                  <a:srgbClr val="000000"/>
                </a:solidFill>
                <a:latin typeface="Courier New" panose="02070309020205020404" pitchFamily="49" charset="0"/>
                <a:cs typeface="Courier New" panose="02070309020205020404" pitchFamily="49" charset="0"/>
              </a:rPr>
              <a:t>StatisticCounter</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Double</a:t>
            </a:r>
            <a:r>
              <a:rPr lang="ru-RU" altLang="ru-RU" sz="1400" dirty="0">
                <a:solidFill>
                  <a:srgbClr val="000000"/>
                </a:solidFill>
                <a:latin typeface="Courier New" panose="02070309020205020404" pitchFamily="49" charset="0"/>
                <a:cs typeface="Courier New" panose="02070309020205020404" pitchFamily="49" charset="0"/>
              </a:rPr>
              <a:t>&gt;&gt; </a:t>
            </a:r>
            <a:r>
              <a:rPr lang="ru-RU" altLang="ru-RU" sz="1400" dirty="0" err="1">
                <a:solidFill>
                  <a:srgbClr val="000000"/>
                </a:solidFill>
                <a:latin typeface="Courier New" panose="02070309020205020404" pitchFamily="49" charset="0"/>
                <a:cs typeface="Courier New" panose="02070309020205020404" pitchFamily="49" charset="0"/>
              </a:rPr>
              <a:t>portStatistics</a:t>
            </a:r>
            <a:r>
              <a:rPr lang="ru-RU" altLang="ru-RU" sz="1400" dirty="0">
                <a:solidFill>
                  <a:srgbClr val="000000"/>
                </a:solidFill>
                <a:latin typeface="Courier New" panose="02070309020205020404" pitchFamily="49" charset="0"/>
                <a:cs typeface="Courier New" panose="02070309020205020404" pitchFamily="49" charset="0"/>
              </a:rPr>
              <a:t> = </a:t>
            </a:r>
            <a:r>
              <a:rPr lang="ru-RU" altLang="ru-RU" sz="1400" dirty="0" err="1" smtClean="0">
                <a:solidFill>
                  <a:srgbClr val="000000"/>
                </a:solidFill>
                <a:latin typeface="Courier New" panose="02070309020205020404" pitchFamily="49" charset="0"/>
                <a:cs typeface="Courier New" panose="02070309020205020404" pitchFamily="49" charset="0"/>
              </a:rPr>
              <a:t>tg.getPortStatistics</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err="1">
                <a:solidFill>
                  <a:srgbClr val="000000"/>
                </a:solidFill>
                <a:latin typeface="Courier New" panose="02070309020205020404" pitchFamily="49" charset="0"/>
                <a:cs typeface="Courier New" panose="02070309020205020404" pitchFamily="49" charset="0"/>
              </a:rPr>
              <a:t>Double</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txPortCounter</a:t>
            </a:r>
            <a:r>
              <a:rPr lang="ru-RU" altLang="ru-RU" sz="1400" dirty="0">
                <a:solidFill>
                  <a:srgbClr val="000000"/>
                </a:solidFill>
                <a:latin typeface="Courier New" panose="02070309020205020404" pitchFamily="49" charset="0"/>
                <a:cs typeface="Courier New" panose="02070309020205020404" pitchFamily="49" charset="0"/>
              </a:rPr>
              <a:t> = </a:t>
            </a:r>
            <a:r>
              <a:rPr lang="ru-RU" altLang="ru-RU" sz="1400" dirty="0" err="1">
                <a:solidFill>
                  <a:srgbClr val="000000"/>
                </a:solidFill>
                <a:latin typeface="Courier New" panose="02070309020205020404" pitchFamily="49" charset="0"/>
                <a:cs typeface="Courier New" panose="02070309020205020404" pitchFamily="49" charset="0"/>
              </a:rPr>
              <a:t>portStatistics.get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tgPort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get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StatisticCounter.FRAMES_TX</a:t>
            </a:r>
            <a:r>
              <a:rPr lang="ru-RU" altLang="ru-RU" sz="1400" dirty="0" smtClean="0">
                <a:solidFill>
                  <a:srgbClr val="000000"/>
                </a:solidFill>
                <a:latin typeface="Courier New" panose="02070309020205020404" pitchFamily="49" charset="0"/>
                <a:cs typeface="Courier New" panose="02070309020205020404" pitchFamily="49" charset="0"/>
              </a:rPr>
              <a:t>);</a:t>
            </a:r>
            <a:endParaRPr lang="en-US" altLang="ru-RU" sz="14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600" dirty="0">
                <a:solidFill>
                  <a:schemeClr val="tx1"/>
                </a:solidFill>
              </a:rPr>
              <a:t>Stream statistics are retrieved for all streams in a sequential manner. In order to get consistent values it is recommended to only read counter values after traffic has already stopped, unless counters measuring throughput are used.</a:t>
            </a:r>
          </a:p>
          <a:p>
            <a:pPr algn="l"/>
            <a:endParaRPr lang="en-US" sz="1800" dirty="0">
              <a:solidFill>
                <a:schemeClr val="tx1"/>
              </a:solidFill>
            </a:endParaRPr>
          </a:p>
          <a:p>
            <a:pPr lvl="0" algn="l" eaLnBrk="0" fontAlgn="base" hangingPunct="0">
              <a:spcBef>
                <a:spcPct val="0"/>
              </a:spcBef>
              <a:spcAft>
                <a:spcPct val="0"/>
              </a:spcAft>
            </a:pPr>
            <a:r>
              <a:rPr lang="ru-RU" altLang="ru-RU" sz="1400" dirty="0" err="1">
                <a:solidFill>
                  <a:srgbClr val="000000"/>
                </a:solidFill>
                <a:latin typeface="Courier New" panose="02070309020205020404" pitchFamily="49" charset="0"/>
                <a:cs typeface="Courier New" panose="02070309020205020404" pitchFamily="49" charset="0"/>
              </a:rPr>
              <a:t>Map</a:t>
            </a:r>
            <a:r>
              <a:rPr lang="ru-RU" altLang="ru-RU" sz="1400" dirty="0">
                <a:solidFill>
                  <a:srgbClr val="000000"/>
                </a:solidFill>
                <a:latin typeface="Courier New" panose="02070309020205020404" pitchFamily="49" charset="0"/>
                <a:cs typeface="Courier New" panose="02070309020205020404" pitchFamily="49" charset="0"/>
              </a:rPr>
              <a:t>&lt;</a:t>
            </a:r>
            <a:r>
              <a:rPr lang="ru-RU" altLang="ru-RU" sz="1400" dirty="0" err="1">
                <a:solidFill>
                  <a:srgbClr val="000000"/>
                </a:solidFill>
                <a:latin typeface="Courier New" panose="02070309020205020404" pitchFamily="49" charset="0"/>
                <a:cs typeface="Courier New" panose="02070309020205020404" pitchFamily="49" charset="0"/>
              </a:rPr>
              <a:t>TrafficGeneratorStream</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Map</a:t>
            </a:r>
            <a:r>
              <a:rPr lang="ru-RU" altLang="ru-RU" sz="1400" dirty="0">
                <a:solidFill>
                  <a:srgbClr val="000000"/>
                </a:solidFill>
                <a:latin typeface="Courier New" panose="02070309020205020404" pitchFamily="49" charset="0"/>
                <a:cs typeface="Courier New" panose="02070309020205020404" pitchFamily="49" charset="0"/>
              </a:rPr>
              <a:t>&lt;</a:t>
            </a:r>
            <a:r>
              <a:rPr lang="ru-RU" altLang="ru-RU" sz="1400" dirty="0" err="1">
                <a:solidFill>
                  <a:srgbClr val="000000"/>
                </a:solidFill>
                <a:latin typeface="Courier New" panose="02070309020205020404" pitchFamily="49" charset="0"/>
                <a:cs typeface="Courier New" panose="02070309020205020404" pitchFamily="49" charset="0"/>
              </a:rPr>
              <a:t>StatisticStreamCounter</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Double</a:t>
            </a:r>
            <a:r>
              <a:rPr lang="ru-RU" altLang="ru-RU" sz="1400" dirty="0">
                <a:solidFill>
                  <a:srgbClr val="000000"/>
                </a:solidFill>
                <a:latin typeface="Courier New" panose="02070309020205020404" pitchFamily="49" charset="0"/>
                <a:cs typeface="Courier New" panose="02070309020205020404" pitchFamily="49" charset="0"/>
              </a:rPr>
              <a:t>&gt;&gt; </a:t>
            </a:r>
            <a:r>
              <a:rPr lang="ru-RU" altLang="ru-RU" sz="1400" dirty="0" err="1">
                <a:solidFill>
                  <a:srgbClr val="000000"/>
                </a:solidFill>
                <a:latin typeface="Courier New" panose="02070309020205020404" pitchFamily="49" charset="0"/>
                <a:cs typeface="Courier New" panose="02070309020205020404" pitchFamily="49" charset="0"/>
              </a:rPr>
              <a:t>streamStatistics</a:t>
            </a:r>
            <a:r>
              <a:rPr lang="ru-RU" altLang="ru-RU" sz="1400" dirty="0">
                <a:solidFill>
                  <a:srgbClr val="000000"/>
                </a:solidFill>
                <a:latin typeface="Courier New" panose="02070309020205020404" pitchFamily="49" charset="0"/>
                <a:cs typeface="Courier New" panose="02070309020205020404" pitchFamily="49" charset="0"/>
              </a:rPr>
              <a:t> = </a:t>
            </a:r>
            <a:r>
              <a:rPr lang="en-US" altLang="ru-RU" sz="1400" dirty="0" smtClean="0">
                <a:solidFill>
                  <a:srgbClr val="000000"/>
                </a:solidFill>
                <a:latin typeface="Courier New" panose="02070309020205020404" pitchFamily="49" charset="0"/>
                <a:cs typeface="Courier New" panose="02070309020205020404" pitchFamily="49" charset="0"/>
              </a:rPr>
              <a:t>	</a:t>
            </a:r>
            <a:r>
              <a:rPr lang="ru-RU" altLang="ru-RU" sz="1400" dirty="0" err="1" smtClean="0">
                <a:solidFill>
                  <a:srgbClr val="000000"/>
                </a:solidFill>
                <a:latin typeface="Courier New" panose="02070309020205020404" pitchFamily="49" charset="0"/>
                <a:cs typeface="Courier New" panose="02070309020205020404" pitchFamily="49" charset="0"/>
              </a:rPr>
              <a:t>tg.getStreamStatistics</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err="1">
                <a:solidFill>
                  <a:srgbClr val="000000"/>
                </a:solidFill>
                <a:latin typeface="Courier New" panose="02070309020205020404" pitchFamily="49" charset="0"/>
                <a:cs typeface="Courier New" panose="02070309020205020404" pitchFamily="49" charset="0"/>
              </a:rPr>
              <a:t>Double</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txStreamCounter</a:t>
            </a:r>
            <a:r>
              <a:rPr lang="ru-RU" altLang="ru-RU" sz="1400" dirty="0">
                <a:solidFill>
                  <a:srgbClr val="000000"/>
                </a:solidFill>
                <a:latin typeface="Courier New" panose="02070309020205020404" pitchFamily="49" charset="0"/>
                <a:cs typeface="Courier New" panose="02070309020205020404" pitchFamily="49" charset="0"/>
              </a:rPr>
              <a:t> = </a:t>
            </a:r>
            <a:r>
              <a:rPr lang="ru-RU" altLang="ru-RU" sz="1400" dirty="0" err="1">
                <a:solidFill>
                  <a:srgbClr val="000000"/>
                </a:solidFill>
                <a:latin typeface="Courier New" panose="02070309020205020404" pitchFamily="49" charset="0"/>
                <a:cs typeface="Courier New" panose="02070309020205020404" pitchFamily="49" charset="0"/>
              </a:rPr>
              <a:t>streamStatistics.get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stream</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get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StatisticStreamCounter.STREAM_PACKETS_TEST_RX</a:t>
            </a:r>
            <a:r>
              <a:rPr lang="ru-RU" altLang="ru-RU" sz="1400" dirty="0">
                <a:solidFill>
                  <a:srgbClr val="000000"/>
                </a:solidFill>
                <a:latin typeface="Courier New" panose="02070309020205020404" pitchFamily="49" charset="0"/>
                <a:cs typeface="Courier New" panose="02070309020205020404" pitchFamily="49" charset="0"/>
              </a:rPr>
              <a:t>);</a:t>
            </a:r>
            <a:endParaRPr lang="ru-RU" altLang="ru-RU" sz="1400" dirty="0">
              <a:solidFill>
                <a:schemeClr val="tx1"/>
              </a:solidFill>
              <a:latin typeface="Arial" panose="020B0604020202020204" pitchFamily="34" charset="0"/>
            </a:endParaRPr>
          </a:p>
          <a:p>
            <a:pPr algn="l"/>
            <a:endParaRPr lang="en-US" sz="1800" dirty="0">
              <a:solidFill>
                <a:schemeClr val="tx1"/>
              </a:solidFill>
            </a:endParaRPr>
          </a:p>
          <a:p>
            <a:pPr algn="l"/>
            <a:r>
              <a:rPr lang="en-US" sz="1600" dirty="0" smtClean="0">
                <a:solidFill>
                  <a:schemeClr val="tx1"/>
                </a:solidFill>
              </a:rPr>
              <a:t>Counter </a:t>
            </a:r>
            <a:r>
              <a:rPr lang="en-US" sz="1600" dirty="0">
                <a:solidFill>
                  <a:schemeClr val="tx1"/>
                </a:solidFill>
              </a:rPr>
              <a:t>values can only be retrieved for counters that have been already subscribed to. </a:t>
            </a:r>
            <a:endParaRPr lang="en-US" sz="1600" dirty="0" smtClean="0">
              <a:solidFill>
                <a:schemeClr val="tx1"/>
              </a:solidFill>
            </a:endParaRPr>
          </a:p>
          <a:p>
            <a:pPr algn="l"/>
            <a:r>
              <a:rPr lang="en-US" altLang="ru-RU" sz="1600" dirty="0">
                <a:solidFill>
                  <a:schemeClr val="tx1"/>
                </a:solidFill>
              </a:rPr>
              <a:t>Clear counter values</a:t>
            </a:r>
          </a:p>
          <a:p>
            <a:pPr algn="l"/>
            <a:endParaRPr lang="en-US" altLang="ru-RU" sz="1600" dirty="0">
              <a:solidFill>
                <a:schemeClr val="tx1"/>
              </a:solidFill>
            </a:endParaRPr>
          </a:p>
          <a:p>
            <a:pPr algn="l"/>
            <a:r>
              <a:rPr lang="en-US" altLang="ru-RU" sz="1600" dirty="0">
                <a:solidFill>
                  <a:schemeClr val="tx1"/>
                </a:solidFill>
              </a:rPr>
              <a:t>To get ensure that only counter values applicable to the current test are used it is recommended to clear the counter values on the traffic generator(s) between measurements.</a:t>
            </a:r>
          </a:p>
          <a:p>
            <a:pPr algn="l"/>
            <a:endParaRPr lang="en-US" altLang="ru-RU" sz="1600" dirty="0">
              <a:solidFill>
                <a:schemeClr val="tx1"/>
              </a:solidFill>
              <a:latin typeface="Arial" panose="020B0604020202020204" pitchFamily="34" charset="0"/>
            </a:endParaRPr>
          </a:p>
          <a:p>
            <a:pPr lvl="0" algn="l" eaLnBrk="0" fontAlgn="base" hangingPunct="0">
              <a:spcBef>
                <a:spcPct val="0"/>
              </a:spcBef>
              <a:spcAft>
                <a:spcPct val="0"/>
              </a:spcAft>
            </a:pPr>
            <a:r>
              <a:rPr lang="en-US" altLang="ru-RU" sz="1600" dirty="0">
                <a:solidFill>
                  <a:schemeClr val="tx1"/>
                </a:solidFill>
                <a:latin typeface="Arial" panose="020B0604020202020204" pitchFamily="34" charset="0"/>
              </a:rPr>
              <a:t> </a:t>
            </a:r>
            <a:r>
              <a:rPr lang="ru-RU" altLang="ru-RU" sz="1400" dirty="0" err="1">
                <a:solidFill>
                  <a:srgbClr val="000000"/>
                </a:solidFill>
                <a:latin typeface="Courier New" panose="02070309020205020404" pitchFamily="49" charset="0"/>
                <a:cs typeface="Courier New" panose="02070309020205020404" pitchFamily="49" charset="0"/>
              </a:rPr>
              <a:t>tg.clearStatistics</a:t>
            </a:r>
            <a:r>
              <a:rPr lang="ru-RU" altLang="ru-RU" sz="1400" dirty="0" smtClean="0">
                <a:solidFill>
                  <a:srgbClr val="000000"/>
                </a:solidFill>
                <a:latin typeface="Courier New" panose="02070309020205020404" pitchFamily="49" charset="0"/>
                <a:cs typeface="Courier New" panose="02070309020205020404" pitchFamily="49" charset="0"/>
              </a:rPr>
              <a:t>();</a:t>
            </a:r>
            <a:endParaRPr lang="ru-RU" altLang="ru-RU"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004676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TG properties</a:t>
            </a:r>
            <a:endParaRPr lang="ru-RU" dirty="0"/>
          </a:p>
        </p:txBody>
      </p:sp>
      <p:sp>
        <p:nvSpPr>
          <p:cNvPr id="3" name="Подзаголовок 2"/>
          <p:cNvSpPr>
            <a:spLocks noGrp="1"/>
          </p:cNvSpPr>
          <p:nvPr>
            <p:ph type="subTitle" idx="1"/>
          </p:nvPr>
        </p:nvSpPr>
        <p:spPr>
          <a:xfrm>
            <a:off x="407368" y="1196752"/>
            <a:ext cx="11521280" cy="5184576"/>
          </a:xfrm>
        </p:spPr>
        <p:txBody>
          <a:bodyPr>
            <a:normAutofit lnSpcReduction="10000"/>
          </a:bodyPr>
          <a:lstStyle/>
          <a:p>
            <a:pPr algn="l"/>
            <a:r>
              <a:rPr lang="en-US" sz="1600" dirty="0" err="1" smtClean="0">
                <a:solidFill>
                  <a:schemeClr val="tx1"/>
                </a:solidFill>
              </a:rPr>
              <a:t>Ebs</a:t>
            </a:r>
            <a:r>
              <a:rPr lang="en-US" sz="1600" dirty="0" smtClean="0">
                <a:solidFill>
                  <a:schemeClr val="tx1"/>
                </a:solidFill>
              </a:rPr>
              <a:t>-properties have a special element to provide setting for TG and Lab manager:</a:t>
            </a:r>
          </a:p>
          <a:p>
            <a:pPr algn="l"/>
            <a:endParaRPr lang="en-US" sz="1600" dirty="0">
              <a:solidFill>
                <a:schemeClr val="tx1"/>
              </a:solidFill>
            </a:endParaRPr>
          </a:p>
          <a:p>
            <a:pPr algn="l"/>
            <a:r>
              <a:rPr lang="ru-RU" altLang="ru-RU" sz="1600" dirty="0">
                <a:solidFill>
                  <a:srgbClr val="000000"/>
                </a:solidFill>
                <a:latin typeface="Courier New" panose="02070309020205020404" pitchFamily="49" charset="0"/>
                <a:cs typeface="Courier New" panose="02070309020205020404" pitchFamily="49" charset="0"/>
              </a:rPr>
              <a:t>&lt;</a:t>
            </a:r>
            <a:r>
              <a:rPr lang="ru-RU" altLang="ru-RU" sz="1600" b="1" dirty="0" err="1">
                <a:solidFill>
                  <a:srgbClr val="000080"/>
                </a:solidFill>
                <a:latin typeface="Courier New" panose="02070309020205020404" pitchFamily="49" charset="0"/>
                <a:cs typeface="Courier New" panose="02070309020205020404" pitchFamily="49" charset="0"/>
              </a:rPr>
              <a:t>interface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name</a:t>
            </a:r>
            <a:r>
              <a:rPr lang="ru-RU" altLang="ru-RU" sz="1600" dirty="0">
                <a:solidFill>
                  <a:srgbClr val="000000"/>
                </a:solidFill>
                <a:latin typeface="Courier New" panose="02070309020205020404" pitchFamily="49" charset="0"/>
                <a:cs typeface="Courier New" panose="02070309020205020404" pitchFamily="49" charset="0"/>
              </a:rPr>
              <a:t>&gt;eth0&lt;/</a:t>
            </a:r>
            <a:r>
              <a:rPr lang="ru-RU" altLang="ru-RU" sz="1600" b="1" dirty="0" err="1">
                <a:solidFill>
                  <a:srgbClr val="000080"/>
                </a:solidFill>
                <a:latin typeface="Courier New" panose="02070309020205020404" pitchFamily="49" charset="0"/>
                <a:cs typeface="Courier New" panose="02070309020205020404" pitchFamily="49" charset="0"/>
              </a:rPr>
              <a:t>name</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protocol</a:t>
            </a:r>
            <a:r>
              <a:rPr lang="ru-RU" altLang="ru-RU" sz="1600" dirty="0">
                <a:solidFill>
                  <a:srgbClr val="000000"/>
                </a:solidFill>
                <a:latin typeface="Courier New" panose="02070309020205020404" pitchFamily="49" charset="0"/>
                <a:cs typeface="Courier New" panose="02070309020205020404" pitchFamily="49" charset="0"/>
              </a:rPr>
              <a:t>&gt;</a:t>
            </a:r>
            <a:r>
              <a:rPr lang="ru-RU" altLang="ru-RU" sz="1600" dirty="0" err="1">
                <a:solidFill>
                  <a:srgbClr val="000000"/>
                </a:solidFill>
                <a:latin typeface="Courier New" panose="02070309020205020404" pitchFamily="49" charset="0"/>
                <a:cs typeface="Courier New" panose="02070309020205020404" pitchFamily="49" charset="0"/>
              </a:rPr>
              <a:t>ssh</a:t>
            </a:r>
            <a:r>
              <a:rPr lang="ru-RU" altLang="ru-RU" sz="1600" dirty="0">
                <a:solidFill>
                  <a:srgbClr val="000000"/>
                </a:solidFill>
                <a:latin typeface="Courier New" panose="02070309020205020404" pitchFamily="49" charset="0"/>
                <a:cs typeface="Courier New" panose="02070309020205020404" pitchFamily="49" charset="0"/>
              </a:rPr>
              <a:t>&lt;/</a:t>
            </a:r>
            <a:r>
              <a:rPr lang="ru-RU" altLang="ru-RU" sz="1600" b="1" dirty="0" err="1">
                <a:solidFill>
                  <a:srgbClr val="000080"/>
                </a:solidFill>
                <a:latin typeface="Courier New" panose="02070309020205020404" pitchFamily="49" charset="0"/>
                <a:cs typeface="Courier New" panose="02070309020205020404" pitchFamily="49" charset="0"/>
              </a:rPr>
              <a:t>protocol</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connection</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labmanager</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port</a:t>
            </a:r>
            <a:r>
              <a:rPr lang="ru-RU" altLang="ru-RU" sz="1600" dirty="0">
                <a:solidFill>
                  <a:srgbClr val="000000"/>
                </a:solidFill>
                <a:latin typeface="Courier New" panose="02070309020205020404" pitchFamily="49" charset="0"/>
                <a:cs typeface="Courier New" panose="02070309020205020404" pitchFamily="49" charset="0"/>
              </a:rPr>
              <a:t>&gt;5&lt;/</a:t>
            </a:r>
            <a:r>
              <a:rPr lang="ru-RU" altLang="ru-RU" sz="1600" b="1" dirty="0" err="1">
                <a:solidFill>
                  <a:srgbClr val="000080"/>
                </a:solidFill>
                <a:latin typeface="Courier New" panose="02070309020205020404" pitchFamily="49" charset="0"/>
                <a:cs typeface="Courier New" panose="02070309020205020404" pitchFamily="49" charset="0"/>
              </a:rPr>
              <a:t>port</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FF"/>
                </a:solidFill>
                <a:latin typeface="Courier New" panose="02070309020205020404" pitchFamily="49" charset="0"/>
                <a:cs typeface="Courier New" panose="02070309020205020404" pitchFamily="49" charset="0"/>
              </a:rPr>
              <a:t>href</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src</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test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resources</a:t>
            </a:r>
            <a:r>
              <a:rPr lang="ru-RU" altLang="ru-RU" sz="1600" b="1" dirty="0">
                <a:solidFill>
                  <a:srgbClr val="008000"/>
                </a:solidFill>
                <a:latin typeface="Courier New" panose="02070309020205020404" pitchFamily="49" charset="0"/>
                <a:cs typeface="Courier New" panose="02070309020205020404" pitchFamily="49" charset="0"/>
              </a:rPr>
              <a:t>/LabmanagerAccess.xml"</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:fallback</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FF"/>
                </a:solidFill>
                <a:latin typeface="Courier New" panose="02070309020205020404" pitchFamily="49" charset="0"/>
                <a:cs typeface="Courier New" panose="02070309020205020404" pitchFamily="49" charset="0"/>
              </a:rPr>
              <a:t>href</a:t>
            </a:r>
            <a:r>
              <a:rPr lang="ru-RU" altLang="ru-RU" sz="1600" b="1" dirty="0">
                <a:solidFill>
                  <a:srgbClr val="008000"/>
                </a:solidFill>
                <a:latin typeface="Courier New" panose="02070309020205020404" pitchFamily="49" charset="0"/>
                <a:cs typeface="Courier New" panose="02070309020205020404" pitchFamily="49" charset="0"/>
              </a:rPr>
              <a:t>="LabmanagerAccess.xml" </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:fallback</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FF"/>
                </a:solidFill>
                <a:latin typeface="Courier New" panose="02070309020205020404" pitchFamily="49" charset="0"/>
                <a:cs typeface="Courier New" panose="02070309020205020404" pitchFamily="49" charset="0"/>
              </a:rPr>
              <a:t>href</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src</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test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resources</a:t>
            </a:r>
            <a:r>
              <a:rPr lang="ru-RU" altLang="ru-RU" sz="1600" b="1" dirty="0">
                <a:solidFill>
                  <a:srgbClr val="008000"/>
                </a:solidFill>
                <a:latin typeface="Courier New" panose="02070309020205020404" pitchFamily="49" charset="0"/>
                <a:cs typeface="Courier New" panose="02070309020205020404" pitchFamily="49" charset="0"/>
              </a:rPr>
              <a:t>/TrafficGenerator.xml"</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:fallback</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FF"/>
                </a:solidFill>
                <a:latin typeface="Courier New" panose="02070309020205020404" pitchFamily="49" charset="0"/>
                <a:cs typeface="Courier New" panose="02070309020205020404" pitchFamily="49" charset="0"/>
              </a:rPr>
              <a:t>href</a:t>
            </a:r>
            <a:r>
              <a:rPr lang="ru-RU" altLang="ru-RU" sz="1600" b="1" dirty="0">
                <a:solidFill>
                  <a:srgbClr val="008000"/>
                </a:solidFill>
                <a:latin typeface="Courier New" panose="02070309020205020404" pitchFamily="49" charset="0"/>
                <a:cs typeface="Courier New" panose="02070309020205020404" pitchFamily="49" charset="0"/>
              </a:rPr>
              <a:t>="TrafficGenerator.xml" </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:fallback</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labmanager</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connection</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&lt;/</a:t>
            </a:r>
            <a:r>
              <a:rPr lang="ru-RU" altLang="ru-RU" sz="1600" b="1" dirty="0" err="1">
                <a:solidFill>
                  <a:srgbClr val="000080"/>
                </a:solidFill>
                <a:latin typeface="Courier New" panose="02070309020205020404" pitchFamily="49" charset="0"/>
                <a:cs typeface="Courier New" panose="02070309020205020404" pitchFamily="49" charset="0"/>
              </a:rPr>
              <a:t>interface</a:t>
            </a:r>
            <a:r>
              <a:rPr lang="ru-RU" altLang="ru-RU" sz="1600" dirty="0">
                <a:solidFill>
                  <a:srgbClr val="000000"/>
                </a:solidFill>
                <a:latin typeface="Courier New" panose="02070309020205020404" pitchFamily="49" charset="0"/>
                <a:cs typeface="Courier New" panose="02070309020205020404" pitchFamily="49" charset="0"/>
              </a:rPr>
              <a:t>&gt;</a:t>
            </a:r>
            <a:endParaRPr lang="ru-RU" altLang="ru-RU" sz="3600" dirty="0">
              <a:solidFill>
                <a:schemeClr val="tx1"/>
              </a:solidFill>
              <a:latin typeface="Arial" panose="020B0604020202020204" pitchFamily="34" charset="0"/>
            </a:endParaRPr>
          </a:p>
          <a:p>
            <a:pPr algn="l"/>
            <a:endParaRPr lang="en-US" sz="1600" dirty="0" smtClean="0">
              <a:solidFill>
                <a:schemeClr val="tx1"/>
              </a:solidFill>
            </a:endParaRPr>
          </a:p>
          <a:p>
            <a:pPr algn="l"/>
            <a:endParaRPr lang="ru-RU" altLang="ru-RU"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900232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TG properties</a:t>
            </a:r>
            <a:endParaRPr lang="ru-RU" dirty="0"/>
          </a:p>
        </p:txBody>
      </p:sp>
      <p:sp>
        <p:nvSpPr>
          <p:cNvPr id="3" name="Подзаголовок 2"/>
          <p:cNvSpPr>
            <a:spLocks noGrp="1"/>
          </p:cNvSpPr>
          <p:nvPr>
            <p:ph type="subTitle" idx="1"/>
          </p:nvPr>
        </p:nvSpPr>
        <p:spPr>
          <a:xfrm>
            <a:off x="407368" y="980729"/>
            <a:ext cx="11521280" cy="5616623"/>
          </a:xfrm>
        </p:spPr>
        <p:txBody>
          <a:bodyPr>
            <a:noAutofit/>
          </a:bodyPr>
          <a:lstStyle/>
          <a:p>
            <a:pPr algn="l"/>
            <a:r>
              <a:rPr lang="en-US" sz="1400" dirty="0" smtClean="0">
                <a:solidFill>
                  <a:schemeClr val="tx1"/>
                </a:solidFill>
              </a:rPr>
              <a:t>You can specify TG settings in XML</a:t>
            </a:r>
          </a:p>
          <a:p>
            <a:pPr algn="l"/>
            <a:endParaRPr lang="en-US" sz="1200" dirty="0">
              <a:solidFill>
                <a:schemeClr val="tx1"/>
              </a:solidFill>
            </a:endParaRPr>
          </a:p>
          <a:p>
            <a:pPr lvl="0" algn="l" eaLnBrk="0" fontAlgn="base" hangingPunct="0">
              <a:spcBef>
                <a:spcPct val="0"/>
              </a:spcBef>
              <a:spcAft>
                <a:spcPct val="0"/>
              </a:spcAft>
            </a:pPr>
            <a:r>
              <a:rPr lang="ru-RU" altLang="ru-RU" sz="1200" i="1" dirty="0">
                <a:solidFill>
                  <a:srgbClr val="000000"/>
                </a:solidFill>
                <a:latin typeface="Courier New" panose="02070309020205020404" pitchFamily="49" charset="0"/>
                <a:cs typeface="Courier New" panose="02070309020205020404" pitchFamily="49" charset="0"/>
              </a:rPr>
              <a:t>&lt;?</a:t>
            </a:r>
            <a:r>
              <a:rPr lang="ru-RU" altLang="ru-RU" sz="1200" b="1" dirty="0" err="1">
                <a:solidFill>
                  <a:srgbClr val="0000FF"/>
                </a:solidFill>
                <a:latin typeface="Courier New" panose="02070309020205020404" pitchFamily="49" charset="0"/>
                <a:cs typeface="Courier New" panose="02070309020205020404" pitchFamily="49" charset="0"/>
              </a:rPr>
              <a:t>xml</a:t>
            </a:r>
            <a:r>
              <a:rPr lang="ru-RU" altLang="ru-RU" sz="1200" b="1" dirty="0">
                <a:solidFill>
                  <a:srgbClr val="0000FF"/>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version</a:t>
            </a:r>
            <a:r>
              <a:rPr lang="ru-RU" altLang="ru-RU" sz="1200" b="1" dirty="0">
                <a:solidFill>
                  <a:srgbClr val="008000"/>
                </a:solidFill>
                <a:latin typeface="Courier New" panose="02070309020205020404" pitchFamily="49" charset="0"/>
                <a:cs typeface="Courier New" panose="02070309020205020404" pitchFamily="49" charset="0"/>
              </a:rPr>
              <a:t>="1.0" </a:t>
            </a:r>
            <a:r>
              <a:rPr lang="ru-RU" altLang="ru-RU" sz="1200" b="1" dirty="0" err="1">
                <a:solidFill>
                  <a:srgbClr val="0000FF"/>
                </a:solidFill>
                <a:latin typeface="Courier New" panose="02070309020205020404" pitchFamily="49" charset="0"/>
                <a:cs typeface="Courier New" panose="02070309020205020404" pitchFamily="49" charset="0"/>
              </a:rPr>
              <a:t>encoding</a:t>
            </a:r>
            <a:r>
              <a:rPr lang="ru-RU" altLang="ru-RU" sz="1200" b="1" dirty="0">
                <a:solidFill>
                  <a:srgbClr val="008000"/>
                </a:solidFill>
                <a:latin typeface="Courier New" panose="02070309020205020404" pitchFamily="49" charset="0"/>
                <a:cs typeface="Courier New" panose="02070309020205020404" pitchFamily="49" charset="0"/>
              </a:rPr>
              <a:t>="UTF-8"</a:t>
            </a:r>
            <a:r>
              <a:rPr lang="ru-RU" altLang="ru-RU" sz="1200" i="1" dirty="0">
                <a:solidFill>
                  <a:srgbClr val="000000"/>
                </a:solidFill>
                <a:latin typeface="Courier New" panose="02070309020205020404" pitchFamily="49" charset="0"/>
                <a:cs typeface="Courier New" panose="02070309020205020404" pitchFamily="49" charset="0"/>
              </a:rPr>
              <a:t>?&gt;</a:t>
            </a:r>
            <a:br>
              <a:rPr lang="ru-RU" altLang="ru-RU" sz="1200" i="1"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b="1" dirty="0" err="1">
                <a:solidFill>
                  <a:srgbClr val="000080"/>
                </a:solidFill>
                <a:latin typeface="Courier New" panose="02070309020205020404" pitchFamily="49" charset="0"/>
                <a:cs typeface="Courier New" panose="02070309020205020404" pitchFamily="49" charset="0"/>
              </a:rPr>
              <a:t>tg</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xmlns</a:t>
            </a:r>
            <a:r>
              <a:rPr lang="ru-RU" altLang="ru-RU" sz="1200" b="1" dirty="0">
                <a:solidFill>
                  <a:srgbClr val="008000"/>
                </a:solidFill>
                <a:latin typeface="Courier New" panose="02070309020205020404" pitchFamily="49" charset="0"/>
                <a:cs typeface="Courier New" panose="02070309020205020404" pitchFamily="49" charset="0"/>
              </a:rPr>
              <a:t>="http://www.ericsson.se/jcat/ebs/properties/trafficgenerator"</a:t>
            </a:r>
            <a:br>
              <a:rPr lang="ru-RU" altLang="ru-RU" sz="1200" b="1" dirty="0">
                <a:solidFill>
                  <a:srgbClr val="008000"/>
                </a:solidFill>
                <a:latin typeface="Courier New" panose="02070309020205020404" pitchFamily="49" charset="0"/>
                <a:cs typeface="Courier New" panose="02070309020205020404" pitchFamily="49" charset="0"/>
              </a:rPr>
            </a:br>
            <a:r>
              <a:rPr lang="ru-RU" altLang="ru-RU" sz="1200" b="1" dirty="0">
                <a:solidFill>
                  <a:srgbClr val="00800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xmlns:</a:t>
            </a:r>
            <a:r>
              <a:rPr lang="ru-RU" altLang="ru-RU" sz="1200" b="1" dirty="0" err="1">
                <a:solidFill>
                  <a:srgbClr val="660E7A"/>
                </a:solidFill>
                <a:latin typeface="Courier New" panose="02070309020205020404" pitchFamily="49" charset="0"/>
                <a:cs typeface="Courier New" panose="02070309020205020404" pitchFamily="49" charset="0"/>
              </a:rPr>
              <a:t>xsi</a:t>
            </a:r>
            <a:r>
              <a:rPr lang="ru-RU" altLang="ru-RU" sz="1200" b="1" dirty="0">
                <a:solidFill>
                  <a:srgbClr val="008000"/>
                </a:solidFill>
                <a:latin typeface="Courier New" panose="02070309020205020404" pitchFamily="49" charset="0"/>
                <a:cs typeface="Courier New" panose="02070309020205020404" pitchFamily="49" charset="0"/>
              </a:rPr>
              <a:t>="http://www.w3.org/2001/XMLSchema-instance</a:t>
            </a:r>
            <a:r>
              <a:rPr lang="ru-RU" altLang="ru-RU" sz="1200" b="1" dirty="0" smtClean="0">
                <a:solidFill>
                  <a:srgbClr val="00800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xmlns:</a:t>
            </a:r>
            <a:r>
              <a:rPr lang="ru-RU" altLang="ru-RU" sz="1200" b="1" dirty="0" err="1">
                <a:solidFill>
                  <a:srgbClr val="660E7A"/>
                </a:solidFill>
                <a:latin typeface="Courier New" panose="02070309020205020404" pitchFamily="49" charset="0"/>
                <a:cs typeface="Courier New" panose="02070309020205020404" pitchFamily="49" charset="0"/>
              </a:rPr>
              <a:t>xi</a:t>
            </a:r>
            <a:r>
              <a:rPr lang="ru-RU" altLang="ru-RU" sz="1200" b="1" dirty="0">
                <a:solidFill>
                  <a:srgbClr val="008000"/>
                </a:solidFill>
                <a:latin typeface="Courier New" panose="02070309020205020404" pitchFamily="49" charset="0"/>
                <a:cs typeface="Courier New" panose="02070309020205020404" pitchFamily="49" charset="0"/>
              </a:rPr>
              <a:t>="http://www.w3.org/2001/XInclude"</a:t>
            </a:r>
            <a:br>
              <a:rPr lang="ru-RU" altLang="ru-RU" sz="1200" b="1" dirty="0">
                <a:solidFill>
                  <a:srgbClr val="008000"/>
                </a:solidFill>
                <a:latin typeface="Courier New" panose="02070309020205020404" pitchFamily="49" charset="0"/>
                <a:cs typeface="Courier New" panose="02070309020205020404" pitchFamily="49" charset="0"/>
              </a:rPr>
            </a:br>
            <a:r>
              <a:rPr lang="ru-RU" altLang="ru-RU" sz="1200" b="1" dirty="0">
                <a:solidFill>
                  <a:srgbClr val="008000"/>
                </a:solidFill>
                <a:latin typeface="Courier New" panose="02070309020205020404" pitchFamily="49" charset="0"/>
                <a:cs typeface="Courier New" panose="02070309020205020404" pitchFamily="49" charset="0"/>
              </a:rPr>
              <a:t>    </a:t>
            </a:r>
            <a:r>
              <a:rPr lang="ru-RU" altLang="ru-RU" sz="1200" b="1" dirty="0" err="1">
                <a:solidFill>
                  <a:srgbClr val="660E7A"/>
                </a:solidFill>
                <a:latin typeface="Courier New" panose="02070309020205020404" pitchFamily="49" charset="0"/>
                <a:cs typeface="Courier New" panose="02070309020205020404" pitchFamily="49" charset="0"/>
              </a:rPr>
              <a:t>xsi</a:t>
            </a:r>
            <a:r>
              <a:rPr lang="ru-RU" altLang="ru-RU" sz="1200" b="1" dirty="0" err="1">
                <a:solidFill>
                  <a:srgbClr val="0000FF"/>
                </a:solidFill>
                <a:latin typeface="Courier New" panose="02070309020205020404" pitchFamily="49" charset="0"/>
                <a:cs typeface="Courier New" panose="02070309020205020404" pitchFamily="49" charset="0"/>
              </a:rPr>
              <a:t>:schemaLocation</a:t>
            </a:r>
            <a:r>
              <a:rPr lang="ru-RU" altLang="ru-RU" sz="1200" b="1" dirty="0">
                <a:solidFill>
                  <a:srgbClr val="008000"/>
                </a:solidFill>
                <a:latin typeface="Courier New" panose="02070309020205020404" pitchFamily="49" charset="0"/>
                <a:cs typeface="Courier New" panose="02070309020205020404" pitchFamily="49" charset="0"/>
              </a:rPr>
              <a:t>="http://www.ericsson.se/jcat/ebs/properties/trafficgenerator ../</a:t>
            </a:r>
            <a:r>
              <a:rPr lang="ru-RU" altLang="ru-RU" sz="1200" b="1" dirty="0" err="1">
                <a:solidFill>
                  <a:srgbClr val="008000"/>
                </a:solidFill>
                <a:latin typeface="Courier New" panose="02070309020205020404" pitchFamily="49" charset="0"/>
                <a:cs typeface="Courier New" panose="02070309020205020404" pitchFamily="49" charset="0"/>
              </a:rPr>
              <a:t>xsd</a:t>
            </a:r>
            <a:r>
              <a:rPr lang="ru-RU" altLang="ru-RU" sz="1200" b="1" dirty="0">
                <a:solidFill>
                  <a:srgbClr val="008000"/>
                </a:solidFill>
                <a:latin typeface="Courier New" panose="02070309020205020404" pitchFamily="49" charset="0"/>
                <a:cs typeface="Courier New" panose="02070309020205020404" pitchFamily="49" charset="0"/>
              </a:rPr>
              <a:t>/TrafficGenerator.xsd "</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660E7A"/>
                </a:solidFill>
                <a:latin typeface="Courier New" panose="02070309020205020404" pitchFamily="49" charset="0"/>
                <a:cs typeface="Courier New" panose="02070309020205020404" pitchFamily="49" charset="0"/>
              </a:rPr>
              <a:t>xi</a:t>
            </a:r>
            <a:r>
              <a:rPr lang="ru-RU" altLang="ru-RU" sz="1200" b="1" dirty="0" err="1">
                <a:solidFill>
                  <a:srgbClr val="000080"/>
                </a:solidFill>
                <a:latin typeface="Courier New" panose="02070309020205020404" pitchFamily="49" charset="0"/>
                <a:cs typeface="Courier New" panose="02070309020205020404" pitchFamily="49" charset="0"/>
              </a:rPr>
              <a:t>:include</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href</a:t>
            </a:r>
            <a:r>
              <a:rPr lang="ru-RU" altLang="ru-RU" sz="1200" b="1" dirty="0">
                <a:solidFill>
                  <a:srgbClr val="008000"/>
                </a:solidFill>
                <a:latin typeface="Courier New" panose="02070309020205020404" pitchFamily="49" charset="0"/>
                <a:cs typeface="Courier New" panose="02070309020205020404" pitchFamily="49" charset="0"/>
              </a:rPr>
              <a:t>="TrafficGeneratorAccess.xml" </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660E7A"/>
                </a:solidFill>
                <a:latin typeface="Courier New" panose="02070309020205020404" pitchFamily="49" charset="0"/>
                <a:cs typeface="Courier New" panose="02070309020205020404" pitchFamily="49" charset="0"/>
              </a:rPr>
              <a:t>xi</a:t>
            </a:r>
            <a:r>
              <a:rPr lang="ru-RU" altLang="ru-RU" sz="1200" b="1" dirty="0" err="1">
                <a:solidFill>
                  <a:srgbClr val="000080"/>
                </a:solidFill>
                <a:latin typeface="Courier New" panose="02070309020205020404" pitchFamily="49" charset="0"/>
                <a:cs typeface="Courier New" panose="02070309020205020404" pitchFamily="49" charset="0"/>
              </a:rPr>
              <a:t>:include</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href</a:t>
            </a:r>
            <a:r>
              <a:rPr lang="ru-RU" altLang="ru-RU" sz="1200" b="1" dirty="0">
                <a:solidFill>
                  <a:srgbClr val="008000"/>
                </a:solidFill>
                <a:latin typeface="Courier New" panose="02070309020205020404" pitchFamily="49" charset="0"/>
                <a:cs typeface="Courier New" panose="02070309020205020404" pitchFamily="49" charset="0"/>
              </a:rPr>
              <a:t>="TrafficGeneratorData.xml" </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chassis</a:t>
            </a:r>
            <a:r>
              <a:rPr lang="ru-RU" altLang="ru-RU" sz="1200" dirty="0">
                <a:solidFill>
                  <a:srgbClr val="000000"/>
                </a:solidFill>
                <a:latin typeface="Courier New" panose="02070309020205020404" pitchFamily="49" charset="0"/>
                <a:cs typeface="Courier New" panose="02070309020205020404" pitchFamily="49" charset="0"/>
              </a:rPr>
              <a:t>&gt;0&lt;/</a:t>
            </a:r>
            <a:r>
              <a:rPr lang="ru-RU" altLang="ru-RU" sz="1200" b="1" dirty="0" err="1">
                <a:solidFill>
                  <a:srgbClr val="000080"/>
                </a:solidFill>
                <a:latin typeface="Courier New" panose="02070309020205020404" pitchFamily="49" charset="0"/>
                <a:cs typeface="Courier New" panose="02070309020205020404" pitchFamily="49" charset="0"/>
              </a:rPr>
              <a:t>chassis</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card</a:t>
            </a:r>
            <a:r>
              <a:rPr lang="ru-RU" altLang="ru-RU" sz="1200" dirty="0">
                <a:solidFill>
                  <a:srgbClr val="000000"/>
                </a:solidFill>
                <a:latin typeface="Courier New" panose="02070309020205020404" pitchFamily="49" charset="0"/>
                <a:cs typeface="Courier New" panose="02070309020205020404" pitchFamily="49" charset="0"/>
              </a:rPr>
              <a:t>&gt;0&lt;/</a:t>
            </a:r>
            <a:r>
              <a:rPr lang="ru-RU" altLang="ru-RU" sz="1200" b="1" dirty="0" err="1">
                <a:solidFill>
                  <a:srgbClr val="000080"/>
                </a:solidFill>
                <a:latin typeface="Courier New" panose="02070309020205020404" pitchFamily="49" charset="0"/>
                <a:cs typeface="Courier New" panose="02070309020205020404" pitchFamily="49" charset="0"/>
              </a:rPr>
              <a:t>card</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port</a:t>
            </a:r>
            <a:r>
              <a:rPr lang="ru-RU" altLang="ru-RU" sz="1200" dirty="0">
                <a:solidFill>
                  <a:srgbClr val="000000"/>
                </a:solidFill>
                <a:latin typeface="Courier New" panose="02070309020205020404" pitchFamily="49" charset="0"/>
                <a:cs typeface="Courier New" panose="02070309020205020404" pitchFamily="49" charset="0"/>
              </a:rPr>
              <a:t>&gt;0&lt;/</a:t>
            </a:r>
            <a:r>
              <a:rPr lang="ru-RU" altLang="ru-RU" sz="1200" b="1" dirty="0" err="1">
                <a:solidFill>
                  <a:srgbClr val="000080"/>
                </a:solidFill>
                <a:latin typeface="Courier New" panose="02070309020205020404" pitchFamily="49" charset="0"/>
                <a:cs typeface="Courier New" panose="02070309020205020404" pitchFamily="49" charset="0"/>
              </a:rPr>
              <a:t>port</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speed</a:t>
            </a:r>
            <a:r>
              <a:rPr lang="ru-RU" altLang="ru-RU" sz="1200" dirty="0">
                <a:solidFill>
                  <a:srgbClr val="000000"/>
                </a:solidFill>
                <a:latin typeface="Courier New" panose="02070309020205020404" pitchFamily="49" charset="0"/>
                <a:cs typeface="Courier New" panose="02070309020205020404" pitchFamily="49" charset="0"/>
              </a:rPr>
              <a:t>&gt;100M&lt;/</a:t>
            </a:r>
            <a:r>
              <a:rPr lang="ru-RU" altLang="ru-RU" sz="1200" b="1" dirty="0" err="1">
                <a:solidFill>
                  <a:srgbClr val="000080"/>
                </a:solidFill>
                <a:latin typeface="Courier New" panose="02070309020205020404" pitchFamily="49" charset="0"/>
                <a:cs typeface="Courier New" panose="02070309020205020404" pitchFamily="49" charset="0"/>
              </a:rPr>
              <a:t>speed</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b="1" dirty="0" err="1">
                <a:solidFill>
                  <a:srgbClr val="000080"/>
                </a:solidFill>
                <a:latin typeface="Courier New" panose="02070309020205020404" pitchFamily="49" charset="0"/>
                <a:cs typeface="Courier New" panose="02070309020205020404" pitchFamily="49" charset="0"/>
              </a:rPr>
              <a:t>tg</a:t>
            </a:r>
            <a:r>
              <a:rPr lang="ru-RU" altLang="ru-RU" sz="1200" dirty="0" smtClean="0">
                <a:solidFill>
                  <a:srgbClr val="000000"/>
                </a:solidFill>
                <a:latin typeface="Courier New" panose="02070309020205020404" pitchFamily="49" charset="0"/>
                <a:cs typeface="Courier New" panose="02070309020205020404" pitchFamily="49" charset="0"/>
              </a:rPr>
              <a:t>&gt;</a:t>
            </a:r>
            <a:endParaRPr lang="en-US" altLang="ru-RU" sz="1200" dirty="0" smtClean="0">
              <a:solidFill>
                <a:srgbClr val="000000"/>
              </a:solidFill>
              <a:latin typeface="Courier New" panose="02070309020205020404" pitchFamily="49" charset="0"/>
              <a:cs typeface="Courier New" panose="02070309020205020404" pitchFamily="49" charset="0"/>
            </a:endParaRPr>
          </a:p>
          <a:p>
            <a:pPr lvl="0" algn="l" eaLnBrk="0" fontAlgn="base" hangingPunct="0">
              <a:spcBef>
                <a:spcPct val="0"/>
              </a:spcBef>
              <a:spcAft>
                <a:spcPct val="0"/>
              </a:spcAft>
            </a:pPr>
            <a:endParaRPr lang="en-US" altLang="ru-RU" sz="1200" dirty="0" smtClean="0">
              <a:solidFill>
                <a:srgbClr val="000000"/>
              </a:solidFill>
              <a:latin typeface="Courier New" panose="02070309020205020404" pitchFamily="49" charset="0"/>
              <a:cs typeface="Courier New" panose="02070309020205020404" pitchFamily="49" charset="0"/>
            </a:endParaRPr>
          </a:p>
          <a:p>
            <a:pPr algn="l" eaLnBrk="0" fontAlgn="base" hangingPunct="0">
              <a:spcBef>
                <a:spcPct val="0"/>
              </a:spcBef>
              <a:spcAft>
                <a:spcPct val="0"/>
              </a:spcAft>
            </a:pPr>
            <a:r>
              <a:rPr lang="ru-RU" altLang="ru-RU" sz="1200" i="1" dirty="0">
                <a:solidFill>
                  <a:srgbClr val="000000"/>
                </a:solidFill>
                <a:latin typeface="Courier New" panose="02070309020205020404" pitchFamily="49" charset="0"/>
                <a:cs typeface="Courier New" panose="02070309020205020404" pitchFamily="49" charset="0"/>
              </a:rPr>
              <a:t>&lt;?</a:t>
            </a:r>
            <a:r>
              <a:rPr lang="ru-RU" altLang="ru-RU" sz="1200" b="1" dirty="0" err="1">
                <a:solidFill>
                  <a:srgbClr val="0000FF"/>
                </a:solidFill>
                <a:latin typeface="Courier New" panose="02070309020205020404" pitchFamily="49" charset="0"/>
                <a:cs typeface="Courier New" panose="02070309020205020404" pitchFamily="49" charset="0"/>
              </a:rPr>
              <a:t>xml</a:t>
            </a:r>
            <a:r>
              <a:rPr lang="ru-RU" altLang="ru-RU" sz="1200" b="1" dirty="0">
                <a:solidFill>
                  <a:srgbClr val="0000FF"/>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version</a:t>
            </a:r>
            <a:r>
              <a:rPr lang="ru-RU" altLang="ru-RU" sz="1200" b="1" dirty="0">
                <a:solidFill>
                  <a:srgbClr val="008000"/>
                </a:solidFill>
                <a:latin typeface="Courier New" panose="02070309020205020404" pitchFamily="49" charset="0"/>
                <a:cs typeface="Courier New" panose="02070309020205020404" pitchFamily="49" charset="0"/>
              </a:rPr>
              <a:t>="1.0" </a:t>
            </a:r>
            <a:r>
              <a:rPr lang="ru-RU" altLang="ru-RU" sz="1200" b="1" dirty="0" err="1">
                <a:solidFill>
                  <a:srgbClr val="0000FF"/>
                </a:solidFill>
                <a:latin typeface="Courier New" panose="02070309020205020404" pitchFamily="49" charset="0"/>
                <a:cs typeface="Courier New" panose="02070309020205020404" pitchFamily="49" charset="0"/>
              </a:rPr>
              <a:t>encoding</a:t>
            </a:r>
            <a:r>
              <a:rPr lang="ru-RU" altLang="ru-RU" sz="1200" b="1" dirty="0">
                <a:solidFill>
                  <a:srgbClr val="008000"/>
                </a:solidFill>
                <a:latin typeface="Courier New" panose="02070309020205020404" pitchFamily="49" charset="0"/>
                <a:cs typeface="Courier New" panose="02070309020205020404" pitchFamily="49" charset="0"/>
              </a:rPr>
              <a:t>="UTF-8"</a:t>
            </a:r>
            <a:r>
              <a:rPr lang="ru-RU" altLang="ru-RU" sz="1200" i="1" dirty="0">
                <a:solidFill>
                  <a:srgbClr val="000000"/>
                </a:solidFill>
                <a:latin typeface="Courier New" panose="02070309020205020404" pitchFamily="49" charset="0"/>
                <a:cs typeface="Courier New" panose="02070309020205020404" pitchFamily="49" charset="0"/>
              </a:rPr>
              <a:t>?&gt;</a:t>
            </a:r>
            <a:br>
              <a:rPr lang="ru-RU" altLang="ru-RU" sz="1200" i="1"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b="1" dirty="0" err="1">
                <a:solidFill>
                  <a:srgbClr val="000080"/>
                </a:solidFill>
                <a:latin typeface="Courier New" panose="02070309020205020404" pitchFamily="49" charset="0"/>
                <a:cs typeface="Courier New" panose="02070309020205020404" pitchFamily="49" charset="0"/>
              </a:rPr>
              <a:t>tg_data</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xmlns</a:t>
            </a:r>
            <a:r>
              <a:rPr lang="ru-RU" altLang="ru-RU" sz="1200" b="1" dirty="0">
                <a:solidFill>
                  <a:srgbClr val="008000"/>
                </a:solidFill>
                <a:latin typeface="Courier New" panose="02070309020205020404" pitchFamily="49" charset="0"/>
                <a:cs typeface="Courier New" panose="02070309020205020404" pitchFamily="49" charset="0"/>
              </a:rPr>
              <a:t>="http://www.ericsson.se/jcat/ebs/properties/trafficgeneratordata"</a:t>
            </a:r>
            <a:br>
              <a:rPr lang="ru-RU" altLang="ru-RU" sz="1200" b="1" dirty="0">
                <a:solidFill>
                  <a:srgbClr val="008000"/>
                </a:solidFill>
                <a:latin typeface="Courier New" panose="02070309020205020404" pitchFamily="49" charset="0"/>
                <a:cs typeface="Courier New" panose="02070309020205020404" pitchFamily="49" charset="0"/>
              </a:rPr>
            </a:br>
            <a:r>
              <a:rPr lang="ru-RU" altLang="ru-RU" sz="1200" b="1" dirty="0">
                <a:solidFill>
                  <a:srgbClr val="00800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xmlns:</a:t>
            </a:r>
            <a:r>
              <a:rPr lang="ru-RU" altLang="ru-RU" sz="1200" b="1" dirty="0" err="1">
                <a:solidFill>
                  <a:srgbClr val="660E7A"/>
                </a:solidFill>
                <a:latin typeface="Courier New" panose="02070309020205020404" pitchFamily="49" charset="0"/>
                <a:cs typeface="Courier New" panose="02070309020205020404" pitchFamily="49" charset="0"/>
              </a:rPr>
              <a:t>def</a:t>
            </a:r>
            <a:r>
              <a:rPr lang="ru-RU" altLang="ru-RU" sz="1200" b="1" dirty="0">
                <a:solidFill>
                  <a:srgbClr val="008000"/>
                </a:solidFill>
                <a:latin typeface="Courier New" panose="02070309020205020404" pitchFamily="49" charset="0"/>
                <a:cs typeface="Courier New" panose="02070309020205020404" pitchFamily="49" charset="0"/>
              </a:rPr>
              <a:t>= "http://www.ericsson.se/jcat/ebs/properties/definitions</a:t>
            </a:r>
            <a:r>
              <a:rPr lang="ru-RU" altLang="ru-RU" sz="1200" b="1" dirty="0" smtClean="0">
                <a:solidFill>
                  <a:srgbClr val="008000"/>
                </a:solidFill>
                <a:latin typeface="Courier New" panose="02070309020205020404" pitchFamily="49" charset="0"/>
                <a:cs typeface="Courier New" panose="02070309020205020404" pitchFamily="49" charset="0"/>
              </a:rPr>
              <a:t>"</a:t>
            </a:r>
            <a:br>
              <a:rPr lang="ru-RU" altLang="ru-RU" sz="1200" b="1" dirty="0" smtClean="0">
                <a:solidFill>
                  <a:srgbClr val="008000"/>
                </a:solidFill>
                <a:latin typeface="Courier New" panose="02070309020205020404" pitchFamily="49" charset="0"/>
                <a:cs typeface="Courier New" panose="02070309020205020404" pitchFamily="49" charset="0"/>
              </a:rPr>
            </a:br>
            <a:r>
              <a:rPr lang="ru-RU" altLang="ru-RU" sz="1200" b="1" dirty="0" smtClean="0">
                <a:solidFill>
                  <a:srgbClr val="00800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xmlns:</a:t>
            </a:r>
            <a:r>
              <a:rPr lang="ru-RU" altLang="ru-RU" sz="1200" b="1" dirty="0" err="1">
                <a:solidFill>
                  <a:srgbClr val="660E7A"/>
                </a:solidFill>
                <a:latin typeface="Courier New" panose="02070309020205020404" pitchFamily="49" charset="0"/>
                <a:cs typeface="Courier New" panose="02070309020205020404" pitchFamily="49" charset="0"/>
              </a:rPr>
              <a:t>xsi</a:t>
            </a:r>
            <a:r>
              <a:rPr lang="ru-RU" altLang="ru-RU" sz="1200" b="1" dirty="0">
                <a:solidFill>
                  <a:srgbClr val="008000"/>
                </a:solidFill>
                <a:latin typeface="Courier New" panose="02070309020205020404" pitchFamily="49" charset="0"/>
                <a:cs typeface="Courier New" panose="02070309020205020404" pitchFamily="49" charset="0"/>
              </a:rPr>
              <a:t>="http://www.w3.org/2001/XMLSchema-instance"</a:t>
            </a:r>
            <a:br>
              <a:rPr lang="ru-RU" altLang="ru-RU" sz="1200" b="1" dirty="0">
                <a:solidFill>
                  <a:srgbClr val="008000"/>
                </a:solidFill>
                <a:latin typeface="Courier New" panose="02070309020205020404" pitchFamily="49" charset="0"/>
                <a:cs typeface="Courier New" panose="02070309020205020404" pitchFamily="49" charset="0"/>
              </a:rPr>
            </a:br>
            <a:r>
              <a:rPr lang="ru-RU" altLang="ru-RU" sz="1200" b="1" dirty="0">
                <a:solidFill>
                  <a:srgbClr val="008000"/>
                </a:solidFill>
                <a:latin typeface="Courier New" panose="02070309020205020404" pitchFamily="49" charset="0"/>
                <a:cs typeface="Courier New" panose="02070309020205020404" pitchFamily="49" charset="0"/>
              </a:rPr>
              <a:t>         </a:t>
            </a:r>
            <a:r>
              <a:rPr lang="ru-RU" altLang="ru-RU" sz="1200" b="1" dirty="0" err="1">
                <a:solidFill>
                  <a:srgbClr val="660E7A"/>
                </a:solidFill>
                <a:latin typeface="Courier New" panose="02070309020205020404" pitchFamily="49" charset="0"/>
                <a:cs typeface="Courier New" panose="02070309020205020404" pitchFamily="49" charset="0"/>
              </a:rPr>
              <a:t>xsi</a:t>
            </a:r>
            <a:r>
              <a:rPr lang="ru-RU" altLang="ru-RU" sz="1200" b="1" dirty="0" err="1">
                <a:solidFill>
                  <a:srgbClr val="0000FF"/>
                </a:solidFill>
                <a:latin typeface="Courier New" panose="02070309020205020404" pitchFamily="49" charset="0"/>
                <a:cs typeface="Courier New" panose="02070309020205020404" pitchFamily="49" charset="0"/>
              </a:rPr>
              <a:t>:schemaLocation</a:t>
            </a:r>
            <a:r>
              <a:rPr lang="ru-RU" altLang="ru-RU" sz="1200" b="1" dirty="0">
                <a:solidFill>
                  <a:srgbClr val="008000"/>
                </a:solidFill>
                <a:latin typeface="Courier New" panose="02070309020205020404" pitchFamily="49" charset="0"/>
                <a:cs typeface="Courier New" panose="02070309020205020404" pitchFamily="49" charset="0"/>
              </a:rPr>
              <a:t>="http://www.ericsson.se/jcat/ebs/properties/trafficgeneratordata ../</a:t>
            </a:r>
            <a:r>
              <a:rPr lang="ru-RU" altLang="ru-RU" sz="1200" b="1" dirty="0" err="1">
                <a:solidFill>
                  <a:srgbClr val="008000"/>
                </a:solidFill>
                <a:latin typeface="Courier New" panose="02070309020205020404" pitchFamily="49" charset="0"/>
                <a:cs typeface="Courier New" panose="02070309020205020404" pitchFamily="49" charset="0"/>
              </a:rPr>
              <a:t>xsd</a:t>
            </a:r>
            <a:r>
              <a:rPr lang="ru-RU" altLang="ru-RU" sz="1200" b="1" dirty="0">
                <a:solidFill>
                  <a:srgbClr val="008000"/>
                </a:solidFill>
                <a:latin typeface="Courier New" panose="02070309020205020404" pitchFamily="49" charset="0"/>
                <a:cs typeface="Courier New" panose="02070309020205020404" pitchFamily="49" charset="0"/>
              </a:rPr>
              <a:t>/TrafficGeneratorData.xsd" </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api_path</a:t>
            </a:r>
            <a:r>
              <a:rPr lang="ru-RU" altLang="ru-RU" sz="1200" dirty="0">
                <a:solidFill>
                  <a:srgbClr val="000000"/>
                </a:solidFill>
                <a:latin typeface="Courier New" panose="02070309020205020404" pitchFamily="49" charset="0"/>
                <a:cs typeface="Courier New" panose="02070309020205020404" pitchFamily="49" charset="0"/>
              </a:rPr>
              <a:t>&gt;</a:t>
            </a:r>
            <a:r>
              <a:rPr lang="ru-RU" altLang="ru-RU" sz="1200" dirty="0" err="1">
                <a:solidFill>
                  <a:srgbClr val="000000"/>
                </a:solidFill>
                <a:latin typeface="Courier New" panose="02070309020205020404" pitchFamily="49" charset="0"/>
                <a:cs typeface="Courier New" panose="02070309020205020404" pitchFamily="49" charset="0"/>
              </a:rPr>
              <a:t>ixia</a:t>
            </a:r>
            <a:r>
              <a:rPr lang="ru-RU" altLang="ru-RU" sz="1200" dirty="0">
                <a:solidFill>
                  <a:srgbClr val="000000"/>
                </a:solidFill>
                <a:latin typeface="Courier New" panose="02070309020205020404" pitchFamily="49" charset="0"/>
                <a:cs typeface="Courier New" panose="02070309020205020404" pitchFamily="49" charset="0"/>
              </a:rPr>
              <a:t>/5.60/</a:t>
            </a:r>
            <a:r>
              <a:rPr lang="ru-RU" altLang="ru-RU" sz="1200" dirty="0" err="1">
                <a:solidFill>
                  <a:srgbClr val="000000"/>
                </a:solidFill>
                <a:latin typeface="Courier New" panose="02070309020205020404" pitchFamily="49" charset="0"/>
                <a:cs typeface="Courier New" panose="02070309020205020404" pitchFamily="49" charset="0"/>
              </a:rPr>
              <a:t>ixTclHal.tcl</a:t>
            </a: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b="1" dirty="0" err="1">
                <a:solidFill>
                  <a:srgbClr val="000080"/>
                </a:solidFill>
                <a:latin typeface="Courier New" panose="02070309020205020404" pitchFamily="49" charset="0"/>
                <a:cs typeface="Courier New" panose="02070309020205020404" pitchFamily="49" charset="0"/>
              </a:rPr>
              <a:t>api_path</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version</a:t>
            </a:r>
            <a:r>
              <a:rPr lang="ru-RU" altLang="ru-RU" sz="1200" dirty="0">
                <a:solidFill>
                  <a:srgbClr val="000000"/>
                </a:solidFill>
                <a:latin typeface="Courier New" panose="02070309020205020404" pitchFamily="49" charset="0"/>
                <a:cs typeface="Courier New" panose="02070309020205020404" pitchFamily="49" charset="0"/>
              </a:rPr>
              <a:t>&gt;5.60&lt;/</a:t>
            </a:r>
            <a:r>
              <a:rPr lang="ru-RU" altLang="ru-RU" sz="1200" b="1" dirty="0" err="1">
                <a:solidFill>
                  <a:srgbClr val="000080"/>
                </a:solidFill>
                <a:latin typeface="Courier New" panose="02070309020205020404" pitchFamily="49" charset="0"/>
                <a:cs typeface="Courier New" panose="02070309020205020404" pitchFamily="49" charset="0"/>
              </a:rPr>
              <a:t>version</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lab_server</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a:solidFill>
                  <a:srgbClr val="660E7A"/>
                </a:solidFill>
                <a:latin typeface="Courier New" panose="02070309020205020404" pitchFamily="49" charset="0"/>
                <a:cs typeface="Courier New" panose="02070309020205020404" pitchFamily="49" charset="0"/>
              </a:rPr>
              <a:t>def</a:t>
            </a:r>
            <a:r>
              <a:rPr lang="ru-RU" altLang="ru-RU" sz="1200" b="1" dirty="0">
                <a:solidFill>
                  <a:srgbClr val="000080"/>
                </a:solidFill>
                <a:latin typeface="Courier New" panose="02070309020205020404" pitchFamily="49" charset="0"/>
                <a:cs typeface="Courier New" panose="02070309020205020404" pitchFamily="49" charset="0"/>
              </a:rPr>
              <a:t>:ipv4</a:t>
            </a:r>
            <a:r>
              <a:rPr lang="ru-RU" altLang="ru-RU" sz="1200" dirty="0">
                <a:solidFill>
                  <a:srgbClr val="000000"/>
                </a:solidFill>
                <a:latin typeface="Courier New" panose="02070309020205020404" pitchFamily="49" charset="0"/>
                <a:cs typeface="Courier New" panose="02070309020205020404" pitchFamily="49" charset="0"/>
              </a:rPr>
              <a:t>&gt;192.168.0.1&lt;/</a:t>
            </a:r>
            <a:r>
              <a:rPr lang="ru-RU" altLang="ru-RU" sz="1200" b="1" dirty="0">
                <a:solidFill>
                  <a:srgbClr val="660E7A"/>
                </a:solidFill>
                <a:latin typeface="Courier New" panose="02070309020205020404" pitchFamily="49" charset="0"/>
                <a:cs typeface="Courier New" panose="02070309020205020404" pitchFamily="49" charset="0"/>
              </a:rPr>
              <a:t>def</a:t>
            </a:r>
            <a:r>
              <a:rPr lang="ru-RU" altLang="ru-RU" sz="1200" b="1" dirty="0">
                <a:solidFill>
                  <a:srgbClr val="000080"/>
                </a:solidFill>
                <a:latin typeface="Courier New" panose="02070309020205020404" pitchFamily="49" charset="0"/>
                <a:cs typeface="Courier New" panose="02070309020205020404" pitchFamily="49" charset="0"/>
              </a:rPr>
              <a:t>:ipv4</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lab_server</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tg_session</a:t>
            </a:r>
            <a:r>
              <a:rPr lang="ru-RU" altLang="ru-RU" sz="1200" dirty="0">
                <a:solidFill>
                  <a:srgbClr val="000000"/>
                </a:solidFill>
                <a:latin typeface="Courier New" panose="02070309020205020404" pitchFamily="49" charset="0"/>
                <a:cs typeface="Courier New" panose="02070309020205020404" pitchFamily="49" charset="0"/>
              </a:rPr>
              <a:t>&gt;</a:t>
            </a:r>
            <a:r>
              <a:rPr lang="ru-RU" altLang="ru-RU" sz="1200" dirty="0" err="1">
                <a:solidFill>
                  <a:srgbClr val="000000"/>
                </a:solidFill>
                <a:latin typeface="Courier New" panose="02070309020205020404" pitchFamily="49" charset="0"/>
                <a:cs typeface="Courier New" panose="02070309020205020404" pitchFamily="49" charset="0"/>
              </a:rPr>
              <a:t>session_name</a:t>
            </a: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b="1" dirty="0" err="1">
                <a:solidFill>
                  <a:srgbClr val="000080"/>
                </a:solidFill>
                <a:latin typeface="Courier New" panose="02070309020205020404" pitchFamily="49" charset="0"/>
                <a:cs typeface="Courier New" panose="02070309020205020404" pitchFamily="49" charset="0"/>
              </a:rPr>
              <a:t>tg_session</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b="1" dirty="0" err="1">
                <a:solidFill>
                  <a:srgbClr val="000080"/>
                </a:solidFill>
                <a:latin typeface="Courier New" panose="02070309020205020404" pitchFamily="49" charset="0"/>
                <a:cs typeface="Courier New" panose="02070309020205020404" pitchFamily="49" charset="0"/>
              </a:rPr>
              <a:t>port_reset_time</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FF"/>
                </a:solidFill>
                <a:latin typeface="Courier New" panose="02070309020205020404" pitchFamily="49" charset="0"/>
                <a:cs typeface="Courier New" panose="02070309020205020404" pitchFamily="49" charset="0"/>
              </a:rPr>
              <a:t>unit</a:t>
            </a:r>
            <a:r>
              <a:rPr lang="ru-RU" altLang="ru-RU" sz="1200" b="1" dirty="0">
                <a:solidFill>
                  <a:srgbClr val="008000"/>
                </a:solidFill>
                <a:latin typeface="Courier New" panose="02070309020205020404" pitchFamily="49" charset="0"/>
                <a:cs typeface="Courier New" panose="02070309020205020404" pitchFamily="49" charset="0"/>
              </a:rPr>
              <a:t>="SECONDS"</a:t>
            </a:r>
            <a:r>
              <a:rPr lang="ru-RU" altLang="ru-RU" sz="1200" dirty="0">
                <a:solidFill>
                  <a:srgbClr val="000000"/>
                </a:solidFill>
                <a:latin typeface="Courier New" panose="02070309020205020404" pitchFamily="49" charset="0"/>
                <a:cs typeface="Courier New" panose="02070309020205020404" pitchFamily="49" charset="0"/>
              </a:rPr>
              <a:t>&gt;1&lt;/</a:t>
            </a:r>
            <a:r>
              <a:rPr lang="ru-RU" altLang="ru-RU" sz="1200" b="1" dirty="0" err="1">
                <a:solidFill>
                  <a:srgbClr val="000080"/>
                </a:solidFill>
                <a:latin typeface="Courier New" panose="02070309020205020404" pitchFamily="49" charset="0"/>
                <a:cs typeface="Courier New" panose="02070309020205020404" pitchFamily="49" charset="0"/>
              </a:rPr>
              <a:t>port_reset_time</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b="1" dirty="0" err="1">
                <a:solidFill>
                  <a:srgbClr val="000080"/>
                </a:solidFill>
                <a:latin typeface="Courier New" panose="02070309020205020404" pitchFamily="49" charset="0"/>
                <a:cs typeface="Courier New" panose="02070309020205020404" pitchFamily="49" charset="0"/>
              </a:rPr>
              <a:t>tg_data</a:t>
            </a:r>
            <a:r>
              <a:rPr lang="ru-RU" altLang="ru-RU" sz="1200" dirty="0">
                <a:solidFill>
                  <a:srgbClr val="000000"/>
                </a:solidFill>
                <a:latin typeface="Courier New" panose="02070309020205020404" pitchFamily="49" charset="0"/>
                <a:cs typeface="Courier New" panose="02070309020205020404" pitchFamily="49" charset="0"/>
              </a:rPr>
              <a:t>&gt;</a:t>
            </a:r>
            <a:endParaRPr lang="ru-RU" altLang="ru-RU" sz="1200" dirty="0">
              <a:solidFill>
                <a:schemeClr val="tx1"/>
              </a:solidFill>
              <a:latin typeface="Arial" panose="020B0604020202020204" pitchFamily="34" charset="0"/>
            </a:endParaRPr>
          </a:p>
          <a:p>
            <a:pPr lvl="0" algn="l" eaLnBrk="0" fontAlgn="base" hangingPunct="0">
              <a:spcBef>
                <a:spcPct val="0"/>
              </a:spcBef>
              <a:spcAft>
                <a:spcPct val="0"/>
              </a:spcAft>
            </a:pPr>
            <a:endParaRPr lang="ru-RU" altLang="ru-RU" sz="1200" dirty="0">
              <a:solidFill>
                <a:schemeClr val="tx1"/>
              </a:solidFill>
              <a:latin typeface="Arial" panose="020B0604020202020204" pitchFamily="34" charset="0"/>
            </a:endParaRPr>
          </a:p>
          <a:p>
            <a:pPr algn="l"/>
            <a:endParaRPr lang="en-US" sz="1200" dirty="0" smtClean="0">
              <a:solidFill>
                <a:schemeClr val="tx1"/>
              </a:solidFill>
            </a:endParaRPr>
          </a:p>
          <a:p>
            <a:pPr algn="l"/>
            <a:endParaRPr lang="ru-RU" altLang="ru-RU"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2566856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What is </a:t>
            </a:r>
            <a:r>
              <a:rPr lang="en-US" dirty="0" smtClean="0"/>
              <a:t>it</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a:solidFill>
                  <a:schemeClr val="tx1"/>
                </a:solidFill>
              </a:rPr>
              <a:t>Background Traffic Plug-in is a tool which allows tester to add traffic verification to any test case with minimal effort. It will handle traffic generators(apply/cleanup configuration) in background, according to XML configuration files provided by user. Traffic evaluation can be done in background or foreground depending on the type of evaluation and test case purpose. Plug-in is based on TG Library, therefore it inherits all limitations of TG library.</a:t>
            </a:r>
            <a:endParaRPr lang="ru-RU" sz="1800" dirty="0">
              <a:solidFill>
                <a:schemeClr val="tx1"/>
              </a:solidFill>
            </a:endParaRPr>
          </a:p>
        </p:txBody>
      </p:sp>
    </p:spTree>
    <p:extLst>
      <p:ext uri="{BB962C8B-B14F-4D97-AF65-F5344CB8AC3E}">
        <p14:creationId xmlns:p14="http://schemas.microsoft.com/office/powerpoint/2010/main" val="3241127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Configuration set up</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smtClean="0">
                <a:solidFill>
                  <a:schemeClr val="tx1"/>
                </a:solidFill>
              </a:rPr>
              <a:t>You </a:t>
            </a:r>
            <a:r>
              <a:rPr lang="en-US" sz="1800" dirty="0">
                <a:solidFill>
                  <a:schemeClr val="tx1"/>
                </a:solidFill>
              </a:rPr>
              <a:t>need to specify a main configuration file with a VM argument</a:t>
            </a:r>
          </a:p>
          <a:p>
            <a:pPr algn="l"/>
            <a:endParaRPr lang="en-US" sz="1800" dirty="0">
              <a:solidFill>
                <a:schemeClr val="tx1"/>
              </a:solidFill>
            </a:endParaRPr>
          </a:p>
          <a:p>
            <a:pPr algn="l"/>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Dbat</a:t>
            </a:r>
            <a:r>
              <a:rPr lang="en-US" sz="1400" dirty="0">
                <a:solidFill>
                  <a:schemeClr val="tx1"/>
                </a:solidFill>
                <a:latin typeface="Courier New" panose="02070309020205020404" pitchFamily="49" charset="0"/>
                <a:cs typeface="Courier New" panose="02070309020205020404" pitchFamily="49" charset="0"/>
              </a:rPr>
              <a:t>=/home/</a:t>
            </a:r>
            <a:r>
              <a:rPr lang="en-US" sz="1400" dirty="0" err="1">
                <a:solidFill>
                  <a:schemeClr val="tx1"/>
                </a:solidFill>
                <a:latin typeface="Courier New" panose="02070309020205020404" pitchFamily="49" charset="0"/>
                <a:cs typeface="Courier New" panose="02070309020205020404" pitchFamily="49" charset="0"/>
              </a:rPr>
              <a:t>git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jcat_ebs_tg_config_plugin</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src</a:t>
            </a:r>
            <a:r>
              <a:rPr lang="en-US" sz="1400" dirty="0">
                <a:solidFill>
                  <a:schemeClr val="tx1"/>
                </a:solidFill>
                <a:latin typeface="Courier New" panose="02070309020205020404" pitchFamily="49" charset="0"/>
                <a:cs typeface="Courier New" panose="02070309020205020404" pitchFamily="49" charset="0"/>
              </a:rPr>
              <a:t>/main/resources/examples/bat.xml</a:t>
            </a:r>
          </a:p>
          <a:p>
            <a:pPr algn="l"/>
            <a:endParaRPr lang="en-US" sz="1800" dirty="0">
              <a:solidFill>
                <a:schemeClr val="tx1"/>
              </a:solidFill>
            </a:endParaRPr>
          </a:p>
          <a:p>
            <a:pPr algn="l"/>
            <a:r>
              <a:rPr lang="en-US" sz="1800" dirty="0">
                <a:solidFill>
                  <a:schemeClr val="tx1"/>
                </a:solidFill>
              </a:rPr>
              <a:t>You can also specify a VM argument to enable/disable the validation of the configuration files content. If the argument is omitted it is considered to be true</a:t>
            </a:r>
          </a:p>
          <a:p>
            <a:pPr algn="l"/>
            <a:endParaRPr lang="en-US" sz="1800" dirty="0">
              <a:solidFill>
                <a:schemeClr val="tx1"/>
              </a:solidFill>
            </a:endParaRPr>
          </a:p>
          <a:p>
            <a:pPr algn="l"/>
            <a:r>
              <a:rPr lang="en-US" sz="1400" dirty="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Dbat.validation</a:t>
            </a:r>
            <a:r>
              <a:rPr lang="en-US" sz="1400" dirty="0" smtClean="0">
                <a:solidFill>
                  <a:schemeClr val="tx1"/>
                </a:solidFill>
                <a:latin typeface="Courier New" panose="02070309020205020404" pitchFamily="49" charset="0"/>
                <a:cs typeface="Courier New" panose="02070309020205020404" pitchFamily="49" charset="0"/>
              </a:rPr>
              <a:t>=true</a:t>
            </a:r>
            <a:endParaRPr lang="ru-RU" sz="1400" dirty="0" smtClean="0">
              <a:solidFill>
                <a:schemeClr val="tx1"/>
              </a:solidFill>
              <a:latin typeface="Courier New" panose="02070309020205020404" pitchFamily="49" charset="0"/>
              <a:cs typeface="Courier New" panose="02070309020205020404" pitchFamily="49" charset="0"/>
            </a:endParaRPr>
          </a:p>
          <a:p>
            <a:pPr algn="l"/>
            <a:endParaRPr lang="ru-RU" sz="1400" dirty="0" smtClean="0">
              <a:solidFill>
                <a:schemeClr val="tx1"/>
              </a:solidFill>
              <a:latin typeface="Courier New" panose="02070309020205020404" pitchFamily="49" charset="0"/>
              <a:cs typeface="Courier New" panose="02070309020205020404" pitchFamily="49" charset="0"/>
            </a:endParaRPr>
          </a:p>
          <a:p>
            <a:pPr algn="l"/>
            <a:r>
              <a:rPr lang="en-US" sz="1800" dirty="0" smtClean="0">
                <a:solidFill>
                  <a:schemeClr val="tx1"/>
                </a:solidFill>
              </a:rPr>
              <a:t>All </a:t>
            </a:r>
            <a:r>
              <a:rPr lang="en-US" sz="1800" dirty="0" err="1" smtClean="0">
                <a:solidFill>
                  <a:schemeClr val="tx1"/>
                </a:solidFill>
              </a:rPr>
              <a:t>config</a:t>
            </a:r>
            <a:r>
              <a:rPr lang="en-US" sz="1800" dirty="0" smtClean="0">
                <a:solidFill>
                  <a:schemeClr val="tx1"/>
                </a:solidFill>
              </a:rPr>
              <a:t> files support </a:t>
            </a:r>
            <a:r>
              <a:rPr lang="en-US" sz="1800" dirty="0" err="1" smtClean="0">
                <a:solidFill>
                  <a:schemeClr val="tx1"/>
                </a:solidFill>
              </a:rPr>
              <a:t>freemarker</a:t>
            </a:r>
            <a:r>
              <a:rPr lang="en-US" sz="1800" dirty="0" smtClean="0">
                <a:solidFill>
                  <a:schemeClr val="tx1"/>
                </a:solidFill>
              </a:rPr>
              <a:t> injection. Variable can be specified by VM </a:t>
            </a:r>
            <a:r>
              <a:rPr lang="en-US" sz="1800" dirty="0">
                <a:solidFill>
                  <a:schemeClr val="tx1"/>
                </a:solidFill>
              </a:rPr>
              <a:t>argument</a:t>
            </a:r>
          </a:p>
          <a:p>
            <a:pPr algn="l"/>
            <a:endParaRPr lang="ru-RU" sz="1400" dirty="0">
              <a:solidFill>
                <a:schemeClr val="tx1"/>
              </a:solidFill>
              <a:latin typeface="Courier New" panose="02070309020205020404" pitchFamily="49" charset="0"/>
              <a:cs typeface="Courier New" panose="02070309020205020404" pitchFamily="49" charset="0"/>
            </a:endParaRPr>
          </a:p>
          <a:p>
            <a:pPr algn="l"/>
            <a:r>
              <a:rPr lang="en-US" sz="1400" dirty="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Dbat.variables</a:t>
            </a:r>
            <a:r>
              <a:rPr lang="en-US" sz="1400" dirty="0" smtClean="0">
                <a:solidFill>
                  <a:schemeClr val="tx1"/>
                </a:solidFill>
                <a:latin typeface="Courier New" panose="02070309020205020404" pitchFamily="49" charset="0"/>
                <a:cs typeface="Courier New" panose="02070309020205020404" pitchFamily="49" charset="0"/>
              </a:rPr>
              <a:t>=/home/</a:t>
            </a:r>
            <a:r>
              <a:rPr lang="en-US" sz="1400" dirty="0" err="1" smtClean="0">
                <a:solidFill>
                  <a:schemeClr val="tx1"/>
                </a:solidFill>
                <a:latin typeface="Courier New" panose="02070309020205020404" pitchFamily="49" charset="0"/>
                <a:cs typeface="Courier New" panose="02070309020205020404" pitchFamily="49" charset="0"/>
              </a:rPr>
              <a:t>git</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jcat_ebs_tg_config_plugin</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src</a:t>
            </a:r>
            <a:r>
              <a:rPr lang="en-US" sz="1400" dirty="0" smtClean="0">
                <a:solidFill>
                  <a:schemeClr val="tx1"/>
                </a:solidFill>
                <a:latin typeface="Courier New" panose="02070309020205020404" pitchFamily="49" charset="0"/>
                <a:cs typeface="Courier New" panose="02070309020205020404" pitchFamily="49" charset="0"/>
              </a:rPr>
              <a:t>/main/resources/examples/</a:t>
            </a:r>
            <a:r>
              <a:rPr lang="en-US" sz="1400" dirty="0" err="1" smtClean="0">
                <a:solidFill>
                  <a:schemeClr val="tx1"/>
                </a:solidFill>
                <a:latin typeface="Courier New" panose="02070309020205020404" pitchFamily="49" charset="0"/>
                <a:cs typeface="Courier New" panose="02070309020205020404" pitchFamily="49" charset="0"/>
              </a:rPr>
              <a:t>vars</a:t>
            </a:r>
            <a:endParaRPr lang="en-US" sz="1400" dirty="0">
              <a:solidFill>
                <a:schemeClr val="tx1"/>
              </a:solidFill>
              <a:latin typeface="Courier New" panose="02070309020205020404" pitchFamily="49" charset="0"/>
              <a:cs typeface="Courier New" panose="02070309020205020404" pitchFamily="49" charset="0"/>
            </a:endParaRPr>
          </a:p>
          <a:p>
            <a:pPr algn="l"/>
            <a:endParaRPr lang="ru-RU"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7631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bat.xml</a:t>
            </a:r>
            <a:endParaRPr lang="ru-RU" dirty="0"/>
          </a:p>
        </p:txBody>
      </p:sp>
      <p:sp>
        <p:nvSpPr>
          <p:cNvPr id="3" name="Подзаголовок 2"/>
          <p:cNvSpPr>
            <a:spLocks noGrp="1"/>
          </p:cNvSpPr>
          <p:nvPr>
            <p:ph type="subTitle" idx="1"/>
          </p:nvPr>
        </p:nvSpPr>
        <p:spPr>
          <a:xfrm>
            <a:off x="407368" y="1196752"/>
            <a:ext cx="11449272" cy="3168352"/>
          </a:xfrm>
        </p:spPr>
        <p:txBody>
          <a:bodyPr>
            <a:normAutofit fontScale="85000" lnSpcReduction="20000"/>
          </a:bodyPr>
          <a:lstStyle/>
          <a:p>
            <a:pPr algn="l"/>
            <a:r>
              <a:rPr lang="en-US" sz="2100" dirty="0" smtClean="0">
                <a:solidFill>
                  <a:schemeClr val="tx1"/>
                </a:solidFill>
              </a:rPr>
              <a:t>bat.xml  is the mail file needed to set up background traffic plugin settings</a:t>
            </a:r>
            <a:endParaRPr lang="en-US" sz="2100" dirty="0">
              <a:solidFill>
                <a:schemeClr val="tx1"/>
              </a:solidFill>
            </a:endParaRPr>
          </a:p>
          <a:p>
            <a:pPr algn="l"/>
            <a:endParaRPr lang="en-US" sz="1800" dirty="0">
              <a:solidFill>
                <a:schemeClr val="tx1"/>
              </a:solidFill>
            </a:endParaRPr>
          </a:p>
          <a:p>
            <a:pPr lvl="0" algn="l" eaLnBrk="0" fontAlgn="base" hangingPunct="0">
              <a:spcBef>
                <a:spcPct val="0"/>
              </a:spcBef>
              <a:spcAft>
                <a:spcPct val="0"/>
              </a:spcAft>
            </a:pPr>
            <a:r>
              <a:rPr lang="ru-RU" altLang="ru-RU" sz="1800" i="1"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FF"/>
                </a:solidFill>
                <a:latin typeface="Courier New" panose="02070309020205020404" pitchFamily="49" charset="0"/>
                <a:cs typeface="Courier New" panose="02070309020205020404" pitchFamily="49" charset="0"/>
              </a:rPr>
              <a:t>xml</a:t>
            </a:r>
            <a:r>
              <a:rPr lang="ru-RU" altLang="ru-RU" sz="1800" b="1" dirty="0">
                <a:solidFill>
                  <a:srgbClr val="0000FF"/>
                </a:solidFill>
                <a:latin typeface="Courier New" panose="02070309020205020404" pitchFamily="49" charset="0"/>
                <a:cs typeface="Courier New" panose="02070309020205020404" pitchFamily="49" charset="0"/>
              </a:rPr>
              <a:t> </a:t>
            </a:r>
            <a:r>
              <a:rPr lang="ru-RU" altLang="ru-RU" sz="1800" b="1" dirty="0" err="1">
                <a:solidFill>
                  <a:srgbClr val="0000FF"/>
                </a:solidFill>
                <a:latin typeface="Courier New" panose="02070309020205020404" pitchFamily="49" charset="0"/>
                <a:cs typeface="Courier New" panose="02070309020205020404" pitchFamily="49" charset="0"/>
              </a:rPr>
              <a:t>version</a:t>
            </a:r>
            <a:r>
              <a:rPr lang="ru-RU" altLang="ru-RU" sz="1800" b="1" dirty="0">
                <a:solidFill>
                  <a:srgbClr val="008000"/>
                </a:solidFill>
                <a:latin typeface="Courier New" panose="02070309020205020404" pitchFamily="49" charset="0"/>
                <a:cs typeface="Courier New" panose="02070309020205020404" pitchFamily="49" charset="0"/>
              </a:rPr>
              <a:t>="1.0" </a:t>
            </a:r>
            <a:r>
              <a:rPr lang="ru-RU" altLang="ru-RU" sz="1800" b="1" dirty="0" err="1">
                <a:solidFill>
                  <a:srgbClr val="0000FF"/>
                </a:solidFill>
                <a:latin typeface="Courier New" panose="02070309020205020404" pitchFamily="49" charset="0"/>
                <a:cs typeface="Courier New" panose="02070309020205020404" pitchFamily="49" charset="0"/>
              </a:rPr>
              <a:t>encoding</a:t>
            </a:r>
            <a:r>
              <a:rPr lang="ru-RU" altLang="ru-RU" sz="1800" b="1" dirty="0">
                <a:solidFill>
                  <a:srgbClr val="008000"/>
                </a:solidFill>
                <a:latin typeface="Courier New" panose="02070309020205020404" pitchFamily="49" charset="0"/>
                <a:cs typeface="Courier New" panose="02070309020205020404" pitchFamily="49" charset="0"/>
              </a:rPr>
              <a:t>="UTF-8"</a:t>
            </a:r>
            <a:r>
              <a:rPr lang="ru-RU" altLang="ru-RU" sz="1800" i="1" dirty="0">
                <a:solidFill>
                  <a:srgbClr val="000000"/>
                </a:solidFill>
                <a:latin typeface="Courier New" panose="02070309020205020404" pitchFamily="49" charset="0"/>
                <a:cs typeface="Courier New" panose="02070309020205020404" pitchFamily="49" charset="0"/>
              </a:rPr>
              <a:t>?&gt;</a:t>
            </a:r>
            <a:br>
              <a:rPr lang="ru-RU" altLang="ru-RU" sz="1800" i="1" dirty="0">
                <a:solidFill>
                  <a:srgbClr val="000000"/>
                </a:solidFill>
                <a:latin typeface="Courier New" panose="02070309020205020404" pitchFamily="49" charset="0"/>
                <a:cs typeface="Courier New" panose="02070309020205020404" pitchFamily="49" charset="0"/>
              </a:rPr>
            </a:br>
            <a:r>
              <a:rPr lang="ru-RU" altLang="ru-RU" sz="1800" i="1" dirty="0">
                <a:solidFill>
                  <a:srgbClr val="000000"/>
                </a:solidFill>
                <a:latin typeface="Courier New" panose="02070309020205020404" pitchFamily="49" charset="0"/>
                <a:cs typeface="Courier New" panose="02070309020205020404" pitchFamily="49" charset="0"/>
              </a:rPr>
              <a:t/>
            </a:r>
            <a:br>
              <a:rPr lang="ru-RU" altLang="ru-RU" sz="1800" i="1"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80"/>
                </a:solidFill>
                <a:latin typeface="Courier New" panose="02070309020205020404" pitchFamily="49" charset="0"/>
                <a:cs typeface="Courier New" panose="02070309020205020404" pitchFamily="49" charset="0"/>
              </a:rPr>
              <a:t>bat</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FF"/>
                </a:solidFill>
                <a:latin typeface="Courier New" panose="02070309020205020404" pitchFamily="49" charset="0"/>
                <a:cs typeface="Courier New" panose="02070309020205020404" pitchFamily="49" charset="0"/>
              </a:rPr>
              <a:t>xmlns:</a:t>
            </a:r>
            <a:r>
              <a:rPr lang="ru-RU" altLang="ru-RU" sz="1800" b="1" dirty="0" err="1">
                <a:solidFill>
                  <a:srgbClr val="660E7A"/>
                </a:solidFill>
                <a:latin typeface="Courier New" panose="02070309020205020404" pitchFamily="49" charset="0"/>
                <a:cs typeface="Courier New" panose="02070309020205020404" pitchFamily="49" charset="0"/>
              </a:rPr>
              <a:t>xsi</a:t>
            </a:r>
            <a:r>
              <a:rPr lang="ru-RU" altLang="ru-RU" sz="1800" b="1" dirty="0">
                <a:solidFill>
                  <a:srgbClr val="008000"/>
                </a:solidFill>
                <a:latin typeface="Courier New" panose="02070309020205020404" pitchFamily="49" charset="0"/>
                <a:cs typeface="Courier New" panose="02070309020205020404" pitchFamily="49" charset="0"/>
              </a:rPr>
              <a:t>="http://www.w3.org/2001/XMLSchema-instance" </a:t>
            </a:r>
            <a:r>
              <a:rPr lang="ru-RU" altLang="ru-RU" sz="1800" b="1" dirty="0" err="1">
                <a:solidFill>
                  <a:srgbClr val="660E7A"/>
                </a:solidFill>
                <a:latin typeface="Courier New" panose="02070309020205020404" pitchFamily="49" charset="0"/>
                <a:cs typeface="Courier New" panose="02070309020205020404" pitchFamily="49" charset="0"/>
              </a:rPr>
              <a:t>xsi</a:t>
            </a:r>
            <a:r>
              <a:rPr lang="ru-RU" altLang="ru-RU" sz="1800" b="1" dirty="0" err="1">
                <a:solidFill>
                  <a:srgbClr val="0000FF"/>
                </a:solidFill>
                <a:latin typeface="Courier New" panose="02070309020205020404" pitchFamily="49" charset="0"/>
                <a:cs typeface="Courier New" panose="02070309020205020404" pitchFamily="49" charset="0"/>
              </a:rPr>
              <a:t>:schemaLocation</a:t>
            </a:r>
            <a:r>
              <a:rPr lang="ru-RU" altLang="ru-RU" sz="1800" b="1" dirty="0">
                <a:solidFill>
                  <a:srgbClr val="008000"/>
                </a:solidFill>
                <a:latin typeface="Courier New" panose="02070309020205020404" pitchFamily="49" charset="0"/>
                <a:cs typeface="Courier New" panose="02070309020205020404" pitchFamily="49" charset="0"/>
              </a:rPr>
              <a:t>="http://www.ericsson.com/commonlibrary/bat/cfg </a:t>
            </a:r>
            <a:br>
              <a:rPr lang="ru-RU" altLang="ru-RU" sz="1800" b="1" dirty="0">
                <a:solidFill>
                  <a:srgbClr val="008000"/>
                </a:solidFill>
                <a:latin typeface="Courier New" panose="02070309020205020404" pitchFamily="49" charset="0"/>
                <a:cs typeface="Courier New" panose="02070309020205020404" pitchFamily="49" charset="0"/>
              </a:rPr>
            </a:br>
            <a:r>
              <a:rPr lang="ru-RU" altLang="ru-RU" sz="1800" b="1" dirty="0">
                <a:solidFill>
                  <a:srgbClr val="008000"/>
                </a:solidFill>
                <a:latin typeface="Courier New" panose="02070309020205020404" pitchFamily="49" charset="0"/>
                <a:cs typeface="Courier New" panose="02070309020205020404" pitchFamily="49" charset="0"/>
              </a:rPr>
              <a:t>    https://arm.rnd.ki.sw.ericsson.se/artifactory/proj-switching-jcat-seki-dev/com/ericsson/commonlibrary/bat-description/xsd/1.0.38/bat/BAT.xsd"</a:t>
            </a:r>
            <a:br>
              <a:rPr lang="ru-RU" altLang="ru-RU" sz="1800" b="1" dirty="0">
                <a:solidFill>
                  <a:srgbClr val="008000"/>
                </a:solidFill>
                <a:latin typeface="Courier New" panose="02070309020205020404" pitchFamily="49" charset="0"/>
                <a:cs typeface="Courier New" panose="02070309020205020404" pitchFamily="49" charset="0"/>
              </a:rPr>
            </a:br>
            <a:r>
              <a:rPr lang="ru-RU" altLang="ru-RU" sz="1800" b="1" dirty="0">
                <a:solidFill>
                  <a:srgbClr val="008000"/>
                </a:solidFill>
                <a:latin typeface="Courier New" panose="02070309020205020404" pitchFamily="49" charset="0"/>
                <a:cs typeface="Courier New" panose="02070309020205020404" pitchFamily="49" charset="0"/>
              </a:rPr>
              <a:t>     </a:t>
            </a:r>
            <a:r>
              <a:rPr lang="ru-RU" altLang="ru-RU" sz="1800" b="1" dirty="0" err="1">
                <a:solidFill>
                  <a:srgbClr val="0000FF"/>
                </a:solidFill>
                <a:latin typeface="Courier New" panose="02070309020205020404" pitchFamily="49" charset="0"/>
                <a:cs typeface="Courier New" panose="02070309020205020404" pitchFamily="49" charset="0"/>
              </a:rPr>
              <a:t>xmlns</a:t>
            </a:r>
            <a:r>
              <a:rPr lang="ru-RU" altLang="ru-RU" sz="1800" b="1" dirty="0">
                <a:solidFill>
                  <a:srgbClr val="008000"/>
                </a:solidFill>
                <a:latin typeface="Courier New" panose="02070309020205020404" pitchFamily="49" charset="0"/>
                <a:cs typeface="Courier New" panose="02070309020205020404" pitchFamily="49" charset="0"/>
              </a:rPr>
              <a:t>="http://www.ericsson.com/commonlibrary/bat/cfg"</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&lt;</a:t>
            </a:r>
            <a:r>
              <a:rPr lang="ru-RU" altLang="ru-RU" sz="1800" b="1" dirty="0" err="1" smtClean="0">
                <a:solidFill>
                  <a:srgbClr val="000080"/>
                </a:solidFill>
                <a:latin typeface="Courier New" panose="02070309020205020404" pitchFamily="49" charset="0"/>
                <a:cs typeface="Courier New" panose="02070309020205020404" pitchFamily="49" charset="0"/>
              </a:rPr>
              <a:t>traffic_generators</a:t>
            </a:r>
            <a:r>
              <a:rPr lang="en-US" altLang="ru-RU" sz="1800" dirty="0">
                <a:solidFill>
                  <a:srgbClr val="000000"/>
                </a:solidFill>
                <a:latin typeface="Courier New" panose="02070309020205020404" pitchFamily="49" charset="0"/>
                <a:cs typeface="Courier New" panose="02070309020205020404" pitchFamily="49" charset="0"/>
              </a:rPr>
              <a:t>&gt;</a:t>
            </a:r>
            <a:r>
              <a:rPr lang="ru-RU" altLang="ru-RU" sz="1800" dirty="0" err="1" smtClean="0">
                <a:solidFill>
                  <a:srgbClr val="000000"/>
                </a:solidFill>
                <a:latin typeface="Courier New" panose="02070309020205020404" pitchFamily="49" charset="0"/>
                <a:cs typeface="Courier New" panose="02070309020205020404" pitchFamily="49" charset="0"/>
              </a:rPr>
              <a:t>src</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site</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resources</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examples</a:t>
            </a:r>
            <a:r>
              <a:rPr lang="ru-RU" altLang="ru-RU" sz="1800" dirty="0" smtClean="0">
                <a:solidFill>
                  <a:srgbClr val="000000"/>
                </a:solidFill>
                <a:latin typeface="Courier New" panose="02070309020205020404" pitchFamily="49" charset="0"/>
                <a:cs typeface="Courier New" panose="02070309020205020404" pitchFamily="49" charset="0"/>
              </a:rPr>
              <a:t>/Ixia.xml</a:t>
            </a: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80"/>
                </a:solidFill>
                <a:latin typeface="Courier New" panose="02070309020205020404" pitchFamily="49" charset="0"/>
                <a:cs typeface="Courier New" panose="02070309020205020404" pitchFamily="49" charset="0"/>
              </a:rPr>
              <a:t>traffic_generators</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en-US" altLang="ru-RU" sz="1800" dirty="0" smtClean="0">
                <a:solidFill>
                  <a:srgbClr val="000000"/>
                </a:solidFill>
                <a:latin typeface="Courier New" panose="02070309020205020404" pitchFamily="49" charset="0"/>
                <a:cs typeface="Courier New" panose="02070309020205020404" pitchFamily="49" charset="0"/>
              </a:rPr>
              <a:t>   </a:t>
            </a:r>
            <a:r>
              <a:rPr lang="ru-RU" altLang="ru-RU" sz="1800" dirty="0" smtClean="0">
                <a:solidFill>
                  <a:srgbClr val="000000"/>
                </a:solidFill>
                <a:latin typeface="Courier New" panose="02070309020205020404" pitchFamily="49" charset="0"/>
                <a:cs typeface="Courier New" panose="02070309020205020404" pitchFamily="49" charset="0"/>
              </a:rPr>
              <a:t> </a:t>
            </a: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smtClean="0">
                <a:solidFill>
                  <a:srgbClr val="000080"/>
                </a:solidFill>
                <a:latin typeface="Courier New" panose="02070309020205020404" pitchFamily="49" charset="0"/>
                <a:cs typeface="Courier New" panose="02070309020205020404" pitchFamily="49" charset="0"/>
              </a:rPr>
              <a:t>configuration</a:t>
            </a:r>
            <a:r>
              <a:rPr lang="ru-RU" altLang="ru-RU" sz="1800" dirty="0" smtClean="0">
                <a:solidFill>
                  <a:srgbClr val="000000"/>
                </a:solidFill>
                <a:latin typeface="Courier New" panose="02070309020205020404" pitchFamily="49" charset="0"/>
                <a:cs typeface="Courier New" panose="02070309020205020404" pitchFamily="49" charset="0"/>
              </a:rPr>
              <a:t>&gt;</a:t>
            </a:r>
            <a:r>
              <a:rPr lang="ru-RU" altLang="ru-RU" sz="1800" dirty="0" err="1" smtClean="0">
                <a:solidFill>
                  <a:srgbClr val="000000"/>
                </a:solidFill>
                <a:latin typeface="Courier New" panose="02070309020205020404" pitchFamily="49" charset="0"/>
                <a:cs typeface="Courier New" panose="02070309020205020404" pitchFamily="49" charset="0"/>
              </a:rPr>
              <a:t>src</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site</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resources</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examples</a:t>
            </a:r>
            <a:r>
              <a:rPr lang="ru-RU" altLang="ru-RU" sz="1800" dirty="0" smtClean="0">
                <a:solidFill>
                  <a:srgbClr val="000000"/>
                </a:solidFill>
                <a:latin typeface="Courier New" panose="02070309020205020404" pitchFamily="49" charset="0"/>
                <a:cs typeface="Courier New" panose="02070309020205020404" pitchFamily="49" charset="0"/>
              </a:rPr>
              <a:t>/BackgroundTraffic.xml</a:t>
            </a: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80"/>
                </a:solidFill>
                <a:latin typeface="Courier New" panose="02070309020205020404" pitchFamily="49" charset="0"/>
                <a:cs typeface="Courier New" panose="02070309020205020404" pitchFamily="49" charset="0"/>
              </a:rPr>
              <a:t>configuration</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&lt;</a:t>
            </a:r>
            <a:r>
              <a:rPr lang="ru-RU" altLang="ru-RU" sz="1800" b="1" dirty="0" err="1" smtClean="0">
                <a:solidFill>
                  <a:srgbClr val="000080"/>
                </a:solidFill>
                <a:latin typeface="Courier New" panose="02070309020205020404" pitchFamily="49" charset="0"/>
                <a:cs typeface="Courier New" panose="02070309020205020404" pitchFamily="49" charset="0"/>
              </a:rPr>
              <a:t>traffic_rules</a:t>
            </a:r>
            <a:r>
              <a:rPr lang="ru-RU" altLang="ru-RU" sz="1800" dirty="0" smtClean="0">
                <a:solidFill>
                  <a:srgbClr val="000000"/>
                </a:solidFill>
                <a:latin typeface="Courier New" panose="02070309020205020404" pitchFamily="49" charset="0"/>
                <a:cs typeface="Courier New" panose="02070309020205020404" pitchFamily="49" charset="0"/>
              </a:rPr>
              <a:t>&gt;</a:t>
            </a:r>
            <a:r>
              <a:rPr lang="ru-RU" altLang="ru-RU" sz="1800" dirty="0" err="1" smtClean="0">
                <a:solidFill>
                  <a:srgbClr val="000000"/>
                </a:solidFill>
                <a:latin typeface="Courier New" panose="02070309020205020404" pitchFamily="49" charset="0"/>
                <a:cs typeface="Courier New" panose="02070309020205020404" pitchFamily="49" charset="0"/>
              </a:rPr>
              <a:t>src</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site</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resources</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examples</a:t>
            </a:r>
            <a:r>
              <a:rPr lang="ru-RU" altLang="ru-RU" sz="1800" dirty="0" smtClean="0">
                <a:solidFill>
                  <a:srgbClr val="000000"/>
                </a:solidFill>
                <a:latin typeface="Courier New" panose="02070309020205020404" pitchFamily="49" charset="0"/>
                <a:cs typeface="Courier New" panose="02070309020205020404" pitchFamily="49" charset="0"/>
              </a:rPr>
              <a:t>/TrafficRules.xml</a:t>
            </a: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80"/>
                </a:solidFill>
                <a:latin typeface="Courier New" panose="02070309020205020404" pitchFamily="49" charset="0"/>
                <a:cs typeface="Courier New" panose="02070309020205020404" pitchFamily="49" charset="0"/>
              </a:rPr>
              <a:t>traffic_rules</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&lt;</a:t>
            </a:r>
            <a:r>
              <a:rPr lang="ru-RU" altLang="ru-RU" sz="1800" b="1" dirty="0" err="1" smtClean="0">
                <a:solidFill>
                  <a:srgbClr val="000080"/>
                </a:solidFill>
                <a:latin typeface="Courier New" panose="02070309020205020404" pitchFamily="49" charset="0"/>
                <a:cs typeface="Courier New" panose="02070309020205020404" pitchFamily="49" charset="0"/>
              </a:rPr>
              <a:t>testcase_rules</a:t>
            </a:r>
            <a:r>
              <a:rPr lang="en-US" altLang="ru-RU" sz="1800" b="1" dirty="0" smtClean="0">
                <a:solidFill>
                  <a:srgbClr val="000080"/>
                </a:solidFill>
                <a:latin typeface="Courier New" panose="02070309020205020404" pitchFamily="49" charset="0"/>
                <a:cs typeface="Courier New" panose="02070309020205020404" pitchFamily="49" charset="0"/>
              </a:rPr>
              <a:t>&gt;</a:t>
            </a:r>
            <a:r>
              <a:rPr lang="ru-RU" altLang="ru-RU" sz="1800" dirty="0" err="1" smtClean="0">
                <a:solidFill>
                  <a:srgbClr val="000000"/>
                </a:solidFill>
                <a:latin typeface="Courier New" panose="02070309020205020404" pitchFamily="49" charset="0"/>
                <a:cs typeface="Courier New" panose="02070309020205020404" pitchFamily="49" charset="0"/>
              </a:rPr>
              <a:t>src</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site</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resources</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examples</a:t>
            </a:r>
            <a:r>
              <a:rPr lang="ru-RU" altLang="ru-RU" sz="1800" dirty="0" smtClean="0">
                <a:solidFill>
                  <a:srgbClr val="000000"/>
                </a:solidFill>
                <a:latin typeface="Courier New" panose="02070309020205020404" pitchFamily="49" charset="0"/>
                <a:cs typeface="Courier New" panose="02070309020205020404" pitchFamily="49" charset="0"/>
              </a:rPr>
              <a:t>/TestcaseRules.xml</a:t>
            </a: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80"/>
                </a:solidFill>
                <a:latin typeface="Courier New" panose="02070309020205020404" pitchFamily="49" charset="0"/>
                <a:cs typeface="Courier New" panose="02070309020205020404" pitchFamily="49" charset="0"/>
              </a:rPr>
              <a:t>testcase_rules</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80"/>
                </a:solidFill>
                <a:latin typeface="Courier New" panose="02070309020205020404" pitchFamily="49" charset="0"/>
                <a:cs typeface="Courier New" panose="02070309020205020404" pitchFamily="49" charset="0"/>
              </a:rPr>
              <a:t>bat</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endParaRPr lang="ru-RU" altLang="ru-RU"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1256451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Entry points</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fontScale="92500" lnSpcReduction="20000"/>
          </a:bodyPr>
          <a:lstStyle/>
          <a:p>
            <a:pPr algn="l"/>
            <a:r>
              <a:rPr lang="en-US" sz="1800" dirty="0" smtClean="0">
                <a:solidFill>
                  <a:schemeClr val="tx1"/>
                </a:solidFill>
              </a:rPr>
              <a:t>bat.xml  is the mail file needed to set up background traffic plugin settings</a:t>
            </a:r>
            <a:endParaRPr lang="en-US" sz="1800" dirty="0">
              <a:solidFill>
                <a:schemeClr val="tx1"/>
              </a:solidFill>
            </a:endParaRPr>
          </a:p>
          <a:p>
            <a:pPr algn="l"/>
            <a:endParaRPr lang="en-US" sz="1800" dirty="0">
              <a:solidFill>
                <a:schemeClr val="tx1"/>
              </a:solidFill>
            </a:endParaRPr>
          </a:p>
          <a:p>
            <a:pPr lvl="0" algn="l" eaLnBrk="0" fontAlgn="base" hangingPunct="0">
              <a:spcBef>
                <a:spcPct val="0"/>
              </a:spcBef>
              <a:spcAft>
                <a:spcPct val="0"/>
              </a:spcAft>
            </a:pPr>
            <a:r>
              <a:rPr lang="ru-RU" altLang="ru-RU" sz="1800" i="1"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FF"/>
                </a:solidFill>
                <a:latin typeface="Courier New" panose="02070309020205020404" pitchFamily="49" charset="0"/>
                <a:cs typeface="Courier New" panose="02070309020205020404" pitchFamily="49" charset="0"/>
              </a:rPr>
              <a:t>xml</a:t>
            </a:r>
            <a:r>
              <a:rPr lang="ru-RU" altLang="ru-RU" sz="1800" b="1" dirty="0">
                <a:solidFill>
                  <a:srgbClr val="0000FF"/>
                </a:solidFill>
                <a:latin typeface="Courier New" panose="02070309020205020404" pitchFamily="49" charset="0"/>
                <a:cs typeface="Courier New" panose="02070309020205020404" pitchFamily="49" charset="0"/>
              </a:rPr>
              <a:t> </a:t>
            </a:r>
            <a:r>
              <a:rPr lang="ru-RU" altLang="ru-RU" sz="1800" b="1" dirty="0" err="1">
                <a:solidFill>
                  <a:srgbClr val="0000FF"/>
                </a:solidFill>
                <a:latin typeface="Courier New" panose="02070309020205020404" pitchFamily="49" charset="0"/>
                <a:cs typeface="Courier New" panose="02070309020205020404" pitchFamily="49" charset="0"/>
              </a:rPr>
              <a:t>version</a:t>
            </a:r>
            <a:r>
              <a:rPr lang="ru-RU" altLang="ru-RU" sz="1800" b="1" dirty="0">
                <a:solidFill>
                  <a:srgbClr val="008000"/>
                </a:solidFill>
                <a:latin typeface="Courier New" panose="02070309020205020404" pitchFamily="49" charset="0"/>
                <a:cs typeface="Courier New" panose="02070309020205020404" pitchFamily="49" charset="0"/>
              </a:rPr>
              <a:t>="1.0" </a:t>
            </a:r>
            <a:r>
              <a:rPr lang="ru-RU" altLang="ru-RU" sz="1800" b="1" dirty="0" err="1">
                <a:solidFill>
                  <a:srgbClr val="0000FF"/>
                </a:solidFill>
                <a:latin typeface="Courier New" panose="02070309020205020404" pitchFamily="49" charset="0"/>
                <a:cs typeface="Courier New" panose="02070309020205020404" pitchFamily="49" charset="0"/>
              </a:rPr>
              <a:t>encoding</a:t>
            </a:r>
            <a:r>
              <a:rPr lang="ru-RU" altLang="ru-RU" sz="1800" b="1" dirty="0">
                <a:solidFill>
                  <a:srgbClr val="008000"/>
                </a:solidFill>
                <a:latin typeface="Courier New" panose="02070309020205020404" pitchFamily="49" charset="0"/>
                <a:cs typeface="Courier New" panose="02070309020205020404" pitchFamily="49" charset="0"/>
              </a:rPr>
              <a:t>="UTF-8"</a:t>
            </a:r>
            <a:r>
              <a:rPr lang="ru-RU" altLang="ru-RU" sz="1800" i="1" dirty="0">
                <a:solidFill>
                  <a:srgbClr val="000000"/>
                </a:solidFill>
                <a:latin typeface="Courier New" panose="02070309020205020404" pitchFamily="49" charset="0"/>
                <a:cs typeface="Courier New" panose="02070309020205020404" pitchFamily="49" charset="0"/>
              </a:rPr>
              <a:t>?&gt;</a:t>
            </a:r>
            <a:br>
              <a:rPr lang="ru-RU" altLang="ru-RU" sz="1800" i="1" dirty="0">
                <a:solidFill>
                  <a:srgbClr val="000000"/>
                </a:solidFill>
                <a:latin typeface="Courier New" panose="02070309020205020404" pitchFamily="49" charset="0"/>
                <a:cs typeface="Courier New" panose="02070309020205020404" pitchFamily="49" charset="0"/>
              </a:rPr>
            </a:br>
            <a:r>
              <a:rPr lang="ru-RU" altLang="ru-RU" sz="1800" i="1" dirty="0">
                <a:solidFill>
                  <a:srgbClr val="000000"/>
                </a:solidFill>
                <a:latin typeface="Courier New" panose="02070309020205020404" pitchFamily="49" charset="0"/>
                <a:cs typeface="Courier New" panose="02070309020205020404" pitchFamily="49" charset="0"/>
              </a:rPr>
              <a:t/>
            </a:r>
            <a:br>
              <a:rPr lang="ru-RU" altLang="ru-RU" sz="1800" i="1"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80"/>
                </a:solidFill>
                <a:latin typeface="Courier New" panose="02070309020205020404" pitchFamily="49" charset="0"/>
                <a:cs typeface="Courier New" panose="02070309020205020404" pitchFamily="49" charset="0"/>
              </a:rPr>
              <a:t>bat</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FF"/>
                </a:solidFill>
                <a:latin typeface="Courier New" panose="02070309020205020404" pitchFamily="49" charset="0"/>
                <a:cs typeface="Courier New" panose="02070309020205020404" pitchFamily="49" charset="0"/>
              </a:rPr>
              <a:t>xmlns:</a:t>
            </a:r>
            <a:r>
              <a:rPr lang="ru-RU" altLang="ru-RU" sz="1800" b="1" dirty="0" err="1">
                <a:solidFill>
                  <a:srgbClr val="660E7A"/>
                </a:solidFill>
                <a:latin typeface="Courier New" panose="02070309020205020404" pitchFamily="49" charset="0"/>
                <a:cs typeface="Courier New" panose="02070309020205020404" pitchFamily="49" charset="0"/>
              </a:rPr>
              <a:t>xsi</a:t>
            </a:r>
            <a:r>
              <a:rPr lang="ru-RU" altLang="ru-RU" sz="1800" b="1" dirty="0">
                <a:solidFill>
                  <a:srgbClr val="008000"/>
                </a:solidFill>
                <a:latin typeface="Courier New" panose="02070309020205020404" pitchFamily="49" charset="0"/>
                <a:cs typeface="Courier New" panose="02070309020205020404" pitchFamily="49" charset="0"/>
              </a:rPr>
              <a:t>="http://www.w3.org/2001/XMLSchema-instance" </a:t>
            </a:r>
            <a:r>
              <a:rPr lang="ru-RU" altLang="ru-RU" sz="1800" b="1" dirty="0" err="1">
                <a:solidFill>
                  <a:srgbClr val="660E7A"/>
                </a:solidFill>
                <a:latin typeface="Courier New" panose="02070309020205020404" pitchFamily="49" charset="0"/>
                <a:cs typeface="Courier New" panose="02070309020205020404" pitchFamily="49" charset="0"/>
              </a:rPr>
              <a:t>xsi</a:t>
            </a:r>
            <a:r>
              <a:rPr lang="ru-RU" altLang="ru-RU" sz="1800" b="1" dirty="0" err="1">
                <a:solidFill>
                  <a:srgbClr val="0000FF"/>
                </a:solidFill>
                <a:latin typeface="Courier New" panose="02070309020205020404" pitchFamily="49" charset="0"/>
                <a:cs typeface="Courier New" panose="02070309020205020404" pitchFamily="49" charset="0"/>
              </a:rPr>
              <a:t>:schemaLocation</a:t>
            </a:r>
            <a:r>
              <a:rPr lang="ru-RU" altLang="ru-RU" sz="1800" b="1" dirty="0">
                <a:solidFill>
                  <a:srgbClr val="008000"/>
                </a:solidFill>
                <a:latin typeface="Courier New" panose="02070309020205020404" pitchFamily="49" charset="0"/>
                <a:cs typeface="Courier New" panose="02070309020205020404" pitchFamily="49" charset="0"/>
              </a:rPr>
              <a:t>="http://www.ericsson.com/commonlibrary/bat/cfg </a:t>
            </a:r>
            <a:br>
              <a:rPr lang="ru-RU" altLang="ru-RU" sz="1800" b="1" dirty="0">
                <a:solidFill>
                  <a:srgbClr val="008000"/>
                </a:solidFill>
                <a:latin typeface="Courier New" panose="02070309020205020404" pitchFamily="49" charset="0"/>
                <a:cs typeface="Courier New" panose="02070309020205020404" pitchFamily="49" charset="0"/>
              </a:rPr>
            </a:br>
            <a:r>
              <a:rPr lang="ru-RU" altLang="ru-RU" sz="1800" b="1" dirty="0">
                <a:solidFill>
                  <a:srgbClr val="008000"/>
                </a:solidFill>
                <a:latin typeface="Courier New" panose="02070309020205020404" pitchFamily="49" charset="0"/>
                <a:cs typeface="Courier New" panose="02070309020205020404" pitchFamily="49" charset="0"/>
              </a:rPr>
              <a:t>    https://arm.rnd.ki.sw.ericsson.se/artifactory/proj-switching-jcat-seki-dev/com/ericsson/commonlibrary/bat-description/xsd/1.0.38/bat/BAT.xsd"</a:t>
            </a:r>
            <a:br>
              <a:rPr lang="ru-RU" altLang="ru-RU" sz="1800" b="1" dirty="0">
                <a:solidFill>
                  <a:srgbClr val="008000"/>
                </a:solidFill>
                <a:latin typeface="Courier New" panose="02070309020205020404" pitchFamily="49" charset="0"/>
                <a:cs typeface="Courier New" panose="02070309020205020404" pitchFamily="49" charset="0"/>
              </a:rPr>
            </a:br>
            <a:r>
              <a:rPr lang="ru-RU" altLang="ru-RU" sz="1800" b="1" dirty="0">
                <a:solidFill>
                  <a:srgbClr val="008000"/>
                </a:solidFill>
                <a:latin typeface="Courier New" panose="02070309020205020404" pitchFamily="49" charset="0"/>
                <a:cs typeface="Courier New" panose="02070309020205020404" pitchFamily="49" charset="0"/>
              </a:rPr>
              <a:t>     </a:t>
            </a:r>
            <a:r>
              <a:rPr lang="ru-RU" altLang="ru-RU" sz="1800" b="1" dirty="0" err="1">
                <a:solidFill>
                  <a:srgbClr val="0000FF"/>
                </a:solidFill>
                <a:latin typeface="Courier New" panose="02070309020205020404" pitchFamily="49" charset="0"/>
                <a:cs typeface="Courier New" panose="02070309020205020404" pitchFamily="49" charset="0"/>
              </a:rPr>
              <a:t>xmlns</a:t>
            </a:r>
            <a:r>
              <a:rPr lang="ru-RU" altLang="ru-RU" sz="1800" b="1" dirty="0">
                <a:solidFill>
                  <a:srgbClr val="008000"/>
                </a:solidFill>
                <a:latin typeface="Courier New" panose="02070309020205020404" pitchFamily="49" charset="0"/>
                <a:cs typeface="Courier New" panose="02070309020205020404" pitchFamily="49" charset="0"/>
              </a:rPr>
              <a:t>="http://www.ericsson.com/commonlibrary/bat/cfg"</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&lt;</a:t>
            </a:r>
            <a:r>
              <a:rPr lang="ru-RU" altLang="ru-RU" sz="1800" b="1" dirty="0" err="1">
                <a:solidFill>
                  <a:srgbClr val="000080"/>
                </a:solidFill>
                <a:latin typeface="Courier New" panose="02070309020205020404" pitchFamily="49" charset="0"/>
                <a:cs typeface="Courier New" panose="02070309020205020404" pitchFamily="49" charset="0"/>
              </a:rPr>
              <a:t>traffic_generators</a:t>
            </a:r>
            <a:r>
              <a:rPr lang="ru-RU" altLang="ru-RU" sz="1800" dirty="0">
                <a:solidFill>
                  <a:srgbClr val="000000"/>
                </a:solidFill>
                <a:latin typeface="Courier New" panose="02070309020205020404" pitchFamily="49" charset="0"/>
                <a:cs typeface="Courier New" panose="02070309020205020404" pitchFamily="49" charset="0"/>
              </a:rPr>
              <a:t>&gt;/</a:t>
            </a:r>
            <a:r>
              <a:rPr lang="ru-RU" altLang="ru-RU" sz="1800" dirty="0" err="1">
                <a:solidFill>
                  <a:srgbClr val="000000"/>
                </a:solidFill>
                <a:latin typeface="Courier New" panose="02070309020205020404" pitchFamily="49" charset="0"/>
                <a:cs typeface="Courier New" panose="02070309020205020404" pitchFamily="49" charset="0"/>
              </a:rPr>
              <a:t>home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xivasyn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git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jcat_ebs_tg_config_plugin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src</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site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resources</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examples</a:t>
            </a:r>
            <a:r>
              <a:rPr lang="ru-RU" altLang="ru-RU" sz="1800" dirty="0">
                <a:solidFill>
                  <a:srgbClr val="000000"/>
                </a:solidFill>
                <a:latin typeface="Courier New" panose="02070309020205020404" pitchFamily="49" charset="0"/>
                <a:cs typeface="Courier New" panose="02070309020205020404" pitchFamily="49" charset="0"/>
              </a:rPr>
              <a:t>/Ixia.xml&lt;/</a:t>
            </a:r>
            <a:r>
              <a:rPr lang="ru-RU" altLang="ru-RU" sz="1800" b="1" dirty="0" err="1">
                <a:solidFill>
                  <a:srgbClr val="000080"/>
                </a:solidFill>
                <a:latin typeface="Courier New" panose="02070309020205020404" pitchFamily="49" charset="0"/>
                <a:cs typeface="Courier New" panose="02070309020205020404" pitchFamily="49" charset="0"/>
              </a:rPr>
              <a:t>traffic_generators</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&lt;</a:t>
            </a:r>
            <a:r>
              <a:rPr lang="ru-RU" altLang="ru-RU" sz="1800" b="1" dirty="0" err="1">
                <a:solidFill>
                  <a:srgbClr val="000080"/>
                </a:solidFill>
                <a:latin typeface="Courier New" panose="02070309020205020404" pitchFamily="49" charset="0"/>
                <a:cs typeface="Courier New" panose="02070309020205020404" pitchFamily="49" charset="0"/>
              </a:rPr>
              <a:t>configuration</a:t>
            </a:r>
            <a:r>
              <a:rPr lang="ru-RU" altLang="ru-RU" sz="1800" dirty="0">
                <a:solidFill>
                  <a:srgbClr val="000000"/>
                </a:solidFill>
                <a:latin typeface="Courier New" panose="02070309020205020404" pitchFamily="49" charset="0"/>
                <a:cs typeface="Courier New" panose="02070309020205020404" pitchFamily="49" charset="0"/>
              </a:rPr>
              <a:t>&gt;/</a:t>
            </a:r>
            <a:r>
              <a:rPr lang="ru-RU" altLang="ru-RU" sz="1800" dirty="0" err="1">
                <a:solidFill>
                  <a:srgbClr val="000000"/>
                </a:solidFill>
                <a:latin typeface="Courier New" panose="02070309020205020404" pitchFamily="49" charset="0"/>
                <a:cs typeface="Courier New" panose="02070309020205020404" pitchFamily="49" charset="0"/>
              </a:rPr>
              <a:t>home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xivasyn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git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jcat_ebs_tg_config_plugin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src</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site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resources</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examples</a:t>
            </a:r>
            <a:r>
              <a:rPr lang="ru-RU" altLang="ru-RU" sz="1800" dirty="0">
                <a:solidFill>
                  <a:srgbClr val="000000"/>
                </a:solidFill>
                <a:latin typeface="Courier New" panose="02070309020205020404" pitchFamily="49" charset="0"/>
                <a:cs typeface="Courier New" panose="02070309020205020404" pitchFamily="49" charset="0"/>
              </a:rPr>
              <a:t>/BackgroundTraffic.xml&lt;/</a:t>
            </a:r>
            <a:r>
              <a:rPr lang="ru-RU" altLang="ru-RU" sz="1800" b="1" dirty="0" err="1">
                <a:solidFill>
                  <a:srgbClr val="000080"/>
                </a:solidFill>
                <a:latin typeface="Courier New" panose="02070309020205020404" pitchFamily="49" charset="0"/>
                <a:cs typeface="Courier New" panose="02070309020205020404" pitchFamily="49" charset="0"/>
              </a:rPr>
              <a:t>configuration</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&lt;</a:t>
            </a:r>
            <a:r>
              <a:rPr lang="ru-RU" altLang="ru-RU" sz="1800" b="1" dirty="0" err="1">
                <a:solidFill>
                  <a:srgbClr val="000080"/>
                </a:solidFill>
                <a:latin typeface="Courier New" panose="02070309020205020404" pitchFamily="49" charset="0"/>
                <a:cs typeface="Courier New" panose="02070309020205020404" pitchFamily="49" charset="0"/>
              </a:rPr>
              <a:t>traffic_rules</a:t>
            </a:r>
            <a:r>
              <a:rPr lang="ru-RU" altLang="ru-RU" sz="1800" dirty="0">
                <a:solidFill>
                  <a:srgbClr val="000000"/>
                </a:solidFill>
                <a:latin typeface="Courier New" panose="02070309020205020404" pitchFamily="49" charset="0"/>
                <a:cs typeface="Courier New" panose="02070309020205020404" pitchFamily="49" charset="0"/>
              </a:rPr>
              <a:t>&gt;/</a:t>
            </a:r>
            <a:r>
              <a:rPr lang="ru-RU" altLang="ru-RU" sz="1800" dirty="0" err="1">
                <a:solidFill>
                  <a:srgbClr val="000000"/>
                </a:solidFill>
                <a:latin typeface="Courier New" panose="02070309020205020404" pitchFamily="49" charset="0"/>
                <a:cs typeface="Courier New" panose="02070309020205020404" pitchFamily="49" charset="0"/>
              </a:rPr>
              <a:t>home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xivasyn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git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jcat_ebs_tg_config_plugin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src</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site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resources</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examples</a:t>
            </a:r>
            <a:r>
              <a:rPr lang="ru-RU" altLang="ru-RU" sz="1800" dirty="0">
                <a:solidFill>
                  <a:srgbClr val="000000"/>
                </a:solidFill>
                <a:latin typeface="Courier New" panose="02070309020205020404" pitchFamily="49" charset="0"/>
                <a:cs typeface="Courier New" panose="02070309020205020404" pitchFamily="49" charset="0"/>
              </a:rPr>
              <a:t>/TrafficRules.xml&lt;/</a:t>
            </a:r>
            <a:r>
              <a:rPr lang="ru-RU" altLang="ru-RU" sz="1800" b="1" dirty="0" err="1">
                <a:solidFill>
                  <a:srgbClr val="000080"/>
                </a:solidFill>
                <a:latin typeface="Courier New" panose="02070309020205020404" pitchFamily="49" charset="0"/>
                <a:cs typeface="Courier New" panose="02070309020205020404" pitchFamily="49" charset="0"/>
              </a:rPr>
              <a:t>traffic_rules</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&lt;</a:t>
            </a:r>
            <a:r>
              <a:rPr lang="ru-RU" altLang="ru-RU" sz="1800" b="1" dirty="0" err="1">
                <a:solidFill>
                  <a:srgbClr val="000080"/>
                </a:solidFill>
                <a:latin typeface="Courier New" panose="02070309020205020404" pitchFamily="49" charset="0"/>
                <a:cs typeface="Courier New" panose="02070309020205020404" pitchFamily="49" charset="0"/>
              </a:rPr>
              <a:t>testcase_rules</a:t>
            </a:r>
            <a:r>
              <a:rPr lang="ru-RU" altLang="ru-RU" sz="1800" dirty="0">
                <a:solidFill>
                  <a:srgbClr val="000000"/>
                </a:solidFill>
                <a:latin typeface="Courier New" panose="02070309020205020404" pitchFamily="49" charset="0"/>
                <a:cs typeface="Courier New" panose="02070309020205020404" pitchFamily="49" charset="0"/>
              </a:rPr>
              <a:t>&gt;/</a:t>
            </a:r>
            <a:r>
              <a:rPr lang="ru-RU" altLang="ru-RU" sz="1800" dirty="0" err="1">
                <a:solidFill>
                  <a:srgbClr val="000000"/>
                </a:solidFill>
                <a:latin typeface="Courier New" panose="02070309020205020404" pitchFamily="49" charset="0"/>
                <a:cs typeface="Courier New" panose="02070309020205020404" pitchFamily="49" charset="0"/>
              </a:rPr>
              <a:t>home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xivasyn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git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jcat_ebs_tg_config_plugin</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src</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site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resources</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examples</a:t>
            </a:r>
            <a:r>
              <a:rPr lang="ru-RU" altLang="ru-RU" sz="1800" dirty="0">
                <a:solidFill>
                  <a:srgbClr val="000000"/>
                </a:solidFill>
                <a:latin typeface="Courier New" panose="02070309020205020404" pitchFamily="49" charset="0"/>
                <a:cs typeface="Courier New" panose="02070309020205020404" pitchFamily="49" charset="0"/>
              </a:rPr>
              <a:t>/TestcaseRules.xml&lt;/</a:t>
            </a:r>
            <a:r>
              <a:rPr lang="ru-RU" altLang="ru-RU" sz="1800" b="1" dirty="0" err="1">
                <a:solidFill>
                  <a:srgbClr val="000080"/>
                </a:solidFill>
                <a:latin typeface="Courier New" panose="02070309020205020404" pitchFamily="49" charset="0"/>
                <a:cs typeface="Courier New" panose="02070309020205020404" pitchFamily="49" charset="0"/>
              </a:rPr>
              <a:t>testcase_rules</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b="1" dirty="0" err="1">
                <a:solidFill>
                  <a:srgbClr val="000080"/>
                </a:solidFill>
                <a:latin typeface="Courier New" panose="02070309020205020404" pitchFamily="49" charset="0"/>
                <a:cs typeface="Courier New" panose="02070309020205020404" pitchFamily="49" charset="0"/>
              </a:rPr>
              <a:t>bat</a:t>
            </a:r>
            <a:r>
              <a:rPr lang="ru-RU" altLang="ru-RU" sz="1800" dirty="0">
                <a:solidFill>
                  <a:srgbClr val="000000"/>
                </a:solidFill>
                <a:latin typeface="Courier New" panose="02070309020205020404" pitchFamily="49" charset="0"/>
                <a:cs typeface="Courier New" panose="02070309020205020404" pitchFamily="49" charset="0"/>
              </a:rPr>
              <a:t>&gt;</a:t>
            </a:r>
            <a:br>
              <a:rPr lang="ru-RU" altLang="ru-RU" sz="1800" dirty="0">
                <a:solidFill>
                  <a:srgbClr val="000000"/>
                </a:solidFill>
                <a:latin typeface="Courier New" panose="02070309020205020404" pitchFamily="49" charset="0"/>
                <a:cs typeface="Courier New" panose="02070309020205020404" pitchFamily="49" charset="0"/>
              </a:rPr>
            </a:br>
            <a:endParaRPr lang="ru-RU" altLang="ru-RU"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8379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How to create TG instance</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smtClean="0">
                <a:solidFill>
                  <a:schemeClr val="tx1"/>
                </a:solidFill>
              </a:rPr>
              <a:t>Instead of using </a:t>
            </a:r>
            <a:r>
              <a:rPr lang="en-US" sz="1800" dirty="0">
                <a:solidFill>
                  <a:schemeClr val="tx1"/>
                </a:solidFill>
              </a:rPr>
              <a:t>low level API, </a:t>
            </a:r>
            <a:r>
              <a:rPr lang="en-US" sz="1800" dirty="0" err="1" smtClean="0">
                <a:solidFill>
                  <a:schemeClr val="tx1"/>
                </a:solidFill>
              </a:rPr>
              <a:t>se.ericsson.jcat.ebs.traffic.TrafficGenerator</a:t>
            </a:r>
            <a:r>
              <a:rPr lang="en-US" sz="1800" dirty="0" smtClean="0">
                <a:solidFill>
                  <a:schemeClr val="tx1"/>
                </a:solidFill>
              </a:rPr>
              <a:t> wrapper is used.</a:t>
            </a:r>
          </a:p>
          <a:p>
            <a:pPr algn="l"/>
            <a:endParaRPr lang="en-US" sz="1800" dirty="0" smtClean="0">
              <a:solidFill>
                <a:schemeClr val="tx1"/>
              </a:solidFill>
            </a:endParaRPr>
          </a:p>
          <a:p>
            <a:pPr algn="l"/>
            <a:r>
              <a:rPr lang="ru-RU" altLang="ru-RU" sz="1400" dirty="0" err="1">
                <a:solidFill>
                  <a:srgbClr val="000000"/>
                </a:solidFill>
                <a:latin typeface="Courier New" panose="02070309020205020404" pitchFamily="49" charset="0"/>
                <a:cs typeface="Courier New" panose="02070309020205020404" pitchFamily="49" charset="0"/>
              </a:rPr>
              <a:t>TrafficGenerator</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tg</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en-US" altLang="ru-RU" sz="1400" dirty="0" err="1" smtClean="0">
                <a:solidFill>
                  <a:srgbClr val="000000"/>
                </a:solidFill>
                <a:latin typeface="Courier New" panose="02070309020205020404" pitchFamily="49" charset="0"/>
                <a:cs typeface="Courier New" panose="02070309020205020404" pitchFamily="49" charset="0"/>
              </a:rPr>
              <a:t>TrafficGenerator</a:t>
            </a:r>
            <a:r>
              <a:rPr lang="ru-RU" altLang="ru-RU" sz="1400" dirty="0" smtClean="0">
                <a:solidFill>
                  <a:srgbClr val="000000"/>
                </a:solidFill>
                <a:latin typeface="Courier New" panose="02070309020205020404" pitchFamily="49" charset="0"/>
                <a:cs typeface="Courier New" panose="02070309020205020404" pitchFamily="49" charset="0"/>
              </a:rPr>
              <a:t>.</a:t>
            </a:r>
            <a:r>
              <a:rPr lang="ru-RU" altLang="ru-RU" sz="1400" dirty="0" err="1" smtClean="0">
                <a:solidFill>
                  <a:srgbClr val="000000"/>
                </a:solidFill>
                <a:latin typeface="Courier New" panose="02070309020205020404" pitchFamily="49" charset="0"/>
                <a:cs typeface="Courier New" panose="02070309020205020404" pitchFamily="49" charset="0"/>
              </a:rPr>
              <a:t>getInstance</a:t>
            </a:r>
            <a:r>
              <a:rPr lang="ru-RU" altLang="ru-RU" sz="1400" dirty="0" smtClean="0">
                <a:solidFill>
                  <a:srgbClr val="000000"/>
                </a:solidFill>
                <a:latin typeface="Courier New" panose="02070309020205020404" pitchFamily="49" charset="0"/>
                <a:cs typeface="Courier New" panose="02070309020205020404" pitchFamily="49" charset="0"/>
              </a:rPr>
              <a:t>();</a:t>
            </a:r>
            <a:endParaRPr lang="en-US" altLang="ru-RU" sz="1400" dirty="0" smtClean="0">
              <a:solidFill>
                <a:srgbClr val="000000"/>
              </a:solidFill>
              <a:latin typeface="Courier New" panose="02070309020205020404" pitchFamily="49" charset="0"/>
              <a:cs typeface="Courier New" panose="02070309020205020404" pitchFamily="49" charset="0"/>
            </a:endParaRPr>
          </a:p>
          <a:p>
            <a:pPr algn="l"/>
            <a:endParaRPr lang="en-US" altLang="ru-RU" sz="1400" dirty="0">
              <a:solidFill>
                <a:srgbClr val="000000"/>
              </a:solidFill>
              <a:latin typeface="Courier New" panose="02070309020205020404" pitchFamily="49" charset="0"/>
              <a:cs typeface="Courier New" panose="02070309020205020404" pitchFamily="49" charset="0"/>
            </a:endParaRPr>
          </a:p>
          <a:p>
            <a:pPr algn="l"/>
            <a:r>
              <a:rPr lang="en-US" sz="1600" dirty="0" smtClean="0">
                <a:solidFill>
                  <a:schemeClr val="tx1"/>
                </a:solidFill>
              </a:rPr>
              <a:t>The code above takes care about getting appropriate TG implementation, downloading the latest TCL API and setting up the environment</a:t>
            </a:r>
            <a:r>
              <a:rPr lang="en-US" sz="1400" dirty="0" smtClean="0">
                <a:solidFill>
                  <a:schemeClr val="tx1"/>
                </a:solidFill>
              </a:rPr>
              <a:t>.</a:t>
            </a:r>
          </a:p>
          <a:p>
            <a:pPr algn="l"/>
            <a:endParaRPr lang="en-US" sz="1400" dirty="0">
              <a:solidFill>
                <a:schemeClr val="tx1"/>
              </a:solidFill>
            </a:endParaRPr>
          </a:p>
          <a:p>
            <a:pPr algn="l"/>
            <a:endParaRPr lang="en-US" sz="1400" dirty="0" smtClean="0">
              <a:solidFill>
                <a:schemeClr val="tx1"/>
              </a:solidFill>
            </a:endParaRPr>
          </a:p>
          <a:p>
            <a:pPr algn="l"/>
            <a:endParaRPr lang="ru-RU" altLang="ru-RU" sz="1400" dirty="0">
              <a:solidFill>
                <a:schemeClr val="tx1"/>
              </a:solidFill>
              <a:latin typeface="Arial" panose="020B0604020202020204" pitchFamily="34" charset="0"/>
            </a:endParaRPr>
          </a:p>
          <a:p>
            <a:pPr algn="l"/>
            <a:endParaRPr lang="en-US" sz="1800" dirty="0">
              <a:solidFill>
                <a:schemeClr val="tx1"/>
              </a:solidFill>
            </a:endParaRPr>
          </a:p>
          <a:p>
            <a:pPr algn="l"/>
            <a:endParaRPr lang="ru-RU" sz="1800" dirty="0">
              <a:solidFill>
                <a:schemeClr val="tx1"/>
              </a:solidFill>
            </a:endParaRPr>
          </a:p>
        </p:txBody>
      </p:sp>
    </p:spTree>
    <p:extLst>
      <p:ext uri="{BB962C8B-B14F-4D97-AF65-F5344CB8AC3E}">
        <p14:creationId xmlns:p14="http://schemas.microsoft.com/office/powerpoint/2010/main" val="77146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Port allocation</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a:solidFill>
                  <a:schemeClr val="tx1"/>
                </a:solidFill>
              </a:rPr>
              <a:t>The first step towards configuring traffic is to allocate the traffic generator ports that should be used.</a:t>
            </a:r>
          </a:p>
          <a:p>
            <a:pPr algn="l"/>
            <a:endParaRPr lang="en-US" sz="1800" dirty="0" smtClean="0">
              <a:solidFill>
                <a:schemeClr val="tx1"/>
              </a:solidFill>
            </a:endParaRPr>
          </a:p>
          <a:p>
            <a:pPr algn="l"/>
            <a:r>
              <a:rPr lang="en-US" sz="1800" dirty="0" smtClean="0">
                <a:solidFill>
                  <a:schemeClr val="tx1"/>
                </a:solidFill>
              </a:rPr>
              <a:t>In case if </a:t>
            </a:r>
            <a:r>
              <a:rPr lang="en-US" sz="1800" dirty="0" err="1" smtClean="0">
                <a:solidFill>
                  <a:schemeClr val="tx1"/>
                </a:solidFill>
              </a:rPr>
              <a:t>ebs</a:t>
            </a:r>
            <a:r>
              <a:rPr lang="en-US" sz="1800" dirty="0" smtClean="0">
                <a:solidFill>
                  <a:schemeClr val="tx1"/>
                </a:solidFill>
              </a:rPr>
              <a:t>-properties are used, no additional information is needed.</a:t>
            </a:r>
            <a:endParaRPr lang="en-US" sz="1800" dirty="0">
              <a:solidFill>
                <a:schemeClr val="tx1"/>
              </a:solidFill>
            </a:endParaRPr>
          </a:p>
          <a:p>
            <a:pPr algn="l"/>
            <a:endParaRPr lang="en-US" sz="1800" dirty="0">
              <a:solidFill>
                <a:schemeClr val="tx1"/>
              </a:solidFill>
            </a:endParaRPr>
          </a:p>
          <a:p>
            <a:pPr lvl="0" algn="l" eaLnBrk="0" fontAlgn="base" hangingPunct="0">
              <a:spcBef>
                <a:spcPct val="0"/>
              </a:spcBef>
              <a:spcAft>
                <a:spcPct val="0"/>
              </a:spcAft>
            </a:pPr>
            <a:r>
              <a:rPr lang="ru-RU" altLang="ru-RU" sz="1400" dirty="0" err="1" smtClean="0">
                <a:solidFill>
                  <a:srgbClr val="000000"/>
                </a:solidFill>
                <a:latin typeface="Courier New" panose="02070309020205020404" pitchFamily="49" charset="0"/>
                <a:cs typeface="Courier New" panose="02070309020205020404" pitchFamily="49" charset="0"/>
              </a:rPr>
              <a:t>TrafficGeneratorInterface</a:t>
            </a:r>
            <a:r>
              <a:rPr lang="ru-RU" altLang="ru-RU" sz="1400" dirty="0" smtClean="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tgInterface</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TrafficGeneratorProperties.getTrafficGeneratorInterface</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bladeInterface</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err="1">
                <a:solidFill>
                  <a:srgbClr val="000000"/>
                </a:solidFill>
                <a:latin typeface="Courier New" panose="02070309020205020404" pitchFamily="49" charset="0"/>
                <a:cs typeface="Courier New" panose="02070309020205020404" pitchFamily="49" charset="0"/>
              </a:rPr>
              <a:t>TrafficGeneratorPort</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tgPort</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tg.allocatePort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b="1" dirty="0" err="1">
                <a:solidFill>
                  <a:srgbClr val="660E7A"/>
                </a:solidFill>
                <a:latin typeface="Courier New" panose="02070309020205020404" pitchFamily="49" charset="0"/>
                <a:cs typeface="Courier New" panose="02070309020205020404" pitchFamily="49" charset="0"/>
              </a:rPr>
              <a:t>tgInterface</a:t>
            </a:r>
            <a:r>
              <a:rPr lang="ru-RU" altLang="ru-RU" sz="1400" dirty="0">
                <a:solidFill>
                  <a:srgbClr val="000000"/>
                </a:solidFill>
                <a:latin typeface="Courier New" panose="02070309020205020404" pitchFamily="49" charset="0"/>
                <a:cs typeface="Courier New" panose="02070309020205020404" pitchFamily="49" charset="0"/>
              </a:rPr>
              <a:t>);</a:t>
            </a:r>
            <a:endParaRPr lang="ru-RU" altLang="ru-RU" sz="1400" dirty="0">
              <a:solidFill>
                <a:schemeClr val="tx1"/>
              </a:solidFill>
              <a:latin typeface="Arial" panose="020B0604020202020204" pitchFamily="34" charset="0"/>
            </a:endParaRPr>
          </a:p>
          <a:p>
            <a:pPr algn="l"/>
            <a:endParaRPr lang="en-US" sz="1800" dirty="0">
              <a:solidFill>
                <a:schemeClr val="tx1"/>
              </a:solidFill>
            </a:endParaRPr>
          </a:p>
          <a:p>
            <a:pPr algn="l"/>
            <a:r>
              <a:rPr lang="en-US" sz="1800" dirty="0" smtClean="0">
                <a:solidFill>
                  <a:schemeClr val="tx1"/>
                </a:solidFill>
              </a:rPr>
              <a:t>The </a:t>
            </a:r>
            <a:r>
              <a:rPr lang="en-US" sz="1800" dirty="0">
                <a:solidFill>
                  <a:schemeClr val="tx1"/>
                </a:solidFill>
              </a:rPr>
              <a:t>first time a port is allocated on a traffic generator chassis a connection will be established. This connection will be re-used during allocation of any subsequent port allocations on the same traffic generator. Port allocation may fail because of network access limitations, incorrect information regarding TCL API location or version, or if the port is already occupied by another user. </a:t>
            </a:r>
            <a:endParaRPr lang="en-US" sz="1800" dirty="0" smtClean="0">
              <a:solidFill>
                <a:schemeClr val="tx1"/>
              </a:solidFill>
            </a:endParaRPr>
          </a:p>
          <a:p>
            <a:pPr algn="l"/>
            <a:endParaRPr lang="en-US" sz="1800" dirty="0" smtClean="0">
              <a:solidFill>
                <a:schemeClr val="tx1"/>
              </a:solidFill>
            </a:endParaRPr>
          </a:p>
          <a:p>
            <a:pPr algn="l"/>
            <a:r>
              <a:rPr lang="en-US" sz="1800" dirty="0" smtClean="0">
                <a:solidFill>
                  <a:srgbClr val="FF0000"/>
                </a:solidFill>
              </a:rPr>
              <a:t>The TG has to be disconnected safely even if test case failed or crashed with exception. </a:t>
            </a:r>
          </a:p>
          <a:p>
            <a:pPr algn="l"/>
            <a:endParaRPr lang="en-US" sz="1800" dirty="0">
              <a:solidFill>
                <a:srgbClr val="FF0000"/>
              </a:solidFill>
            </a:endParaRPr>
          </a:p>
          <a:p>
            <a:pPr algn="l"/>
            <a:r>
              <a:rPr lang="en-US" altLang="ru-RU" sz="1400" dirty="0" smtClean="0">
                <a:solidFill>
                  <a:srgbClr val="000000"/>
                </a:solidFill>
                <a:latin typeface="Courier New" panose="02070309020205020404" pitchFamily="49" charset="0"/>
                <a:cs typeface="Courier New" panose="02070309020205020404" pitchFamily="49" charset="0"/>
              </a:rPr>
              <a:t>t</a:t>
            </a:r>
            <a:r>
              <a:rPr lang="ru-RU" altLang="ru-RU" sz="1400" dirty="0" smtClean="0">
                <a:solidFill>
                  <a:srgbClr val="000000"/>
                </a:solidFill>
                <a:latin typeface="Courier New" panose="02070309020205020404" pitchFamily="49" charset="0"/>
                <a:cs typeface="Courier New" panose="02070309020205020404" pitchFamily="49" charset="0"/>
              </a:rPr>
              <a:t>g</a:t>
            </a:r>
            <a:r>
              <a:rPr lang="en-US" altLang="ru-RU" sz="1400" dirty="0" smtClean="0">
                <a:solidFill>
                  <a:srgbClr val="000000"/>
                </a:solidFill>
                <a:latin typeface="Courier New" panose="02070309020205020404" pitchFamily="49" charset="0"/>
                <a:cs typeface="Courier New" panose="02070309020205020404" pitchFamily="49" charset="0"/>
              </a:rPr>
              <a:t>.disconnect();</a:t>
            </a:r>
          </a:p>
        </p:txBody>
      </p:sp>
    </p:spTree>
    <p:extLst>
      <p:ext uri="{BB962C8B-B14F-4D97-AF65-F5344CB8AC3E}">
        <p14:creationId xmlns:p14="http://schemas.microsoft.com/office/powerpoint/2010/main" val="3465395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Stream configuration</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fontScale="92500" lnSpcReduction="10000"/>
          </a:bodyPr>
          <a:lstStyle/>
          <a:p>
            <a:pPr algn="l"/>
            <a:r>
              <a:rPr lang="en-US" sz="1800" dirty="0">
                <a:solidFill>
                  <a:schemeClr val="tx1"/>
                </a:solidFill>
              </a:rPr>
              <a:t>Stream configuration</a:t>
            </a:r>
          </a:p>
          <a:p>
            <a:pPr algn="l"/>
            <a:endParaRPr lang="en-US" sz="1800" dirty="0">
              <a:solidFill>
                <a:schemeClr val="tx1"/>
              </a:solidFill>
            </a:endParaRPr>
          </a:p>
          <a:p>
            <a:pPr algn="l"/>
            <a:r>
              <a:rPr lang="en-US" sz="1800" dirty="0">
                <a:solidFill>
                  <a:schemeClr val="tx1"/>
                </a:solidFill>
              </a:rPr>
              <a:t>Traffic generator streams are created per port and can be modified individually</a:t>
            </a:r>
            <a:r>
              <a:rPr lang="en-US" sz="1800" dirty="0" smtClean="0">
                <a:solidFill>
                  <a:schemeClr val="tx1"/>
                </a:solidFill>
              </a:rPr>
              <a:t>.</a:t>
            </a:r>
          </a:p>
          <a:p>
            <a:pPr algn="l"/>
            <a:endParaRPr lang="en-US" sz="1800" dirty="0">
              <a:solidFill>
                <a:schemeClr val="tx1"/>
              </a:solidFill>
            </a:endParaRPr>
          </a:p>
          <a:p>
            <a:pPr algn="l"/>
            <a:r>
              <a:rPr lang="ru-RU" altLang="ru-RU" sz="1500" dirty="0" err="1">
                <a:solidFill>
                  <a:srgbClr val="000000"/>
                </a:solidFill>
                <a:latin typeface="Courier New" panose="02070309020205020404" pitchFamily="49" charset="0"/>
                <a:cs typeface="Courier New" panose="02070309020205020404" pitchFamily="49" charset="0"/>
              </a:rPr>
              <a:t>TrafficGeneratorStream</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a:solidFill>
                  <a:srgbClr val="000000"/>
                </a:solidFill>
                <a:latin typeface="Courier New" panose="02070309020205020404" pitchFamily="49" charset="0"/>
                <a:cs typeface="Courier New" panose="02070309020205020404" pitchFamily="49" charset="0"/>
              </a:rPr>
              <a:t>stream</a:t>
            </a:r>
            <a:r>
              <a:rPr lang="ru-RU" altLang="ru-RU" sz="1500" dirty="0">
                <a:solidFill>
                  <a:srgbClr val="000000"/>
                </a:solidFill>
                <a:latin typeface="Courier New" panose="02070309020205020404" pitchFamily="49" charset="0"/>
                <a:cs typeface="Courier New" panose="02070309020205020404" pitchFamily="49" charset="0"/>
              </a:rPr>
              <a:t> = </a:t>
            </a:r>
            <a:r>
              <a:rPr lang="ru-RU" altLang="ru-RU" sz="1500" dirty="0" err="1">
                <a:solidFill>
                  <a:srgbClr val="000000"/>
                </a:solidFill>
                <a:latin typeface="Courier New" panose="02070309020205020404" pitchFamily="49" charset="0"/>
                <a:cs typeface="Courier New" panose="02070309020205020404" pitchFamily="49" charset="0"/>
              </a:rPr>
              <a:t>tg.createStream</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tgPort</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smtClean="0">
                <a:solidFill>
                  <a:srgbClr val="000000"/>
                </a:solidFill>
                <a:latin typeface="Courier New" panose="02070309020205020404" pitchFamily="49" charset="0"/>
                <a:cs typeface="Courier New" panose="02070309020205020404" pitchFamily="49" charset="0"/>
              </a:rPr>
              <a:t>frameSize</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a:solidFill>
                  <a:srgbClr val="000000"/>
                </a:solidFill>
                <a:latin typeface="Courier New" panose="02070309020205020404" pitchFamily="49" charset="0"/>
                <a:cs typeface="Courier New" panose="02070309020205020404" pitchFamily="49" charset="0"/>
              </a:rPr>
              <a:t>fps</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en-US" altLang="ru-RU" sz="15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Protocol objects are used to configure the header fields of packets in a stream.</a:t>
            </a:r>
          </a:p>
          <a:p>
            <a:pPr algn="l"/>
            <a:endParaRPr lang="en-US" sz="1800" dirty="0">
              <a:solidFill>
                <a:schemeClr val="tx1"/>
              </a:solidFill>
            </a:endParaRPr>
          </a:p>
          <a:p>
            <a:pPr algn="l"/>
            <a:r>
              <a:rPr lang="ru-RU" altLang="ru-RU" sz="1500" dirty="0">
                <a:solidFill>
                  <a:srgbClr val="000000"/>
                </a:solidFill>
                <a:latin typeface="Courier New" panose="02070309020205020404" pitchFamily="49" charset="0"/>
                <a:cs typeface="Courier New" panose="02070309020205020404" pitchFamily="49" charset="0"/>
              </a:rPr>
              <a:t>Ipv4 </a:t>
            </a:r>
            <a:r>
              <a:rPr lang="ru-RU" altLang="ru-RU" sz="1500" dirty="0" err="1">
                <a:solidFill>
                  <a:srgbClr val="000000"/>
                </a:solidFill>
                <a:latin typeface="Courier New" panose="02070309020205020404" pitchFamily="49" charset="0"/>
                <a:cs typeface="Courier New" panose="02070309020205020404" pitchFamily="49" charset="0"/>
              </a:rPr>
              <a:t>ip</a:t>
            </a:r>
            <a:r>
              <a:rPr lang="ru-RU" altLang="ru-RU" sz="1500" dirty="0">
                <a:solidFill>
                  <a:srgbClr val="000000"/>
                </a:solidFill>
                <a:latin typeface="Courier New" panose="02070309020205020404" pitchFamily="49" charset="0"/>
                <a:cs typeface="Courier New" panose="02070309020205020404" pitchFamily="49" charset="0"/>
              </a:rPr>
              <a:t> = </a:t>
            </a:r>
            <a:r>
              <a:rPr lang="ru-RU" altLang="ru-RU" sz="1500" b="1" dirty="0" err="1">
                <a:solidFill>
                  <a:srgbClr val="000080"/>
                </a:solidFill>
                <a:latin typeface="Courier New" panose="02070309020205020404" pitchFamily="49" charset="0"/>
                <a:cs typeface="Courier New" panose="02070309020205020404" pitchFamily="49" charset="0"/>
              </a:rPr>
              <a:t>new</a:t>
            </a:r>
            <a:r>
              <a:rPr lang="ru-RU" altLang="ru-RU" sz="1500" b="1" dirty="0">
                <a:solidFill>
                  <a:srgbClr val="000080"/>
                </a:solidFill>
                <a:latin typeface="Courier New" panose="02070309020205020404" pitchFamily="49" charset="0"/>
                <a:cs typeface="Courier New" panose="02070309020205020404" pitchFamily="49" charset="0"/>
              </a:rPr>
              <a:t> </a:t>
            </a:r>
            <a:r>
              <a:rPr lang="ru-RU" altLang="ru-RU" sz="1500" dirty="0">
                <a:solidFill>
                  <a:srgbClr val="000000"/>
                </a:solidFill>
                <a:latin typeface="Courier New" panose="02070309020205020404" pitchFamily="49" charset="0"/>
                <a:cs typeface="Courier New" panose="02070309020205020404" pitchFamily="49" charset="0"/>
              </a:rPr>
              <a:t>Ipv4();</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ip.setDestinationAddress</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destinationIp</a:t>
            </a:r>
            <a:r>
              <a:rPr lang="ru-RU" altLang="ru-RU" sz="1500" dirty="0">
                <a:solidFill>
                  <a:srgbClr val="000000"/>
                </a:solidFill>
                <a:latin typeface="Courier New" panose="02070309020205020404" pitchFamily="49" charset="0"/>
                <a:cs typeface="Courier New" panose="02070309020205020404" pitchFamily="49" charset="0"/>
              </a:rPr>
              <a:t>);</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ip.setSourceAddress</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sourceIp</a:t>
            </a:r>
            <a:r>
              <a:rPr lang="ru-RU" altLang="ru-RU" sz="1500" dirty="0">
                <a:solidFill>
                  <a:srgbClr val="000000"/>
                </a:solidFill>
                <a:latin typeface="Courier New" panose="02070309020205020404" pitchFamily="49" charset="0"/>
                <a:cs typeface="Courier New" panose="02070309020205020404" pitchFamily="49" charset="0"/>
              </a:rPr>
              <a:t>);</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stream.addProtocol</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ip</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en-US" altLang="ru-RU" sz="15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Traffic generator defaults will be used for all values that are not explicitly configured. If destination MAC address has not been defined but IPv4 has been added to the configuration ARP will be used to resolve the destination.</a:t>
            </a:r>
          </a:p>
          <a:p>
            <a:pPr algn="l"/>
            <a:endParaRPr lang="en-US" sz="1800" dirty="0">
              <a:solidFill>
                <a:schemeClr val="tx1"/>
              </a:solidFill>
            </a:endParaRPr>
          </a:p>
          <a:p>
            <a:pPr algn="l"/>
            <a:r>
              <a:rPr lang="en-US" sz="1800" dirty="0">
                <a:solidFill>
                  <a:schemeClr val="tx1"/>
                </a:solidFill>
              </a:rPr>
              <a:t>To actually configure the stream on the traffic generator(s) the configuration must be committed. This should only be done once before starting traffic the first time, or after re-configuration, to save time during test execution.</a:t>
            </a:r>
          </a:p>
          <a:p>
            <a:pPr algn="l"/>
            <a:endParaRPr lang="en-US" sz="1500" dirty="0" smtClean="0">
              <a:solidFill>
                <a:schemeClr val="tx1"/>
              </a:solidFill>
            </a:endParaRPr>
          </a:p>
          <a:p>
            <a:pPr lvl="0" algn="l" eaLnBrk="0" fontAlgn="base" hangingPunct="0">
              <a:spcBef>
                <a:spcPct val="0"/>
              </a:spcBef>
              <a:spcAft>
                <a:spcPct val="0"/>
              </a:spcAft>
            </a:pPr>
            <a:r>
              <a:rPr lang="en-US" sz="1500" dirty="0" smtClean="0">
                <a:solidFill>
                  <a:schemeClr val="tx1"/>
                </a:solidFill>
              </a:rPr>
              <a:t> </a:t>
            </a:r>
            <a:r>
              <a:rPr lang="ru-RU" altLang="ru-RU" sz="1500" dirty="0" err="1" smtClean="0">
                <a:solidFill>
                  <a:srgbClr val="000000"/>
                </a:solidFill>
                <a:latin typeface="Courier New" panose="02070309020205020404" pitchFamily="49" charset="0"/>
                <a:cs typeface="Courier New" panose="02070309020205020404" pitchFamily="49" charset="0"/>
              </a:rPr>
              <a:t>tg.commitConfiguration</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ru-RU" altLang="ru-RU" sz="15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33737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Stream configuration</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fontScale="92500" lnSpcReduction="10000"/>
          </a:bodyPr>
          <a:lstStyle/>
          <a:p>
            <a:pPr algn="l"/>
            <a:r>
              <a:rPr lang="en-US" sz="1800" dirty="0">
                <a:solidFill>
                  <a:schemeClr val="tx1"/>
                </a:solidFill>
              </a:rPr>
              <a:t>Stream configuration</a:t>
            </a:r>
          </a:p>
          <a:p>
            <a:pPr algn="l"/>
            <a:endParaRPr lang="en-US" sz="1800" dirty="0">
              <a:solidFill>
                <a:schemeClr val="tx1"/>
              </a:solidFill>
            </a:endParaRPr>
          </a:p>
          <a:p>
            <a:pPr algn="l"/>
            <a:r>
              <a:rPr lang="en-US" sz="1800" dirty="0">
                <a:solidFill>
                  <a:schemeClr val="tx1"/>
                </a:solidFill>
              </a:rPr>
              <a:t>Traffic generator streams are created per port and can be modified individually</a:t>
            </a:r>
            <a:r>
              <a:rPr lang="en-US" sz="1800" dirty="0" smtClean="0">
                <a:solidFill>
                  <a:schemeClr val="tx1"/>
                </a:solidFill>
              </a:rPr>
              <a:t>.</a:t>
            </a:r>
          </a:p>
          <a:p>
            <a:pPr algn="l"/>
            <a:endParaRPr lang="en-US" sz="1800" dirty="0">
              <a:solidFill>
                <a:schemeClr val="tx1"/>
              </a:solidFill>
            </a:endParaRPr>
          </a:p>
          <a:p>
            <a:pPr algn="l"/>
            <a:r>
              <a:rPr lang="ru-RU" altLang="ru-RU" sz="1500" dirty="0" err="1">
                <a:solidFill>
                  <a:srgbClr val="000000"/>
                </a:solidFill>
                <a:latin typeface="Courier New" panose="02070309020205020404" pitchFamily="49" charset="0"/>
                <a:cs typeface="Courier New" panose="02070309020205020404" pitchFamily="49" charset="0"/>
              </a:rPr>
              <a:t>TrafficGeneratorStream</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a:solidFill>
                  <a:srgbClr val="000000"/>
                </a:solidFill>
                <a:latin typeface="Courier New" panose="02070309020205020404" pitchFamily="49" charset="0"/>
                <a:cs typeface="Courier New" panose="02070309020205020404" pitchFamily="49" charset="0"/>
              </a:rPr>
              <a:t>stream</a:t>
            </a:r>
            <a:r>
              <a:rPr lang="ru-RU" altLang="ru-RU" sz="1500" dirty="0">
                <a:solidFill>
                  <a:srgbClr val="000000"/>
                </a:solidFill>
                <a:latin typeface="Courier New" panose="02070309020205020404" pitchFamily="49" charset="0"/>
                <a:cs typeface="Courier New" panose="02070309020205020404" pitchFamily="49" charset="0"/>
              </a:rPr>
              <a:t> = </a:t>
            </a:r>
            <a:r>
              <a:rPr lang="ru-RU" altLang="ru-RU" sz="1500" dirty="0" err="1">
                <a:solidFill>
                  <a:srgbClr val="000000"/>
                </a:solidFill>
                <a:latin typeface="Courier New" panose="02070309020205020404" pitchFamily="49" charset="0"/>
                <a:cs typeface="Courier New" panose="02070309020205020404" pitchFamily="49" charset="0"/>
              </a:rPr>
              <a:t>tg.createStream</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tgPort</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smtClean="0">
                <a:solidFill>
                  <a:srgbClr val="000000"/>
                </a:solidFill>
                <a:latin typeface="Courier New" panose="02070309020205020404" pitchFamily="49" charset="0"/>
                <a:cs typeface="Courier New" panose="02070309020205020404" pitchFamily="49" charset="0"/>
              </a:rPr>
              <a:t>frameSize</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a:solidFill>
                  <a:srgbClr val="000000"/>
                </a:solidFill>
                <a:latin typeface="Courier New" panose="02070309020205020404" pitchFamily="49" charset="0"/>
                <a:cs typeface="Courier New" panose="02070309020205020404" pitchFamily="49" charset="0"/>
              </a:rPr>
              <a:t>fps</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en-US" altLang="ru-RU" sz="15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Protocol objects are used to configure the header fields of packets in a stream.</a:t>
            </a:r>
          </a:p>
          <a:p>
            <a:pPr algn="l"/>
            <a:endParaRPr lang="en-US" sz="1800" dirty="0">
              <a:solidFill>
                <a:schemeClr val="tx1"/>
              </a:solidFill>
            </a:endParaRPr>
          </a:p>
          <a:p>
            <a:pPr algn="l"/>
            <a:r>
              <a:rPr lang="ru-RU" altLang="ru-RU" sz="1500" dirty="0">
                <a:solidFill>
                  <a:srgbClr val="000000"/>
                </a:solidFill>
                <a:latin typeface="Courier New" panose="02070309020205020404" pitchFamily="49" charset="0"/>
                <a:cs typeface="Courier New" panose="02070309020205020404" pitchFamily="49" charset="0"/>
              </a:rPr>
              <a:t>Ipv4 </a:t>
            </a:r>
            <a:r>
              <a:rPr lang="ru-RU" altLang="ru-RU" sz="1500" dirty="0" err="1">
                <a:solidFill>
                  <a:srgbClr val="000000"/>
                </a:solidFill>
                <a:latin typeface="Courier New" panose="02070309020205020404" pitchFamily="49" charset="0"/>
                <a:cs typeface="Courier New" panose="02070309020205020404" pitchFamily="49" charset="0"/>
              </a:rPr>
              <a:t>ip</a:t>
            </a:r>
            <a:r>
              <a:rPr lang="ru-RU" altLang="ru-RU" sz="1500" dirty="0">
                <a:solidFill>
                  <a:srgbClr val="000000"/>
                </a:solidFill>
                <a:latin typeface="Courier New" panose="02070309020205020404" pitchFamily="49" charset="0"/>
                <a:cs typeface="Courier New" panose="02070309020205020404" pitchFamily="49" charset="0"/>
              </a:rPr>
              <a:t> = </a:t>
            </a:r>
            <a:r>
              <a:rPr lang="ru-RU" altLang="ru-RU" sz="1500" b="1" dirty="0" err="1">
                <a:solidFill>
                  <a:srgbClr val="000080"/>
                </a:solidFill>
                <a:latin typeface="Courier New" panose="02070309020205020404" pitchFamily="49" charset="0"/>
                <a:cs typeface="Courier New" panose="02070309020205020404" pitchFamily="49" charset="0"/>
              </a:rPr>
              <a:t>new</a:t>
            </a:r>
            <a:r>
              <a:rPr lang="ru-RU" altLang="ru-RU" sz="1500" b="1" dirty="0">
                <a:solidFill>
                  <a:srgbClr val="000080"/>
                </a:solidFill>
                <a:latin typeface="Courier New" panose="02070309020205020404" pitchFamily="49" charset="0"/>
                <a:cs typeface="Courier New" panose="02070309020205020404" pitchFamily="49" charset="0"/>
              </a:rPr>
              <a:t> </a:t>
            </a:r>
            <a:r>
              <a:rPr lang="ru-RU" altLang="ru-RU" sz="1500" dirty="0">
                <a:solidFill>
                  <a:srgbClr val="000000"/>
                </a:solidFill>
                <a:latin typeface="Courier New" panose="02070309020205020404" pitchFamily="49" charset="0"/>
                <a:cs typeface="Courier New" panose="02070309020205020404" pitchFamily="49" charset="0"/>
              </a:rPr>
              <a:t>Ipv4();</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ip.setDestinationAddress</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destinationIp</a:t>
            </a:r>
            <a:r>
              <a:rPr lang="ru-RU" altLang="ru-RU" sz="1500" dirty="0">
                <a:solidFill>
                  <a:srgbClr val="000000"/>
                </a:solidFill>
                <a:latin typeface="Courier New" panose="02070309020205020404" pitchFamily="49" charset="0"/>
                <a:cs typeface="Courier New" panose="02070309020205020404" pitchFamily="49" charset="0"/>
              </a:rPr>
              <a:t>);</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ip.setSourceAddress</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sourceIp</a:t>
            </a:r>
            <a:r>
              <a:rPr lang="ru-RU" altLang="ru-RU" sz="1500" dirty="0">
                <a:solidFill>
                  <a:srgbClr val="000000"/>
                </a:solidFill>
                <a:latin typeface="Courier New" panose="02070309020205020404" pitchFamily="49" charset="0"/>
                <a:cs typeface="Courier New" panose="02070309020205020404" pitchFamily="49" charset="0"/>
              </a:rPr>
              <a:t>);</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stream.addProtocol</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ip</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en-US" altLang="ru-RU" sz="15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Traffic generator defaults will be used for all values that are not explicitly configured. If destination MAC address has not been defined but IPv4 has been added to the configuration ARP will be used to resolve the destination.</a:t>
            </a:r>
          </a:p>
          <a:p>
            <a:pPr algn="l"/>
            <a:endParaRPr lang="en-US" sz="1800" dirty="0">
              <a:solidFill>
                <a:schemeClr val="tx1"/>
              </a:solidFill>
            </a:endParaRPr>
          </a:p>
          <a:p>
            <a:pPr algn="l"/>
            <a:r>
              <a:rPr lang="en-US" sz="1800" dirty="0">
                <a:solidFill>
                  <a:srgbClr val="FF0000"/>
                </a:solidFill>
              </a:rPr>
              <a:t>To actually configure the stream on the traffic generator(s) the configuration must be committed. This should only be done once before starting traffic the first time, or after re-configuration, to save time during test execution.</a:t>
            </a:r>
          </a:p>
          <a:p>
            <a:pPr algn="l"/>
            <a:endParaRPr lang="en-US" sz="1500" dirty="0" smtClean="0">
              <a:solidFill>
                <a:schemeClr val="tx1"/>
              </a:solidFill>
            </a:endParaRPr>
          </a:p>
          <a:p>
            <a:pPr lvl="0" algn="l" eaLnBrk="0" fontAlgn="base" hangingPunct="0">
              <a:spcBef>
                <a:spcPct val="0"/>
              </a:spcBef>
              <a:spcAft>
                <a:spcPct val="0"/>
              </a:spcAft>
            </a:pPr>
            <a:r>
              <a:rPr lang="en-US" sz="1500" dirty="0" smtClean="0">
                <a:solidFill>
                  <a:schemeClr val="tx1"/>
                </a:solidFill>
              </a:rPr>
              <a:t> </a:t>
            </a:r>
            <a:r>
              <a:rPr lang="ru-RU" altLang="ru-RU" sz="1500" dirty="0" err="1" smtClean="0">
                <a:solidFill>
                  <a:srgbClr val="000000"/>
                </a:solidFill>
                <a:latin typeface="Courier New" panose="02070309020205020404" pitchFamily="49" charset="0"/>
                <a:cs typeface="Courier New" panose="02070309020205020404" pitchFamily="49" charset="0"/>
              </a:rPr>
              <a:t>tg.commitConfiguration</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ru-RU" altLang="ru-RU" sz="1500" dirty="0">
              <a:solidFill>
                <a:schemeClr val="tx1"/>
              </a:solidFill>
              <a:latin typeface="Arial" panose="020B0604020202020204" pitchFamily="34" charset="0"/>
            </a:endParaRPr>
          </a:p>
        </p:txBody>
      </p:sp>
    </p:spTree>
    <p:extLst>
      <p:ext uri="{BB962C8B-B14F-4D97-AF65-F5344CB8AC3E}">
        <p14:creationId xmlns:p14="http://schemas.microsoft.com/office/powerpoint/2010/main" val="2589170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13785</TotalTime>
  <Words>587</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Тема Office</vt:lpstr>
      <vt:lpstr>Background traffic plugin</vt:lpstr>
      <vt:lpstr>What is it</vt:lpstr>
      <vt:lpstr>Configuration set up</vt:lpstr>
      <vt:lpstr>bat.xml</vt:lpstr>
      <vt:lpstr>Entry points</vt:lpstr>
      <vt:lpstr>How to create TG instance</vt:lpstr>
      <vt:lpstr>Port allocation</vt:lpstr>
      <vt:lpstr>Stream configuration</vt:lpstr>
      <vt:lpstr>Stream configuration</vt:lpstr>
      <vt:lpstr>Running traffic</vt:lpstr>
      <vt:lpstr>Statistic counters</vt:lpstr>
      <vt:lpstr>Statistic collection</vt:lpstr>
      <vt:lpstr>TG properties</vt:lpstr>
      <vt:lpstr>TG properties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Lambdas</dc:title>
  <cp:lastModifiedBy>Martynichev, Alexandr *Tieto*</cp:lastModifiedBy>
  <cp:revision>69</cp:revision>
  <dcterms:modified xsi:type="dcterms:W3CDTF">2018-10-12T16:19:58Z</dcterms:modified>
</cp:coreProperties>
</file>