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6" r:id="rId4"/>
    <p:sldId id="260" r:id="rId5"/>
    <p:sldId id="259" r:id="rId6"/>
    <p:sldId id="290" r:id="rId7"/>
    <p:sldId id="291" r:id="rId8"/>
    <p:sldId id="292" r:id="rId9"/>
    <p:sldId id="293" r:id="rId10"/>
    <p:sldId id="294" r:id="rId11"/>
    <p:sldId id="266" r:id="rId12"/>
    <p:sldId id="269" r:id="rId13"/>
    <p:sldId id="267" r:id="rId14"/>
    <p:sldId id="268" r:id="rId15"/>
    <p:sldId id="270" r:id="rId16"/>
    <p:sldId id="271" r:id="rId17"/>
    <p:sldId id="274" r:id="rId18"/>
    <p:sldId id="272" r:id="rId19"/>
    <p:sldId id="275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6" r:id="rId31"/>
    <p:sldId id="289" r:id="rId32"/>
    <p:sldId id="296" r:id="rId33"/>
    <p:sldId id="288" r:id="rId34"/>
    <p:sldId id="285" r:id="rId35"/>
    <p:sldId id="29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6011-5AD1-4EEA-8015-1498334D3CF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B9714-9F14-40D5-B135-D9518C66C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7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4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plicate_code" TargetMode="External"/><Relationship Id="rId2" Type="http://schemas.openxmlformats.org/officeDocument/2006/relationships/hyperlink" Target="https://www.artima.com/intv/dry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Code design principals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96752"/>
            <a:ext cx="11377264" cy="46580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Why it is needed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OOP </a:t>
            </a:r>
            <a:r>
              <a:rPr lang="en-US" dirty="0" smtClean="0">
                <a:solidFill>
                  <a:schemeClr val="tx1"/>
                </a:solidFill>
              </a:rPr>
              <a:t>principals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DRY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SOLID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Coupling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Cohesion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patterns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and configuration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Fail fast and fail safe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Best practices list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style conventions</a:t>
            </a: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SOLID principals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SOLID is one of the most popular sets of design principles in object-oriented software development. It’s a mnemonic acronym for the following five design principles: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ingle Responsibility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pen/Closed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L</a:t>
            </a:r>
            <a:r>
              <a:rPr lang="en-US" sz="2000" dirty="0" err="1">
                <a:solidFill>
                  <a:schemeClr val="tx1"/>
                </a:solidFill>
              </a:rPr>
              <a:t>iskov</a:t>
            </a:r>
            <a:r>
              <a:rPr lang="en-US" sz="2000" dirty="0">
                <a:solidFill>
                  <a:schemeClr val="tx1"/>
                </a:solidFill>
              </a:rPr>
              <a:t> Substitution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nterface Segregation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ependency Inversion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3"/>
          <p:cNvSpPr/>
          <p:nvPr/>
        </p:nvSpPr>
        <p:spPr>
          <a:xfrm>
            <a:off x="9120336" y="6214863"/>
            <a:ext cx="2439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https://en.wikipedia.org/wiki/SOLID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4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/>
              <a:t>Single Responsibility Principle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305256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 class should have one, and only one, reason to change.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crin\Desktop\solod dem\single_responsibility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Open close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9577064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Software components should be open for extension, but closed for modification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rin\Desktop\solod dem\openclosed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3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Liskov’s</a:t>
            </a:r>
            <a:r>
              <a:rPr lang="en-US" dirty="0" smtClean="0"/>
              <a:t> substitution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449272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Methods that use references to the base classes must be able to use the objects of the derived classes without knowing it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1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crin\Desktop\solod dem\liskov_substitut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5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Interface segregation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9649072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Many client specific interfaces are better than one general purpose interface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crin\Desktop\solod dem\interface_segregat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4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233248" cy="494610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High-level modules should not depend on low-level modules. Both should depend on abstractions.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Abstractions should not depend on details. Details should depend on abstractions.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9496" y="260649"/>
            <a:ext cx="9433048" cy="720080"/>
          </a:xfrm>
        </p:spPr>
        <p:txBody>
          <a:bodyPr>
            <a:no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do we need design principals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233248" cy="4320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Almost all tasks has already been solved and have a </a:t>
            </a:r>
            <a:r>
              <a:rPr lang="en-US" sz="2000" dirty="0" smtClean="0">
                <a:solidFill>
                  <a:schemeClr val="tx1"/>
                </a:solidFill>
              </a:rPr>
              <a:t>solution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0" y="198884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crin\Desktop\solod dem\dependency_invers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4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16124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Coupling </a:t>
            </a:r>
            <a:r>
              <a:rPr lang="en-US" sz="2000" dirty="0">
                <a:solidFill>
                  <a:schemeClr val="tx1"/>
                </a:solidFill>
              </a:rPr>
              <a:t>refers to the extent to which a class knows about the other </a:t>
            </a:r>
            <a:r>
              <a:rPr lang="en-US" sz="2000" dirty="0">
                <a:solidFill>
                  <a:schemeClr val="tx1"/>
                </a:solidFill>
              </a:rPr>
              <a:t>class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There are two types of coupling 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Tight Coupling(a bad programming design)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Loose Coupling(a good programming design)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6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161240" cy="561662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Cohesion refers to the extent to which a class is defined to do a specific specialized task. A class created with high cohesion is targeted towards a single specific purpose, rather than performing many different specific purposes.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There are two types of cohesion 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Low cohesion(a bad programming design)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High Cohesion(a good programming design)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0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124744"/>
            <a:ext cx="1116124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Law of Demeter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Law of Demeter (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) or the principle of least knowledge is a object-oriented software design principle. In its general form, the 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 is a specific case of loose coupling.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formal object form of the law can be summarized as: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method of an object may only call methods of: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The object itself.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 argument of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object created within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direct properties/fields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53173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in\Desktop\solod dem\1 QpcuKUJTM5d9kq7_ldk16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18" y="980729"/>
            <a:ext cx="6213327" cy="29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1384" y="3861048"/>
            <a:ext cx="11233248" cy="2616586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Law of Demeter (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) or the principle of least knowledge is a object-oriented software design principle. In its general form, the 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 is a specific case of loose coupling.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formal object form of the law can be summarized as: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method of an object may only call methods of: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The object itself.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 argument of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object created within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</a:t>
            </a:r>
            <a:r>
              <a:rPr lang="en-US" sz="2000" dirty="0">
                <a:solidFill>
                  <a:schemeClr val="tx1"/>
                </a:solidFill>
              </a:rPr>
              <a:t>direct </a:t>
            </a:r>
            <a:r>
              <a:rPr lang="en-US" sz="2000" dirty="0">
                <a:solidFill>
                  <a:schemeClr val="tx1"/>
                </a:solidFill>
              </a:rPr>
              <a:t>properties/fields of the object.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908720"/>
            <a:ext cx="168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Law of Demeter</a:t>
            </a:r>
          </a:p>
        </p:txBody>
      </p:sp>
    </p:spTree>
    <p:extLst>
      <p:ext uri="{BB962C8B-B14F-4D97-AF65-F5344CB8AC3E}">
        <p14:creationId xmlns:p14="http://schemas.microsoft.com/office/powerpoint/2010/main" val="265695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449272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Software </a:t>
            </a:r>
            <a:r>
              <a:rPr lang="en-US" sz="2000" dirty="0">
                <a:solidFill>
                  <a:schemeClr val="tx1"/>
                </a:solidFill>
              </a:rPr>
              <a:t>design pattern is a general, reusable solution to a commonly occurring problem within a given context in software design.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 </a:t>
            </a:r>
          </a:p>
        </p:txBody>
      </p:sp>
    </p:spTree>
    <p:extLst>
      <p:ext uri="{BB962C8B-B14F-4D97-AF65-F5344CB8AC3E}">
        <p14:creationId xmlns:p14="http://schemas.microsoft.com/office/powerpoint/2010/main" val="247677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305256" cy="525658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singleton </a:t>
            </a:r>
            <a:r>
              <a:rPr lang="en-US" sz="2000" dirty="0">
                <a:solidFill>
                  <a:schemeClr val="tx1"/>
                </a:solidFill>
              </a:rPr>
              <a:t>pattern is a software design pattern that restricts the instantiation of a class to one object. This is useful when exactly one object is needed to coordinate actions across the system.</a:t>
            </a:r>
          </a:p>
        </p:txBody>
      </p:sp>
    </p:spTree>
    <p:extLst>
      <p:ext uri="{BB962C8B-B14F-4D97-AF65-F5344CB8AC3E}">
        <p14:creationId xmlns:p14="http://schemas.microsoft.com/office/powerpoint/2010/main" val="319209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377264" cy="525658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Builder is a design pattern designed to provide a flexible solution to various object creation problems in object-oriented programming. The intent of the Builder design pattern is to separate the construction of a complex object from its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91315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5212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Factory design pattern is used when we have a super class with multiple sub-classes and based on input, we need to return one of the sub-class. This pattern take out the responsibility of instantiation of a class from client program to the factory class. </a:t>
            </a:r>
          </a:p>
        </p:txBody>
      </p:sp>
    </p:spTree>
    <p:extLst>
      <p:ext uri="{BB962C8B-B14F-4D97-AF65-F5344CB8AC3E}">
        <p14:creationId xmlns:p14="http://schemas.microsoft.com/office/powerpoint/2010/main" val="46112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377264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The strategy pattern </a:t>
            </a:r>
            <a:r>
              <a:rPr lang="en-US" sz="2000" dirty="0">
                <a:solidFill>
                  <a:schemeClr val="tx1"/>
                </a:solidFill>
              </a:rPr>
              <a:t>enables selecting an algorithm at runtime</a:t>
            </a:r>
          </a:p>
        </p:txBody>
      </p:sp>
    </p:spTree>
    <p:extLst>
      <p:ext uri="{BB962C8B-B14F-4D97-AF65-F5344CB8AC3E}">
        <p14:creationId xmlns:p14="http://schemas.microsoft.com/office/powerpoint/2010/main" val="29158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305256" cy="53285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Abstraction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96669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Code and configuration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449272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Business logic, cross functions and configuration have never to be mixed.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Test has only business logic – verification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All cross functions and utilities are moved out from the test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All configuration comes from external source(SUT or file) and must never been hardcoded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3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Fail fast and fail safe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449272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fail-fast system is one which immediately reports at its interface any condition that is likely to indicate a failure. Fail-fast systems are usually designed to stop normal operation rather than attempt to continue a possibly flawed </a:t>
            </a:r>
            <a:r>
              <a:rPr lang="en-US" sz="2000" dirty="0">
                <a:solidFill>
                  <a:schemeClr val="tx1"/>
                </a:solidFill>
              </a:rPr>
              <a:t>process.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fail safe system </a:t>
            </a:r>
            <a:r>
              <a:rPr lang="en-US" sz="2000" dirty="0">
                <a:solidFill>
                  <a:schemeClr val="tx1"/>
                </a:solidFill>
              </a:rPr>
              <a:t>is expected to eventually fail but when it does it will be in a safe </a:t>
            </a:r>
            <a:r>
              <a:rPr lang="en-US" sz="2000" dirty="0">
                <a:solidFill>
                  <a:schemeClr val="tx1"/>
                </a:solidFill>
              </a:rPr>
              <a:t>way.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7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Best practice list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980728"/>
            <a:ext cx="11377264" cy="5400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Minimise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accessability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Prefer immutable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Prefer composition to 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use row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use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Always use </a:t>
            </a:r>
            <a:r>
              <a:rPr lang="en-US" sz="2000" dirty="0" err="1">
                <a:solidFill>
                  <a:schemeClr val="tx1"/>
                </a:solidFill>
              </a:rPr>
              <a:t>enum</a:t>
            </a:r>
            <a:r>
              <a:rPr lang="en-US" sz="2000" dirty="0">
                <a:solidFill>
                  <a:schemeClr val="tx1"/>
                </a:solidFill>
              </a:rPr>
              <a:t> whenever you have limited value scope. Never use String in such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Validate 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When declare variable or parameter use interfaces instead of specific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Always close resources safely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use deprecated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hardcode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static import for frequently used utility class methods and constants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Always log caught </a:t>
            </a:r>
            <a:r>
              <a:rPr lang="en-US" sz="2000" dirty="0" smtClean="0">
                <a:solidFill>
                  <a:schemeClr val="tx1"/>
                </a:solidFill>
              </a:rPr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Reduce I/O operations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Avoid low level optimizations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Summary specific for tests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68" y="1124744"/>
            <a:ext cx="11377264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Test specification is not a document that defines code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General rule: if two tests do the same actions but with different parameters and expectations – they are one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</a:t>
            </a:r>
            <a:r>
              <a:rPr lang="en-US" sz="2000" smtClean="0">
                <a:solidFill>
                  <a:schemeClr val="tx1"/>
                </a:solidFill>
              </a:rPr>
              <a:t>split set-check-remove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Avoid inheritance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your tests short and simple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hardcode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full power of test execution engine and JCAT lifecycle control to minimize test execution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Always close resources safely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your tests up do date, refactor it to use modern features to improve stability and reduce maintenance costs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JCC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233248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Why Have Code Conventions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Code conventions are important to programmers for a number of reasons: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% of the lifetime cost of a piece of software goes to maintenance.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general formatter makes code to look similar, so it is easy to read it and maintain.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some cases it may also prevent stupid mistakes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you ship your source code as a product, you need to make sure it is as well </a:t>
            </a:r>
            <a:r>
              <a:rPr lang="en-US" sz="2000" dirty="0">
                <a:solidFill>
                  <a:schemeClr val="tx1"/>
                </a:solidFill>
              </a:rPr>
              <a:t>packaged and </a:t>
            </a:r>
            <a:r>
              <a:rPr lang="en-US" sz="2000" dirty="0">
                <a:solidFill>
                  <a:schemeClr val="tx1"/>
                </a:solidFill>
              </a:rPr>
              <a:t>clean as any </a:t>
            </a:r>
            <a:r>
              <a:rPr lang="en-US" sz="2000" dirty="0">
                <a:solidFill>
                  <a:schemeClr val="tx1"/>
                </a:solidFill>
              </a:rPr>
              <a:t>other </a:t>
            </a:r>
            <a:r>
              <a:rPr lang="en-US" sz="2000" dirty="0">
                <a:solidFill>
                  <a:schemeClr val="tx1"/>
                </a:solidFill>
              </a:rPr>
              <a:t>product you create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www.oracle.com/technetwork/java/codeconvtoc-136057.html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In order to ensure JCC is followed maven code and java doc formatter plugins are used. Use them to format your code locally before submit.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3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972108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Static code analysis and XML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124744"/>
            <a:ext cx="11233248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In order to prevent stupid mistakes static code analysis systems like sonar are used.</a:t>
            </a:r>
          </a:p>
          <a:p>
            <a:pPr algn="l"/>
            <a:endParaRPr lang="ru-RU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Use eclipse sonar plugin to validate your code locally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There is no any common XML code formatter, so you have to ensure everybody within the project have the same eclipse XML formatter plugin settings 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Use XML eclipse plugin to validate single fine or maven clean install to trigger XML validation plugin for entire project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Note: To disable XML validation during maven build actions use VM </a:t>
            </a:r>
            <a:r>
              <a:rPr lang="en-US" sz="2000" dirty="0" err="1" smtClean="0">
                <a:solidFill>
                  <a:schemeClr val="tx1"/>
                </a:solidFill>
              </a:rPr>
              <a:t>arg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Debs.xml.disableXmlValidate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Abstraction is </a:t>
            </a:r>
            <a:r>
              <a:rPr lang="en-US" sz="2000" dirty="0">
                <a:solidFill>
                  <a:schemeClr val="tx1"/>
                </a:solidFill>
              </a:rPr>
              <a:t>the act of representing essential features without including the background details or explanations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9496" y="2334529"/>
            <a:ext cx="259228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BspSwitchBlade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68208" y="4768803"/>
            <a:ext cx="2304256" cy="1549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Ecim</a:t>
            </a:r>
            <a:r>
              <a:rPr lang="en-US" dirty="0"/>
              <a:t> API library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415692" y="978321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689579" y="1716125"/>
            <a:ext cx="2592288" cy="397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ShelfId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443978" y="978321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689496" y="4749474"/>
            <a:ext cx="2592288" cy="1549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ECIM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635017" y="1028892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708316" y="2950210"/>
            <a:ext cx="259228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BridgeId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938203" y="1714578"/>
            <a:ext cx="2266782" cy="397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ShelfId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968209" y="2375358"/>
            <a:ext cx="2236777" cy="69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BspSwitchBlade</a:t>
            </a:r>
            <a:endParaRPr lang="en-US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4163727" y="2846106"/>
            <a:ext cx="216024" cy="1930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7494736" y="2838219"/>
            <a:ext cx="216024" cy="1930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968208" y="3329580"/>
            <a:ext cx="1008112" cy="860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SwitchBlade100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264352" y="3329580"/>
            <a:ext cx="1008112" cy="860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SwitchBladeSMX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26" idx="2"/>
            <a:endCxn id="3" idx="0"/>
          </p:cNvCxnSpPr>
          <p:nvPr/>
        </p:nvCxnSpPr>
        <p:spPr>
          <a:xfrm flipH="1">
            <a:off x="8472265" y="3068960"/>
            <a:ext cx="614333" cy="26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6" idx="2"/>
            <a:endCxn id="29" idx="0"/>
          </p:cNvCxnSpPr>
          <p:nvPr/>
        </p:nvCxnSpPr>
        <p:spPr>
          <a:xfrm>
            <a:off x="9086598" y="3068960"/>
            <a:ext cx="681811" cy="26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25" y="1340769"/>
            <a:ext cx="1883337" cy="52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Encapsulation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It refers to the bundling of data with the methods that operate on that data. Encapsulation is used to hide the values or state of a structured data object inside a class, preventing unauthorized parties' direct access to them. Publicly accessible methods are generally provided in the class (so-called getters and setters) to access the values, and other client classes call these methods to retrieve and modify the values within the object.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5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Inheritance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Inheritance in Java is a mechanism in which one object acquires all the properties and behaviors of a parent object.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Represents IS-A class relation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Examples: Truck is a car, but motorbike is not a car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Aggregation represents HAS-A relation, but the object exists outside the other, is created outside, so it is passed somehow inside.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Examples: Car has an engine and motorbike has an engine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Composition represents HAS-A relation, the object only exists, or only makes sense inside the other, as a part of the other.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Examples: Fuel truck has a tank, it makes no sense without it.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7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Polymorphism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Polymorphism is the ability of an object to take on many forms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Represents IS-A class relation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Dynamic(late) </a:t>
            </a:r>
            <a:r>
              <a:rPr lang="en-US" sz="2000" dirty="0" smtClean="0">
                <a:solidFill>
                  <a:schemeClr val="tx1"/>
                </a:solidFill>
              </a:rPr>
              <a:t>binding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DynamicBindingTest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[])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vehicle.start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Car's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because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overridden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Inside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Inside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6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Do not repeat yourself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360" y="1124744"/>
            <a:ext cx="11377264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Code duplication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find a bug in your copy-paste code, you will need to fix it every place you did and hope you can remember them all (this also holds for changed requirements).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keep logic in one place, it is easier to change when needed (so if you decide that the application needs updating, you only do it in one place).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Golden rule: Before writing anything check whether it is already written and if it is reuse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8472264" y="6021288"/>
            <a:ext cx="303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www.artima.com/intv/dry.html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en.wikipedia.org/wiki/Duplicate_code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78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</TotalTime>
  <Words>1560</Words>
  <Application>Microsoft Office PowerPoint</Application>
  <PresentationFormat>Widescreen</PresentationFormat>
  <Paragraphs>198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Тема Office</vt:lpstr>
      <vt:lpstr>Code design principals</vt:lpstr>
      <vt:lpstr>Why do we need design principals</vt:lpstr>
      <vt:lpstr>OOP</vt:lpstr>
      <vt:lpstr>Abstraction</vt:lpstr>
      <vt:lpstr>Abstraction</vt:lpstr>
      <vt:lpstr>Encapsulation</vt:lpstr>
      <vt:lpstr>Inheritance</vt:lpstr>
      <vt:lpstr>Polymorphism</vt:lpstr>
      <vt:lpstr>Do not repeat yourself</vt:lpstr>
      <vt:lpstr>SOLID principals</vt:lpstr>
      <vt:lpstr>Single Responsibility Principle</vt:lpstr>
      <vt:lpstr>PowerPoint Presentation</vt:lpstr>
      <vt:lpstr>Open close principal</vt:lpstr>
      <vt:lpstr>PowerPoint Presentation</vt:lpstr>
      <vt:lpstr>Liskov’s substitution principal</vt:lpstr>
      <vt:lpstr>PowerPoint Presentation</vt:lpstr>
      <vt:lpstr>Interface segregation principal</vt:lpstr>
      <vt:lpstr>PowerPoint Presentation</vt:lpstr>
      <vt:lpstr>Dependency inversion</vt:lpstr>
      <vt:lpstr>PowerPoint Presentation</vt:lpstr>
      <vt:lpstr>Coupling</vt:lpstr>
      <vt:lpstr>Cohesion</vt:lpstr>
      <vt:lpstr>Cohesion</vt:lpstr>
      <vt:lpstr>Cohesion</vt:lpstr>
      <vt:lpstr>Design patterns</vt:lpstr>
      <vt:lpstr>Singleton</vt:lpstr>
      <vt:lpstr>Builder</vt:lpstr>
      <vt:lpstr>Factory</vt:lpstr>
      <vt:lpstr>Strategy</vt:lpstr>
      <vt:lpstr>Code and configuration</vt:lpstr>
      <vt:lpstr>Fail fast and fail safe</vt:lpstr>
      <vt:lpstr>Best practice list</vt:lpstr>
      <vt:lpstr>Summary specific for tests</vt:lpstr>
      <vt:lpstr>JCC</vt:lpstr>
      <vt:lpstr>Static code analysis and XML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55</cp:revision>
  <dcterms:modified xsi:type="dcterms:W3CDTF">2018-10-12T14:38:29Z</dcterms:modified>
</cp:coreProperties>
</file>