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80" r:id="rId2"/>
    <p:sldId id="256" r:id="rId3"/>
    <p:sldId id="257" r:id="rId4"/>
    <p:sldId id="308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558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18A5C-512D-4A0A-8979-52D2C26B226F}" type="datetimeFigureOut">
              <a:rPr lang="ru-RU" smtClean="0"/>
              <a:t>12.10.2018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CD742-C2DA-4B69-8C71-E408F0389F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971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CD742-C2DA-4B69-8C71-E408F0389F3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872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11.10.2018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ECIM </a:t>
            </a:r>
            <a:r>
              <a:rPr lang="en-US" dirty="0" smtClean="0"/>
              <a:t>API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188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35560" y="260649"/>
            <a:ext cx="7772400" cy="720080"/>
          </a:xfrm>
        </p:spPr>
        <p:txBody>
          <a:bodyPr>
            <a:noAutofit/>
          </a:bodyPr>
          <a:lstStyle/>
          <a:p>
            <a:r>
              <a:rPr lang="en-US" dirty="0" err="1" smtClean="0"/>
              <a:t>Ecim</a:t>
            </a:r>
            <a:r>
              <a:rPr lang="en-US" dirty="0" smtClean="0"/>
              <a:t> </a:t>
            </a:r>
            <a:r>
              <a:rPr lang="en-US" dirty="0" smtClean="0"/>
              <a:t>API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79376" y="1268760"/>
            <a:ext cx="11233248" cy="4032448"/>
          </a:xfrm>
        </p:spPr>
        <p:txBody>
          <a:bodyPr>
            <a:normAutofit fontScale="62500" lnSpcReduction="20000"/>
          </a:bodyPr>
          <a:lstStyle/>
          <a:p>
            <a:pPr lvl="0" algn="l"/>
            <a:r>
              <a:rPr lang="en-US" sz="3600" dirty="0">
                <a:solidFill>
                  <a:schemeClr val="tx1"/>
                </a:solidFill>
              </a:rPr>
              <a:t>What is it: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 err="1">
                <a:solidFill>
                  <a:schemeClr val="tx1"/>
                </a:solidFill>
              </a:rPr>
              <a:t>ecim-api</a:t>
            </a:r>
            <a:r>
              <a:rPr lang="en-US" dirty="0">
                <a:solidFill>
                  <a:schemeClr val="tx1"/>
                </a:solidFill>
              </a:rPr>
              <a:t> is the engine of the auto generated product specific ECIM </a:t>
            </a:r>
            <a:r>
              <a:rPr lang="en-US" dirty="0" err="1">
                <a:solidFill>
                  <a:schemeClr val="tx1"/>
                </a:solidFill>
              </a:rPr>
              <a:t>apis</a:t>
            </a:r>
            <a:r>
              <a:rPr lang="en-US" dirty="0">
                <a:solidFill>
                  <a:schemeClr val="tx1"/>
                </a:solidFill>
              </a:rPr>
              <a:t>. Product specific ECIM </a:t>
            </a:r>
            <a:r>
              <a:rPr lang="en-US" dirty="0" err="1">
                <a:solidFill>
                  <a:schemeClr val="tx1"/>
                </a:solidFill>
              </a:rPr>
              <a:t>apis</a:t>
            </a:r>
            <a:r>
              <a:rPr lang="en-US" dirty="0">
                <a:solidFill>
                  <a:schemeClr val="tx1"/>
                </a:solidFill>
              </a:rPr>
              <a:t> are providing tool-sets to interacting with the node throw the COM interfaces. </a:t>
            </a:r>
            <a:r>
              <a:rPr lang="en-US" dirty="0" err="1">
                <a:solidFill>
                  <a:schemeClr val="tx1"/>
                </a:solidFill>
              </a:rPr>
              <a:t>Eg</a:t>
            </a:r>
            <a:r>
              <a:rPr lang="en-US" dirty="0">
                <a:solidFill>
                  <a:schemeClr val="tx1"/>
                </a:solidFill>
              </a:rPr>
              <a:t>. CLI or </a:t>
            </a:r>
            <a:r>
              <a:rPr lang="en-US" dirty="0" err="1">
                <a:solidFill>
                  <a:schemeClr val="tx1"/>
                </a:solidFill>
              </a:rPr>
              <a:t>netconf</a:t>
            </a:r>
            <a:r>
              <a:rPr lang="en-US" dirty="0">
                <a:solidFill>
                  <a:schemeClr val="tx1"/>
                </a:solidFill>
              </a:rPr>
              <a:t>. It has an entry point called </a:t>
            </a:r>
            <a:r>
              <a:rPr lang="en-US" dirty="0" err="1">
                <a:solidFill>
                  <a:schemeClr val="tx1"/>
                </a:solidFill>
              </a:rPr>
              <a:t>Ecim</a:t>
            </a:r>
            <a:r>
              <a:rPr lang="en-US" dirty="0">
                <a:solidFill>
                  <a:schemeClr val="tx1"/>
                </a:solidFill>
              </a:rPr>
              <a:t> from where you could reach ALL the functions. 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The product specific ECIM </a:t>
            </a:r>
            <a:r>
              <a:rPr lang="en-US" dirty="0" err="1">
                <a:solidFill>
                  <a:schemeClr val="tx1"/>
                </a:solidFill>
              </a:rPr>
              <a:t>apis</a:t>
            </a:r>
            <a:r>
              <a:rPr lang="en-US" dirty="0">
                <a:solidFill>
                  <a:schemeClr val="tx1"/>
                </a:solidFill>
              </a:rPr>
              <a:t> could be auto-generated by maven based on the ECIM model files. 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sz="3600" dirty="0">
                <a:solidFill>
                  <a:schemeClr val="tx1"/>
                </a:solidFill>
              </a:rPr>
              <a:t>Key features: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   tool-set to interacting with the node throw the </a:t>
            </a:r>
            <a:r>
              <a:rPr lang="en-US" dirty="0" smtClean="0">
                <a:solidFill>
                  <a:schemeClr val="tx1"/>
                </a:solidFill>
              </a:rPr>
              <a:t>COM </a:t>
            </a:r>
            <a:r>
              <a:rPr lang="en-US" dirty="0">
                <a:solidFill>
                  <a:schemeClr val="tx1"/>
                </a:solidFill>
              </a:rPr>
              <a:t>interfaces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   auto-generated product specific </a:t>
            </a:r>
            <a:r>
              <a:rPr lang="en-US" dirty="0" err="1">
                <a:solidFill>
                  <a:schemeClr val="tx1"/>
                </a:solidFill>
              </a:rPr>
              <a:t>api</a:t>
            </a:r>
            <a:r>
              <a:rPr lang="en-US" dirty="0">
                <a:solidFill>
                  <a:schemeClr val="tx1"/>
                </a:solidFill>
              </a:rPr>
              <a:t>-s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   self documented </a:t>
            </a:r>
            <a:r>
              <a:rPr lang="en-US" dirty="0" err="1">
                <a:solidFill>
                  <a:schemeClr val="tx1"/>
                </a:solidFill>
              </a:rPr>
              <a:t>api</a:t>
            </a:r>
            <a:r>
              <a:rPr lang="en-US" dirty="0">
                <a:solidFill>
                  <a:schemeClr val="tx1"/>
                </a:solidFill>
              </a:rPr>
              <a:t> based on the ECIM model file (auto generated </a:t>
            </a:r>
            <a:r>
              <a:rPr lang="en-US" dirty="0" err="1">
                <a:solidFill>
                  <a:schemeClr val="tx1"/>
                </a:solidFill>
              </a:rPr>
              <a:t>javadoc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ecim</a:t>
            </a:r>
            <a:r>
              <a:rPr lang="en-US" dirty="0">
                <a:solidFill>
                  <a:schemeClr val="tx1"/>
                </a:solidFill>
              </a:rPr>
              <a:t> file with </a:t>
            </a:r>
            <a:r>
              <a:rPr lang="en-US" dirty="0" err="1">
                <a:solidFill>
                  <a:schemeClr val="tx1"/>
                </a:solidFill>
              </a:rPr>
              <a:t>xinclude</a:t>
            </a:r>
            <a:r>
              <a:rPr lang="en-US" dirty="0">
                <a:solidFill>
                  <a:schemeClr val="tx1"/>
                </a:solidFill>
              </a:rPr>
              <a:t>, and filter support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12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16571" y="2504398"/>
            <a:ext cx="831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Auto generated</a:t>
            </a:r>
            <a:endParaRPr lang="ru-RU" sz="1200" dirty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1524000" y="284673"/>
            <a:ext cx="9144000" cy="879893"/>
          </a:xfrm>
        </p:spPr>
        <p:txBody>
          <a:bodyPr>
            <a:normAutofit/>
          </a:bodyPr>
          <a:lstStyle/>
          <a:p>
            <a:r>
              <a:rPr lang="en-US" dirty="0" err="1" smtClean="0"/>
              <a:t>Ecim</a:t>
            </a:r>
            <a:r>
              <a:rPr lang="en-US" dirty="0" smtClean="0"/>
              <a:t> stac</a:t>
            </a:r>
            <a:r>
              <a:rPr lang="en-US" dirty="0" smtClean="0"/>
              <a:t>k overview</a:t>
            </a:r>
            <a:endParaRPr lang="ru-RU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1772" y="1176242"/>
            <a:ext cx="1883337" cy="527621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05442" y="5488800"/>
            <a:ext cx="2078966" cy="66854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case</a:t>
            </a:r>
            <a:endParaRPr lang="ru-RU" dirty="0"/>
          </a:p>
        </p:txBody>
      </p:sp>
      <p:sp>
        <p:nvSpPr>
          <p:cNvPr id="18" name="Rectangle 17"/>
          <p:cNvSpPr/>
          <p:nvPr/>
        </p:nvSpPr>
        <p:spPr>
          <a:xfrm>
            <a:off x="3474158" y="4068014"/>
            <a:ext cx="2078967" cy="66854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Ecim</a:t>
            </a:r>
            <a:r>
              <a:rPr lang="en-US" dirty="0" smtClean="0"/>
              <a:t>-API</a:t>
            </a:r>
            <a:endParaRPr lang="ru-RU" dirty="0"/>
          </a:p>
        </p:txBody>
      </p:sp>
      <p:sp>
        <p:nvSpPr>
          <p:cNvPr id="19" name="Rectangle 18"/>
          <p:cNvSpPr/>
          <p:nvPr/>
        </p:nvSpPr>
        <p:spPr>
          <a:xfrm>
            <a:off x="2930172" y="5496110"/>
            <a:ext cx="2078967" cy="668546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Ecim</a:t>
            </a:r>
            <a:r>
              <a:rPr lang="en-US" dirty="0" smtClean="0"/>
              <a:t>-helpers</a:t>
            </a:r>
            <a:endParaRPr lang="ru-RU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8885208" y="1602356"/>
            <a:ext cx="802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609232" y="1268083"/>
            <a:ext cx="1275976" cy="66854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_mp.xml model files</a:t>
            </a:r>
            <a:endParaRPr lang="ru-RU" dirty="0"/>
          </a:p>
        </p:txBody>
      </p:sp>
      <p:cxnSp>
        <p:nvCxnSpPr>
          <p:cNvPr id="22" name="Straight Arrow Connector 21"/>
          <p:cNvCxnSpPr>
            <a:stCxn id="21" idx="1"/>
            <a:endCxn id="23" idx="3"/>
          </p:cNvCxnSpPr>
          <p:nvPr/>
        </p:nvCxnSpPr>
        <p:spPr>
          <a:xfrm flipH="1">
            <a:off x="5514306" y="1602356"/>
            <a:ext cx="2094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512978" y="1268083"/>
            <a:ext cx="2001328" cy="66854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Ecim</a:t>
            </a:r>
            <a:r>
              <a:rPr lang="en-US" dirty="0" smtClean="0"/>
              <a:t> generator</a:t>
            </a:r>
            <a:r>
              <a:rPr lang="ru-RU" dirty="0" smtClean="0"/>
              <a:t> </a:t>
            </a:r>
            <a:r>
              <a:rPr lang="en-US" dirty="0" smtClean="0"/>
              <a:t>maven plugin</a:t>
            </a:r>
            <a:endParaRPr lang="ru-RU" dirty="0"/>
          </a:p>
        </p:txBody>
      </p:sp>
      <p:sp>
        <p:nvSpPr>
          <p:cNvPr id="24" name="Rectangle 23"/>
          <p:cNvSpPr/>
          <p:nvPr/>
        </p:nvSpPr>
        <p:spPr>
          <a:xfrm>
            <a:off x="3512978" y="2639918"/>
            <a:ext cx="2001328" cy="66854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Ecim</a:t>
            </a:r>
            <a:r>
              <a:rPr lang="en-US" dirty="0" smtClean="0"/>
              <a:t> product model</a:t>
            </a:r>
            <a:endParaRPr lang="ru-RU" dirty="0"/>
          </a:p>
        </p:txBody>
      </p:sp>
      <p:cxnSp>
        <p:nvCxnSpPr>
          <p:cNvPr id="25" name="Straight Arrow Connector 24"/>
          <p:cNvCxnSpPr>
            <a:stCxn id="23" idx="2"/>
            <a:endCxn id="24" idx="0"/>
          </p:cNvCxnSpPr>
          <p:nvPr/>
        </p:nvCxnSpPr>
        <p:spPr>
          <a:xfrm>
            <a:off x="4513642" y="1936629"/>
            <a:ext cx="0" cy="703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600082" y="3420816"/>
            <a:ext cx="1233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Auto generated</a:t>
            </a:r>
            <a:endParaRPr lang="ru-RU" sz="1200" dirty="0"/>
          </a:p>
        </p:txBody>
      </p:sp>
      <p:cxnSp>
        <p:nvCxnSpPr>
          <p:cNvPr id="30" name="Straight Arrow Connector 29"/>
          <p:cNvCxnSpPr>
            <a:stCxn id="24" idx="2"/>
            <a:endCxn id="18" idx="0"/>
          </p:cNvCxnSpPr>
          <p:nvPr/>
        </p:nvCxnSpPr>
        <p:spPr>
          <a:xfrm>
            <a:off x="4513642" y="3308464"/>
            <a:ext cx="0" cy="75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107993" y="4068014"/>
            <a:ext cx="1275976" cy="66854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Remote-cli</a:t>
            </a:r>
            <a:endParaRPr lang="ru-RU" dirty="0"/>
          </a:p>
        </p:txBody>
      </p:sp>
      <p:sp>
        <p:nvSpPr>
          <p:cNvPr id="32" name="Rectangle 31"/>
          <p:cNvSpPr/>
          <p:nvPr/>
        </p:nvSpPr>
        <p:spPr>
          <a:xfrm>
            <a:off x="8107993" y="5501990"/>
            <a:ext cx="1275976" cy="66266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Netconf</a:t>
            </a:r>
            <a:r>
              <a:rPr lang="en-US" dirty="0" smtClean="0"/>
              <a:t> rebirth</a:t>
            </a:r>
            <a:endParaRPr lang="ru-RU" dirty="0"/>
          </a:p>
        </p:txBody>
      </p:sp>
      <p:cxnSp>
        <p:nvCxnSpPr>
          <p:cNvPr id="33" name="Straight Arrow Connector 32"/>
          <p:cNvCxnSpPr>
            <a:stCxn id="172" idx="3"/>
            <a:endCxn id="31" idx="1"/>
          </p:cNvCxnSpPr>
          <p:nvPr/>
        </p:nvCxnSpPr>
        <p:spPr>
          <a:xfrm>
            <a:off x="7327677" y="4402285"/>
            <a:ext cx="78031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1" idx="3"/>
          </p:cNvCxnSpPr>
          <p:nvPr/>
        </p:nvCxnSpPr>
        <p:spPr>
          <a:xfrm flipV="1">
            <a:off x="9383969" y="4402286"/>
            <a:ext cx="45731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3"/>
          </p:cNvCxnSpPr>
          <p:nvPr/>
        </p:nvCxnSpPr>
        <p:spPr>
          <a:xfrm flipV="1">
            <a:off x="9383969" y="5830383"/>
            <a:ext cx="457315" cy="29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172" idx="3"/>
            <a:endCxn id="32" idx="1"/>
          </p:cNvCxnSpPr>
          <p:nvPr/>
        </p:nvCxnSpPr>
        <p:spPr>
          <a:xfrm>
            <a:off x="7327677" y="4402285"/>
            <a:ext cx="780316" cy="14310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405441" y="2641856"/>
            <a:ext cx="2078967" cy="6685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Ecim</a:t>
            </a:r>
            <a:r>
              <a:rPr lang="en-US" dirty="0" smtClean="0"/>
              <a:t>-properties</a:t>
            </a:r>
            <a:endParaRPr lang="ru-RU" dirty="0"/>
          </a:p>
        </p:txBody>
      </p:sp>
      <p:cxnSp>
        <p:nvCxnSpPr>
          <p:cNvPr id="77" name="Elbow Connector 76"/>
          <p:cNvCxnSpPr>
            <a:stCxn id="24" idx="1"/>
            <a:endCxn id="19" idx="0"/>
          </p:cNvCxnSpPr>
          <p:nvPr/>
        </p:nvCxnSpPr>
        <p:spPr>
          <a:xfrm rot="10800000" flipH="1" flipV="1">
            <a:off x="3512978" y="2974190"/>
            <a:ext cx="456678" cy="2521919"/>
          </a:xfrm>
          <a:prstGeom prst="bentConnector4">
            <a:avLst>
              <a:gd name="adj1" fmla="val -110503"/>
              <a:gd name="adj2" fmla="val 850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568836" y="2121644"/>
            <a:ext cx="1233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Auto generated</a:t>
            </a:r>
            <a:endParaRPr lang="ru-RU" sz="1200" dirty="0"/>
          </a:p>
        </p:txBody>
      </p:sp>
      <p:sp>
        <p:nvSpPr>
          <p:cNvPr id="96" name="Rectangle 95"/>
          <p:cNvSpPr/>
          <p:nvPr/>
        </p:nvSpPr>
        <p:spPr>
          <a:xfrm>
            <a:off x="405441" y="4068014"/>
            <a:ext cx="2078967" cy="668546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Test-suite-properties</a:t>
            </a:r>
            <a:endParaRPr lang="ru-RU" dirty="0"/>
          </a:p>
        </p:txBody>
      </p:sp>
      <p:cxnSp>
        <p:nvCxnSpPr>
          <p:cNvPr id="100" name="Elbow Connector 99"/>
          <p:cNvCxnSpPr>
            <a:stCxn id="19" idx="3"/>
            <a:endCxn id="18" idx="2"/>
          </p:cNvCxnSpPr>
          <p:nvPr/>
        </p:nvCxnSpPr>
        <p:spPr>
          <a:xfrm flipH="1" flipV="1">
            <a:off x="4513642" y="4736560"/>
            <a:ext cx="495497" cy="1093823"/>
          </a:xfrm>
          <a:prstGeom prst="bentConnector4">
            <a:avLst>
              <a:gd name="adj1" fmla="val -46135"/>
              <a:gd name="adj2" fmla="val 652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14" idx="3"/>
            <a:endCxn id="19" idx="1"/>
          </p:cNvCxnSpPr>
          <p:nvPr/>
        </p:nvCxnSpPr>
        <p:spPr>
          <a:xfrm>
            <a:off x="2484408" y="5823073"/>
            <a:ext cx="445764" cy="7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24" idx="1"/>
            <a:endCxn id="73" idx="3"/>
          </p:cNvCxnSpPr>
          <p:nvPr/>
        </p:nvCxnSpPr>
        <p:spPr>
          <a:xfrm flipH="1">
            <a:off x="2484408" y="2974191"/>
            <a:ext cx="1028570" cy="1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73" idx="2"/>
            <a:endCxn id="96" idx="0"/>
          </p:cNvCxnSpPr>
          <p:nvPr/>
        </p:nvCxnSpPr>
        <p:spPr>
          <a:xfrm>
            <a:off x="1444925" y="3310402"/>
            <a:ext cx="0" cy="757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96" idx="2"/>
            <a:endCxn id="14" idx="0"/>
          </p:cNvCxnSpPr>
          <p:nvPr/>
        </p:nvCxnSpPr>
        <p:spPr>
          <a:xfrm>
            <a:off x="1444925" y="4736560"/>
            <a:ext cx="0" cy="752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77" idx="2"/>
            <a:endCxn id="73" idx="0"/>
          </p:cNvCxnSpPr>
          <p:nvPr/>
        </p:nvCxnSpPr>
        <p:spPr>
          <a:xfrm flipH="1">
            <a:off x="1444925" y="1946996"/>
            <a:ext cx="8179" cy="694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/>
          <p:cNvSpPr/>
          <p:nvPr/>
        </p:nvSpPr>
        <p:spPr>
          <a:xfrm>
            <a:off x="6051701" y="4068012"/>
            <a:ext cx="1275976" cy="668546"/>
          </a:xfrm>
          <a:prstGeom prst="rect">
            <a:avLst/>
          </a:prstGeom>
          <a:ln w="28575"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Ecim</a:t>
            </a:r>
            <a:r>
              <a:rPr lang="en-US" dirty="0" smtClean="0"/>
              <a:t>-logger</a:t>
            </a:r>
            <a:endParaRPr lang="ru-RU" dirty="0"/>
          </a:p>
        </p:txBody>
      </p:sp>
      <p:cxnSp>
        <p:nvCxnSpPr>
          <p:cNvPr id="176" name="Straight Arrow Connector 175"/>
          <p:cNvCxnSpPr>
            <a:stCxn id="18" idx="3"/>
            <a:endCxn id="172" idx="1"/>
          </p:cNvCxnSpPr>
          <p:nvPr/>
        </p:nvCxnSpPr>
        <p:spPr>
          <a:xfrm flipV="1">
            <a:off x="5553125" y="4402285"/>
            <a:ext cx="49857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/>
          <p:cNvSpPr/>
          <p:nvPr/>
        </p:nvSpPr>
        <p:spPr>
          <a:xfrm>
            <a:off x="413621" y="1278451"/>
            <a:ext cx="2078966" cy="66854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data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311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03512" y="260649"/>
            <a:ext cx="9073008" cy="720080"/>
          </a:xfrm>
        </p:spPr>
        <p:txBody>
          <a:bodyPr>
            <a:noAutofit/>
          </a:bodyPr>
          <a:lstStyle/>
          <a:p>
            <a:r>
              <a:rPr lang="en-US" dirty="0" err="1" smtClean="0"/>
              <a:t>Ecim</a:t>
            </a:r>
            <a:r>
              <a:rPr lang="en-US" dirty="0" smtClean="0"/>
              <a:t> </a:t>
            </a:r>
            <a:r>
              <a:rPr lang="en-US" dirty="0" smtClean="0"/>
              <a:t>m</a:t>
            </a:r>
            <a:r>
              <a:rPr lang="en-US" dirty="0" smtClean="0"/>
              <a:t>odel – </a:t>
            </a:r>
            <a:r>
              <a:rPr lang="en-US" dirty="0" err="1" smtClean="0"/>
              <a:t>ecim</a:t>
            </a:r>
            <a:r>
              <a:rPr lang="en-US" dirty="0" smtClean="0"/>
              <a:t> API compatibility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79376" y="1268760"/>
            <a:ext cx="11233248" cy="648072"/>
          </a:xfrm>
        </p:spPr>
        <p:txBody>
          <a:bodyPr>
            <a:normAutofit fontScale="55000" lnSpcReduction="20000"/>
          </a:bodyPr>
          <a:lstStyle/>
          <a:p>
            <a:pPr lvl="0" algn="l"/>
            <a:r>
              <a:rPr lang="en-US" sz="3600" dirty="0" smtClean="0">
                <a:solidFill>
                  <a:schemeClr val="tx1"/>
                </a:solidFill>
              </a:rPr>
              <a:t>The </a:t>
            </a:r>
            <a:r>
              <a:rPr lang="en-US" sz="3600" dirty="0" err="1" smtClean="0">
                <a:solidFill>
                  <a:schemeClr val="tx1"/>
                </a:solidFill>
              </a:rPr>
              <a:t>ecim-api</a:t>
            </a:r>
            <a:r>
              <a:rPr lang="en-US" sz="3600" dirty="0" smtClean="0">
                <a:solidFill>
                  <a:schemeClr val="tx1"/>
                </a:solidFill>
              </a:rPr>
              <a:t> version generated for some model has to be used only for a build that has the same model</a:t>
            </a:r>
            <a:endParaRPr lang="ru-RU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714789"/>
              </p:ext>
            </p:extLst>
          </p:nvPr>
        </p:nvGraphicFramePr>
        <p:xfrm>
          <a:off x="479376" y="2204863"/>
          <a:ext cx="11593288" cy="3855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632"/>
                <a:gridCol w="5446512"/>
                <a:gridCol w="275816"/>
                <a:gridCol w="148632"/>
                <a:gridCol w="5573696"/>
              </a:tblGrid>
              <a:tr h="547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0">
                          <a:solidFill>
                            <a:schemeClr val="tx1"/>
                          </a:solidFill>
                          <a:effectLst/>
                        </a:rPr>
                        <a:t>        &lt;?xml version="1.0" encoding="UTF-8"?&gt;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0" dirty="0">
                          <a:solidFill>
                            <a:schemeClr val="tx1"/>
                          </a:solidFill>
                          <a:effectLst/>
                        </a:rPr>
                        <a:t>        &lt;?</a:t>
                      </a:r>
                      <a:r>
                        <a:rPr lang="ru-RU" sz="1100" b="0" dirty="0" err="1">
                          <a:solidFill>
                            <a:schemeClr val="tx1"/>
                          </a:solidFill>
                          <a:effectLst/>
                        </a:rPr>
                        <a:t>xml</a:t>
                      </a:r>
                      <a:r>
                        <a:rPr lang="ru-RU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100" b="0" dirty="0" err="1">
                          <a:solidFill>
                            <a:schemeClr val="tx1"/>
                          </a:solidFill>
                          <a:effectLst/>
                        </a:rPr>
                        <a:t>version</a:t>
                      </a:r>
                      <a:r>
                        <a:rPr lang="ru-RU" sz="1100" b="0" dirty="0">
                          <a:solidFill>
                            <a:schemeClr val="tx1"/>
                          </a:solidFill>
                          <a:effectLst/>
                        </a:rPr>
                        <a:t>="1.0" </a:t>
                      </a:r>
                      <a:r>
                        <a:rPr lang="ru-RU" sz="1100" b="0" dirty="0" err="1">
                          <a:solidFill>
                            <a:schemeClr val="tx1"/>
                          </a:solidFill>
                          <a:effectLst/>
                        </a:rPr>
                        <a:t>encoding</a:t>
                      </a:r>
                      <a:r>
                        <a:rPr lang="ru-RU" sz="1100" b="0" dirty="0">
                          <a:solidFill>
                            <a:schemeClr val="tx1"/>
                          </a:solidFill>
                          <a:effectLst/>
                        </a:rPr>
                        <a:t>="UTF-8"?&gt;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547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&lt;</a:t>
                      </a:r>
                      <a:r>
                        <a:rPr lang="en-US" sz="1100" dirty="0" err="1">
                          <a:effectLst/>
                        </a:rPr>
                        <a:t>rpc</a:t>
                      </a:r>
                      <a:r>
                        <a:rPr lang="en-US" sz="1100" dirty="0">
                          <a:effectLst/>
                        </a:rPr>
                        <a:t>-reply </a:t>
                      </a:r>
                      <a:r>
                        <a:rPr lang="en-US" sz="1100" dirty="0" err="1">
                          <a:effectLst/>
                        </a:rPr>
                        <a:t>xmlns</a:t>
                      </a:r>
                      <a:r>
                        <a:rPr lang="en-US" sz="1100" dirty="0">
                          <a:effectLst/>
                        </a:rPr>
                        <a:t>="urn:ietf:params:xml:ns:netconf:base:1.0" xmlns:ns2="urn:ietf:params:xml:ns:netconf:notification:1.0" </a:t>
                      </a:r>
                      <a:r>
                        <a:rPr lang="ru-RU" sz="1100" dirty="0" err="1">
                          <a:effectLst/>
                        </a:rPr>
                        <a:t>message-id</a:t>
                      </a:r>
                      <a:r>
                        <a:rPr lang="ru-RU" sz="1100" dirty="0">
                          <a:effectLst/>
                        </a:rPr>
                        <a:t>="1"&gt;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&lt;rpc-reply xmlns="urn:ietf:params:xml:ns:netconf:base:1.0" xmlns:ns2="urn:ietf:params:xml:ns:netconf:notification:1.0" </a:t>
                      </a:r>
                      <a:r>
                        <a:rPr lang="ru-RU" sz="1100">
                          <a:effectLst/>
                        </a:rPr>
                        <a:t>message-id="1"&gt;</a:t>
                      </a:r>
                      <a:endParaRPr lang="ru-RU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547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>
                          <a:effectLst/>
                        </a:rPr>
                        <a:t>    &lt;data&gt;</a:t>
                      </a:r>
                      <a:endParaRPr lang="ru-RU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>
                          <a:effectLst/>
                        </a:rPr>
                        <a:t>    &lt;data&gt;</a:t>
                      </a:r>
                      <a:endParaRPr lang="ru-RU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547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b="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        &lt;ManagedElement xmlns="urn:com:ericsson:ecim:ComTop"&gt;</a:t>
                      </a:r>
                      <a:endParaRPr lang="ru-RU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        &lt;</a:t>
                      </a:r>
                      <a:r>
                        <a:rPr lang="en-US" sz="1100" dirty="0" err="1">
                          <a:effectLst/>
                        </a:rPr>
                        <a:t>ManagedElement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xmlns</a:t>
                      </a:r>
                      <a:r>
                        <a:rPr lang="en-US" sz="1100" dirty="0">
                          <a:effectLst/>
                        </a:rPr>
                        <a:t>="</a:t>
                      </a:r>
                      <a:r>
                        <a:rPr lang="en-US" sz="1100" dirty="0" err="1">
                          <a:effectLst/>
                        </a:rPr>
                        <a:t>urn:com:ericsson:ecim:ComTop</a:t>
                      </a:r>
                      <a:r>
                        <a:rPr lang="en-US" sz="1100" dirty="0">
                          <a:effectLst/>
                        </a:rPr>
                        <a:t>"&gt;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547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>
                          <a:effectLst/>
                        </a:rPr>
                        <a:t>            &lt;managedElementId&gt;1&lt;/managedElementId&gt;</a:t>
                      </a:r>
                      <a:endParaRPr lang="ru-RU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>
                          <a:effectLst/>
                        </a:rPr>
                        <a:t>            &lt;managedElementId&gt;1&lt;/managedElementId&gt;</a:t>
                      </a:r>
                      <a:endParaRPr lang="ru-RU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547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>
                          <a:effectLst/>
                        </a:rPr>
                        <a:t>            &lt;SystemFunctions&gt;</a:t>
                      </a:r>
                      <a:endParaRPr lang="ru-RU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>
                          <a:effectLst/>
                        </a:rPr>
                        <a:t>            &lt;SystemFunctions&gt;</a:t>
                      </a:r>
                      <a:endParaRPr lang="ru-RU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547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b="0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>
                          <a:effectLst/>
                        </a:rPr>
                        <a:t>                &lt;systemFunctionsId&gt;1&lt;/systemFunctionsId&gt;</a:t>
                      </a:r>
                      <a:endParaRPr lang="ru-RU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>
                          <a:effectLst/>
                        </a:rPr>
                        <a:t>                &lt;systemFunctionsId&gt;1&lt;/systemFunctionsId&gt;</a:t>
                      </a:r>
                      <a:endParaRPr lang="ru-RU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547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                &lt;SecM xmlns="urn:com:ericsson:ecim:ComSecM"&gt;</a:t>
                      </a:r>
                      <a:endParaRPr lang="ru-RU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                &lt;SecM xmlns="urn:com:ericsson:ecim:DMXC_SecM"&gt;</a:t>
                      </a:r>
                      <a:endParaRPr lang="ru-RU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547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b="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>
                          <a:effectLst/>
                        </a:rPr>
                        <a:t>                    &lt;secMId&gt;1&lt;/secMId&gt;</a:t>
                      </a:r>
                      <a:endParaRPr lang="ru-RU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>
                          <a:effectLst/>
                        </a:rPr>
                        <a:t>                    &lt;secMId&gt;1&lt;/secMId&gt;</a:t>
                      </a:r>
                      <a:endParaRPr lang="ru-RU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547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b="0" dirty="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>
                          <a:effectLst/>
                        </a:rPr>
                        <a:t>                    &lt;UserManagement&gt;</a:t>
                      </a:r>
                      <a:endParaRPr lang="ru-RU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>
                          <a:effectLst/>
                        </a:rPr>
                        <a:t>                    &lt;UserManagement&gt;</a:t>
                      </a:r>
                      <a:endParaRPr lang="ru-RU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547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b="0" dirty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>
                          <a:effectLst/>
                        </a:rPr>
                        <a:t>                        &lt;userManagementId&gt;1&lt;/userManagementId&gt;</a:t>
                      </a:r>
                      <a:endParaRPr lang="ru-RU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>
                          <a:effectLst/>
                        </a:rPr>
                        <a:t>                        &lt;userManagementId&gt;1&lt;/userManagementId&gt;</a:t>
                      </a:r>
                      <a:endParaRPr lang="ru-RU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547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b="0" dirty="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                        &lt;</a:t>
                      </a:r>
                      <a:r>
                        <a:rPr lang="en-US" sz="1100" dirty="0" err="1">
                          <a:effectLst/>
                        </a:rPr>
                        <a:t>LdapAuthenticationMethod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xmlns</a:t>
                      </a:r>
                      <a:r>
                        <a:rPr lang="en-US" sz="1100" dirty="0">
                          <a:effectLst/>
                        </a:rPr>
                        <a:t>="</a:t>
                      </a:r>
                      <a:r>
                        <a:rPr lang="en-US" sz="1100" dirty="0" err="1">
                          <a:effectLst/>
                        </a:rPr>
                        <a:t>urn:com:ericsson:ecim:ComLdapAuthentication</a:t>
                      </a:r>
                      <a:r>
                        <a:rPr lang="en-US" sz="1100" dirty="0">
                          <a:effectLst/>
                        </a:rPr>
                        <a:t>"&gt;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u="none" strike="noStrike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                        &lt;</a:t>
                      </a:r>
                      <a:r>
                        <a:rPr lang="en-US" sz="1100" dirty="0" err="1">
                          <a:effectLst/>
                        </a:rPr>
                        <a:t>LdapAuthenticationMethod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xmlns</a:t>
                      </a:r>
                      <a:r>
                        <a:rPr lang="en-US" sz="1100" dirty="0">
                          <a:effectLst/>
                        </a:rPr>
                        <a:t>="</a:t>
                      </a:r>
                      <a:r>
                        <a:rPr lang="en-US" sz="1100" dirty="0" err="1">
                          <a:effectLst/>
                        </a:rPr>
                        <a:t>urn:com:ericsson:ecim:DMXC_LDAP_Authentication</a:t>
                      </a:r>
                      <a:r>
                        <a:rPr lang="en-US" sz="1100" dirty="0">
                          <a:effectLst/>
                        </a:rPr>
                        <a:t>"&gt;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47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b="0" dirty="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effectLst/>
                        </a:rPr>
                        <a:t>                            &lt;</a:t>
                      </a:r>
                      <a:r>
                        <a:rPr lang="ru-RU" sz="1100" dirty="0" err="1">
                          <a:effectLst/>
                        </a:rPr>
                        <a:t>ldapAuthenticationMethodId</a:t>
                      </a:r>
                      <a:r>
                        <a:rPr lang="ru-RU" sz="1100" dirty="0">
                          <a:effectLst/>
                        </a:rPr>
                        <a:t>&gt;1&lt;/</a:t>
                      </a:r>
                      <a:r>
                        <a:rPr lang="ru-RU" sz="1100" dirty="0" err="1">
                          <a:effectLst/>
                        </a:rPr>
                        <a:t>ldapAuthenticationMethodId</a:t>
                      </a:r>
                      <a:r>
                        <a:rPr lang="ru-RU" sz="1100" dirty="0">
                          <a:effectLst/>
                        </a:rPr>
                        <a:t>&gt;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effectLst/>
                        </a:rPr>
                        <a:t>                            &lt;</a:t>
                      </a:r>
                      <a:r>
                        <a:rPr lang="ru-RU" sz="1100" dirty="0" err="1">
                          <a:effectLst/>
                        </a:rPr>
                        <a:t>ldapAuthenticationMethodId</a:t>
                      </a:r>
                      <a:r>
                        <a:rPr lang="ru-RU" sz="1100" dirty="0">
                          <a:effectLst/>
                        </a:rPr>
                        <a:t>&gt;1&lt;/</a:t>
                      </a:r>
                      <a:r>
                        <a:rPr lang="ru-RU" sz="1100" dirty="0" err="1">
                          <a:effectLst/>
                        </a:rPr>
                        <a:t>ldapAuthenticationMethodId</a:t>
                      </a:r>
                      <a:r>
                        <a:rPr lang="ru-RU" sz="1100" dirty="0">
                          <a:effectLst/>
                        </a:rPr>
                        <a:t>&gt;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547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b="0" dirty="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>
                          <a:effectLst/>
                        </a:rPr>
                        <a:t>                            &lt;administrativeState&gt;LOCKED&lt;/administrativeState&gt;</a:t>
                      </a:r>
                      <a:endParaRPr lang="ru-RU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effectLst/>
                        </a:rPr>
                        <a:t>                            &lt;</a:t>
                      </a:r>
                      <a:r>
                        <a:rPr lang="ru-RU" sz="1100" dirty="0" err="1">
                          <a:effectLst/>
                        </a:rPr>
                        <a:t>administrativeState</a:t>
                      </a:r>
                      <a:r>
                        <a:rPr lang="ru-RU" sz="1100" dirty="0">
                          <a:effectLst/>
                        </a:rPr>
                        <a:t>&gt;LOCKED&lt;/</a:t>
                      </a:r>
                      <a:r>
                        <a:rPr lang="ru-RU" sz="1100" dirty="0" err="1">
                          <a:effectLst/>
                        </a:rPr>
                        <a:t>administrativeState</a:t>
                      </a:r>
                      <a:r>
                        <a:rPr lang="ru-RU" sz="1100" dirty="0">
                          <a:effectLst/>
                        </a:rPr>
                        <a:t>&gt;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547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>
                          <a:effectLst/>
                        </a:rPr>
                        <a:t>                        &lt;/LdapAuthenticationMethod&gt;</a:t>
                      </a:r>
                      <a:endParaRPr lang="ru-RU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effectLst/>
                        </a:rPr>
                        <a:t>                        &lt;/</a:t>
                      </a:r>
                      <a:r>
                        <a:rPr lang="ru-RU" sz="1100" dirty="0" err="1">
                          <a:effectLst/>
                        </a:rPr>
                        <a:t>LdapAuthenticationMethod</a:t>
                      </a:r>
                      <a:r>
                        <a:rPr lang="ru-RU" sz="1100" dirty="0">
                          <a:effectLst/>
                        </a:rPr>
                        <a:t>&gt;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547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b="0" dirty="0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>
                          <a:effectLst/>
                        </a:rPr>
                        <a:t>                    &lt;/UserManagement&gt;</a:t>
                      </a:r>
                      <a:endParaRPr lang="ru-RU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>
                          <a:effectLst/>
                        </a:rPr>
                        <a:t>                    &lt;/UserManagement&gt;</a:t>
                      </a:r>
                      <a:endParaRPr lang="ru-RU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547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b="0" dirty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>
                          <a:effectLst/>
                        </a:rPr>
                        <a:t>                &lt;/SecM&gt;</a:t>
                      </a:r>
                      <a:endParaRPr lang="ru-RU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>
                          <a:effectLst/>
                        </a:rPr>
                        <a:t>                &lt;/SecM&gt;</a:t>
                      </a:r>
                      <a:endParaRPr lang="ru-RU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547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b="0" dirty="0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>
                          <a:effectLst/>
                        </a:rPr>
                        <a:t>            &lt;/SystemFunctions&gt;</a:t>
                      </a:r>
                      <a:endParaRPr lang="ru-RU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>
                          <a:effectLst/>
                        </a:rPr>
                        <a:t>            &lt;/SystemFunctions&gt;</a:t>
                      </a:r>
                      <a:endParaRPr lang="ru-RU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547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b="0" dirty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>
                          <a:effectLst/>
                        </a:rPr>
                        <a:t>        &lt;/ManagedElement&gt;</a:t>
                      </a:r>
                      <a:endParaRPr lang="ru-RU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>
                          <a:effectLst/>
                        </a:rPr>
                        <a:t>        &lt;/ManagedElement&gt;</a:t>
                      </a:r>
                      <a:endParaRPr lang="ru-RU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547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b="0" dirty="0"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effectLst/>
                        </a:rPr>
                        <a:t>    &lt;/</a:t>
                      </a:r>
                      <a:r>
                        <a:rPr lang="ru-RU" sz="1100" dirty="0" err="1">
                          <a:effectLst/>
                        </a:rPr>
                        <a:t>data</a:t>
                      </a:r>
                      <a:r>
                        <a:rPr lang="ru-RU" sz="1100" dirty="0">
                          <a:effectLst/>
                        </a:rPr>
                        <a:t>&gt;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>
                          <a:effectLst/>
                        </a:rPr>
                        <a:t>    &lt;/data&gt;</a:t>
                      </a:r>
                      <a:endParaRPr lang="ru-RU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547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b="0" dirty="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effectLst/>
                        </a:rPr>
                        <a:t>&lt;/</a:t>
                      </a:r>
                      <a:r>
                        <a:rPr lang="ru-RU" sz="1100" dirty="0" err="1">
                          <a:effectLst/>
                        </a:rPr>
                        <a:t>rpc-reply</a:t>
                      </a:r>
                      <a:r>
                        <a:rPr lang="ru-RU" sz="1100" dirty="0">
                          <a:effectLst/>
                        </a:rPr>
                        <a:t>&gt;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effectLst/>
                        </a:rPr>
                        <a:t>&lt;/</a:t>
                      </a:r>
                      <a:r>
                        <a:rPr lang="ru-RU" sz="1100" dirty="0" err="1">
                          <a:effectLst/>
                        </a:rPr>
                        <a:t>rpc-reply</a:t>
                      </a:r>
                      <a:r>
                        <a:rPr lang="ru-RU" sz="1100" dirty="0">
                          <a:effectLst/>
                        </a:rPr>
                        <a:t>&gt;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401888" y="14859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9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11926</TotalTime>
  <Words>293</Words>
  <Application>Microsoft Office PowerPoint</Application>
  <PresentationFormat>Widescreen</PresentationFormat>
  <Paragraphs>118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Тема Office</vt:lpstr>
      <vt:lpstr>ECIM API</vt:lpstr>
      <vt:lpstr>Ecim API</vt:lpstr>
      <vt:lpstr>Ecim stack overview</vt:lpstr>
      <vt:lpstr>Ecim model – ecim API compatibility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Lambdas</dc:title>
  <cp:lastModifiedBy>Martynichev, Alexandr *Tieto*</cp:lastModifiedBy>
  <cp:revision>54</cp:revision>
  <dcterms:modified xsi:type="dcterms:W3CDTF">2018-10-12T15:52:18Z</dcterms:modified>
</cp:coreProperties>
</file>