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6" r:id="rId5"/>
    <p:sldId id="267" r:id="rId6"/>
    <p:sldId id="265" r:id="rId7"/>
    <p:sldId id="258" r:id="rId8"/>
    <p:sldId id="259"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558" y="11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06.10.2018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06.10.2018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06.10.2018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06.10.2018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06.10.2018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06.10.2018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06.10.2018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06.10.2018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06.10.2018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06.10.2018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06.10.2018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06.10.2018</a:t>
            </a:fld>
            <a:endParaRPr lang="ru-RU"/>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iki.lmera.ericsson.se/wiki/JCAT/Common_Librarie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7768" y="2060848"/>
            <a:ext cx="4105848" cy="2029108"/>
          </a:xfrm>
          <a:prstGeom prst="rect">
            <a:avLst/>
          </a:prstGeom>
        </p:spPr>
      </p:pic>
    </p:spTree>
    <p:extLst>
      <p:ext uri="{BB962C8B-B14F-4D97-AF65-F5344CB8AC3E}">
        <p14:creationId xmlns:p14="http://schemas.microsoft.com/office/powerpoint/2010/main" val="2843722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207568" y="260648"/>
            <a:ext cx="7772400" cy="576064"/>
          </a:xfrm>
        </p:spPr>
        <p:txBody>
          <a:bodyPr>
            <a:normAutofit fontScale="90000"/>
          </a:bodyPr>
          <a:lstStyle/>
          <a:p>
            <a:r>
              <a:rPr lang="en-US" dirty="0" smtClean="0"/>
              <a:t>What is it</a:t>
            </a:r>
            <a:endParaRPr lang="ru-RU" dirty="0"/>
          </a:p>
        </p:txBody>
      </p:sp>
      <p:sp>
        <p:nvSpPr>
          <p:cNvPr id="4" name="Прямоугольник 2"/>
          <p:cNvSpPr/>
          <p:nvPr/>
        </p:nvSpPr>
        <p:spPr>
          <a:xfrm>
            <a:off x="407368" y="1052736"/>
            <a:ext cx="11449272" cy="1477328"/>
          </a:xfrm>
          <a:prstGeom prst="rect">
            <a:avLst/>
          </a:prstGeom>
        </p:spPr>
        <p:txBody>
          <a:bodyPr wrap="square">
            <a:spAutoFit/>
          </a:bodyPr>
          <a:lstStyle/>
          <a:p>
            <a:r>
              <a:rPr lang="en-US" dirty="0"/>
              <a:t>The abbreviation JCAT resolves to Java Common Auto Tester. JCAT is a Java-based test automation framework for Ericsson products. It is an inner-source tool (i.e. open-source within Ericsson), developed by the largest community within Ericsson. Basically, anyone interested and/or involved in Test Automation within Ericsson is welcome to use JCAT, ask questions about it, and contribute to it. </a:t>
            </a:r>
            <a:endParaRPr lang="en-US" dirty="0"/>
          </a:p>
          <a:p>
            <a:endParaRPr lang="ru-RU" dirty="0"/>
          </a:p>
        </p:txBody>
      </p:sp>
    </p:spTree>
    <p:extLst>
      <p:ext uri="{BB962C8B-B14F-4D97-AF65-F5344CB8AC3E}">
        <p14:creationId xmlns:p14="http://schemas.microsoft.com/office/powerpoint/2010/main" val="3213905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207568" y="260648"/>
            <a:ext cx="7772400" cy="576064"/>
          </a:xfrm>
        </p:spPr>
        <p:txBody>
          <a:bodyPr>
            <a:normAutofit fontScale="90000"/>
          </a:bodyPr>
          <a:lstStyle/>
          <a:p>
            <a:r>
              <a:rPr lang="en-US" dirty="0"/>
              <a:t>Architecture</a:t>
            </a:r>
            <a:endParaRPr lang="ru-RU"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768" y="980728"/>
            <a:ext cx="9144000" cy="5654934"/>
          </a:xfrm>
          <a:prstGeom prst="rect">
            <a:avLst/>
          </a:prstGeom>
        </p:spPr>
      </p:pic>
    </p:spTree>
    <p:extLst>
      <p:ext uri="{BB962C8B-B14F-4D97-AF65-F5344CB8AC3E}">
        <p14:creationId xmlns:p14="http://schemas.microsoft.com/office/powerpoint/2010/main" val="1916234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207568" y="260648"/>
            <a:ext cx="7772400" cy="576064"/>
          </a:xfrm>
        </p:spPr>
        <p:txBody>
          <a:bodyPr>
            <a:normAutofit fontScale="90000"/>
          </a:bodyPr>
          <a:lstStyle/>
          <a:p>
            <a:r>
              <a:rPr lang="en-US" dirty="0" smtClean="0"/>
              <a:t>Architecture</a:t>
            </a:r>
            <a:endParaRPr lang="ru-RU" dirty="0"/>
          </a:p>
        </p:txBody>
      </p:sp>
      <p:sp>
        <p:nvSpPr>
          <p:cNvPr id="3" name="Прямоугольник 2"/>
          <p:cNvSpPr/>
          <p:nvPr/>
        </p:nvSpPr>
        <p:spPr>
          <a:xfrm>
            <a:off x="407368" y="1052737"/>
            <a:ext cx="11449272" cy="2585323"/>
          </a:xfrm>
          <a:prstGeom prst="rect">
            <a:avLst/>
          </a:prstGeom>
        </p:spPr>
        <p:txBody>
          <a:bodyPr wrap="square">
            <a:spAutoFit/>
          </a:bodyPr>
          <a:lstStyle/>
          <a:p>
            <a:pPr marL="285750" indent="-285750">
              <a:buFont typeface="Arial" pitchFamily="34" charset="0"/>
              <a:buChar char="•"/>
            </a:pPr>
            <a:r>
              <a:rPr lang="en-US" dirty="0"/>
              <a:t> </a:t>
            </a:r>
            <a:r>
              <a:rPr lang="en-US" dirty="0"/>
              <a:t>The </a:t>
            </a:r>
            <a:r>
              <a:rPr lang="en-US" dirty="0"/>
              <a:t>JCAT Bundle, which enables test case automation and automated execution.</a:t>
            </a:r>
          </a:p>
          <a:p>
            <a:pPr marL="285750" indent="-285750">
              <a:buFont typeface="Arial" pitchFamily="34" charset="0"/>
              <a:buChar char="•"/>
            </a:pPr>
            <a:r>
              <a:rPr lang="en-US" dirty="0"/>
              <a:t> </a:t>
            </a:r>
            <a:r>
              <a:rPr lang="en-US" dirty="0"/>
              <a:t>Common </a:t>
            </a:r>
            <a:r>
              <a:rPr lang="en-US" dirty="0"/>
              <a:t>Libraries, which are re-usable libraries focusing on solving generic tasks, typically not tightly coupled with testing, but rather with automation; e.g. communication over different protocols, resource management, etc...</a:t>
            </a:r>
          </a:p>
          <a:p>
            <a:pPr marL="285750" indent="-285750">
              <a:buFont typeface="Arial" pitchFamily="34" charset="0"/>
              <a:buChar char="•"/>
            </a:pPr>
            <a:r>
              <a:rPr lang="en-US" dirty="0"/>
              <a:t>Surrounding </a:t>
            </a:r>
            <a:r>
              <a:rPr lang="en-US" dirty="0"/>
              <a:t>tools provide lightweight tools to automate activities related to testing. (E.g. test specification generation</a:t>
            </a:r>
            <a:r>
              <a:rPr lang="en-US" dirty="0"/>
              <a:t>.)</a:t>
            </a:r>
          </a:p>
          <a:p>
            <a:pPr marL="285750" indent="-285750">
              <a:buFont typeface="Arial" pitchFamily="34" charset="0"/>
              <a:buChar char="•"/>
            </a:pPr>
            <a:r>
              <a:rPr lang="en-US" dirty="0"/>
              <a:t>The user-added codebase, which includes test cases, as well as integration with the JCAT Bundle, common libraries, and additional product-specific code. The main goal is to minimize the size of this codebase by producing and sharing/re-using common libraries, so that products do not need to re-invent the wheel every time.</a:t>
            </a:r>
            <a:endParaRPr lang="ru-RU" dirty="0"/>
          </a:p>
          <a:p>
            <a:pPr marL="285750" indent="-285750">
              <a:buFont typeface="Arial" pitchFamily="34" charset="0"/>
              <a:buChar char="•"/>
            </a:pPr>
            <a:endParaRPr lang="en-US" dirty="0"/>
          </a:p>
        </p:txBody>
      </p:sp>
    </p:spTree>
    <p:extLst>
      <p:ext uri="{BB962C8B-B14F-4D97-AF65-F5344CB8AC3E}">
        <p14:creationId xmlns:p14="http://schemas.microsoft.com/office/powerpoint/2010/main" val="1860858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207568" y="260648"/>
            <a:ext cx="7772400" cy="576064"/>
          </a:xfrm>
        </p:spPr>
        <p:txBody>
          <a:bodyPr>
            <a:normAutofit fontScale="90000"/>
          </a:bodyPr>
          <a:lstStyle/>
          <a:p>
            <a:r>
              <a:rPr lang="en-US" dirty="0" err="1" smtClean="0"/>
              <a:t>Jcat</a:t>
            </a:r>
            <a:r>
              <a:rPr lang="en-US" dirty="0" smtClean="0"/>
              <a:t> bundle</a:t>
            </a:r>
            <a:endParaRPr lang="ru-R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753" y="1628800"/>
            <a:ext cx="3915321" cy="4153480"/>
          </a:xfrm>
          <a:prstGeom prst="rect">
            <a:avLst/>
          </a:prstGeom>
        </p:spPr>
      </p:pic>
    </p:spTree>
    <p:extLst>
      <p:ext uri="{BB962C8B-B14F-4D97-AF65-F5344CB8AC3E}">
        <p14:creationId xmlns:p14="http://schemas.microsoft.com/office/powerpoint/2010/main" val="2337046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207568" y="260648"/>
            <a:ext cx="7772400" cy="576064"/>
          </a:xfrm>
        </p:spPr>
        <p:txBody>
          <a:bodyPr>
            <a:normAutofit fontScale="90000"/>
          </a:bodyPr>
          <a:lstStyle/>
          <a:p>
            <a:r>
              <a:rPr lang="en-US" dirty="0" smtClean="0"/>
              <a:t>Core components</a:t>
            </a:r>
            <a:endParaRPr lang="ru-RU" dirty="0"/>
          </a:p>
        </p:txBody>
      </p:sp>
      <p:sp>
        <p:nvSpPr>
          <p:cNvPr id="3" name="Прямоугольник 2"/>
          <p:cNvSpPr/>
          <p:nvPr/>
        </p:nvSpPr>
        <p:spPr>
          <a:xfrm>
            <a:off x="479376" y="1052737"/>
            <a:ext cx="11449272" cy="4278094"/>
          </a:xfrm>
          <a:prstGeom prst="rect">
            <a:avLst/>
          </a:prstGeom>
        </p:spPr>
        <p:txBody>
          <a:bodyPr wrap="square">
            <a:spAutoFit/>
          </a:bodyPr>
          <a:lstStyle/>
          <a:p>
            <a:pPr marL="285750" indent="-285750">
              <a:buFont typeface="Arial" pitchFamily="34" charset="0"/>
              <a:buChar char="•"/>
            </a:pPr>
            <a:r>
              <a:rPr lang="en-US" sz="1600" dirty="0"/>
              <a:t>JCAT </a:t>
            </a:r>
            <a:r>
              <a:rPr lang="en-US" sz="1600" dirty="0"/>
              <a:t>Core - Provide all the Test Case Model(JCAT Test Case &amp; JCAT Test Suite),Logging API, Assert API, Properties API, Fixtures API, JCAT Event Subscriber API and Fetch Log API, and all the other component is created base on JCAT Core to make sure the functionality provided by JCAT R4 is Execution Engine Independent</a:t>
            </a:r>
          </a:p>
          <a:p>
            <a:pPr marL="285750" indent="-285750">
              <a:buFont typeface="Arial" pitchFamily="34" charset="0"/>
              <a:buChar char="•"/>
            </a:pPr>
            <a:r>
              <a:rPr lang="en-US" sz="1600" dirty="0" err="1"/>
              <a:t>JUnit</a:t>
            </a:r>
            <a:r>
              <a:rPr lang="en-US" sz="1600" dirty="0"/>
              <a:t> </a:t>
            </a:r>
            <a:r>
              <a:rPr lang="en-US" sz="1600" dirty="0"/>
              <a:t>Adaptor - Adapt all the abstract concepts defined in JCAT Core into the concrete implementation in </a:t>
            </a:r>
            <a:r>
              <a:rPr lang="en-US" sz="1600" dirty="0" err="1"/>
              <a:t>JUnit</a:t>
            </a:r>
            <a:r>
              <a:rPr lang="en-US" sz="1600" dirty="0"/>
              <a:t>, provide the test base for all </a:t>
            </a:r>
            <a:r>
              <a:rPr lang="en-US" sz="1600" dirty="0" err="1"/>
              <a:t>JUnit</a:t>
            </a:r>
            <a:r>
              <a:rPr lang="en-US" sz="1600" dirty="0"/>
              <a:t> test case, the </a:t>
            </a:r>
            <a:r>
              <a:rPr lang="en-US" sz="1600" dirty="0" err="1"/>
              <a:t>TestSetup</a:t>
            </a:r>
            <a:r>
              <a:rPr lang="en-US" sz="1600" dirty="0"/>
              <a:t> to load JCAT by </a:t>
            </a:r>
            <a:r>
              <a:rPr lang="en-US" sz="1600" dirty="0" err="1"/>
              <a:t>JUnit</a:t>
            </a:r>
            <a:endParaRPr lang="en-US" sz="1600" dirty="0"/>
          </a:p>
          <a:p>
            <a:pPr marL="285750" indent="-285750">
              <a:buFont typeface="Arial" pitchFamily="34" charset="0"/>
              <a:buChar char="•"/>
            </a:pPr>
            <a:r>
              <a:rPr lang="en-US" sz="1600" dirty="0" err="1"/>
              <a:t>TestNG</a:t>
            </a:r>
            <a:r>
              <a:rPr lang="en-US" sz="1600" dirty="0"/>
              <a:t> </a:t>
            </a:r>
            <a:r>
              <a:rPr lang="en-US" sz="1600" dirty="0"/>
              <a:t>Adaptor - Adapt all the abstract concepts defined in JCAT Core into the concrete implementation in </a:t>
            </a:r>
            <a:r>
              <a:rPr lang="en-US" sz="1600" dirty="0" err="1"/>
              <a:t>TestNG</a:t>
            </a:r>
            <a:r>
              <a:rPr lang="en-US" sz="1600" dirty="0"/>
              <a:t>, provide the </a:t>
            </a:r>
            <a:r>
              <a:rPr lang="en-US" sz="1600" dirty="0" err="1"/>
              <a:t>TestNG</a:t>
            </a:r>
            <a:r>
              <a:rPr lang="en-US" sz="1600" dirty="0"/>
              <a:t> Listeners to load JCAT by </a:t>
            </a:r>
            <a:r>
              <a:rPr lang="en-US" sz="1600" dirty="0" err="1"/>
              <a:t>TestNG</a:t>
            </a:r>
            <a:endParaRPr lang="en-US" sz="1600" dirty="0"/>
          </a:p>
          <a:p>
            <a:pPr marL="285750" indent="-285750">
              <a:buFont typeface="Arial" pitchFamily="34" charset="0"/>
              <a:buChar char="•"/>
            </a:pPr>
            <a:r>
              <a:rPr lang="en-US" sz="1600" dirty="0"/>
              <a:t>JCAT </a:t>
            </a:r>
            <a:r>
              <a:rPr lang="en-US" sz="1600" dirty="0"/>
              <a:t>Local Html Log Writer - Provide the local html log report</a:t>
            </a:r>
          </a:p>
          <a:p>
            <a:pPr marL="285750" indent="-285750">
              <a:buFont typeface="Arial" pitchFamily="34" charset="0"/>
              <a:buChar char="•"/>
            </a:pPr>
            <a:r>
              <a:rPr lang="en-US" sz="1600" dirty="0"/>
              <a:t>JCAT </a:t>
            </a:r>
            <a:r>
              <a:rPr lang="en-US" sz="1600" dirty="0" err="1"/>
              <a:t>Catlog</a:t>
            </a:r>
            <a:r>
              <a:rPr lang="en-US" sz="1600" dirty="0"/>
              <a:t> Offline Log Writer - Support not only all the function of Local Html Log Writer, but also provide new features to accelerate log analysis.</a:t>
            </a:r>
          </a:p>
          <a:p>
            <a:pPr marL="285750" indent="-285750">
              <a:buFont typeface="Arial" pitchFamily="34" charset="0"/>
              <a:buChar char="•"/>
            </a:pPr>
            <a:r>
              <a:rPr lang="en-US" sz="1600" dirty="0"/>
              <a:t>JCAT </a:t>
            </a:r>
            <a:r>
              <a:rPr lang="en-US" sz="1600" dirty="0"/>
              <a:t>Test Statistics RIP Log Writer - Send the test result to the Test Statistics by the TS RIP </a:t>
            </a:r>
            <a:r>
              <a:rPr lang="en-US" sz="1600" dirty="0" err="1"/>
              <a:t>Serivce</a:t>
            </a:r>
            <a:endParaRPr lang="en-US" sz="1600" dirty="0"/>
          </a:p>
          <a:p>
            <a:pPr marL="285750" indent="-285750">
              <a:buFont typeface="Arial" pitchFamily="34" charset="0"/>
              <a:buChar char="•"/>
            </a:pPr>
            <a:r>
              <a:rPr lang="en-US" sz="1600" dirty="0"/>
              <a:t>JCAT </a:t>
            </a:r>
            <a:r>
              <a:rPr lang="en-US" sz="1600" dirty="0"/>
              <a:t>Test Statistics DB Log Writer - Send the test result to the Test Statistics by write the data into the TS database directly</a:t>
            </a:r>
          </a:p>
          <a:p>
            <a:pPr marL="285750" indent="-285750">
              <a:buFont typeface="Arial" pitchFamily="34" charset="0"/>
              <a:buChar char="•"/>
            </a:pPr>
            <a:r>
              <a:rPr lang="en-US" sz="1600" dirty="0"/>
              <a:t>JCAT </a:t>
            </a:r>
            <a:r>
              <a:rPr lang="en-US" sz="1600" dirty="0" err="1"/>
              <a:t>Catlog</a:t>
            </a:r>
            <a:r>
              <a:rPr lang="en-US" sz="1600" dirty="0"/>
              <a:t> Log Writer - Send the test result to </a:t>
            </a:r>
            <a:r>
              <a:rPr lang="en-US" sz="1600" dirty="0" err="1"/>
              <a:t>Catlog</a:t>
            </a:r>
            <a:endParaRPr lang="en-US" sz="1600" dirty="0"/>
          </a:p>
          <a:p>
            <a:pPr marL="285750" indent="-285750">
              <a:buFont typeface="Arial" pitchFamily="34" charset="0"/>
              <a:buChar char="•"/>
            </a:pPr>
            <a:r>
              <a:rPr lang="en-US" sz="1600" dirty="0"/>
              <a:t>JCAT </a:t>
            </a:r>
            <a:r>
              <a:rPr lang="en-US" sz="1600" dirty="0"/>
              <a:t>Legacy Glue - Provide the </a:t>
            </a:r>
            <a:r>
              <a:rPr lang="en-US" sz="1600" dirty="0" err="1"/>
              <a:t>api</a:t>
            </a:r>
            <a:r>
              <a:rPr lang="en-US" sz="1600" dirty="0"/>
              <a:t> for the JCAT R3 users for backward compatible</a:t>
            </a:r>
          </a:p>
          <a:p>
            <a:pPr marL="285750" indent="-285750">
              <a:buFont typeface="Arial" pitchFamily="34" charset="0"/>
              <a:buChar char="•"/>
            </a:pPr>
            <a:r>
              <a:rPr lang="en-US" sz="1600" dirty="0"/>
              <a:t>JCAT </a:t>
            </a:r>
            <a:r>
              <a:rPr lang="en-US" sz="1600" dirty="0"/>
              <a:t>SUT Event Handling - Provide the SUT Event Handling API</a:t>
            </a:r>
          </a:p>
          <a:p>
            <a:pPr marL="285750" indent="-285750">
              <a:buFont typeface="Arial" pitchFamily="34" charset="0"/>
              <a:buChar char="•"/>
            </a:pPr>
            <a:r>
              <a:rPr lang="en-US" sz="1600" dirty="0"/>
              <a:t>JCAT </a:t>
            </a:r>
            <a:r>
              <a:rPr lang="en-US" sz="1600" dirty="0"/>
              <a:t>Background Traffic - Provide the JCAT Background Traffic API</a:t>
            </a:r>
          </a:p>
          <a:p>
            <a:pPr marL="285750" indent="-285750">
              <a:buFont typeface="Arial" pitchFamily="34" charset="0"/>
              <a:buChar char="•"/>
            </a:pPr>
            <a:r>
              <a:rPr lang="en-US" sz="1600" dirty="0"/>
              <a:t>JCAT </a:t>
            </a:r>
            <a:r>
              <a:rPr lang="en-US" sz="1600" dirty="0"/>
              <a:t>Fluent Assertion API - Provide the JCAT Fluent Assertion API based on </a:t>
            </a:r>
            <a:r>
              <a:rPr lang="en-US" sz="1600" dirty="0" err="1"/>
              <a:t>AssertJ</a:t>
            </a:r>
            <a:endParaRPr lang="ru-RU" sz="1600" dirty="0"/>
          </a:p>
        </p:txBody>
      </p:sp>
    </p:spTree>
    <p:extLst>
      <p:ext uri="{BB962C8B-B14F-4D97-AF65-F5344CB8AC3E}">
        <p14:creationId xmlns:p14="http://schemas.microsoft.com/office/powerpoint/2010/main" val="653743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207568" y="260648"/>
            <a:ext cx="7772400" cy="576064"/>
          </a:xfrm>
        </p:spPr>
        <p:txBody>
          <a:bodyPr>
            <a:normAutofit fontScale="90000"/>
          </a:bodyPr>
          <a:lstStyle/>
          <a:p>
            <a:r>
              <a:rPr lang="en-US" dirty="0" smtClean="0"/>
              <a:t>Core </a:t>
            </a:r>
            <a:r>
              <a:rPr lang="en-US" dirty="0" smtClean="0"/>
              <a:t>dependency</a:t>
            </a:r>
            <a:endParaRPr lang="ru-RU" dirty="0"/>
          </a:p>
        </p:txBody>
      </p:sp>
      <p:sp>
        <p:nvSpPr>
          <p:cNvPr id="4" name="Прямоугольник 3"/>
          <p:cNvSpPr/>
          <p:nvPr/>
        </p:nvSpPr>
        <p:spPr>
          <a:xfrm>
            <a:off x="1055440" y="1124745"/>
            <a:ext cx="8901525" cy="1384995"/>
          </a:xfrm>
          <a:prstGeom prst="rect">
            <a:avLst/>
          </a:prstGeom>
        </p:spPr>
        <p:txBody>
          <a:bodyPr wrap="square">
            <a:spAutoFit/>
          </a:bodyPr>
          <a:lstStyle/>
          <a:p>
            <a:r>
              <a:rPr lang="en-US" sz="1400" dirty="0"/>
              <a:t>&lt;</a:t>
            </a:r>
            <a:r>
              <a:rPr lang="en-US" sz="1400" b="1" dirty="0">
                <a:solidFill>
                  <a:srgbClr val="000080"/>
                </a:solidFill>
              </a:rPr>
              <a:t>dependency</a:t>
            </a:r>
            <a:r>
              <a:rPr lang="en-US" sz="1400" dirty="0"/>
              <a:t>&gt;</a:t>
            </a:r>
            <a:br>
              <a:rPr lang="en-US" sz="1400" dirty="0"/>
            </a:br>
            <a:r>
              <a:rPr lang="en-US" sz="1400" dirty="0"/>
              <a:t>    </a:t>
            </a:r>
            <a:r>
              <a:rPr lang="en-US" sz="1400" i="1" dirty="0">
                <a:solidFill>
                  <a:srgbClr val="808080"/>
                </a:solidFill>
              </a:rPr>
              <a:t>&lt;!-- JCAT Bundle (Test NG based) distribution package. --&gt;</a:t>
            </a:r>
            <a:br>
              <a:rPr lang="en-US" sz="1400" i="1" dirty="0">
                <a:solidFill>
                  <a:srgbClr val="808080"/>
                </a:solidFill>
              </a:rPr>
            </a:br>
            <a:r>
              <a:rPr lang="en-US" sz="1400" i="1" dirty="0">
                <a:solidFill>
                  <a:srgbClr val="808080"/>
                </a:solidFill>
              </a:rPr>
              <a:t>    </a:t>
            </a:r>
            <a:r>
              <a:rPr lang="en-US" sz="1400" dirty="0"/>
              <a:t>&lt;</a:t>
            </a:r>
            <a:r>
              <a:rPr lang="en-US" sz="1400" b="1" dirty="0" err="1">
                <a:solidFill>
                  <a:srgbClr val="000080"/>
                </a:solidFill>
              </a:rPr>
              <a:t>groupId</a:t>
            </a:r>
            <a:r>
              <a:rPr lang="en-US" sz="1400" dirty="0"/>
              <a:t>&gt;</a:t>
            </a:r>
            <a:r>
              <a:rPr lang="en-US" sz="1400" dirty="0" err="1"/>
              <a:t>se.ericsson.jcat</a:t>
            </a:r>
            <a:r>
              <a:rPr lang="en-US" sz="1400" dirty="0"/>
              <a:t>&lt;/</a:t>
            </a:r>
            <a:r>
              <a:rPr lang="en-US" sz="1400" b="1" dirty="0" err="1">
                <a:solidFill>
                  <a:srgbClr val="000080"/>
                </a:solidFill>
              </a:rPr>
              <a:t>groupId</a:t>
            </a:r>
            <a:r>
              <a:rPr lang="en-US" sz="1400" dirty="0"/>
              <a:t>&gt;</a:t>
            </a:r>
            <a:br>
              <a:rPr lang="en-US" sz="1400" dirty="0"/>
            </a:br>
            <a:r>
              <a:rPr lang="en-US" sz="1400" dirty="0"/>
              <a:t>    &lt;</a:t>
            </a:r>
            <a:r>
              <a:rPr lang="en-US" sz="1400" b="1" dirty="0" err="1">
                <a:solidFill>
                  <a:srgbClr val="000080"/>
                </a:solidFill>
              </a:rPr>
              <a:t>artifactId</a:t>
            </a:r>
            <a:r>
              <a:rPr lang="en-US" sz="1400" dirty="0"/>
              <a:t>&gt;</a:t>
            </a:r>
            <a:r>
              <a:rPr lang="en-US" sz="1400" dirty="0" err="1"/>
              <a:t>jcat</a:t>
            </a:r>
            <a:r>
              <a:rPr lang="en-US" sz="1400" dirty="0"/>
              <a:t>-</a:t>
            </a:r>
            <a:r>
              <a:rPr lang="en-US" sz="1400" dirty="0" err="1"/>
              <a:t>testng</a:t>
            </a:r>
            <a:r>
              <a:rPr lang="en-US" sz="1400" dirty="0"/>
              <a:t>-adaptor&lt;/</a:t>
            </a:r>
            <a:r>
              <a:rPr lang="en-US" sz="1400" b="1" dirty="0" err="1">
                <a:solidFill>
                  <a:srgbClr val="000080"/>
                </a:solidFill>
              </a:rPr>
              <a:t>artifactId</a:t>
            </a:r>
            <a:r>
              <a:rPr lang="en-US" sz="1400" dirty="0"/>
              <a:t>&gt;</a:t>
            </a:r>
            <a:br>
              <a:rPr lang="en-US" sz="1400" dirty="0"/>
            </a:br>
            <a:r>
              <a:rPr lang="en-US" sz="1400" dirty="0"/>
              <a:t>    &lt;</a:t>
            </a:r>
            <a:r>
              <a:rPr lang="en-US" sz="1400" b="1" dirty="0">
                <a:solidFill>
                  <a:srgbClr val="000080"/>
                </a:solidFill>
              </a:rPr>
              <a:t>version</a:t>
            </a:r>
            <a:r>
              <a:rPr lang="en-US" sz="1400" dirty="0"/>
              <a:t>&gt;${</a:t>
            </a:r>
            <a:r>
              <a:rPr lang="en-US" sz="1400" dirty="0" err="1"/>
              <a:t>jcat.version</a:t>
            </a:r>
            <a:r>
              <a:rPr lang="en-US" sz="1400" dirty="0"/>
              <a:t>}&lt;/</a:t>
            </a:r>
            <a:r>
              <a:rPr lang="en-US" sz="1400" b="1" dirty="0">
                <a:solidFill>
                  <a:srgbClr val="000080"/>
                </a:solidFill>
              </a:rPr>
              <a:t>version</a:t>
            </a:r>
            <a:r>
              <a:rPr lang="en-US" sz="1400" dirty="0"/>
              <a:t>&gt;</a:t>
            </a:r>
            <a:br>
              <a:rPr lang="en-US" sz="1400" dirty="0"/>
            </a:br>
            <a:r>
              <a:rPr lang="en-US" sz="1400" dirty="0"/>
              <a:t>&lt;/</a:t>
            </a:r>
            <a:r>
              <a:rPr lang="en-US" sz="1400" b="1" dirty="0">
                <a:solidFill>
                  <a:srgbClr val="000080"/>
                </a:solidFill>
              </a:rPr>
              <a:t>dependency</a:t>
            </a:r>
            <a:r>
              <a:rPr lang="en-US" sz="1400" dirty="0"/>
              <a:t>&gt;</a:t>
            </a:r>
            <a:endParaRPr lang="ru-RU" sz="1400" dirty="0"/>
          </a:p>
        </p:txBody>
      </p:sp>
      <p:sp>
        <p:nvSpPr>
          <p:cNvPr id="5" name="Прямоугольник 4"/>
          <p:cNvSpPr/>
          <p:nvPr/>
        </p:nvSpPr>
        <p:spPr>
          <a:xfrm>
            <a:off x="1055440" y="2768671"/>
            <a:ext cx="7416824" cy="2585323"/>
          </a:xfrm>
          <a:prstGeom prst="rect">
            <a:avLst/>
          </a:prstGeom>
        </p:spPr>
        <p:txBody>
          <a:bodyPr wrap="square">
            <a:spAutoFit/>
          </a:bodyPr>
          <a:lstStyle/>
          <a:p>
            <a:r>
              <a:rPr lang="en-US" dirty="0"/>
              <a:t>Here are the features provided in JCAT </a:t>
            </a:r>
            <a:r>
              <a:rPr lang="en-US" dirty="0"/>
              <a:t>Core and used in BSP:</a:t>
            </a:r>
            <a:endParaRPr lang="en-US" dirty="0"/>
          </a:p>
          <a:p>
            <a:endParaRPr lang="en-US" dirty="0"/>
          </a:p>
          <a:p>
            <a:pPr marL="285750" indent="-285750">
              <a:buFont typeface="Arial" pitchFamily="34" charset="0"/>
              <a:buChar char="•"/>
            </a:pPr>
            <a:r>
              <a:rPr lang="en-US" dirty="0"/>
              <a:t>    JCAT Test Model</a:t>
            </a:r>
          </a:p>
          <a:p>
            <a:pPr marL="285750" indent="-285750">
              <a:buFont typeface="Arial" pitchFamily="34" charset="0"/>
              <a:buChar char="•"/>
            </a:pPr>
            <a:r>
              <a:rPr lang="en-US" dirty="0"/>
              <a:t>    JCAT Logging API</a:t>
            </a:r>
          </a:p>
          <a:p>
            <a:pPr marL="285750" indent="-285750">
              <a:buFont typeface="Arial" pitchFamily="34" charset="0"/>
              <a:buChar char="•"/>
            </a:pPr>
            <a:r>
              <a:rPr lang="en-US" dirty="0"/>
              <a:t>    JCAT </a:t>
            </a:r>
            <a:r>
              <a:rPr lang="en-US" dirty="0"/>
              <a:t>Properties API</a:t>
            </a:r>
          </a:p>
          <a:p>
            <a:pPr marL="285750" indent="-285750">
              <a:buFont typeface="Arial" pitchFamily="34" charset="0"/>
              <a:buChar char="•"/>
            </a:pPr>
            <a:r>
              <a:rPr lang="en-US" dirty="0"/>
              <a:t>    JCAT Fixture</a:t>
            </a:r>
          </a:p>
          <a:p>
            <a:pPr marL="285750" indent="-285750">
              <a:buFont typeface="Arial" pitchFamily="34" charset="0"/>
              <a:buChar char="•"/>
            </a:pPr>
            <a:r>
              <a:rPr lang="en-US" dirty="0"/>
              <a:t>    JCAT Event </a:t>
            </a:r>
            <a:r>
              <a:rPr lang="en-US" dirty="0"/>
              <a:t>Handler</a:t>
            </a:r>
            <a:endParaRPr lang="en-US" dirty="0"/>
          </a:p>
          <a:p>
            <a:pPr marL="285750" indent="-285750">
              <a:buFont typeface="Arial" pitchFamily="34" charset="0"/>
              <a:buChar char="•"/>
            </a:pPr>
            <a:r>
              <a:rPr lang="en-US" dirty="0"/>
              <a:t>    JCAT Fetch Log</a:t>
            </a:r>
          </a:p>
          <a:p>
            <a:pPr marL="285750" indent="-285750">
              <a:buFont typeface="Arial" pitchFamily="34" charset="0"/>
              <a:buChar char="•"/>
            </a:pPr>
            <a:r>
              <a:rPr lang="en-US" dirty="0"/>
              <a:t>    JCAT Fluent Assertion API</a:t>
            </a:r>
            <a:endParaRPr lang="ru-RU" dirty="0"/>
          </a:p>
        </p:txBody>
      </p:sp>
    </p:spTree>
    <p:extLst>
      <p:ext uri="{BB962C8B-B14F-4D97-AF65-F5344CB8AC3E}">
        <p14:creationId xmlns:p14="http://schemas.microsoft.com/office/powerpoint/2010/main" val="3592482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207568" y="260648"/>
            <a:ext cx="7772400" cy="576064"/>
          </a:xfrm>
        </p:spPr>
        <p:txBody>
          <a:bodyPr>
            <a:normAutofit fontScale="90000"/>
          </a:bodyPr>
          <a:lstStyle/>
          <a:p>
            <a:r>
              <a:rPr lang="en-US" dirty="0" smtClean="0"/>
              <a:t>Common libraries</a:t>
            </a:r>
            <a:endParaRPr lang="ru-RU" dirty="0"/>
          </a:p>
        </p:txBody>
      </p:sp>
      <p:sp>
        <p:nvSpPr>
          <p:cNvPr id="3" name="Прямоугольник 2"/>
          <p:cNvSpPr/>
          <p:nvPr/>
        </p:nvSpPr>
        <p:spPr>
          <a:xfrm>
            <a:off x="2091904" y="1052736"/>
            <a:ext cx="8036544" cy="338554"/>
          </a:xfrm>
          <a:prstGeom prst="rect">
            <a:avLst/>
          </a:prstGeom>
        </p:spPr>
        <p:txBody>
          <a:bodyPr wrap="square">
            <a:spAutoFit/>
          </a:bodyPr>
          <a:lstStyle/>
          <a:p>
            <a:pPr marL="285750" indent="-285750">
              <a:buFont typeface="Arial" pitchFamily="34" charset="0"/>
              <a:buChar char="•"/>
            </a:pPr>
            <a:endParaRPr lang="ru-RU" sz="1600" dirty="0"/>
          </a:p>
        </p:txBody>
      </p:sp>
      <p:sp>
        <p:nvSpPr>
          <p:cNvPr id="5" name="Прямоугольник 2"/>
          <p:cNvSpPr/>
          <p:nvPr/>
        </p:nvSpPr>
        <p:spPr>
          <a:xfrm>
            <a:off x="407368" y="1052736"/>
            <a:ext cx="11449272" cy="3139321"/>
          </a:xfrm>
          <a:prstGeom prst="rect">
            <a:avLst/>
          </a:prstGeom>
        </p:spPr>
        <p:txBody>
          <a:bodyPr wrap="square">
            <a:spAutoFit/>
          </a:bodyPr>
          <a:lstStyle/>
          <a:p>
            <a:pPr marL="285750" indent="-285750">
              <a:buFont typeface="Arial" pitchFamily="34" charset="0"/>
              <a:buChar char="•"/>
            </a:pPr>
            <a:r>
              <a:rPr lang="en-US" dirty="0"/>
              <a:t>Common Libraries are JCAT independent Java libraries implementing generic tasks to provide a common solution for test automation related problems, such as communicating over a specific interface, managing resources (such as different test environment configurations), communicating with different test hardware (including certain Ericsson hardware and platforms).</a:t>
            </a:r>
          </a:p>
          <a:p>
            <a:pPr marL="285750" indent="-285750">
              <a:buFont typeface="Arial" pitchFamily="34" charset="0"/>
              <a:buChar char="•"/>
            </a:pPr>
            <a:endParaRPr lang="en-US" dirty="0"/>
          </a:p>
          <a:p>
            <a:pPr marL="285750" indent="-285750">
              <a:buFont typeface="Arial" pitchFamily="34" charset="0"/>
              <a:buChar char="•"/>
            </a:pPr>
            <a:r>
              <a:rPr lang="en-US" dirty="0"/>
              <a:t>    Community Managed Common Libraries are well-tested, well-documented, and centrally supported inner-source libraries.</a:t>
            </a:r>
          </a:p>
          <a:p>
            <a:pPr marL="285750" indent="-285750">
              <a:buFont typeface="Arial" pitchFamily="34" charset="0"/>
              <a:buChar char="•"/>
            </a:pPr>
            <a:r>
              <a:rPr lang="en-US" dirty="0"/>
              <a:t>    Common Libraries are reusable Java libraries developed and maintained in the community, but still owned by the organization that developed it.</a:t>
            </a:r>
          </a:p>
          <a:p>
            <a:pPr marL="285750" indent="-285750">
              <a:buFont typeface="Arial" pitchFamily="34" charset="0"/>
              <a:buChar char="•"/>
            </a:pPr>
            <a:r>
              <a:rPr lang="en-US" dirty="0"/>
              <a:t>    Open Source Common Libraries are key common libraries owned by the JCAT community but made available to the open source community as well.</a:t>
            </a:r>
            <a:endParaRPr lang="ru-RU" dirty="0"/>
          </a:p>
        </p:txBody>
      </p:sp>
      <p:sp>
        <p:nvSpPr>
          <p:cNvPr id="4" name="TextBox 3"/>
          <p:cNvSpPr txBox="1"/>
          <p:nvPr/>
        </p:nvSpPr>
        <p:spPr>
          <a:xfrm>
            <a:off x="7189043" y="6093296"/>
            <a:ext cx="4645024" cy="307777"/>
          </a:xfrm>
          <a:prstGeom prst="rect">
            <a:avLst/>
          </a:prstGeom>
          <a:noFill/>
        </p:spPr>
        <p:txBody>
          <a:bodyPr wrap="square" rtlCol="0">
            <a:spAutoFit/>
          </a:bodyPr>
          <a:lstStyle/>
          <a:p>
            <a:r>
              <a:rPr lang="en-US" sz="1400" dirty="0">
                <a:hlinkClick r:id="rId2"/>
              </a:rPr>
              <a:t>https://wiki.lmera.ericsson.se/wiki/JCAT/Common_Libraries</a:t>
            </a:r>
            <a:endParaRPr lang="ru-RU" sz="1400" dirty="0"/>
          </a:p>
        </p:txBody>
      </p:sp>
    </p:spTree>
    <p:extLst>
      <p:ext uri="{BB962C8B-B14F-4D97-AF65-F5344CB8AC3E}">
        <p14:creationId xmlns:p14="http://schemas.microsoft.com/office/powerpoint/2010/main" val="359248260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5857</TotalTime>
  <Words>643</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Тема Office</vt:lpstr>
      <vt:lpstr>PowerPoint Presentation</vt:lpstr>
      <vt:lpstr>What is it</vt:lpstr>
      <vt:lpstr>Architecture</vt:lpstr>
      <vt:lpstr>Architecture</vt:lpstr>
      <vt:lpstr>Jcat bundle</vt:lpstr>
      <vt:lpstr>Core components</vt:lpstr>
      <vt:lpstr>Core dependency</vt:lpstr>
      <vt:lpstr>Common libraries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Martynichev, Alexandr *Tieto*</cp:lastModifiedBy>
  <cp:revision>25</cp:revision>
  <dcterms:modified xsi:type="dcterms:W3CDTF">2018-10-06T13:14:10Z</dcterms:modified>
</cp:coreProperties>
</file>