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318" r:id="rId4"/>
    <p:sldId id="257" r:id="rId5"/>
    <p:sldId id="307" r:id="rId6"/>
    <p:sldId id="309" r:id="rId7"/>
    <p:sldId id="310" r:id="rId8"/>
    <p:sldId id="311" r:id="rId9"/>
    <p:sldId id="312" r:id="rId10"/>
    <p:sldId id="313" r:id="rId11"/>
    <p:sldId id="314" r:id="rId12"/>
    <p:sldId id="315" r:id="rId13"/>
    <p:sldId id="316" r:id="rId14"/>
    <p:sldId id="317"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90" y="-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09.10.2018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09.10.2018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09.10.2018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09.10.2018</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generator library</a:t>
            </a:r>
            <a:endParaRPr lang="ru-RU" dirty="0"/>
          </a:p>
        </p:txBody>
      </p:sp>
    </p:spTree>
    <p:extLst>
      <p:ext uri="{BB962C8B-B14F-4D97-AF65-F5344CB8AC3E}">
        <p14:creationId xmlns:p14="http://schemas.microsoft.com/office/powerpoint/2010/main" val="3051888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Running traffic</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a:solidFill>
                  <a:schemeClr val="tx1"/>
                </a:solidFill>
              </a:rPr>
              <a:t>Traffic is started on all allocated traffic generator ports regardless of the chassis in which they are located.</a:t>
            </a:r>
          </a:p>
          <a:p>
            <a:pPr algn="l"/>
            <a:endParaRPr lang="en-US" sz="1800" dirty="0">
              <a:solidFill>
                <a:schemeClr val="tx1"/>
              </a:solidFill>
            </a:endParaRPr>
          </a:p>
          <a:p>
            <a:pPr algn="l"/>
            <a:r>
              <a:rPr lang="en-US" sz="1800" dirty="0">
                <a:solidFill>
                  <a:schemeClr val="tx1"/>
                </a:solidFill>
              </a:rPr>
              <a:t> </a:t>
            </a:r>
            <a:r>
              <a:rPr lang="ru-RU" altLang="ru-RU" sz="1800" dirty="0" err="1">
                <a:solidFill>
                  <a:srgbClr val="000000"/>
                </a:solidFill>
                <a:latin typeface="Courier New" panose="02070309020205020404" pitchFamily="49" charset="0"/>
                <a:cs typeface="Courier New" panose="02070309020205020404" pitchFamily="49" charset="0"/>
              </a:rPr>
              <a:t>tg.startTraffic</a:t>
            </a:r>
            <a:r>
              <a:rPr lang="ru-RU" altLang="ru-RU" sz="1800" dirty="0" smtClean="0">
                <a:solidFill>
                  <a:srgbClr val="000000"/>
                </a:solidFill>
                <a:latin typeface="Courier New" panose="02070309020205020404" pitchFamily="49" charset="0"/>
                <a:cs typeface="Courier New" panose="02070309020205020404" pitchFamily="49" charset="0"/>
              </a:rPr>
              <a:t>();</a:t>
            </a:r>
            <a:endParaRPr lang="en-US" altLang="ru-RU" sz="18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Traffic is stopped on all allocated traffic generator ports regardless of the chassis in which they are located.</a:t>
            </a:r>
          </a:p>
          <a:p>
            <a:pPr algn="l"/>
            <a:endParaRPr lang="en-US" sz="1800" dirty="0">
              <a:solidFill>
                <a:schemeClr val="tx1"/>
              </a:solidFill>
            </a:endParaRPr>
          </a:p>
          <a:p>
            <a:pPr algn="l"/>
            <a:r>
              <a:rPr lang="en-US" sz="1800" dirty="0">
                <a:solidFill>
                  <a:schemeClr val="tx1"/>
                </a:solidFill>
              </a:rPr>
              <a:t> </a:t>
            </a:r>
            <a:r>
              <a:rPr lang="ru-RU" altLang="ru-RU" sz="1800" dirty="0" err="1">
                <a:solidFill>
                  <a:srgbClr val="000000"/>
                </a:solidFill>
                <a:latin typeface="Courier New" panose="02070309020205020404" pitchFamily="49" charset="0"/>
                <a:cs typeface="Courier New" panose="02070309020205020404" pitchFamily="49" charset="0"/>
              </a:rPr>
              <a:t>tg.stopTraffic</a:t>
            </a:r>
            <a:r>
              <a:rPr lang="ru-RU" altLang="ru-RU" sz="1800" dirty="0">
                <a:solidFill>
                  <a:srgbClr val="000000"/>
                </a:solidFill>
                <a:latin typeface="Courier New" panose="02070309020205020404" pitchFamily="49" charset="0"/>
                <a:cs typeface="Courier New" panose="02070309020205020404" pitchFamily="49" charset="0"/>
              </a:rPr>
              <a:t>();</a:t>
            </a:r>
            <a:endParaRPr lang="ru-RU" altLang="ru-RU" sz="4000" dirty="0">
              <a:solidFill>
                <a:schemeClr val="tx1"/>
              </a:solidFill>
              <a:latin typeface="Arial" panose="020B0604020202020204" pitchFamily="34" charset="0"/>
            </a:endParaRPr>
          </a:p>
          <a:p>
            <a:pPr algn="l"/>
            <a:endParaRPr lang="en-US" sz="1800" dirty="0">
              <a:solidFill>
                <a:schemeClr val="tx1"/>
              </a:solidFill>
            </a:endParaRPr>
          </a:p>
        </p:txBody>
      </p:sp>
    </p:spTree>
    <p:extLst>
      <p:ext uri="{BB962C8B-B14F-4D97-AF65-F5344CB8AC3E}">
        <p14:creationId xmlns:p14="http://schemas.microsoft.com/office/powerpoint/2010/main" val="1100558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Statistic counters</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fontScale="92500" lnSpcReduction="20000"/>
          </a:bodyPr>
          <a:lstStyle/>
          <a:p>
            <a:pPr algn="l"/>
            <a:r>
              <a:rPr lang="en-US" sz="1800" dirty="0">
                <a:solidFill>
                  <a:schemeClr val="tx1"/>
                </a:solidFill>
              </a:rPr>
              <a:t>The traffic generator library offers a generic set of counters that can be used to evaluate traffic. To ensure a consistent behavior between supported traffic generators it is mandatory to subscribe to the wanted counters before starting traffic.</a:t>
            </a:r>
          </a:p>
          <a:p>
            <a:pPr algn="l"/>
            <a:r>
              <a:rPr lang="en-US" sz="1800" dirty="0">
                <a:solidFill>
                  <a:schemeClr val="tx1"/>
                </a:solidFill>
              </a:rPr>
              <a:t>Counter subscription</a:t>
            </a:r>
          </a:p>
          <a:p>
            <a:pPr algn="l"/>
            <a:endParaRPr lang="en-US" sz="1800" dirty="0">
              <a:solidFill>
                <a:schemeClr val="tx1"/>
              </a:solidFill>
            </a:endParaRPr>
          </a:p>
          <a:p>
            <a:pPr algn="l"/>
            <a:r>
              <a:rPr lang="en-US" sz="1800" dirty="0">
                <a:solidFill>
                  <a:schemeClr val="tx1"/>
                </a:solidFill>
              </a:rPr>
              <a:t>Both port and stream level statistics are supported by the traffic generator library.</a:t>
            </a:r>
          </a:p>
          <a:p>
            <a:pPr algn="l"/>
            <a:endParaRPr lang="en-US" sz="1800" dirty="0">
              <a:solidFill>
                <a:schemeClr val="tx1"/>
              </a:solidFill>
            </a:endParaRPr>
          </a:p>
          <a:p>
            <a:pPr algn="l"/>
            <a:r>
              <a:rPr lang="en-US" sz="1800" dirty="0">
                <a:solidFill>
                  <a:schemeClr val="tx1"/>
                </a:solidFill>
              </a:rPr>
              <a:t>Any port counters that are subscribed to will be enabled for all ports in the configuration.</a:t>
            </a:r>
          </a:p>
          <a:p>
            <a:pPr algn="l"/>
            <a:endParaRPr lang="en-US" sz="1800" dirty="0">
              <a:solidFill>
                <a:schemeClr val="tx1"/>
              </a:solidFill>
            </a:endParaRPr>
          </a:p>
          <a:p>
            <a:pPr algn="l"/>
            <a:r>
              <a:rPr lang="ru-RU" altLang="ru-RU" sz="1800" dirty="0" err="1">
                <a:solidFill>
                  <a:srgbClr val="000000"/>
                </a:solidFill>
                <a:latin typeface="Courier New" panose="02070309020205020404" pitchFamily="49" charset="0"/>
                <a:cs typeface="Courier New" panose="02070309020205020404" pitchFamily="49" charset="0"/>
              </a:rPr>
              <a:t>tg.subscribeCounter</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StatisticCounter.FRAMES_TX</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err="1">
                <a:solidFill>
                  <a:srgbClr val="000000"/>
                </a:solidFill>
                <a:latin typeface="Courier New" panose="02070309020205020404" pitchFamily="49" charset="0"/>
                <a:cs typeface="Courier New" panose="02070309020205020404" pitchFamily="49" charset="0"/>
              </a:rPr>
              <a:t>tg.subscribeCounter</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StatisticCounter.FRAMES_RX</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endParaRPr lang="en-US" sz="1800" dirty="0">
              <a:solidFill>
                <a:schemeClr val="tx1"/>
              </a:solidFill>
            </a:endParaRPr>
          </a:p>
          <a:p>
            <a:pPr algn="l"/>
            <a:r>
              <a:rPr lang="en-US" sz="1800" dirty="0">
                <a:solidFill>
                  <a:schemeClr val="tx1"/>
                </a:solidFill>
              </a:rPr>
              <a:t>Any stream counters that are subscribed to will be enabled for all streams in the configuration.</a:t>
            </a:r>
          </a:p>
          <a:p>
            <a:pPr algn="l"/>
            <a:endParaRPr lang="en-US" sz="1800" dirty="0">
              <a:solidFill>
                <a:schemeClr val="tx1"/>
              </a:solidFill>
            </a:endParaRPr>
          </a:p>
          <a:p>
            <a:pPr algn="l"/>
            <a:r>
              <a:rPr lang="ru-RU" altLang="ru-RU" sz="1800" dirty="0" err="1" smtClean="0">
                <a:solidFill>
                  <a:srgbClr val="000000"/>
                </a:solidFill>
                <a:latin typeface="Courier New" panose="02070309020205020404" pitchFamily="49" charset="0"/>
                <a:cs typeface="Courier New" panose="02070309020205020404" pitchFamily="49" charset="0"/>
              </a:rPr>
              <a:t>tg.subscribeStreamCounter</a:t>
            </a:r>
            <a:r>
              <a:rPr lang="ru-RU" altLang="ru-RU" sz="1800" dirty="0" smtClean="0">
                <a:solidFill>
                  <a:srgbClr val="000000"/>
                </a:solidFill>
                <a:latin typeface="Courier New" panose="02070309020205020404" pitchFamily="49" charset="0"/>
                <a:cs typeface="Courier New" panose="02070309020205020404" pitchFamily="49" charset="0"/>
              </a:rPr>
              <a:t>(</a:t>
            </a:r>
            <a:r>
              <a:rPr lang="ru-RU" altLang="ru-RU" sz="1800" dirty="0" err="1" smtClean="0">
                <a:solidFill>
                  <a:srgbClr val="000000"/>
                </a:solidFill>
                <a:latin typeface="Courier New" panose="02070309020205020404" pitchFamily="49" charset="0"/>
                <a:cs typeface="Courier New" panose="02070309020205020404" pitchFamily="49" charset="0"/>
              </a:rPr>
              <a:t>StatisticStreamCounter.STREAM_PACKETS_TEST_RX</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err="1">
                <a:solidFill>
                  <a:srgbClr val="000000"/>
                </a:solidFill>
                <a:latin typeface="Courier New" panose="02070309020205020404" pitchFamily="49" charset="0"/>
                <a:cs typeface="Courier New" panose="02070309020205020404" pitchFamily="49" charset="0"/>
              </a:rPr>
              <a:t>tg.subscribeStreamCounter</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StatisticStreamCounter.STREAM_PACKETS_TEST_TX</a:t>
            </a:r>
            <a:r>
              <a:rPr lang="ru-RU" altLang="ru-RU" sz="1800" dirty="0" smtClean="0">
                <a:solidFill>
                  <a:srgbClr val="000000"/>
                </a:solidFill>
                <a:latin typeface="Courier New" panose="02070309020205020404" pitchFamily="49" charset="0"/>
                <a:cs typeface="Courier New" panose="02070309020205020404" pitchFamily="49" charset="0"/>
              </a:rPr>
              <a:t>);</a:t>
            </a:r>
            <a:endParaRPr lang="en-US" altLang="ru-RU" sz="18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To actually subscribe to any counter on the traffic generator(s) the configuration must be committed. This should be done together with the stream configuration to save time during test execution.</a:t>
            </a:r>
          </a:p>
          <a:p>
            <a:pPr algn="l"/>
            <a:endParaRPr lang="en-US" sz="1800" dirty="0">
              <a:solidFill>
                <a:schemeClr val="tx1"/>
              </a:solidFill>
            </a:endParaRPr>
          </a:p>
          <a:p>
            <a:pPr lvl="0" algn="l" eaLnBrk="0" fontAlgn="base" hangingPunct="0">
              <a:spcBef>
                <a:spcPct val="0"/>
              </a:spcBef>
              <a:spcAft>
                <a:spcPct val="0"/>
              </a:spcAft>
            </a:pPr>
            <a:r>
              <a:rPr lang="en-US" sz="1800" dirty="0">
                <a:solidFill>
                  <a:schemeClr val="tx1"/>
                </a:solidFill>
              </a:rPr>
              <a:t> </a:t>
            </a:r>
            <a:r>
              <a:rPr lang="ru-RU" altLang="ru-RU" sz="1800" dirty="0" err="1">
                <a:solidFill>
                  <a:srgbClr val="000000"/>
                </a:solidFill>
                <a:latin typeface="Courier New" panose="02070309020205020404" pitchFamily="49" charset="0"/>
                <a:cs typeface="Courier New" panose="02070309020205020404" pitchFamily="49" charset="0"/>
              </a:rPr>
              <a:t>tg.commitConfiguration</a:t>
            </a:r>
            <a:r>
              <a:rPr lang="ru-RU" altLang="ru-RU" sz="1800" dirty="0">
                <a:solidFill>
                  <a:srgbClr val="000000"/>
                </a:solidFill>
                <a:latin typeface="Courier New" panose="02070309020205020404" pitchFamily="49" charset="0"/>
                <a:cs typeface="Courier New" panose="02070309020205020404" pitchFamily="49" charset="0"/>
              </a:rPr>
              <a:t>();</a:t>
            </a:r>
            <a:endParaRPr lang="ru-RU" altLang="ru-RU"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56633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Statistic collection</a:t>
            </a:r>
            <a:endParaRPr lang="ru-RU" dirty="0"/>
          </a:p>
        </p:txBody>
      </p:sp>
      <p:sp>
        <p:nvSpPr>
          <p:cNvPr id="3" name="Подзаголовок 2"/>
          <p:cNvSpPr>
            <a:spLocks noGrp="1"/>
          </p:cNvSpPr>
          <p:nvPr>
            <p:ph type="subTitle" idx="1"/>
          </p:nvPr>
        </p:nvSpPr>
        <p:spPr>
          <a:xfrm>
            <a:off x="407368" y="1196752"/>
            <a:ext cx="11521280" cy="5184576"/>
          </a:xfrm>
        </p:spPr>
        <p:txBody>
          <a:bodyPr>
            <a:normAutofit lnSpcReduction="10000"/>
          </a:bodyPr>
          <a:lstStyle/>
          <a:p>
            <a:pPr algn="l"/>
            <a:r>
              <a:rPr lang="en-US" sz="1600" dirty="0">
                <a:solidFill>
                  <a:schemeClr val="tx1"/>
                </a:solidFill>
              </a:rPr>
              <a:t>Port statistics are retrieved for all ports in a sequential manner. In order to get consistent values it is recommended to only read counter values after traffic has already stopped, unless counters measuring throughput are used.</a:t>
            </a:r>
          </a:p>
          <a:p>
            <a:pPr algn="l"/>
            <a:endParaRPr lang="en-US" sz="1800" dirty="0">
              <a:solidFill>
                <a:schemeClr val="tx1"/>
              </a:solidFill>
            </a:endParaRPr>
          </a:p>
          <a:p>
            <a:pPr algn="l"/>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TrafficGeneratorPort</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StatisticCounter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&gt;&gt; </a:t>
            </a:r>
            <a:r>
              <a:rPr lang="ru-RU" altLang="ru-RU" sz="1400" dirty="0" err="1">
                <a:solidFill>
                  <a:srgbClr val="000000"/>
                </a:solidFill>
                <a:latin typeface="Courier New" panose="02070309020205020404" pitchFamily="49" charset="0"/>
                <a:cs typeface="Courier New" panose="02070309020205020404" pitchFamily="49" charset="0"/>
              </a:rPr>
              <a:t>portStatistics</a:t>
            </a:r>
            <a:r>
              <a:rPr lang="ru-RU" altLang="ru-RU" sz="1400" dirty="0">
                <a:solidFill>
                  <a:srgbClr val="000000"/>
                </a:solidFill>
                <a:latin typeface="Courier New" panose="02070309020205020404" pitchFamily="49" charset="0"/>
                <a:cs typeface="Courier New" panose="02070309020205020404" pitchFamily="49" charset="0"/>
              </a:rPr>
              <a:t> = </a:t>
            </a:r>
            <a:r>
              <a:rPr lang="ru-RU" altLang="ru-RU" sz="1400" dirty="0" err="1" smtClean="0">
                <a:solidFill>
                  <a:srgbClr val="000000"/>
                </a:solidFill>
                <a:latin typeface="Courier New" panose="02070309020205020404" pitchFamily="49" charset="0"/>
                <a:cs typeface="Courier New" panose="02070309020205020404" pitchFamily="49" charset="0"/>
              </a:rPr>
              <a:t>tg.getPortStatistics</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txPortCounter</a:t>
            </a:r>
            <a:r>
              <a:rPr lang="ru-RU" altLang="ru-RU" sz="1400" dirty="0">
                <a:solidFill>
                  <a:srgbClr val="000000"/>
                </a:solidFill>
                <a:latin typeface="Courier New" panose="02070309020205020404" pitchFamily="49" charset="0"/>
                <a:cs typeface="Courier New" panose="02070309020205020404" pitchFamily="49" charset="0"/>
              </a:rPr>
              <a:t> = </a:t>
            </a:r>
            <a:r>
              <a:rPr lang="ru-RU" altLang="ru-RU" sz="1400" dirty="0" err="1">
                <a:solidFill>
                  <a:srgbClr val="000000"/>
                </a:solidFill>
                <a:latin typeface="Courier New" panose="02070309020205020404" pitchFamily="49" charset="0"/>
                <a:cs typeface="Courier New" panose="02070309020205020404" pitchFamily="49" charset="0"/>
              </a:rPr>
              <a:t>portStatistics.get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tgPort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StatisticCounter.FRAMES_TX</a:t>
            </a:r>
            <a:r>
              <a:rPr lang="ru-RU" altLang="ru-RU" sz="1400" dirty="0" smtClean="0">
                <a:solidFill>
                  <a:srgbClr val="000000"/>
                </a:solidFill>
                <a:latin typeface="Courier New" panose="02070309020205020404" pitchFamily="49" charset="0"/>
                <a:cs typeface="Courier New" panose="02070309020205020404" pitchFamily="49" charset="0"/>
              </a:rPr>
              <a:t>);</a:t>
            </a:r>
            <a:endParaRPr lang="en-US" altLang="ru-RU" sz="14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600" dirty="0">
                <a:solidFill>
                  <a:schemeClr val="tx1"/>
                </a:solidFill>
              </a:rPr>
              <a:t>Stream statistics are retrieved for all streams in a sequential manner. In order to get consistent values it is recommended to only read counter values after traffic has already stopped, unless counters measuring throughput are used.</a:t>
            </a:r>
          </a:p>
          <a:p>
            <a:pPr algn="l"/>
            <a:endParaRPr lang="en-US" sz="1800" dirty="0">
              <a:solidFill>
                <a:schemeClr val="tx1"/>
              </a:solidFill>
            </a:endParaRPr>
          </a:p>
          <a:p>
            <a:pPr lvl="0" algn="l" eaLnBrk="0" fontAlgn="base" hangingPunct="0">
              <a:spcBef>
                <a:spcPct val="0"/>
              </a:spcBef>
              <a:spcAft>
                <a:spcPct val="0"/>
              </a:spcAft>
            </a:pPr>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TrafficGeneratorStream</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Map</a:t>
            </a:r>
            <a:r>
              <a:rPr lang="ru-RU" altLang="ru-RU" sz="1400" dirty="0">
                <a:solidFill>
                  <a:srgbClr val="000000"/>
                </a:solidFill>
                <a:latin typeface="Courier New" panose="02070309020205020404" pitchFamily="49" charset="0"/>
                <a:cs typeface="Courier New" panose="02070309020205020404" pitchFamily="49" charset="0"/>
              </a:rPr>
              <a:t>&lt;</a:t>
            </a:r>
            <a:r>
              <a:rPr lang="ru-RU" altLang="ru-RU" sz="1400" dirty="0" err="1">
                <a:solidFill>
                  <a:srgbClr val="000000"/>
                </a:solidFill>
                <a:latin typeface="Courier New" panose="02070309020205020404" pitchFamily="49" charset="0"/>
                <a:cs typeface="Courier New" panose="02070309020205020404" pitchFamily="49" charset="0"/>
              </a:rPr>
              <a:t>StatisticStreamCounter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&gt;&gt; </a:t>
            </a:r>
            <a:r>
              <a:rPr lang="ru-RU" altLang="ru-RU" sz="1400" dirty="0" err="1">
                <a:solidFill>
                  <a:srgbClr val="000000"/>
                </a:solidFill>
                <a:latin typeface="Courier New" panose="02070309020205020404" pitchFamily="49" charset="0"/>
                <a:cs typeface="Courier New" panose="02070309020205020404" pitchFamily="49" charset="0"/>
              </a:rPr>
              <a:t>streamStatistics</a:t>
            </a:r>
            <a:r>
              <a:rPr lang="ru-RU" altLang="ru-RU" sz="1400" dirty="0">
                <a:solidFill>
                  <a:srgbClr val="000000"/>
                </a:solidFill>
                <a:latin typeface="Courier New" panose="02070309020205020404" pitchFamily="49" charset="0"/>
                <a:cs typeface="Courier New" panose="02070309020205020404" pitchFamily="49" charset="0"/>
              </a:rPr>
              <a:t> = </a:t>
            </a:r>
            <a:r>
              <a:rPr lang="en-US" altLang="ru-RU" sz="1400" dirty="0" smtClean="0">
                <a:solidFill>
                  <a:srgbClr val="000000"/>
                </a:solidFill>
                <a:latin typeface="Courier New" panose="02070309020205020404" pitchFamily="49" charset="0"/>
                <a:cs typeface="Courier New" panose="02070309020205020404" pitchFamily="49" charset="0"/>
              </a:rPr>
              <a:t>	</a:t>
            </a:r>
            <a:r>
              <a:rPr lang="ru-RU" altLang="ru-RU" sz="1400" dirty="0" err="1" smtClean="0">
                <a:solidFill>
                  <a:srgbClr val="000000"/>
                </a:solidFill>
                <a:latin typeface="Courier New" panose="02070309020205020404" pitchFamily="49" charset="0"/>
                <a:cs typeface="Courier New" panose="02070309020205020404" pitchFamily="49" charset="0"/>
              </a:rPr>
              <a:t>tg.getStreamStatistics</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err="1">
                <a:solidFill>
                  <a:srgbClr val="000000"/>
                </a:solidFill>
                <a:latin typeface="Courier New" panose="02070309020205020404" pitchFamily="49" charset="0"/>
                <a:cs typeface="Courier New" panose="02070309020205020404" pitchFamily="49" charset="0"/>
              </a:rPr>
              <a:t>Double</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txStreamCounter</a:t>
            </a:r>
            <a:r>
              <a:rPr lang="ru-RU" altLang="ru-RU" sz="1400" dirty="0">
                <a:solidFill>
                  <a:srgbClr val="000000"/>
                </a:solidFill>
                <a:latin typeface="Courier New" panose="02070309020205020404" pitchFamily="49" charset="0"/>
                <a:cs typeface="Courier New" panose="02070309020205020404" pitchFamily="49" charset="0"/>
              </a:rPr>
              <a:t> = </a:t>
            </a:r>
            <a:r>
              <a:rPr lang="ru-RU" altLang="ru-RU" sz="1400" dirty="0" err="1">
                <a:solidFill>
                  <a:srgbClr val="000000"/>
                </a:solidFill>
                <a:latin typeface="Courier New" panose="02070309020205020404" pitchFamily="49" charset="0"/>
                <a:cs typeface="Courier New" panose="02070309020205020404" pitchFamily="49" charset="0"/>
              </a:rPr>
              <a:t>streamStatistics.get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stream</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get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StatisticStreamCounter.STREAM_PACKETS_TEST_RX</a:t>
            </a:r>
            <a:r>
              <a:rPr lang="ru-RU" altLang="ru-RU" sz="1400" dirty="0">
                <a:solidFill>
                  <a:srgbClr val="000000"/>
                </a:solidFill>
                <a:latin typeface="Courier New" panose="02070309020205020404" pitchFamily="49" charset="0"/>
                <a:cs typeface="Courier New" panose="02070309020205020404" pitchFamily="49" charset="0"/>
              </a:rPr>
              <a:t>);</a:t>
            </a:r>
            <a:endParaRPr lang="ru-RU" altLang="ru-RU" sz="1400" dirty="0">
              <a:solidFill>
                <a:schemeClr val="tx1"/>
              </a:solidFill>
              <a:latin typeface="Arial" panose="020B0604020202020204" pitchFamily="34" charset="0"/>
            </a:endParaRPr>
          </a:p>
          <a:p>
            <a:pPr algn="l"/>
            <a:endParaRPr lang="en-US" sz="1800" dirty="0">
              <a:solidFill>
                <a:schemeClr val="tx1"/>
              </a:solidFill>
            </a:endParaRPr>
          </a:p>
          <a:p>
            <a:pPr algn="l"/>
            <a:r>
              <a:rPr lang="en-US" sz="1600" dirty="0" smtClean="0">
                <a:solidFill>
                  <a:schemeClr val="tx1"/>
                </a:solidFill>
              </a:rPr>
              <a:t>Counter </a:t>
            </a:r>
            <a:r>
              <a:rPr lang="en-US" sz="1600" dirty="0">
                <a:solidFill>
                  <a:schemeClr val="tx1"/>
                </a:solidFill>
              </a:rPr>
              <a:t>values can only be retrieved for counters that have been already subscribed to. </a:t>
            </a:r>
            <a:endParaRPr lang="en-US" sz="1600" dirty="0" smtClean="0">
              <a:solidFill>
                <a:schemeClr val="tx1"/>
              </a:solidFill>
            </a:endParaRPr>
          </a:p>
          <a:p>
            <a:pPr algn="l"/>
            <a:r>
              <a:rPr lang="en-US" altLang="ru-RU" sz="1600" dirty="0">
                <a:solidFill>
                  <a:schemeClr val="tx1"/>
                </a:solidFill>
              </a:rPr>
              <a:t>Clear counter values</a:t>
            </a:r>
          </a:p>
          <a:p>
            <a:pPr algn="l"/>
            <a:endParaRPr lang="en-US" altLang="ru-RU" sz="1600" dirty="0">
              <a:solidFill>
                <a:schemeClr val="tx1"/>
              </a:solidFill>
            </a:endParaRPr>
          </a:p>
          <a:p>
            <a:pPr algn="l"/>
            <a:r>
              <a:rPr lang="en-US" altLang="ru-RU" sz="1600" dirty="0">
                <a:solidFill>
                  <a:schemeClr val="tx1"/>
                </a:solidFill>
              </a:rPr>
              <a:t>To get ensure that only counter values applicable to the current test are used it is recommended to clear the counter values on the traffic generator(s) between measurements.</a:t>
            </a:r>
          </a:p>
          <a:p>
            <a:pPr algn="l"/>
            <a:endParaRPr lang="en-US" altLang="ru-RU" sz="1600" dirty="0">
              <a:solidFill>
                <a:schemeClr val="tx1"/>
              </a:solidFill>
              <a:latin typeface="Arial" panose="020B0604020202020204" pitchFamily="34" charset="0"/>
            </a:endParaRPr>
          </a:p>
          <a:p>
            <a:pPr lvl="0" algn="l" eaLnBrk="0" fontAlgn="base" hangingPunct="0">
              <a:spcBef>
                <a:spcPct val="0"/>
              </a:spcBef>
              <a:spcAft>
                <a:spcPct val="0"/>
              </a:spcAft>
            </a:pPr>
            <a:r>
              <a:rPr lang="en-US" altLang="ru-RU" sz="1600" dirty="0">
                <a:solidFill>
                  <a:schemeClr val="tx1"/>
                </a:solidFill>
                <a:latin typeface="Arial" panose="020B0604020202020204" pitchFamily="34" charset="0"/>
              </a:rPr>
              <a:t> </a:t>
            </a:r>
            <a:r>
              <a:rPr lang="ru-RU" altLang="ru-RU" sz="1400" dirty="0" err="1">
                <a:solidFill>
                  <a:srgbClr val="000000"/>
                </a:solidFill>
                <a:latin typeface="Courier New" panose="02070309020205020404" pitchFamily="49" charset="0"/>
                <a:cs typeface="Courier New" panose="02070309020205020404" pitchFamily="49" charset="0"/>
              </a:rPr>
              <a:t>tg.clearStatistics</a:t>
            </a:r>
            <a:r>
              <a:rPr lang="ru-RU" altLang="ru-RU" sz="1400" dirty="0" smtClean="0">
                <a:solidFill>
                  <a:srgbClr val="000000"/>
                </a:solidFill>
                <a:latin typeface="Courier New" panose="02070309020205020404" pitchFamily="49" charset="0"/>
                <a:cs typeface="Courier New" panose="02070309020205020404" pitchFamily="49" charset="0"/>
              </a:rPr>
              <a:t>();</a:t>
            </a:r>
            <a:endParaRPr lang="ru-RU" altLang="ru-RU"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400467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TG properties</a:t>
            </a:r>
            <a:endParaRPr lang="ru-RU" dirty="0"/>
          </a:p>
        </p:txBody>
      </p:sp>
      <p:sp>
        <p:nvSpPr>
          <p:cNvPr id="3" name="Подзаголовок 2"/>
          <p:cNvSpPr>
            <a:spLocks noGrp="1"/>
          </p:cNvSpPr>
          <p:nvPr>
            <p:ph type="subTitle" idx="1"/>
          </p:nvPr>
        </p:nvSpPr>
        <p:spPr>
          <a:xfrm>
            <a:off x="407368" y="1196752"/>
            <a:ext cx="11521280" cy="5184576"/>
          </a:xfrm>
        </p:spPr>
        <p:txBody>
          <a:bodyPr>
            <a:normAutofit lnSpcReduction="10000"/>
          </a:bodyPr>
          <a:lstStyle/>
          <a:p>
            <a:pPr algn="l"/>
            <a:r>
              <a:rPr lang="en-US" sz="1600" dirty="0" err="1" smtClean="0">
                <a:solidFill>
                  <a:schemeClr val="tx1"/>
                </a:solidFill>
              </a:rPr>
              <a:t>Ebs</a:t>
            </a:r>
            <a:r>
              <a:rPr lang="en-US" sz="1600" dirty="0" smtClean="0">
                <a:solidFill>
                  <a:schemeClr val="tx1"/>
                </a:solidFill>
              </a:rPr>
              <a:t>-properties have a special element to provide setting for TG and Lab manager:</a:t>
            </a:r>
          </a:p>
          <a:p>
            <a:pPr algn="l"/>
            <a:endParaRPr lang="en-US" sz="1600" dirty="0">
              <a:solidFill>
                <a:schemeClr val="tx1"/>
              </a:solidFill>
            </a:endParaRPr>
          </a:p>
          <a:p>
            <a:pPr algn="l"/>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b="1" dirty="0" err="1">
                <a:solidFill>
                  <a:srgbClr val="000080"/>
                </a:solidFill>
                <a:latin typeface="Courier New" panose="02070309020205020404" pitchFamily="49" charset="0"/>
                <a:cs typeface="Courier New" panose="02070309020205020404" pitchFamily="49" charset="0"/>
              </a:rPr>
              <a:t>interface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name</a:t>
            </a:r>
            <a:r>
              <a:rPr lang="ru-RU" altLang="ru-RU" sz="1600" dirty="0">
                <a:solidFill>
                  <a:srgbClr val="000000"/>
                </a:solidFill>
                <a:latin typeface="Courier New" panose="02070309020205020404" pitchFamily="49" charset="0"/>
                <a:cs typeface="Courier New" panose="02070309020205020404" pitchFamily="49" charset="0"/>
              </a:rPr>
              <a:t>&gt;eth0&lt;/</a:t>
            </a:r>
            <a:r>
              <a:rPr lang="ru-RU" altLang="ru-RU" sz="1600" b="1" dirty="0" err="1">
                <a:solidFill>
                  <a:srgbClr val="000080"/>
                </a:solidFill>
                <a:latin typeface="Courier New" panose="02070309020205020404" pitchFamily="49" charset="0"/>
                <a:cs typeface="Courier New" panose="02070309020205020404" pitchFamily="49" charset="0"/>
              </a:rPr>
              <a:t>name</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protocol</a:t>
            </a:r>
            <a:r>
              <a:rPr lang="ru-RU" altLang="ru-RU" sz="1600" dirty="0">
                <a:solidFill>
                  <a:srgbClr val="000000"/>
                </a:solidFill>
                <a:latin typeface="Courier New" panose="02070309020205020404" pitchFamily="49" charset="0"/>
                <a:cs typeface="Courier New" panose="02070309020205020404" pitchFamily="49" charset="0"/>
              </a:rPr>
              <a:t>&gt;</a:t>
            </a:r>
            <a:r>
              <a:rPr lang="ru-RU" altLang="ru-RU" sz="1600" dirty="0" err="1">
                <a:solidFill>
                  <a:srgbClr val="000000"/>
                </a:solidFill>
                <a:latin typeface="Courier New" panose="02070309020205020404" pitchFamily="49" charset="0"/>
                <a:cs typeface="Courier New" panose="02070309020205020404" pitchFamily="49" charset="0"/>
              </a:rPr>
              <a:t>ssh</a:t>
            </a:r>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b="1" dirty="0" err="1">
                <a:solidFill>
                  <a:srgbClr val="000080"/>
                </a:solidFill>
                <a:latin typeface="Courier New" panose="02070309020205020404" pitchFamily="49" charset="0"/>
                <a:cs typeface="Courier New" panose="02070309020205020404" pitchFamily="49" charset="0"/>
              </a:rPr>
              <a:t>protocol</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connection</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labmanager</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port</a:t>
            </a:r>
            <a:r>
              <a:rPr lang="ru-RU" altLang="ru-RU" sz="1600" dirty="0">
                <a:solidFill>
                  <a:srgbClr val="000000"/>
                </a:solidFill>
                <a:latin typeface="Courier New" panose="02070309020205020404" pitchFamily="49" charset="0"/>
                <a:cs typeface="Courier New" panose="02070309020205020404" pitchFamily="49" charset="0"/>
              </a:rPr>
              <a:t>&gt;5&lt;/</a:t>
            </a:r>
            <a:r>
              <a:rPr lang="ru-RU" altLang="ru-RU" sz="1600" b="1" dirty="0" err="1">
                <a:solidFill>
                  <a:srgbClr val="000080"/>
                </a:solidFill>
                <a:latin typeface="Courier New" panose="02070309020205020404" pitchFamily="49" charset="0"/>
                <a:cs typeface="Courier New" panose="02070309020205020404" pitchFamily="49" charset="0"/>
              </a:rPr>
              <a:t>port</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src</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test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resources</a:t>
            </a:r>
            <a:r>
              <a:rPr lang="ru-RU" altLang="ru-RU" sz="1600" b="1" dirty="0">
                <a:solidFill>
                  <a:srgbClr val="008000"/>
                </a:solidFill>
                <a:latin typeface="Courier New" panose="02070309020205020404" pitchFamily="49" charset="0"/>
                <a:cs typeface="Courier New" panose="02070309020205020404" pitchFamily="49" charset="0"/>
              </a:rPr>
              <a:t>/LabmanagerAccess.xml"</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="LabmanagerAccess.xml" </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src</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test</a:t>
            </a:r>
            <a:r>
              <a:rPr lang="ru-RU" altLang="ru-RU" sz="1600" b="1" dirty="0">
                <a:solidFill>
                  <a:srgbClr val="008000"/>
                </a:solidFill>
                <a:latin typeface="Courier New" panose="02070309020205020404" pitchFamily="49" charset="0"/>
                <a:cs typeface="Courier New" panose="02070309020205020404" pitchFamily="49" charset="0"/>
              </a:rPr>
              <a:t>/</a:t>
            </a:r>
            <a:r>
              <a:rPr lang="ru-RU" altLang="ru-RU" sz="1600" b="1" dirty="0" err="1">
                <a:solidFill>
                  <a:srgbClr val="008000"/>
                </a:solidFill>
                <a:latin typeface="Courier New" panose="02070309020205020404" pitchFamily="49" charset="0"/>
                <a:cs typeface="Courier New" panose="02070309020205020404" pitchFamily="49" charset="0"/>
              </a:rPr>
              <a:t>resources</a:t>
            </a:r>
            <a:r>
              <a:rPr lang="ru-RU" altLang="ru-RU" sz="1600" b="1" dirty="0">
                <a:solidFill>
                  <a:srgbClr val="008000"/>
                </a:solidFill>
                <a:latin typeface="Courier New" panose="02070309020205020404" pitchFamily="49" charset="0"/>
                <a:cs typeface="Courier New" panose="02070309020205020404" pitchFamily="49" charset="0"/>
              </a:rPr>
              <a:t>/TrafficGenerator.xml"</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b="1" dirty="0">
                <a:solidFill>
                  <a:srgbClr val="000080"/>
                </a:solidFill>
                <a:latin typeface="Courier New" panose="02070309020205020404" pitchFamily="49" charset="0"/>
                <a:cs typeface="Courier New" panose="02070309020205020404" pitchFamily="49" charset="0"/>
              </a:rPr>
              <a:t> </a:t>
            </a:r>
            <a:r>
              <a:rPr lang="ru-RU" altLang="ru-RU" sz="1600" b="1" dirty="0" err="1">
                <a:solidFill>
                  <a:srgbClr val="0000FF"/>
                </a:solidFill>
                <a:latin typeface="Courier New" panose="02070309020205020404" pitchFamily="49" charset="0"/>
                <a:cs typeface="Courier New" panose="02070309020205020404" pitchFamily="49" charset="0"/>
              </a:rPr>
              <a:t>href</a:t>
            </a:r>
            <a:r>
              <a:rPr lang="ru-RU" altLang="ru-RU" sz="1600" b="1" dirty="0">
                <a:solidFill>
                  <a:srgbClr val="008000"/>
                </a:solidFill>
                <a:latin typeface="Courier New" panose="02070309020205020404" pitchFamily="49" charset="0"/>
                <a:cs typeface="Courier New" panose="02070309020205020404" pitchFamily="49" charset="0"/>
              </a:rPr>
              <a:t>="TrafficGenerator.xml" </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:fallback</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660E7A"/>
                </a:solidFill>
                <a:latin typeface="Courier New" panose="02070309020205020404" pitchFamily="49" charset="0"/>
                <a:cs typeface="Courier New" panose="02070309020205020404" pitchFamily="49" charset="0"/>
              </a:rPr>
              <a:t>xi</a:t>
            </a:r>
            <a:r>
              <a:rPr lang="ru-RU" altLang="ru-RU" sz="1600" b="1" dirty="0" err="1">
                <a:solidFill>
                  <a:srgbClr val="000080"/>
                </a:solidFill>
                <a:latin typeface="Courier New" panose="02070309020205020404" pitchFamily="49" charset="0"/>
                <a:cs typeface="Courier New" panose="02070309020205020404" pitchFamily="49" charset="0"/>
              </a:rPr>
              <a:t>:include</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labmanager</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    &lt;/</a:t>
            </a:r>
            <a:r>
              <a:rPr lang="ru-RU" altLang="ru-RU" sz="1600" b="1" dirty="0" err="1">
                <a:solidFill>
                  <a:srgbClr val="000080"/>
                </a:solidFill>
                <a:latin typeface="Courier New" panose="02070309020205020404" pitchFamily="49" charset="0"/>
                <a:cs typeface="Courier New" panose="02070309020205020404" pitchFamily="49" charset="0"/>
              </a:rPr>
              <a:t>connection</a:t>
            </a:r>
            <a:r>
              <a:rPr lang="ru-RU" altLang="ru-RU" sz="1600" dirty="0">
                <a:solidFill>
                  <a:srgbClr val="000000"/>
                </a:solidFill>
                <a:latin typeface="Courier New" panose="02070309020205020404" pitchFamily="49" charset="0"/>
                <a:cs typeface="Courier New" panose="02070309020205020404" pitchFamily="49" charset="0"/>
              </a:rPr>
              <a:t>&gt;</a:t>
            </a:r>
            <a:br>
              <a:rPr lang="ru-RU" altLang="ru-RU" sz="1600" dirty="0">
                <a:solidFill>
                  <a:srgbClr val="000000"/>
                </a:solidFill>
                <a:latin typeface="Courier New" panose="02070309020205020404" pitchFamily="49" charset="0"/>
                <a:cs typeface="Courier New" panose="02070309020205020404" pitchFamily="49" charset="0"/>
              </a:rPr>
            </a:br>
            <a:r>
              <a:rPr lang="ru-RU" altLang="ru-RU" sz="1600" dirty="0">
                <a:solidFill>
                  <a:srgbClr val="000000"/>
                </a:solidFill>
                <a:latin typeface="Courier New" panose="02070309020205020404" pitchFamily="49" charset="0"/>
                <a:cs typeface="Courier New" panose="02070309020205020404" pitchFamily="49" charset="0"/>
              </a:rPr>
              <a:t>&lt;/</a:t>
            </a:r>
            <a:r>
              <a:rPr lang="ru-RU" altLang="ru-RU" sz="1600" b="1" dirty="0" err="1">
                <a:solidFill>
                  <a:srgbClr val="000080"/>
                </a:solidFill>
                <a:latin typeface="Courier New" panose="02070309020205020404" pitchFamily="49" charset="0"/>
                <a:cs typeface="Courier New" panose="02070309020205020404" pitchFamily="49" charset="0"/>
              </a:rPr>
              <a:t>interface</a:t>
            </a:r>
            <a:r>
              <a:rPr lang="ru-RU" altLang="ru-RU" sz="1600" dirty="0">
                <a:solidFill>
                  <a:srgbClr val="000000"/>
                </a:solidFill>
                <a:latin typeface="Courier New" panose="02070309020205020404" pitchFamily="49" charset="0"/>
                <a:cs typeface="Courier New" panose="02070309020205020404" pitchFamily="49" charset="0"/>
              </a:rPr>
              <a:t>&gt;</a:t>
            </a:r>
            <a:endParaRPr lang="ru-RU" altLang="ru-RU" sz="3600" dirty="0">
              <a:solidFill>
                <a:schemeClr val="tx1"/>
              </a:solidFill>
              <a:latin typeface="Arial" panose="020B0604020202020204" pitchFamily="34" charset="0"/>
            </a:endParaRPr>
          </a:p>
          <a:p>
            <a:pPr algn="l"/>
            <a:endParaRPr lang="en-US" sz="1600" dirty="0" smtClean="0">
              <a:solidFill>
                <a:schemeClr val="tx1"/>
              </a:solidFill>
            </a:endParaRPr>
          </a:p>
          <a:p>
            <a:pPr algn="l"/>
            <a:endParaRPr lang="ru-RU" altLang="ru-RU"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900232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TG properties</a:t>
            </a:r>
            <a:endParaRPr lang="ru-RU" dirty="0"/>
          </a:p>
        </p:txBody>
      </p:sp>
      <p:sp>
        <p:nvSpPr>
          <p:cNvPr id="3" name="Подзаголовок 2"/>
          <p:cNvSpPr>
            <a:spLocks noGrp="1"/>
          </p:cNvSpPr>
          <p:nvPr>
            <p:ph type="subTitle" idx="1"/>
          </p:nvPr>
        </p:nvSpPr>
        <p:spPr>
          <a:xfrm>
            <a:off x="407368" y="980729"/>
            <a:ext cx="11521280" cy="5688631"/>
          </a:xfrm>
        </p:spPr>
        <p:txBody>
          <a:bodyPr>
            <a:noAutofit/>
          </a:bodyPr>
          <a:lstStyle/>
          <a:p>
            <a:pPr algn="l"/>
            <a:r>
              <a:rPr lang="en-US" sz="1400" dirty="0" smtClean="0">
                <a:solidFill>
                  <a:schemeClr val="tx1"/>
                </a:solidFill>
              </a:rPr>
              <a:t>You can specify TG settings in XML</a:t>
            </a:r>
          </a:p>
          <a:p>
            <a:pPr algn="l"/>
            <a:endParaRPr lang="en-US" sz="1200" dirty="0">
              <a:solidFill>
                <a:schemeClr val="tx1"/>
              </a:solidFill>
            </a:endParaRPr>
          </a:p>
          <a:p>
            <a:pPr lvl="0" algn="l" eaLnBrk="0" fontAlgn="base" hangingPunct="0">
              <a:spcBef>
                <a:spcPct val="0"/>
              </a:spcBef>
              <a:spcAft>
                <a:spcPct val="0"/>
              </a:spcAft>
            </a:pPr>
            <a:r>
              <a:rPr lang="ru-RU" altLang="ru-RU" sz="1000" dirty="0" smtClean="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tg</a:t>
            </a:r>
            <a:r>
              <a:rPr lang="ru-RU" altLang="ru-RU" sz="1000" b="1" dirty="0">
                <a:solidFill>
                  <a:srgbClr val="000080"/>
                </a:solidFill>
                <a:latin typeface="Courier New" panose="02070309020205020404" pitchFamily="49" charset="0"/>
                <a:cs typeface="Courier New" panose="02070309020205020404" pitchFamily="49" charset="0"/>
              </a:rPr>
              <a:t> </a:t>
            </a:r>
            <a:r>
              <a:rPr lang="ru-RU" altLang="ru-RU" sz="1000" b="1" dirty="0" err="1" smtClean="0">
                <a:solidFill>
                  <a:srgbClr val="660E7A"/>
                </a:solidFill>
                <a:latin typeface="Courier New" panose="02070309020205020404" pitchFamily="49" charset="0"/>
                <a:cs typeface="Courier New" panose="02070309020205020404" pitchFamily="49" charset="0"/>
              </a:rPr>
              <a:t>xsi</a:t>
            </a:r>
            <a:r>
              <a:rPr lang="ru-RU" altLang="ru-RU" sz="1000" b="1" dirty="0" err="1" smtClean="0">
                <a:solidFill>
                  <a:srgbClr val="0000FF"/>
                </a:solidFill>
                <a:latin typeface="Courier New" panose="02070309020205020404" pitchFamily="49" charset="0"/>
                <a:cs typeface="Courier New" panose="02070309020205020404" pitchFamily="49" charset="0"/>
              </a:rPr>
              <a:t>:schemaLocation</a:t>
            </a:r>
            <a:r>
              <a:rPr lang="ru-RU" altLang="ru-RU" sz="1000" b="1" dirty="0">
                <a:solidFill>
                  <a:srgbClr val="008000"/>
                </a:solidFill>
                <a:latin typeface="Courier New" panose="02070309020205020404" pitchFamily="49" charset="0"/>
                <a:cs typeface="Courier New" panose="02070309020205020404" pitchFamily="49" charset="0"/>
              </a:rPr>
              <a:t>="http://www.ericsson.se/jcat/ebs/properties/trafficgenerator ../</a:t>
            </a:r>
            <a:r>
              <a:rPr lang="ru-RU" altLang="ru-RU" sz="1000" b="1" dirty="0" err="1">
                <a:solidFill>
                  <a:srgbClr val="008000"/>
                </a:solidFill>
                <a:latin typeface="Courier New" panose="02070309020205020404" pitchFamily="49" charset="0"/>
                <a:cs typeface="Courier New" panose="02070309020205020404" pitchFamily="49" charset="0"/>
              </a:rPr>
              <a:t>xsd</a:t>
            </a:r>
            <a:r>
              <a:rPr lang="ru-RU" altLang="ru-RU" sz="1000" b="1" dirty="0">
                <a:solidFill>
                  <a:srgbClr val="008000"/>
                </a:solidFill>
                <a:latin typeface="Courier New" panose="02070309020205020404" pitchFamily="49" charset="0"/>
                <a:cs typeface="Courier New" panose="02070309020205020404" pitchFamily="49" charset="0"/>
              </a:rPr>
              <a:t>/TrafficGenerator.xsd "</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smtClean="0">
                <a:solidFill>
                  <a:srgbClr val="000000"/>
                </a:solidFill>
                <a:latin typeface="Courier New" panose="02070309020205020404" pitchFamily="49" charset="0"/>
                <a:cs typeface="Courier New" panose="02070309020205020404" pitchFamily="49" charset="0"/>
              </a:rPr>
              <a:t>    </a:t>
            </a: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660E7A"/>
                </a:solidFill>
                <a:latin typeface="Courier New" panose="02070309020205020404" pitchFamily="49" charset="0"/>
                <a:cs typeface="Courier New" panose="02070309020205020404" pitchFamily="49" charset="0"/>
              </a:rPr>
              <a:t>xi</a:t>
            </a:r>
            <a:r>
              <a:rPr lang="ru-RU" altLang="ru-RU" sz="1000" b="1" dirty="0" err="1">
                <a:solidFill>
                  <a:srgbClr val="000080"/>
                </a:solidFill>
                <a:latin typeface="Courier New" panose="02070309020205020404" pitchFamily="49" charset="0"/>
                <a:cs typeface="Courier New" panose="02070309020205020404" pitchFamily="49" charset="0"/>
              </a:rPr>
              <a:t>:include</a:t>
            </a:r>
            <a:r>
              <a:rPr lang="ru-RU" altLang="ru-RU" sz="1000" b="1" dirty="0">
                <a:solidFill>
                  <a:srgbClr val="000080"/>
                </a:solidFill>
                <a:latin typeface="Courier New" panose="02070309020205020404" pitchFamily="49" charset="0"/>
                <a:cs typeface="Courier New" panose="02070309020205020404" pitchFamily="49" charset="0"/>
              </a:rPr>
              <a:t> </a:t>
            </a:r>
            <a:r>
              <a:rPr lang="ru-RU" altLang="ru-RU" sz="1000" b="1" dirty="0" err="1">
                <a:solidFill>
                  <a:srgbClr val="0000FF"/>
                </a:solidFill>
                <a:latin typeface="Courier New" panose="02070309020205020404" pitchFamily="49" charset="0"/>
                <a:cs typeface="Courier New" panose="02070309020205020404" pitchFamily="49" charset="0"/>
              </a:rPr>
              <a:t>href</a:t>
            </a:r>
            <a:r>
              <a:rPr lang="ru-RU" altLang="ru-RU" sz="1000" b="1" dirty="0">
                <a:solidFill>
                  <a:srgbClr val="008000"/>
                </a:solidFill>
                <a:latin typeface="Courier New" panose="02070309020205020404" pitchFamily="49" charset="0"/>
                <a:cs typeface="Courier New" panose="02070309020205020404" pitchFamily="49" charset="0"/>
              </a:rPr>
              <a:t>="TrafficGeneratorAccess.xml" </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xi</a:t>
            </a:r>
            <a:r>
              <a:rPr lang="ru-RU" altLang="ru-RU" sz="1000" b="1" dirty="0" err="1">
                <a:solidFill>
                  <a:srgbClr val="000080"/>
                </a:solidFill>
                <a:latin typeface="Courier New" panose="02070309020205020404" pitchFamily="49" charset="0"/>
                <a:cs typeface="Courier New" panose="02070309020205020404" pitchFamily="49" charset="0"/>
              </a:rPr>
              <a:t>:include</a:t>
            </a:r>
            <a:r>
              <a:rPr lang="ru-RU" altLang="ru-RU" sz="1000" b="1" dirty="0">
                <a:solidFill>
                  <a:srgbClr val="000080"/>
                </a:solidFill>
                <a:latin typeface="Courier New" panose="02070309020205020404" pitchFamily="49" charset="0"/>
                <a:cs typeface="Courier New" panose="02070309020205020404" pitchFamily="49" charset="0"/>
              </a:rPr>
              <a:t> </a:t>
            </a:r>
            <a:r>
              <a:rPr lang="ru-RU" altLang="ru-RU" sz="1000" b="1" dirty="0" err="1">
                <a:solidFill>
                  <a:srgbClr val="0000FF"/>
                </a:solidFill>
                <a:latin typeface="Courier New" panose="02070309020205020404" pitchFamily="49" charset="0"/>
                <a:cs typeface="Courier New" panose="02070309020205020404" pitchFamily="49" charset="0"/>
              </a:rPr>
              <a:t>href</a:t>
            </a:r>
            <a:r>
              <a:rPr lang="ru-RU" altLang="ru-RU" sz="1000" b="1" dirty="0">
                <a:solidFill>
                  <a:srgbClr val="008000"/>
                </a:solidFill>
                <a:latin typeface="Courier New" panose="02070309020205020404" pitchFamily="49" charset="0"/>
                <a:cs typeface="Courier New" panose="02070309020205020404" pitchFamily="49" charset="0"/>
              </a:rPr>
              <a:t>="TrafficGeneratorData.xml" </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chassis</a:t>
            </a:r>
            <a:r>
              <a:rPr lang="ru-RU" altLang="ru-RU" sz="1000" dirty="0">
                <a:solidFill>
                  <a:srgbClr val="000000"/>
                </a:solidFill>
                <a:latin typeface="Courier New" panose="02070309020205020404" pitchFamily="49" charset="0"/>
                <a:cs typeface="Courier New" panose="02070309020205020404" pitchFamily="49" charset="0"/>
              </a:rPr>
              <a:t>&gt;0&lt;/</a:t>
            </a:r>
            <a:r>
              <a:rPr lang="ru-RU" altLang="ru-RU" sz="1000" b="1" dirty="0" err="1">
                <a:solidFill>
                  <a:srgbClr val="000080"/>
                </a:solidFill>
                <a:latin typeface="Courier New" panose="02070309020205020404" pitchFamily="49" charset="0"/>
                <a:cs typeface="Courier New" panose="02070309020205020404" pitchFamily="49" charset="0"/>
              </a:rPr>
              <a:t>chassis</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card</a:t>
            </a:r>
            <a:r>
              <a:rPr lang="ru-RU" altLang="ru-RU" sz="1000" dirty="0">
                <a:solidFill>
                  <a:srgbClr val="000000"/>
                </a:solidFill>
                <a:latin typeface="Courier New" panose="02070309020205020404" pitchFamily="49" charset="0"/>
                <a:cs typeface="Courier New" panose="02070309020205020404" pitchFamily="49" charset="0"/>
              </a:rPr>
              <a:t>&gt;0&lt;/</a:t>
            </a:r>
            <a:r>
              <a:rPr lang="ru-RU" altLang="ru-RU" sz="1000" b="1" dirty="0" err="1">
                <a:solidFill>
                  <a:srgbClr val="000080"/>
                </a:solidFill>
                <a:latin typeface="Courier New" panose="02070309020205020404" pitchFamily="49" charset="0"/>
                <a:cs typeface="Courier New" panose="02070309020205020404" pitchFamily="49" charset="0"/>
              </a:rPr>
              <a:t>card</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port</a:t>
            </a:r>
            <a:r>
              <a:rPr lang="ru-RU" altLang="ru-RU" sz="1000" dirty="0">
                <a:solidFill>
                  <a:srgbClr val="000000"/>
                </a:solidFill>
                <a:latin typeface="Courier New" panose="02070309020205020404" pitchFamily="49" charset="0"/>
                <a:cs typeface="Courier New" panose="02070309020205020404" pitchFamily="49" charset="0"/>
              </a:rPr>
              <a:t>&gt;0&lt;/</a:t>
            </a:r>
            <a:r>
              <a:rPr lang="ru-RU" altLang="ru-RU" sz="1000" b="1" dirty="0" err="1">
                <a:solidFill>
                  <a:srgbClr val="000080"/>
                </a:solidFill>
                <a:latin typeface="Courier New" panose="02070309020205020404" pitchFamily="49" charset="0"/>
                <a:cs typeface="Courier New" panose="02070309020205020404" pitchFamily="49" charset="0"/>
              </a:rPr>
              <a:t>port</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speed</a:t>
            </a:r>
            <a:r>
              <a:rPr lang="ru-RU" altLang="ru-RU" sz="1000" dirty="0">
                <a:solidFill>
                  <a:srgbClr val="000000"/>
                </a:solidFill>
                <a:latin typeface="Courier New" panose="02070309020205020404" pitchFamily="49" charset="0"/>
                <a:cs typeface="Courier New" panose="02070309020205020404" pitchFamily="49" charset="0"/>
              </a:rPr>
              <a:t>&gt;100M&lt;/</a:t>
            </a:r>
            <a:r>
              <a:rPr lang="ru-RU" altLang="ru-RU" sz="1000" b="1" dirty="0" err="1">
                <a:solidFill>
                  <a:srgbClr val="000080"/>
                </a:solidFill>
                <a:latin typeface="Courier New" panose="02070309020205020404" pitchFamily="49" charset="0"/>
                <a:cs typeface="Courier New" panose="02070309020205020404" pitchFamily="49" charset="0"/>
              </a:rPr>
              <a:t>speed</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tg</a:t>
            </a:r>
            <a:r>
              <a:rPr lang="ru-RU" altLang="ru-RU" sz="1000" dirty="0" smtClean="0">
                <a:solidFill>
                  <a:srgbClr val="000000"/>
                </a:solidFill>
                <a:latin typeface="Courier New" panose="02070309020205020404" pitchFamily="49" charset="0"/>
                <a:cs typeface="Courier New" panose="02070309020205020404" pitchFamily="49" charset="0"/>
              </a:rPr>
              <a:t>&gt;</a:t>
            </a:r>
            <a:endParaRPr lang="en-US" altLang="ru-RU" sz="1000" dirty="0" smtClean="0">
              <a:solidFill>
                <a:srgbClr val="000000"/>
              </a:solidFill>
              <a:latin typeface="Courier New" panose="02070309020205020404" pitchFamily="49" charset="0"/>
              <a:cs typeface="Courier New" panose="02070309020205020404" pitchFamily="49" charset="0"/>
            </a:endParaRPr>
          </a:p>
          <a:p>
            <a:pPr lvl="0" algn="l" eaLnBrk="0" fontAlgn="base" hangingPunct="0">
              <a:spcBef>
                <a:spcPct val="0"/>
              </a:spcBef>
              <a:spcAft>
                <a:spcPct val="0"/>
              </a:spcAft>
            </a:pPr>
            <a:endParaRPr lang="en-US" altLang="ru-RU" sz="1000" dirty="0" smtClean="0">
              <a:solidFill>
                <a:srgbClr val="000000"/>
              </a:solidFill>
              <a:latin typeface="Courier New" panose="02070309020205020404" pitchFamily="49" charset="0"/>
              <a:cs typeface="Courier New" panose="02070309020205020404" pitchFamily="49" charset="0"/>
            </a:endParaRPr>
          </a:p>
          <a:p>
            <a:pPr algn="l" eaLnBrk="0" fontAlgn="base" hangingPunct="0">
              <a:spcBef>
                <a:spcPct val="0"/>
              </a:spcBef>
              <a:spcAft>
                <a:spcPct val="0"/>
              </a:spcAft>
            </a:pPr>
            <a:r>
              <a:rPr lang="ru-RU" altLang="ru-RU" sz="1000" dirty="0" smtClean="0">
                <a:solidFill>
                  <a:srgbClr val="000000"/>
                </a:solidFill>
                <a:latin typeface="Courier New" panose="02070309020205020404" pitchFamily="49" charset="0"/>
                <a:cs typeface="Courier New" panose="02070309020205020404" pitchFamily="49" charset="0"/>
              </a:rPr>
              <a:t>&lt;</a:t>
            </a:r>
            <a:r>
              <a:rPr lang="ru-RU" altLang="ru-RU" sz="1000" b="1" dirty="0" err="1" smtClean="0">
                <a:solidFill>
                  <a:srgbClr val="000080"/>
                </a:solidFill>
                <a:latin typeface="Courier New" panose="02070309020205020404" pitchFamily="49" charset="0"/>
                <a:cs typeface="Courier New" panose="02070309020205020404" pitchFamily="49" charset="0"/>
              </a:rPr>
              <a:t>tg_data</a:t>
            </a:r>
            <a:r>
              <a:rPr lang="ru-RU" altLang="ru-RU" sz="1000" b="1" dirty="0" smtClean="0">
                <a:solidFill>
                  <a:srgbClr val="000080"/>
                </a:solidFill>
                <a:latin typeface="Courier New" panose="02070309020205020404" pitchFamily="49" charset="0"/>
                <a:cs typeface="Courier New" panose="02070309020205020404" pitchFamily="49" charset="0"/>
              </a:rPr>
              <a:t> </a:t>
            </a:r>
            <a:r>
              <a:rPr lang="ru-RU" altLang="ru-RU" sz="1000" b="1" dirty="0" err="1" smtClean="0">
                <a:solidFill>
                  <a:srgbClr val="0000FF"/>
                </a:solidFill>
                <a:latin typeface="Courier New" panose="02070309020205020404" pitchFamily="49" charset="0"/>
                <a:cs typeface="Courier New" panose="02070309020205020404" pitchFamily="49" charset="0"/>
              </a:rPr>
              <a:t>xmlns</a:t>
            </a:r>
            <a:r>
              <a:rPr lang="ru-RU" altLang="ru-RU" sz="1000" b="1" dirty="0" smtClean="0">
                <a:solidFill>
                  <a:srgbClr val="008000"/>
                </a:solidFill>
                <a:latin typeface="Courier New" panose="02070309020205020404" pitchFamily="49" charset="0"/>
                <a:cs typeface="Courier New" panose="02070309020205020404" pitchFamily="49" charset="0"/>
              </a:rPr>
              <a:t>="http://www.ericsson.se/jcat/ebs/properties/trafficgeneratordata"</a:t>
            </a:r>
            <a:br>
              <a:rPr lang="ru-RU" altLang="ru-RU" sz="1000" b="1" dirty="0" smtClean="0">
                <a:solidFill>
                  <a:srgbClr val="008000"/>
                </a:solidFill>
                <a:latin typeface="Courier New" panose="02070309020205020404" pitchFamily="49" charset="0"/>
                <a:cs typeface="Courier New" panose="02070309020205020404" pitchFamily="49" charset="0"/>
              </a:rPr>
            </a:br>
            <a:r>
              <a:rPr lang="ru-RU" altLang="ru-RU" sz="1000" b="1" dirty="0" smtClean="0">
                <a:solidFill>
                  <a:srgbClr val="008000"/>
                </a:solidFill>
                <a:latin typeface="Courier New" panose="02070309020205020404" pitchFamily="49" charset="0"/>
                <a:cs typeface="Courier New" panose="02070309020205020404" pitchFamily="49" charset="0"/>
              </a:rPr>
              <a:t>         </a:t>
            </a:r>
            <a:r>
              <a:rPr lang="ru-RU" altLang="ru-RU" sz="1000" b="1" dirty="0" err="1" smtClean="0">
                <a:solidFill>
                  <a:srgbClr val="660E7A"/>
                </a:solidFill>
                <a:latin typeface="Courier New" panose="02070309020205020404" pitchFamily="49" charset="0"/>
                <a:cs typeface="Courier New" panose="02070309020205020404" pitchFamily="49" charset="0"/>
              </a:rPr>
              <a:t>xsi</a:t>
            </a:r>
            <a:r>
              <a:rPr lang="ru-RU" altLang="ru-RU" sz="1000" b="1" dirty="0" err="1" smtClean="0">
                <a:solidFill>
                  <a:srgbClr val="0000FF"/>
                </a:solidFill>
                <a:latin typeface="Courier New" panose="02070309020205020404" pitchFamily="49" charset="0"/>
                <a:cs typeface="Courier New" panose="02070309020205020404" pitchFamily="49" charset="0"/>
              </a:rPr>
              <a:t>:schemaLocation</a:t>
            </a:r>
            <a:r>
              <a:rPr lang="ru-RU" altLang="ru-RU" sz="1000" b="1" dirty="0" smtClean="0">
                <a:solidFill>
                  <a:srgbClr val="008000"/>
                </a:solidFill>
                <a:latin typeface="Courier New" panose="02070309020205020404" pitchFamily="49" charset="0"/>
                <a:cs typeface="Courier New" panose="02070309020205020404" pitchFamily="49" charset="0"/>
              </a:rPr>
              <a:t>="http://www.ericsson.se/jcat/ebs/properties/trafficgeneratordata ../</a:t>
            </a:r>
            <a:r>
              <a:rPr lang="ru-RU" altLang="ru-RU" sz="1000" b="1" dirty="0" err="1" smtClean="0">
                <a:solidFill>
                  <a:srgbClr val="008000"/>
                </a:solidFill>
                <a:latin typeface="Courier New" panose="02070309020205020404" pitchFamily="49" charset="0"/>
                <a:cs typeface="Courier New" panose="02070309020205020404" pitchFamily="49" charset="0"/>
              </a:rPr>
              <a:t>xsd</a:t>
            </a:r>
            <a:r>
              <a:rPr lang="ru-RU" altLang="ru-RU" sz="1000" b="1" dirty="0" smtClean="0">
                <a:solidFill>
                  <a:srgbClr val="008000"/>
                </a:solidFill>
                <a:latin typeface="Courier New" panose="02070309020205020404" pitchFamily="49" charset="0"/>
                <a:cs typeface="Courier New" panose="02070309020205020404" pitchFamily="49" charset="0"/>
              </a:rPr>
              <a:t>/TrafficGeneratorData.xsd" </a:t>
            </a:r>
            <a:r>
              <a:rPr lang="ru-RU" altLang="ru-RU" sz="1000" dirty="0" smtClean="0">
                <a:solidFill>
                  <a:srgbClr val="000000"/>
                </a:solidFill>
                <a:latin typeface="Courier New" panose="02070309020205020404" pitchFamily="49" charset="0"/>
                <a:cs typeface="Courier New" panose="02070309020205020404" pitchFamily="49" charset="0"/>
              </a:rPr>
              <a:t>&gt;</a:t>
            </a:r>
            <a:r>
              <a:rPr lang="ru-RU" altLang="ru-RU" sz="1000" dirty="0">
                <a:solidFill>
                  <a:srgbClr val="000000"/>
                </a:solidFill>
                <a:latin typeface="Courier New" panose="02070309020205020404" pitchFamily="49" charset="0"/>
                <a:cs typeface="Courier New" panose="02070309020205020404" pitchFamily="49" charset="0"/>
              </a:rPr>
              <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smtClean="0">
                <a:solidFill>
                  <a:srgbClr val="000000"/>
                </a:solidFill>
                <a:latin typeface="Courier New" panose="02070309020205020404" pitchFamily="49" charset="0"/>
                <a:cs typeface="Courier New" panose="02070309020205020404" pitchFamily="49" charset="0"/>
              </a:rPr>
              <a:t>    </a:t>
            </a: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api_path</a:t>
            </a:r>
            <a:r>
              <a:rPr lang="ru-RU" altLang="ru-RU" sz="1000" dirty="0">
                <a:solidFill>
                  <a:srgbClr val="000000"/>
                </a:solidFill>
                <a:latin typeface="Courier New" panose="02070309020205020404" pitchFamily="49" charset="0"/>
                <a:cs typeface="Courier New" panose="02070309020205020404" pitchFamily="49" charset="0"/>
              </a:rPr>
              <a:t>&gt;</a:t>
            </a:r>
            <a:r>
              <a:rPr lang="ru-RU" altLang="ru-RU" sz="1000" dirty="0" err="1">
                <a:solidFill>
                  <a:srgbClr val="000000"/>
                </a:solidFill>
                <a:latin typeface="Courier New" panose="02070309020205020404" pitchFamily="49" charset="0"/>
                <a:cs typeface="Courier New" panose="02070309020205020404" pitchFamily="49" charset="0"/>
              </a:rPr>
              <a:t>ixia</a:t>
            </a:r>
            <a:r>
              <a:rPr lang="ru-RU" altLang="ru-RU" sz="1000" dirty="0">
                <a:solidFill>
                  <a:srgbClr val="000000"/>
                </a:solidFill>
                <a:latin typeface="Courier New" panose="02070309020205020404" pitchFamily="49" charset="0"/>
                <a:cs typeface="Courier New" panose="02070309020205020404" pitchFamily="49" charset="0"/>
              </a:rPr>
              <a:t>/5.60/</a:t>
            </a:r>
            <a:r>
              <a:rPr lang="ru-RU" altLang="ru-RU" sz="1000" dirty="0" err="1">
                <a:solidFill>
                  <a:srgbClr val="000000"/>
                </a:solidFill>
                <a:latin typeface="Courier New" panose="02070309020205020404" pitchFamily="49" charset="0"/>
                <a:cs typeface="Courier New" panose="02070309020205020404" pitchFamily="49" charset="0"/>
              </a:rPr>
              <a:t>ixTclHal.tcl</a:t>
            </a: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api_path</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version</a:t>
            </a:r>
            <a:r>
              <a:rPr lang="ru-RU" altLang="ru-RU" sz="1000" dirty="0">
                <a:solidFill>
                  <a:srgbClr val="000000"/>
                </a:solidFill>
                <a:latin typeface="Courier New" panose="02070309020205020404" pitchFamily="49" charset="0"/>
                <a:cs typeface="Courier New" panose="02070309020205020404" pitchFamily="49" charset="0"/>
              </a:rPr>
              <a:t>&gt;5.60&lt;/</a:t>
            </a:r>
            <a:r>
              <a:rPr lang="ru-RU" altLang="ru-RU" sz="1000" b="1" dirty="0" err="1">
                <a:solidFill>
                  <a:srgbClr val="000080"/>
                </a:solidFill>
                <a:latin typeface="Courier New" panose="02070309020205020404" pitchFamily="49" charset="0"/>
                <a:cs typeface="Courier New" panose="02070309020205020404" pitchFamily="49" charset="0"/>
              </a:rPr>
              <a:t>version</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lab_server</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a:solidFill>
                  <a:srgbClr val="660E7A"/>
                </a:solidFill>
                <a:latin typeface="Courier New" panose="02070309020205020404" pitchFamily="49" charset="0"/>
                <a:cs typeface="Courier New" panose="02070309020205020404" pitchFamily="49" charset="0"/>
              </a:rPr>
              <a:t>def</a:t>
            </a:r>
            <a:r>
              <a:rPr lang="ru-RU" altLang="ru-RU" sz="1000" b="1" dirty="0">
                <a:solidFill>
                  <a:srgbClr val="000080"/>
                </a:solidFill>
                <a:latin typeface="Courier New" panose="02070309020205020404" pitchFamily="49" charset="0"/>
                <a:cs typeface="Courier New" panose="02070309020205020404" pitchFamily="49" charset="0"/>
              </a:rPr>
              <a:t>:ipv4</a:t>
            </a:r>
            <a:r>
              <a:rPr lang="ru-RU" altLang="ru-RU" sz="1000" dirty="0">
                <a:solidFill>
                  <a:srgbClr val="000000"/>
                </a:solidFill>
                <a:latin typeface="Courier New" panose="02070309020205020404" pitchFamily="49" charset="0"/>
                <a:cs typeface="Courier New" panose="02070309020205020404" pitchFamily="49" charset="0"/>
              </a:rPr>
              <a:t>&gt;192.168.0.1&lt;/</a:t>
            </a:r>
            <a:r>
              <a:rPr lang="ru-RU" altLang="ru-RU" sz="1000" b="1" dirty="0">
                <a:solidFill>
                  <a:srgbClr val="660E7A"/>
                </a:solidFill>
                <a:latin typeface="Courier New" panose="02070309020205020404" pitchFamily="49" charset="0"/>
                <a:cs typeface="Courier New" panose="02070309020205020404" pitchFamily="49" charset="0"/>
              </a:rPr>
              <a:t>def</a:t>
            </a:r>
            <a:r>
              <a:rPr lang="ru-RU" altLang="ru-RU" sz="1000" b="1" dirty="0">
                <a:solidFill>
                  <a:srgbClr val="000080"/>
                </a:solidFill>
                <a:latin typeface="Courier New" panose="02070309020205020404" pitchFamily="49" charset="0"/>
                <a:cs typeface="Courier New" panose="02070309020205020404" pitchFamily="49" charset="0"/>
              </a:rPr>
              <a:t>:ipv4</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lab_server</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tg_session</a:t>
            </a:r>
            <a:r>
              <a:rPr lang="ru-RU" altLang="ru-RU" sz="1000" dirty="0">
                <a:solidFill>
                  <a:srgbClr val="000000"/>
                </a:solidFill>
                <a:latin typeface="Courier New" panose="02070309020205020404" pitchFamily="49" charset="0"/>
                <a:cs typeface="Courier New" panose="02070309020205020404" pitchFamily="49" charset="0"/>
              </a:rPr>
              <a:t>&gt;</a:t>
            </a:r>
            <a:r>
              <a:rPr lang="ru-RU" altLang="ru-RU" sz="1000" dirty="0" err="1">
                <a:solidFill>
                  <a:srgbClr val="000000"/>
                </a:solidFill>
                <a:latin typeface="Courier New" panose="02070309020205020404" pitchFamily="49" charset="0"/>
                <a:cs typeface="Courier New" panose="02070309020205020404" pitchFamily="49" charset="0"/>
              </a:rPr>
              <a:t>session_name</a:t>
            </a: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tg_session</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port_reset_time</a:t>
            </a:r>
            <a:r>
              <a:rPr lang="ru-RU" altLang="ru-RU" sz="1000" b="1" dirty="0">
                <a:solidFill>
                  <a:srgbClr val="000080"/>
                </a:solidFill>
                <a:latin typeface="Courier New" panose="02070309020205020404" pitchFamily="49" charset="0"/>
                <a:cs typeface="Courier New" panose="02070309020205020404" pitchFamily="49" charset="0"/>
              </a:rPr>
              <a:t> </a:t>
            </a:r>
            <a:r>
              <a:rPr lang="ru-RU" altLang="ru-RU" sz="1000" b="1" dirty="0" err="1">
                <a:solidFill>
                  <a:srgbClr val="0000FF"/>
                </a:solidFill>
                <a:latin typeface="Courier New" panose="02070309020205020404" pitchFamily="49" charset="0"/>
                <a:cs typeface="Courier New" panose="02070309020205020404" pitchFamily="49" charset="0"/>
              </a:rPr>
              <a:t>unit</a:t>
            </a:r>
            <a:r>
              <a:rPr lang="ru-RU" altLang="ru-RU" sz="1000" b="1" dirty="0">
                <a:solidFill>
                  <a:srgbClr val="008000"/>
                </a:solidFill>
                <a:latin typeface="Courier New" panose="02070309020205020404" pitchFamily="49" charset="0"/>
                <a:cs typeface="Courier New" panose="02070309020205020404" pitchFamily="49" charset="0"/>
              </a:rPr>
              <a:t>="SECONDS"</a:t>
            </a:r>
            <a:r>
              <a:rPr lang="ru-RU" altLang="ru-RU" sz="1000" dirty="0">
                <a:solidFill>
                  <a:srgbClr val="000000"/>
                </a:solidFill>
                <a:latin typeface="Courier New" panose="02070309020205020404" pitchFamily="49" charset="0"/>
                <a:cs typeface="Courier New" panose="02070309020205020404" pitchFamily="49" charset="0"/>
              </a:rPr>
              <a:t>&gt;1&lt;/</a:t>
            </a:r>
            <a:r>
              <a:rPr lang="ru-RU" altLang="ru-RU" sz="1000" b="1" dirty="0" err="1">
                <a:solidFill>
                  <a:srgbClr val="000080"/>
                </a:solidFill>
                <a:latin typeface="Courier New" panose="02070309020205020404" pitchFamily="49" charset="0"/>
                <a:cs typeface="Courier New" panose="02070309020205020404" pitchFamily="49" charset="0"/>
              </a:rPr>
              <a:t>port_reset_time</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tg_data</a:t>
            </a:r>
            <a:r>
              <a:rPr lang="ru-RU" altLang="ru-RU" sz="1000" dirty="0" smtClean="0">
                <a:solidFill>
                  <a:srgbClr val="000000"/>
                </a:solidFill>
                <a:latin typeface="Courier New" panose="02070309020205020404" pitchFamily="49" charset="0"/>
                <a:cs typeface="Courier New" panose="02070309020205020404" pitchFamily="49" charset="0"/>
              </a:rPr>
              <a:t>&gt;</a:t>
            </a:r>
            <a:endParaRPr lang="en-US" altLang="ru-RU" sz="1000" dirty="0" smtClean="0">
              <a:solidFill>
                <a:srgbClr val="000000"/>
              </a:solidFill>
              <a:latin typeface="Courier New" panose="02070309020205020404" pitchFamily="49" charset="0"/>
              <a:cs typeface="Courier New" panose="02070309020205020404" pitchFamily="49" charset="0"/>
            </a:endParaRPr>
          </a:p>
          <a:p>
            <a:pPr algn="l" eaLnBrk="0" fontAlgn="base" hangingPunct="0">
              <a:spcBef>
                <a:spcPct val="0"/>
              </a:spcBef>
              <a:spcAft>
                <a:spcPct val="0"/>
              </a:spcAft>
            </a:pPr>
            <a:endParaRPr lang="en-US" altLang="ru-RU" sz="1000" dirty="0" smtClean="0">
              <a:solidFill>
                <a:srgbClr val="000000"/>
              </a:solidFill>
              <a:latin typeface="Courier New" panose="02070309020205020404" pitchFamily="49" charset="0"/>
              <a:cs typeface="Courier New" panose="02070309020205020404" pitchFamily="49" charset="0"/>
            </a:endParaRPr>
          </a:p>
          <a:p>
            <a:pPr algn="l" eaLnBrk="0" fontAlgn="base" hangingPunct="0">
              <a:spcBef>
                <a:spcPct val="0"/>
              </a:spcBef>
              <a:spcAft>
                <a:spcPct val="0"/>
              </a:spcAft>
            </a:pPr>
            <a:r>
              <a:rPr lang="ru-RU" altLang="ru-RU" sz="1000" dirty="0" smtClean="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access</a:t>
            </a:r>
            <a:r>
              <a:rPr lang="ru-RU" altLang="ru-RU" sz="1000" b="1" dirty="0">
                <a:solidFill>
                  <a:srgbClr val="000080"/>
                </a:solidFill>
                <a:latin typeface="Courier New" panose="02070309020205020404" pitchFamily="49" charset="0"/>
                <a:cs typeface="Courier New" panose="02070309020205020404" pitchFamily="49" charset="0"/>
              </a:rPr>
              <a:t> </a:t>
            </a:r>
            <a:r>
              <a:rPr lang="ru-RU" altLang="ru-RU" sz="1000" b="1" dirty="0" err="1">
                <a:solidFill>
                  <a:srgbClr val="0000FF"/>
                </a:solidFill>
                <a:latin typeface="Courier New" panose="02070309020205020404" pitchFamily="49" charset="0"/>
                <a:cs typeface="Courier New" panose="02070309020205020404" pitchFamily="49" charset="0"/>
              </a:rPr>
              <a:t>xmlns</a:t>
            </a:r>
            <a:r>
              <a:rPr lang="ru-RU" altLang="ru-RU" sz="1000" b="1" dirty="0">
                <a:solidFill>
                  <a:srgbClr val="008000"/>
                </a:solidFill>
                <a:latin typeface="Courier New" panose="02070309020205020404" pitchFamily="49" charset="0"/>
                <a:cs typeface="Courier New" panose="02070309020205020404" pitchFamily="49" charset="0"/>
              </a:rPr>
              <a:t>="http://www.ericsson.se/jcat/ebs/properties/access"</a:t>
            </a:r>
            <a:br>
              <a:rPr lang="ru-RU" altLang="ru-RU" sz="1000" b="1" dirty="0">
                <a:solidFill>
                  <a:srgbClr val="008000"/>
                </a:solidFill>
                <a:latin typeface="Courier New" panose="02070309020205020404" pitchFamily="49" charset="0"/>
                <a:cs typeface="Courier New" panose="02070309020205020404" pitchFamily="49" charset="0"/>
              </a:rPr>
            </a:br>
            <a:r>
              <a:rPr lang="ru-RU" altLang="ru-RU" sz="1000" b="1" dirty="0" smtClean="0">
                <a:solidFill>
                  <a:srgbClr val="008000"/>
                </a:solidFill>
                <a:latin typeface="Courier New" panose="02070309020205020404" pitchFamily="49" charset="0"/>
                <a:cs typeface="Courier New" panose="02070309020205020404" pitchFamily="49" charset="0"/>
              </a:rPr>
              <a:t>        </a:t>
            </a:r>
            <a:r>
              <a:rPr lang="ru-RU" altLang="ru-RU" sz="1000" b="1" dirty="0" err="1">
                <a:solidFill>
                  <a:srgbClr val="660E7A"/>
                </a:solidFill>
                <a:latin typeface="Courier New" panose="02070309020205020404" pitchFamily="49" charset="0"/>
                <a:cs typeface="Courier New" panose="02070309020205020404" pitchFamily="49" charset="0"/>
              </a:rPr>
              <a:t>xsi</a:t>
            </a:r>
            <a:r>
              <a:rPr lang="ru-RU" altLang="ru-RU" sz="1000" b="1" dirty="0" err="1">
                <a:solidFill>
                  <a:srgbClr val="0000FF"/>
                </a:solidFill>
                <a:latin typeface="Courier New" panose="02070309020205020404" pitchFamily="49" charset="0"/>
                <a:cs typeface="Courier New" panose="02070309020205020404" pitchFamily="49" charset="0"/>
              </a:rPr>
              <a:t>:schemaLocation</a:t>
            </a:r>
            <a:r>
              <a:rPr lang="ru-RU" altLang="ru-RU" sz="1000" b="1" dirty="0">
                <a:solidFill>
                  <a:srgbClr val="008000"/>
                </a:solidFill>
                <a:latin typeface="Courier New" panose="02070309020205020404" pitchFamily="49" charset="0"/>
                <a:cs typeface="Courier New" panose="02070309020205020404" pitchFamily="49" charset="0"/>
              </a:rPr>
              <a:t>="http://www.ericsson.se/jcat/ebs/properties/access ../</a:t>
            </a:r>
            <a:r>
              <a:rPr lang="ru-RU" altLang="ru-RU" sz="1000" b="1" dirty="0" err="1">
                <a:solidFill>
                  <a:srgbClr val="008000"/>
                </a:solidFill>
                <a:latin typeface="Courier New" panose="02070309020205020404" pitchFamily="49" charset="0"/>
                <a:cs typeface="Courier New" panose="02070309020205020404" pitchFamily="49" charset="0"/>
              </a:rPr>
              <a:t>xsd</a:t>
            </a:r>
            <a:r>
              <a:rPr lang="ru-RU" altLang="ru-RU" sz="1000" b="1" dirty="0">
                <a:solidFill>
                  <a:srgbClr val="008000"/>
                </a:solidFill>
                <a:latin typeface="Courier New" panose="02070309020205020404" pitchFamily="49" charset="0"/>
                <a:cs typeface="Courier New" panose="02070309020205020404" pitchFamily="49" charset="0"/>
              </a:rPr>
              <a:t>/Access.xsd "</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:address</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a:solidFill>
                  <a:srgbClr val="660E7A"/>
                </a:solidFill>
                <a:latin typeface="Courier New" panose="02070309020205020404" pitchFamily="49" charset="0"/>
                <a:cs typeface="Courier New" panose="02070309020205020404" pitchFamily="49" charset="0"/>
              </a:rPr>
              <a:t>def</a:t>
            </a:r>
            <a:r>
              <a:rPr lang="ru-RU" altLang="ru-RU" sz="1000" b="1" dirty="0">
                <a:solidFill>
                  <a:srgbClr val="000080"/>
                </a:solidFill>
                <a:latin typeface="Courier New" panose="02070309020205020404" pitchFamily="49" charset="0"/>
                <a:cs typeface="Courier New" panose="02070309020205020404" pitchFamily="49" charset="0"/>
              </a:rPr>
              <a:t>:ipv4</a:t>
            </a:r>
            <a:r>
              <a:rPr lang="ru-RU" altLang="ru-RU" sz="1000" dirty="0">
                <a:solidFill>
                  <a:srgbClr val="000000"/>
                </a:solidFill>
                <a:latin typeface="Courier New" panose="02070309020205020404" pitchFamily="49" charset="0"/>
                <a:cs typeface="Courier New" panose="02070309020205020404" pitchFamily="49" charset="0"/>
              </a:rPr>
              <a:t>&gt;10.255.0.6&lt;/</a:t>
            </a:r>
            <a:r>
              <a:rPr lang="ru-RU" altLang="ru-RU" sz="1000" b="1" dirty="0">
                <a:solidFill>
                  <a:srgbClr val="660E7A"/>
                </a:solidFill>
                <a:latin typeface="Courier New" panose="02070309020205020404" pitchFamily="49" charset="0"/>
                <a:cs typeface="Courier New" panose="02070309020205020404" pitchFamily="49" charset="0"/>
              </a:rPr>
              <a:t>def</a:t>
            </a:r>
            <a:r>
              <a:rPr lang="ru-RU" altLang="ru-RU" sz="1000" b="1" dirty="0">
                <a:solidFill>
                  <a:srgbClr val="000080"/>
                </a:solidFill>
                <a:latin typeface="Courier New" panose="02070309020205020404" pitchFamily="49" charset="0"/>
                <a:cs typeface="Courier New" panose="02070309020205020404" pitchFamily="49" charset="0"/>
              </a:rPr>
              <a:t>:ipv4</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:port</a:t>
            </a:r>
            <a:r>
              <a:rPr lang="ru-RU" altLang="ru-RU" sz="1000" dirty="0">
                <a:solidFill>
                  <a:srgbClr val="000000"/>
                </a:solidFill>
                <a:latin typeface="Courier New" panose="02070309020205020404" pitchFamily="49" charset="0"/>
                <a:cs typeface="Courier New" panose="02070309020205020404" pitchFamily="49" charset="0"/>
              </a:rPr>
              <a:t>&gt;22&lt;/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:port</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:address</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:user</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:name</a:t>
            </a:r>
            <a:r>
              <a:rPr lang="ru-RU" altLang="ru-RU" sz="1000" dirty="0">
                <a:solidFill>
                  <a:srgbClr val="000000"/>
                </a:solidFill>
                <a:latin typeface="Courier New" panose="02070309020205020404" pitchFamily="49" charset="0"/>
                <a:cs typeface="Courier New" panose="02070309020205020404" pitchFamily="49" charset="0"/>
              </a:rPr>
              <a:t>&gt;</a:t>
            </a:r>
            <a:r>
              <a:rPr lang="ru-RU" altLang="ru-RU" sz="1000" dirty="0" err="1">
                <a:solidFill>
                  <a:srgbClr val="000000"/>
                </a:solidFill>
                <a:latin typeface="Courier New" panose="02070309020205020404" pitchFamily="49" charset="0"/>
                <a:cs typeface="Courier New" panose="02070309020205020404" pitchFamily="49" charset="0"/>
              </a:rPr>
              <a:t>ixia</a:t>
            </a: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:name</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:password</a:t>
            </a:r>
            <a:r>
              <a:rPr lang="ru-RU" altLang="ru-RU" sz="1000" dirty="0">
                <a:solidFill>
                  <a:srgbClr val="000000"/>
                </a:solidFill>
                <a:latin typeface="Courier New" panose="02070309020205020404" pitchFamily="49" charset="0"/>
                <a:cs typeface="Courier New" panose="02070309020205020404" pitchFamily="49" charset="0"/>
              </a:rPr>
              <a:t>&gt;ixia123&lt;/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:password</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660E7A"/>
                </a:solidFill>
                <a:latin typeface="Courier New" panose="02070309020205020404" pitchFamily="49" charset="0"/>
                <a:cs typeface="Courier New" panose="02070309020205020404" pitchFamily="49" charset="0"/>
              </a:rPr>
              <a:t>def</a:t>
            </a:r>
            <a:r>
              <a:rPr lang="ru-RU" altLang="ru-RU" sz="1000" b="1" dirty="0" err="1">
                <a:solidFill>
                  <a:srgbClr val="000080"/>
                </a:solidFill>
                <a:latin typeface="Courier New" panose="02070309020205020404" pitchFamily="49" charset="0"/>
                <a:cs typeface="Courier New" panose="02070309020205020404" pitchFamily="49" charset="0"/>
              </a:rPr>
              <a:t>:user</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    &lt;</a:t>
            </a:r>
            <a:r>
              <a:rPr lang="ru-RU" altLang="ru-RU" sz="1000" b="1" dirty="0" err="1">
                <a:solidFill>
                  <a:srgbClr val="000080"/>
                </a:solidFill>
                <a:latin typeface="Courier New" panose="02070309020205020404" pitchFamily="49" charset="0"/>
                <a:cs typeface="Courier New" panose="02070309020205020404" pitchFamily="49" charset="0"/>
              </a:rPr>
              <a:t>vendor</a:t>
            </a:r>
            <a:r>
              <a:rPr lang="ru-RU" altLang="ru-RU" sz="1000" dirty="0">
                <a:solidFill>
                  <a:srgbClr val="000000"/>
                </a:solidFill>
                <a:latin typeface="Courier New" panose="02070309020205020404" pitchFamily="49" charset="0"/>
                <a:cs typeface="Courier New" panose="02070309020205020404" pitchFamily="49" charset="0"/>
              </a:rPr>
              <a:t>&gt;</a:t>
            </a:r>
            <a:r>
              <a:rPr lang="ru-RU" altLang="ru-RU" sz="1000" dirty="0" err="1">
                <a:solidFill>
                  <a:srgbClr val="000000"/>
                </a:solidFill>
                <a:latin typeface="Courier New" panose="02070309020205020404" pitchFamily="49" charset="0"/>
                <a:cs typeface="Courier New" panose="02070309020205020404" pitchFamily="49" charset="0"/>
              </a:rPr>
              <a:t>Ixia</a:t>
            </a: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vendor</a:t>
            </a:r>
            <a:r>
              <a:rPr lang="ru-RU" altLang="ru-RU" sz="1000" dirty="0">
                <a:solidFill>
                  <a:srgbClr val="000000"/>
                </a:solidFill>
                <a:latin typeface="Courier New" panose="02070309020205020404" pitchFamily="49" charset="0"/>
                <a:cs typeface="Courier New" panose="02070309020205020404" pitchFamily="49" charset="0"/>
              </a:rPr>
              <a:t>&gt;</a:t>
            </a:r>
            <a:br>
              <a:rPr lang="ru-RU" altLang="ru-RU" sz="1000" dirty="0">
                <a:solidFill>
                  <a:srgbClr val="000000"/>
                </a:solidFill>
                <a:latin typeface="Courier New" panose="02070309020205020404" pitchFamily="49" charset="0"/>
                <a:cs typeface="Courier New" panose="02070309020205020404" pitchFamily="49" charset="0"/>
              </a:rPr>
            </a:br>
            <a:r>
              <a:rPr lang="ru-RU" altLang="ru-RU" sz="1000" dirty="0">
                <a:solidFill>
                  <a:srgbClr val="000000"/>
                </a:solidFill>
                <a:latin typeface="Courier New" panose="02070309020205020404" pitchFamily="49" charset="0"/>
                <a:cs typeface="Courier New" panose="02070309020205020404" pitchFamily="49" charset="0"/>
              </a:rPr>
              <a:t>&lt;/</a:t>
            </a:r>
            <a:r>
              <a:rPr lang="ru-RU" altLang="ru-RU" sz="1000" b="1" dirty="0" err="1">
                <a:solidFill>
                  <a:srgbClr val="000080"/>
                </a:solidFill>
                <a:latin typeface="Courier New" panose="02070309020205020404" pitchFamily="49" charset="0"/>
                <a:cs typeface="Courier New" panose="02070309020205020404" pitchFamily="49" charset="0"/>
              </a:rPr>
              <a:t>access</a:t>
            </a:r>
            <a:r>
              <a:rPr lang="ru-RU" altLang="ru-RU" sz="1000" dirty="0" smtClean="0">
                <a:solidFill>
                  <a:srgbClr val="000000"/>
                </a:solidFill>
                <a:latin typeface="Courier New" panose="02070309020205020404" pitchFamily="49" charset="0"/>
                <a:cs typeface="Courier New" panose="02070309020205020404" pitchFamily="49" charset="0"/>
              </a:rPr>
              <a:t>&gt;</a:t>
            </a:r>
            <a:endParaRPr lang="ru-RU" altLang="ru-RU" sz="1000" dirty="0">
              <a:solidFill>
                <a:schemeClr val="tx1"/>
              </a:solidFill>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6856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What is a traffic generator</a:t>
            </a:r>
            <a:endParaRPr lang="ru-RU" dirty="0"/>
          </a:p>
        </p:txBody>
      </p:sp>
      <p:sp>
        <p:nvSpPr>
          <p:cNvPr id="3" name="Подзаголовок 2"/>
          <p:cNvSpPr>
            <a:spLocks noGrp="1"/>
          </p:cNvSpPr>
          <p:nvPr>
            <p:ph type="subTitle" idx="1"/>
          </p:nvPr>
        </p:nvSpPr>
        <p:spPr>
          <a:xfrm>
            <a:off x="407368" y="1196752"/>
            <a:ext cx="11449272" cy="936104"/>
          </a:xfrm>
        </p:spPr>
        <p:txBody>
          <a:bodyPr>
            <a:normAutofit/>
          </a:bodyPr>
          <a:lstStyle/>
          <a:p>
            <a:pPr algn="l"/>
            <a:r>
              <a:rPr lang="en-US" sz="1800" dirty="0">
                <a:solidFill>
                  <a:schemeClr val="tx1"/>
                </a:solidFill>
              </a:rPr>
              <a:t>Traffic Generator is a tool that allows to evaluate performance of DUT (Device Under Test) or SUT (System Under Test). Tool can generate and send RAW packets over specific ports. It also collects latency and jitter values, </a:t>
            </a:r>
            <a:r>
              <a:rPr lang="en-US" sz="1800" dirty="0" err="1">
                <a:solidFill>
                  <a:schemeClr val="tx1"/>
                </a:solidFill>
              </a:rPr>
              <a:t>tx</a:t>
            </a:r>
            <a:r>
              <a:rPr lang="en-US" sz="1800" dirty="0">
                <a:solidFill>
                  <a:schemeClr val="tx1"/>
                </a:solidFill>
              </a:rPr>
              <a:t>/</a:t>
            </a:r>
            <a:r>
              <a:rPr lang="en-US" sz="1800" dirty="0" err="1">
                <a:solidFill>
                  <a:schemeClr val="tx1"/>
                </a:solidFill>
              </a:rPr>
              <a:t>rx</a:t>
            </a:r>
            <a:r>
              <a:rPr lang="en-US" sz="1800" dirty="0">
                <a:solidFill>
                  <a:schemeClr val="tx1"/>
                </a:solidFill>
              </a:rPr>
              <a:t> rates, counts lost packets and detects Out-of-Order (OOO) </a:t>
            </a:r>
            <a:r>
              <a:rPr lang="en-US" sz="1800" dirty="0" smtClean="0">
                <a:solidFill>
                  <a:schemeClr val="tx1"/>
                </a:solidFill>
              </a:rPr>
              <a:t>packets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076" y="2421325"/>
            <a:ext cx="1464766" cy="410358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8088" y="3284984"/>
            <a:ext cx="2566365" cy="2376264"/>
          </a:xfrm>
          <a:prstGeom prst="rect">
            <a:avLst/>
          </a:prstGeom>
        </p:spPr>
      </p:pic>
      <p:cxnSp>
        <p:nvCxnSpPr>
          <p:cNvPr id="7" name="Straight Arrow Connector 6"/>
          <p:cNvCxnSpPr/>
          <p:nvPr/>
        </p:nvCxnSpPr>
        <p:spPr>
          <a:xfrm flipH="1">
            <a:off x="3719736" y="3645024"/>
            <a:ext cx="2880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719736" y="5085184"/>
            <a:ext cx="2952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127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TG library</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smtClean="0">
                <a:solidFill>
                  <a:schemeClr val="tx1"/>
                </a:solidFill>
              </a:rPr>
              <a:t>Within </a:t>
            </a:r>
            <a:r>
              <a:rPr lang="en-US" sz="1800" dirty="0">
                <a:solidFill>
                  <a:schemeClr val="tx1"/>
                </a:solidFill>
              </a:rPr>
              <a:t>Ericsson there are a lot of different traffic generators used for generating traffic during testing.</a:t>
            </a:r>
          </a:p>
          <a:p>
            <a:pPr algn="l"/>
            <a:endParaRPr lang="en-US" sz="1800" dirty="0">
              <a:solidFill>
                <a:schemeClr val="tx1"/>
              </a:solidFill>
            </a:endParaRPr>
          </a:p>
          <a:p>
            <a:pPr algn="l"/>
            <a:r>
              <a:rPr lang="en-US" sz="1800" dirty="0" smtClean="0">
                <a:solidFill>
                  <a:schemeClr val="tx1"/>
                </a:solidFill>
              </a:rPr>
              <a:t>TG types:</a:t>
            </a:r>
          </a:p>
          <a:p>
            <a:pPr algn="l"/>
            <a:endParaRPr lang="en-US" sz="1800" dirty="0">
              <a:solidFill>
                <a:schemeClr val="tx1"/>
              </a:solidFill>
            </a:endParaRPr>
          </a:p>
          <a:p>
            <a:pPr marL="285750" indent="-285750" algn="l">
              <a:buFont typeface="Arial" panose="020B0604020202020204" pitchFamily="34" charset="0"/>
              <a:buChar char="•"/>
            </a:pPr>
            <a:r>
              <a:rPr lang="en-US" sz="1800" dirty="0" smtClean="0">
                <a:solidFill>
                  <a:schemeClr val="tx1"/>
                </a:solidFill>
              </a:rPr>
              <a:t>Software(</a:t>
            </a:r>
            <a:r>
              <a:rPr lang="en-US" sz="1800" dirty="0" err="1" smtClean="0">
                <a:solidFill>
                  <a:schemeClr val="tx1"/>
                </a:solidFill>
              </a:rPr>
              <a:t>trex</a:t>
            </a:r>
            <a:r>
              <a:rPr lang="en-US" sz="1800" dirty="0" smtClean="0">
                <a:solidFill>
                  <a:schemeClr val="tx1"/>
                </a:solidFill>
              </a:rPr>
              <a:t>)</a:t>
            </a:r>
          </a:p>
          <a:p>
            <a:pPr marL="285750" indent="-285750" algn="l">
              <a:buFont typeface="Arial" panose="020B0604020202020204" pitchFamily="34" charset="0"/>
              <a:buChar char="•"/>
            </a:pPr>
            <a:r>
              <a:rPr lang="en-US" sz="1800" dirty="0" smtClean="0">
                <a:solidFill>
                  <a:schemeClr val="tx1"/>
                </a:solidFill>
              </a:rPr>
              <a:t>Hardware(Agilent, ixia, </a:t>
            </a:r>
            <a:r>
              <a:rPr lang="en-US" sz="1800" dirty="0" err="1" smtClean="0">
                <a:solidFill>
                  <a:schemeClr val="tx1"/>
                </a:solidFill>
              </a:rPr>
              <a:t>spirent</a:t>
            </a:r>
            <a:r>
              <a:rPr lang="en-US" sz="1800" dirty="0" smtClean="0">
                <a:solidFill>
                  <a:schemeClr val="tx1"/>
                </a:solidFill>
              </a:rPr>
              <a:t>)</a:t>
            </a:r>
            <a:endParaRPr lang="ru-RU" sz="1800" dirty="0" smtClean="0">
              <a:solidFill>
                <a:schemeClr val="tx1"/>
              </a:solidFill>
            </a:endParaRPr>
          </a:p>
          <a:p>
            <a:pPr marL="285750" indent="-285750" algn="l">
              <a:buFont typeface="Arial" panose="020B0604020202020204" pitchFamily="34" charset="0"/>
              <a:buChar char="•"/>
            </a:pPr>
            <a:endParaRPr lang="ru-RU" sz="1800" dirty="0">
              <a:solidFill>
                <a:schemeClr val="tx1"/>
              </a:solidFill>
            </a:endParaRPr>
          </a:p>
          <a:p>
            <a:pPr algn="l"/>
            <a:r>
              <a:rPr lang="en-US" sz="1800" dirty="0" smtClean="0">
                <a:solidFill>
                  <a:schemeClr val="tx1"/>
                </a:solidFill>
              </a:rPr>
              <a:t>The </a:t>
            </a:r>
            <a:r>
              <a:rPr lang="en-US" sz="1800" dirty="0">
                <a:solidFill>
                  <a:schemeClr val="tx1"/>
                </a:solidFill>
              </a:rPr>
              <a:t>thought behind TG is to provide a common interface with different methods for communication with a traffic generator, which means that regardless of the traffic generator type and brand, the test cases will always use the same methods. Meaning, no modification of the test cases will be needed, but several different traffic generators can be used by the same test case.</a:t>
            </a:r>
          </a:p>
          <a:p>
            <a:pPr marL="285750" indent="-285750" algn="l">
              <a:buFont typeface="Arial" panose="020B0604020202020204" pitchFamily="34" charset="0"/>
              <a:buChar char="•"/>
            </a:pPr>
            <a:endParaRPr lang="ru-RU" sz="1800" dirty="0">
              <a:solidFill>
                <a:schemeClr val="tx1"/>
              </a:solidFill>
            </a:endParaRPr>
          </a:p>
        </p:txBody>
      </p:sp>
    </p:spTree>
    <p:extLst>
      <p:ext uri="{BB962C8B-B14F-4D97-AF65-F5344CB8AC3E}">
        <p14:creationId xmlns:p14="http://schemas.microsoft.com/office/powerpoint/2010/main" val="99636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nvSpPr>
        <p:spPr>
          <a:xfrm>
            <a:off x="2462788" y="4046879"/>
            <a:ext cx="2160241" cy="702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Spirent TG implementation</a:t>
            </a:r>
          </a:p>
        </p:txBody>
      </p:sp>
      <p:sp>
        <p:nvSpPr>
          <p:cNvPr id="2" name="Заголовок 1"/>
          <p:cNvSpPr>
            <a:spLocks noGrp="1"/>
          </p:cNvSpPr>
          <p:nvPr>
            <p:ph type="ctrTitle"/>
          </p:nvPr>
        </p:nvSpPr>
        <p:spPr>
          <a:xfrm>
            <a:off x="2135560" y="260649"/>
            <a:ext cx="7772400" cy="720080"/>
          </a:xfrm>
        </p:spPr>
        <p:txBody>
          <a:bodyPr>
            <a:noAutofit/>
          </a:bodyPr>
          <a:lstStyle/>
          <a:p>
            <a:r>
              <a:rPr lang="en-US" dirty="0" smtClean="0"/>
              <a:t>TG library overview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064" y="1985300"/>
            <a:ext cx="2343150" cy="195262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8287" y="1309349"/>
            <a:ext cx="2566365" cy="2376264"/>
          </a:xfrm>
          <a:prstGeom prst="rect">
            <a:avLst/>
          </a:prstGeom>
        </p:spPr>
      </p:pic>
      <p:sp>
        <p:nvSpPr>
          <p:cNvPr id="5" name="Rectangle 4"/>
          <p:cNvSpPr/>
          <p:nvPr/>
        </p:nvSpPr>
        <p:spPr>
          <a:xfrm>
            <a:off x="664367" y="5218544"/>
            <a:ext cx="2376264" cy="4160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Spirent TCL API</a:t>
            </a:r>
          </a:p>
        </p:txBody>
      </p:sp>
      <p:sp>
        <p:nvSpPr>
          <p:cNvPr id="13" name="Rectangle 12"/>
          <p:cNvSpPr/>
          <p:nvPr/>
        </p:nvSpPr>
        <p:spPr>
          <a:xfrm>
            <a:off x="8863337" y="5218544"/>
            <a:ext cx="2376264"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Ixia TCL API</a:t>
            </a:r>
          </a:p>
        </p:txBody>
      </p:sp>
      <p:sp>
        <p:nvSpPr>
          <p:cNvPr id="28" name="Rectangle 27"/>
          <p:cNvSpPr/>
          <p:nvPr/>
        </p:nvSpPr>
        <p:spPr>
          <a:xfrm>
            <a:off x="4295800" y="1196752"/>
            <a:ext cx="3312368"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case</a:t>
            </a:r>
            <a:endParaRPr lang="ru-RU" dirty="0"/>
          </a:p>
        </p:txBody>
      </p:sp>
      <p:sp>
        <p:nvSpPr>
          <p:cNvPr id="29" name="Rectangle 28"/>
          <p:cNvSpPr/>
          <p:nvPr/>
        </p:nvSpPr>
        <p:spPr>
          <a:xfrm>
            <a:off x="4295800" y="3139113"/>
            <a:ext cx="3312368" cy="4132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TG library common API</a:t>
            </a:r>
            <a:endParaRPr lang="ru-RU" dirty="0"/>
          </a:p>
        </p:txBody>
      </p:sp>
      <p:sp>
        <p:nvSpPr>
          <p:cNvPr id="30" name="Rectangle 29"/>
          <p:cNvSpPr/>
          <p:nvPr/>
        </p:nvSpPr>
        <p:spPr>
          <a:xfrm>
            <a:off x="4295799" y="2463046"/>
            <a:ext cx="3312368" cy="4602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smtClean="0"/>
              <a:t>Ebs</a:t>
            </a:r>
            <a:r>
              <a:rPr lang="en-US" dirty="0" smtClean="0"/>
              <a:t>-extensions wrappers</a:t>
            </a:r>
            <a:endParaRPr lang="ru-RU" dirty="0"/>
          </a:p>
        </p:txBody>
      </p:sp>
      <p:sp>
        <p:nvSpPr>
          <p:cNvPr id="31" name="Rectangle 30"/>
          <p:cNvSpPr/>
          <p:nvPr/>
        </p:nvSpPr>
        <p:spPr>
          <a:xfrm>
            <a:off x="4295799" y="1844823"/>
            <a:ext cx="3312368" cy="407510"/>
          </a:xfrm>
          <a:prstGeom prst="rect">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level wrappers</a:t>
            </a:r>
            <a:endParaRPr lang="ru-RU" dirty="0"/>
          </a:p>
        </p:txBody>
      </p:sp>
      <p:cxnSp>
        <p:nvCxnSpPr>
          <p:cNvPr id="37" name="Straight Arrow Connector 36"/>
          <p:cNvCxnSpPr>
            <a:stCxn id="29" idx="0"/>
            <a:endCxn id="30" idx="2"/>
          </p:cNvCxnSpPr>
          <p:nvPr/>
        </p:nvCxnSpPr>
        <p:spPr>
          <a:xfrm flipH="1" flipV="1">
            <a:off x="5951983" y="2923312"/>
            <a:ext cx="1" cy="215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0"/>
            <a:endCxn id="31" idx="2"/>
          </p:cNvCxnSpPr>
          <p:nvPr/>
        </p:nvCxnSpPr>
        <p:spPr>
          <a:xfrm flipV="1">
            <a:off x="5951983" y="2252333"/>
            <a:ext cx="0" cy="210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0"/>
            <a:endCxn id="28" idx="2"/>
          </p:cNvCxnSpPr>
          <p:nvPr/>
        </p:nvCxnSpPr>
        <p:spPr>
          <a:xfrm flipV="1">
            <a:off x="5951983" y="1628800"/>
            <a:ext cx="1" cy="21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5" idx="0"/>
          </p:cNvCxnSpPr>
          <p:nvPr/>
        </p:nvCxnSpPr>
        <p:spPr>
          <a:xfrm flipH="1">
            <a:off x="1852499" y="3937925"/>
            <a:ext cx="4140" cy="1280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2"/>
            <a:endCxn id="13" idx="0"/>
          </p:cNvCxnSpPr>
          <p:nvPr/>
        </p:nvCxnSpPr>
        <p:spPr>
          <a:xfrm flipH="1">
            <a:off x="10051469" y="3685613"/>
            <a:ext cx="1" cy="1532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64367" y="1196752"/>
            <a:ext cx="2376264"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Trex</a:t>
            </a:r>
            <a:r>
              <a:rPr lang="en-US" dirty="0" smtClean="0"/>
              <a:t> API</a:t>
            </a:r>
          </a:p>
        </p:txBody>
      </p:sp>
      <p:cxnSp>
        <p:nvCxnSpPr>
          <p:cNvPr id="86" name="Elbow Connector 85"/>
          <p:cNvCxnSpPr>
            <a:stCxn id="84" idx="3"/>
            <a:endCxn id="29" idx="1"/>
          </p:cNvCxnSpPr>
          <p:nvPr/>
        </p:nvCxnSpPr>
        <p:spPr>
          <a:xfrm>
            <a:off x="3040631" y="1412776"/>
            <a:ext cx="1255169" cy="19329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295800" y="5218544"/>
            <a:ext cx="331236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TCL blend</a:t>
            </a:r>
            <a:endParaRPr lang="ru-RU" dirty="0"/>
          </a:p>
        </p:txBody>
      </p:sp>
      <p:cxnSp>
        <p:nvCxnSpPr>
          <p:cNvPr id="100" name="Straight Arrow Connector 99"/>
          <p:cNvCxnSpPr>
            <a:stCxn id="96" idx="0"/>
            <a:endCxn id="141" idx="2"/>
          </p:cNvCxnSpPr>
          <p:nvPr/>
        </p:nvCxnSpPr>
        <p:spPr>
          <a:xfrm flipV="1">
            <a:off x="5951984" y="4749503"/>
            <a:ext cx="0" cy="469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p:cNvCxnSpPr>
            <a:stCxn id="96" idx="1"/>
            <a:endCxn id="188" idx="2"/>
          </p:cNvCxnSpPr>
          <p:nvPr/>
        </p:nvCxnSpPr>
        <p:spPr>
          <a:xfrm rot="10800000">
            <a:off x="3542910" y="4749504"/>
            <a:ext cx="752891" cy="6850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4871863" y="4046879"/>
            <a:ext cx="2160241" cy="702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Agilent </a:t>
            </a:r>
            <a:r>
              <a:rPr lang="en-US" dirty="0"/>
              <a:t>TG </a:t>
            </a:r>
            <a:r>
              <a:rPr lang="en-US" dirty="0" smtClean="0"/>
              <a:t>implementation</a:t>
            </a:r>
            <a:endParaRPr lang="en-US" dirty="0"/>
          </a:p>
        </p:txBody>
      </p:sp>
      <p:cxnSp>
        <p:nvCxnSpPr>
          <p:cNvPr id="142" name="Straight Arrow Connector 141"/>
          <p:cNvCxnSpPr>
            <a:stCxn id="141" idx="0"/>
            <a:endCxn id="29" idx="2"/>
          </p:cNvCxnSpPr>
          <p:nvPr/>
        </p:nvCxnSpPr>
        <p:spPr>
          <a:xfrm flipV="1">
            <a:off x="5951984" y="3552367"/>
            <a:ext cx="0" cy="49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7280938" y="4050818"/>
            <a:ext cx="2160241" cy="7026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Ixia TG implementation</a:t>
            </a:r>
          </a:p>
        </p:txBody>
      </p:sp>
      <p:cxnSp>
        <p:nvCxnSpPr>
          <p:cNvPr id="231" name="Elbow Connector 230"/>
          <p:cNvCxnSpPr>
            <a:stCxn id="5" idx="2"/>
            <a:endCxn id="96" idx="2"/>
          </p:cNvCxnSpPr>
          <p:nvPr/>
        </p:nvCxnSpPr>
        <p:spPr>
          <a:xfrm rot="16200000" flipH="1">
            <a:off x="3894243" y="3592850"/>
            <a:ext cx="15997" cy="4099485"/>
          </a:xfrm>
          <a:prstGeom prst="bentConnector3">
            <a:avLst>
              <a:gd name="adj1" fmla="val 1529018"/>
            </a:avLst>
          </a:prstGeom>
          <a:ln>
            <a:tailEnd type="triangle"/>
          </a:ln>
        </p:spPr>
        <p:style>
          <a:lnRef idx="1">
            <a:schemeClr val="accent1"/>
          </a:lnRef>
          <a:fillRef idx="0">
            <a:schemeClr val="accent1"/>
          </a:fillRef>
          <a:effectRef idx="0">
            <a:schemeClr val="accent1"/>
          </a:effectRef>
          <a:fontRef idx="minor">
            <a:schemeClr val="tx1"/>
          </a:fontRef>
        </p:style>
      </p:cxnSp>
      <p:sp>
        <p:nvSpPr>
          <p:cNvPr id="257" name="Rectangle 256"/>
          <p:cNvSpPr/>
          <p:nvPr/>
        </p:nvSpPr>
        <p:spPr>
          <a:xfrm>
            <a:off x="4295800" y="6122263"/>
            <a:ext cx="3312368"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Agilent TCL API</a:t>
            </a:r>
            <a:endParaRPr lang="ru-RU" dirty="0"/>
          </a:p>
        </p:txBody>
      </p:sp>
      <p:cxnSp>
        <p:nvCxnSpPr>
          <p:cNvPr id="259" name="Straight Arrow Connector 258"/>
          <p:cNvCxnSpPr>
            <a:stCxn id="257" idx="0"/>
            <a:endCxn id="96" idx="2"/>
          </p:cNvCxnSpPr>
          <p:nvPr/>
        </p:nvCxnSpPr>
        <p:spPr>
          <a:xfrm flipV="1">
            <a:off x="5951984" y="5650592"/>
            <a:ext cx="0" cy="47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13" idx="1"/>
            <a:endCxn id="96" idx="3"/>
          </p:cNvCxnSpPr>
          <p:nvPr/>
        </p:nvCxnSpPr>
        <p:spPr>
          <a:xfrm flipH="1">
            <a:off x="7608168" y="5434568"/>
            <a:ext cx="1255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Elbow Connector 272"/>
          <p:cNvCxnSpPr>
            <a:stCxn id="188" idx="0"/>
            <a:endCxn id="29" idx="2"/>
          </p:cNvCxnSpPr>
          <p:nvPr/>
        </p:nvCxnSpPr>
        <p:spPr>
          <a:xfrm rot="5400000" flipH="1" flipV="1">
            <a:off x="4500190" y="2595086"/>
            <a:ext cx="494512" cy="24090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Elbow Connector 274"/>
          <p:cNvCxnSpPr>
            <a:stCxn id="187" idx="0"/>
            <a:endCxn id="29" idx="3"/>
          </p:cNvCxnSpPr>
          <p:nvPr/>
        </p:nvCxnSpPr>
        <p:spPr>
          <a:xfrm rot="16200000" flipV="1">
            <a:off x="7632075" y="3321833"/>
            <a:ext cx="705078" cy="752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Elbow Connector 295"/>
          <p:cNvCxnSpPr>
            <a:stCxn id="96" idx="0"/>
            <a:endCxn id="187" idx="2"/>
          </p:cNvCxnSpPr>
          <p:nvPr/>
        </p:nvCxnSpPr>
        <p:spPr>
          <a:xfrm rot="5400000" flipH="1" flipV="1">
            <a:off x="6923970" y="3781456"/>
            <a:ext cx="465102" cy="24090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11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API software</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smtClean="0">
                <a:solidFill>
                  <a:schemeClr val="tx1"/>
                </a:solidFill>
              </a:rPr>
              <a:t>TCL API </a:t>
            </a:r>
            <a:r>
              <a:rPr lang="en-US" sz="1800" dirty="0">
                <a:solidFill>
                  <a:schemeClr val="tx1"/>
                </a:solidFill>
              </a:rPr>
              <a:t>files</a:t>
            </a:r>
          </a:p>
          <a:p>
            <a:pPr algn="l"/>
            <a:endParaRPr lang="en-US" sz="1800" dirty="0">
              <a:solidFill>
                <a:schemeClr val="tx1"/>
              </a:solidFill>
            </a:endParaRPr>
          </a:p>
          <a:p>
            <a:pPr algn="l"/>
            <a:r>
              <a:rPr lang="en-US" sz="1800" dirty="0">
                <a:solidFill>
                  <a:schemeClr val="tx1"/>
                </a:solidFill>
              </a:rPr>
              <a:t>All traffic generators use their own TCL API for communication with the hardware. The API files are acquired by ITTE from the vendor and distributed among users according to their licenses. In the general case it is recommended to use an API of the same version as the software on the traffic generator itself. The only exception is when the traffic generator officially has backward compatibility with older versions</a:t>
            </a:r>
            <a:r>
              <a:rPr lang="en-US" sz="1800" dirty="0" smtClean="0">
                <a:solidFill>
                  <a:schemeClr val="tx1"/>
                </a:solidFill>
              </a:rPr>
              <a:t>.</a:t>
            </a:r>
          </a:p>
          <a:p>
            <a:pPr algn="l"/>
            <a:endParaRPr lang="en-US" sz="1800" dirty="0" smtClean="0">
              <a:solidFill>
                <a:schemeClr val="tx1"/>
              </a:solidFill>
            </a:endParaRPr>
          </a:p>
          <a:p>
            <a:pPr algn="l"/>
            <a:r>
              <a:rPr lang="en-US" sz="1800" dirty="0" err="1" smtClean="0">
                <a:solidFill>
                  <a:schemeClr val="tx1"/>
                </a:solidFill>
              </a:rPr>
              <a:t>TRex</a:t>
            </a:r>
            <a:r>
              <a:rPr lang="en-US" sz="1800" dirty="0" smtClean="0">
                <a:solidFill>
                  <a:schemeClr val="tx1"/>
                </a:solidFill>
              </a:rPr>
              <a:t> </a:t>
            </a:r>
            <a:r>
              <a:rPr lang="en-US" sz="1800" dirty="0">
                <a:solidFill>
                  <a:schemeClr val="tx1"/>
                </a:solidFill>
              </a:rPr>
              <a:t>software</a:t>
            </a:r>
          </a:p>
          <a:p>
            <a:pPr algn="l"/>
            <a:endParaRPr lang="en-US" sz="1800" dirty="0">
              <a:solidFill>
                <a:schemeClr val="tx1"/>
              </a:solidFill>
            </a:endParaRPr>
          </a:p>
          <a:p>
            <a:pPr algn="l"/>
            <a:r>
              <a:rPr lang="en-US" sz="1800" dirty="0" err="1">
                <a:solidFill>
                  <a:schemeClr val="tx1"/>
                </a:solidFill>
              </a:rPr>
              <a:t>TRex</a:t>
            </a:r>
            <a:r>
              <a:rPr lang="en-US" sz="1800" dirty="0">
                <a:solidFill>
                  <a:schemeClr val="tx1"/>
                </a:solidFill>
              </a:rPr>
              <a:t> is a software based free open-source traffic generator, it's still on the way to be improved or evolved. To utilize all the feature provided by traffic-generator, please always download and install the latest </a:t>
            </a:r>
            <a:r>
              <a:rPr lang="en-US" sz="1800" dirty="0" err="1">
                <a:solidFill>
                  <a:schemeClr val="tx1"/>
                </a:solidFill>
              </a:rPr>
              <a:t>TRex</a:t>
            </a:r>
            <a:r>
              <a:rPr lang="en-US" sz="1800" dirty="0">
                <a:solidFill>
                  <a:schemeClr val="tx1"/>
                </a:solidFill>
              </a:rPr>
              <a:t> software version. And it's more recommended to install </a:t>
            </a:r>
            <a:r>
              <a:rPr lang="en-US" sz="1800" dirty="0" err="1">
                <a:solidFill>
                  <a:schemeClr val="tx1"/>
                </a:solidFill>
              </a:rPr>
              <a:t>eTRex</a:t>
            </a:r>
            <a:r>
              <a:rPr lang="en-US" sz="1800" dirty="0">
                <a:solidFill>
                  <a:schemeClr val="tx1"/>
                </a:solidFill>
              </a:rPr>
              <a:t> instead of official one, </a:t>
            </a:r>
            <a:r>
              <a:rPr lang="en-US" sz="1800" dirty="0" err="1">
                <a:solidFill>
                  <a:schemeClr val="tx1"/>
                </a:solidFill>
              </a:rPr>
              <a:t>eTRex</a:t>
            </a:r>
            <a:r>
              <a:rPr lang="en-US" sz="1800" dirty="0">
                <a:solidFill>
                  <a:schemeClr val="tx1"/>
                </a:solidFill>
              </a:rPr>
              <a:t> is the value-added </a:t>
            </a:r>
            <a:r>
              <a:rPr lang="en-US" sz="1800" dirty="0" err="1">
                <a:solidFill>
                  <a:schemeClr val="tx1"/>
                </a:solidFill>
              </a:rPr>
              <a:t>TRex</a:t>
            </a:r>
            <a:r>
              <a:rPr lang="en-US" sz="1800" dirty="0">
                <a:solidFill>
                  <a:schemeClr val="tx1"/>
                </a:solidFill>
              </a:rPr>
              <a:t> for basic and Ericsson specific </a:t>
            </a:r>
            <a:r>
              <a:rPr lang="en-US" sz="1800" dirty="0" smtClean="0">
                <a:solidFill>
                  <a:schemeClr val="tx1"/>
                </a:solidFill>
              </a:rPr>
              <a:t>features</a:t>
            </a:r>
            <a:endParaRPr lang="ru-RU" sz="1800" dirty="0">
              <a:solidFill>
                <a:schemeClr val="tx1"/>
              </a:solidFill>
            </a:endParaRPr>
          </a:p>
        </p:txBody>
      </p:sp>
    </p:spTree>
    <p:extLst>
      <p:ext uri="{BB962C8B-B14F-4D97-AF65-F5344CB8AC3E}">
        <p14:creationId xmlns:p14="http://schemas.microsoft.com/office/powerpoint/2010/main" val="3607631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How to create TG instance</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smtClean="0">
                <a:solidFill>
                  <a:schemeClr val="tx1"/>
                </a:solidFill>
              </a:rPr>
              <a:t>Instead of using </a:t>
            </a:r>
            <a:r>
              <a:rPr lang="en-US" sz="1800" dirty="0">
                <a:solidFill>
                  <a:schemeClr val="tx1"/>
                </a:solidFill>
              </a:rPr>
              <a:t>low level API, </a:t>
            </a:r>
            <a:r>
              <a:rPr lang="en-US" sz="1800" dirty="0" err="1" smtClean="0">
                <a:solidFill>
                  <a:schemeClr val="tx1"/>
                </a:solidFill>
              </a:rPr>
              <a:t>se.ericsson.jcat.ebs.traffic.TrafficGenerator</a:t>
            </a:r>
            <a:r>
              <a:rPr lang="en-US" sz="1800" dirty="0" smtClean="0">
                <a:solidFill>
                  <a:schemeClr val="tx1"/>
                </a:solidFill>
              </a:rPr>
              <a:t> wrapper is used.</a:t>
            </a:r>
          </a:p>
          <a:p>
            <a:pPr algn="l"/>
            <a:endParaRPr lang="en-US" sz="1800" dirty="0" smtClean="0">
              <a:solidFill>
                <a:schemeClr val="tx1"/>
              </a:solidFill>
            </a:endParaRPr>
          </a:p>
          <a:p>
            <a:pPr algn="l"/>
            <a:r>
              <a:rPr lang="ru-RU" altLang="ru-RU" sz="1400" dirty="0" err="1">
                <a:solidFill>
                  <a:srgbClr val="000000"/>
                </a:solidFill>
                <a:latin typeface="Courier New" panose="02070309020205020404" pitchFamily="49" charset="0"/>
                <a:cs typeface="Courier New" panose="02070309020205020404" pitchFamily="49" charset="0"/>
              </a:rPr>
              <a:t>TrafficGenerator</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tg</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en-US" altLang="ru-RU" sz="1400" dirty="0" err="1" smtClean="0">
                <a:solidFill>
                  <a:srgbClr val="000000"/>
                </a:solidFill>
                <a:latin typeface="Courier New" panose="02070309020205020404" pitchFamily="49" charset="0"/>
                <a:cs typeface="Courier New" panose="02070309020205020404" pitchFamily="49" charset="0"/>
              </a:rPr>
              <a:t>TrafficGenerator</a:t>
            </a:r>
            <a:r>
              <a:rPr lang="ru-RU" altLang="ru-RU" sz="1400" dirty="0" smtClean="0">
                <a:solidFill>
                  <a:srgbClr val="000000"/>
                </a:solidFill>
                <a:latin typeface="Courier New" panose="02070309020205020404" pitchFamily="49" charset="0"/>
                <a:cs typeface="Courier New" panose="02070309020205020404" pitchFamily="49" charset="0"/>
              </a:rPr>
              <a:t>.</a:t>
            </a:r>
            <a:r>
              <a:rPr lang="ru-RU" altLang="ru-RU" sz="1400" dirty="0" err="1" smtClean="0">
                <a:solidFill>
                  <a:srgbClr val="000000"/>
                </a:solidFill>
                <a:latin typeface="Courier New" panose="02070309020205020404" pitchFamily="49" charset="0"/>
                <a:cs typeface="Courier New" panose="02070309020205020404" pitchFamily="49" charset="0"/>
              </a:rPr>
              <a:t>getInstance</a:t>
            </a:r>
            <a:r>
              <a:rPr lang="ru-RU" altLang="ru-RU" sz="1400" dirty="0" smtClean="0">
                <a:solidFill>
                  <a:srgbClr val="000000"/>
                </a:solidFill>
                <a:latin typeface="Courier New" panose="02070309020205020404" pitchFamily="49" charset="0"/>
                <a:cs typeface="Courier New" panose="02070309020205020404" pitchFamily="49" charset="0"/>
              </a:rPr>
              <a:t>();</a:t>
            </a:r>
            <a:endParaRPr lang="en-US" altLang="ru-RU" sz="1400" dirty="0" smtClean="0">
              <a:solidFill>
                <a:srgbClr val="000000"/>
              </a:solidFill>
              <a:latin typeface="Courier New" panose="02070309020205020404" pitchFamily="49" charset="0"/>
              <a:cs typeface="Courier New" panose="02070309020205020404" pitchFamily="49" charset="0"/>
            </a:endParaRPr>
          </a:p>
          <a:p>
            <a:pPr algn="l"/>
            <a:endParaRPr lang="en-US" altLang="ru-RU" sz="1400" dirty="0">
              <a:solidFill>
                <a:srgbClr val="000000"/>
              </a:solidFill>
              <a:latin typeface="Courier New" panose="02070309020205020404" pitchFamily="49" charset="0"/>
              <a:cs typeface="Courier New" panose="02070309020205020404" pitchFamily="49" charset="0"/>
            </a:endParaRPr>
          </a:p>
          <a:p>
            <a:pPr algn="l"/>
            <a:r>
              <a:rPr lang="en-US" sz="1600" dirty="0" smtClean="0">
                <a:solidFill>
                  <a:schemeClr val="tx1"/>
                </a:solidFill>
              </a:rPr>
              <a:t>The code above takes care about getting appropriate TG implementation, downloading the latest TCL API and setting up the environment</a:t>
            </a:r>
            <a:r>
              <a:rPr lang="en-US" sz="1400" dirty="0" smtClean="0">
                <a:solidFill>
                  <a:schemeClr val="tx1"/>
                </a:solidFill>
              </a:rPr>
              <a:t>.</a:t>
            </a:r>
          </a:p>
          <a:p>
            <a:pPr algn="l"/>
            <a:endParaRPr lang="en-US" sz="1400" dirty="0">
              <a:solidFill>
                <a:schemeClr val="tx1"/>
              </a:solidFill>
            </a:endParaRPr>
          </a:p>
          <a:p>
            <a:pPr algn="l"/>
            <a:endParaRPr lang="en-US" sz="1400" dirty="0" smtClean="0">
              <a:solidFill>
                <a:schemeClr val="tx1"/>
              </a:solidFill>
            </a:endParaRPr>
          </a:p>
          <a:p>
            <a:pPr algn="l"/>
            <a:endParaRPr lang="ru-RU" altLang="ru-RU" sz="1400" dirty="0">
              <a:solidFill>
                <a:schemeClr val="tx1"/>
              </a:solidFill>
              <a:latin typeface="Arial" panose="020B0604020202020204" pitchFamily="34" charset="0"/>
            </a:endParaRPr>
          </a:p>
          <a:p>
            <a:pPr algn="l"/>
            <a:endParaRPr lang="en-US" sz="1800" dirty="0">
              <a:solidFill>
                <a:schemeClr val="tx1"/>
              </a:solidFill>
            </a:endParaRPr>
          </a:p>
          <a:p>
            <a:pPr algn="l"/>
            <a:endParaRPr lang="ru-RU" sz="1800" dirty="0">
              <a:solidFill>
                <a:schemeClr val="tx1"/>
              </a:solidFill>
            </a:endParaRPr>
          </a:p>
        </p:txBody>
      </p:sp>
    </p:spTree>
    <p:extLst>
      <p:ext uri="{BB962C8B-B14F-4D97-AF65-F5344CB8AC3E}">
        <p14:creationId xmlns:p14="http://schemas.microsoft.com/office/powerpoint/2010/main" val="771466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Port allocation</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a:bodyPr>
          <a:lstStyle/>
          <a:p>
            <a:pPr algn="l"/>
            <a:r>
              <a:rPr lang="en-US" sz="1800" dirty="0">
                <a:solidFill>
                  <a:schemeClr val="tx1"/>
                </a:solidFill>
              </a:rPr>
              <a:t>The first step towards configuring traffic is to allocate the traffic generator ports that should be used.</a:t>
            </a:r>
          </a:p>
          <a:p>
            <a:pPr algn="l"/>
            <a:endParaRPr lang="en-US" sz="1800" dirty="0" smtClean="0">
              <a:solidFill>
                <a:schemeClr val="tx1"/>
              </a:solidFill>
            </a:endParaRPr>
          </a:p>
          <a:p>
            <a:pPr algn="l"/>
            <a:r>
              <a:rPr lang="en-US" sz="1800" dirty="0" smtClean="0">
                <a:solidFill>
                  <a:schemeClr val="tx1"/>
                </a:solidFill>
              </a:rPr>
              <a:t>In case if </a:t>
            </a:r>
            <a:r>
              <a:rPr lang="en-US" sz="1800" dirty="0" err="1" smtClean="0">
                <a:solidFill>
                  <a:schemeClr val="tx1"/>
                </a:solidFill>
              </a:rPr>
              <a:t>ebs</a:t>
            </a:r>
            <a:r>
              <a:rPr lang="en-US" sz="1800" dirty="0" smtClean="0">
                <a:solidFill>
                  <a:schemeClr val="tx1"/>
                </a:solidFill>
              </a:rPr>
              <a:t>-properties are used, no additional information is needed.</a:t>
            </a:r>
            <a:endParaRPr lang="en-US" sz="1800" dirty="0">
              <a:solidFill>
                <a:schemeClr val="tx1"/>
              </a:solidFill>
            </a:endParaRPr>
          </a:p>
          <a:p>
            <a:pPr algn="l"/>
            <a:endParaRPr lang="en-US" sz="1800" dirty="0">
              <a:solidFill>
                <a:schemeClr val="tx1"/>
              </a:solidFill>
            </a:endParaRPr>
          </a:p>
          <a:p>
            <a:pPr lvl="0" algn="l" eaLnBrk="0" fontAlgn="base" hangingPunct="0">
              <a:spcBef>
                <a:spcPct val="0"/>
              </a:spcBef>
              <a:spcAft>
                <a:spcPct val="0"/>
              </a:spcAft>
            </a:pPr>
            <a:r>
              <a:rPr lang="ru-RU" altLang="ru-RU" sz="1400" dirty="0" err="1" smtClean="0">
                <a:solidFill>
                  <a:srgbClr val="000000"/>
                </a:solidFill>
                <a:latin typeface="Courier New" panose="02070309020205020404" pitchFamily="49" charset="0"/>
                <a:cs typeface="Courier New" panose="02070309020205020404" pitchFamily="49" charset="0"/>
              </a:rPr>
              <a:t>TrafficGeneratorInterface</a:t>
            </a:r>
            <a:r>
              <a:rPr lang="ru-RU" altLang="ru-RU" sz="1400" dirty="0" smtClean="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tgInterface</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TrafficGeneratorProperties.getTrafficGeneratorInterface</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dirty="0" err="1">
                <a:solidFill>
                  <a:srgbClr val="000000"/>
                </a:solidFill>
                <a:latin typeface="Courier New" panose="02070309020205020404" pitchFamily="49" charset="0"/>
                <a:cs typeface="Courier New" panose="02070309020205020404" pitchFamily="49" charset="0"/>
              </a:rPr>
              <a:t>bladeInterface</a:t>
            </a:r>
            <a:r>
              <a:rPr lang="ru-RU" altLang="ru-RU" sz="1400" dirty="0">
                <a:solidFill>
                  <a:srgbClr val="000000"/>
                </a:solidFill>
                <a:latin typeface="Courier New" panose="02070309020205020404" pitchFamily="49" charset="0"/>
                <a:cs typeface="Courier New" panose="02070309020205020404" pitchFamily="49" charset="0"/>
              </a:rPr>
              <a:t>);</a:t>
            </a:r>
            <a:br>
              <a:rPr lang="ru-RU" altLang="ru-RU" sz="1400" dirty="0">
                <a:solidFill>
                  <a:srgbClr val="000000"/>
                </a:solidFill>
                <a:latin typeface="Courier New" panose="02070309020205020404" pitchFamily="49" charset="0"/>
                <a:cs typeface="Courier New" panose="02070309020205020404" pitchFamily="49" charset="0"/>
              </a:rPr>
            </a:br>
            <a:r>
              <a:rPr lang="ru-RU" altLang="ru-RU" sz="1400" dirty="0" err="1">
                <a:solidFill>
                  <a:srgbClr val="000000"/>
                </a:solidFill>
                <a:latin typeface="Courier New" panose="02070309020205020404" pitchFamily="49" charset="0"/>
                <a:cs typeface="Courier New" panose="02070309020205020404" pitchFamily="49" charset="0"/>
              </a:rPr>
              <a:t>TrafficGeneratorPort</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b="1" dirty="0" err="1">
                <a:solidFill>
                  <a:srgbClr val="660E7A"/>
                </a:solidFill>
                <a:latin typeface="Courier New" panose="02070309020205020404" pitchFamily="49" charset="0"/>
                <a:cs typeface="Courier New" panose="02070309020205020404" pitchFamily="49" charset="0"/>
              </a:rPr>
              <a:t>tgPort</a:t>
            </a:r>
            <a:r>
              <a:rPr lang="ru-RU" altLang="ru-RU" sz="1400" b="1" dirty="0">
                <a:solidFill>
                  <a:srgbClr val="660E7A"/>
                </a:solidFill>
                <a:latin typeface="Courier New" panose="02070309020205020404" pitchFamily="49" charset="0"/>
                <a:cs typeface="Courier New" panose="02070309020205020404" pitchFamily="49" charset="0"/>
              </a:rPr>
              <a:t> </a:t>
            </a:r>
            <a:r>
              <a:rPr lang="ru-RU" altLang="ru-RU" sz="1400" dirty="0">
                <a:solidFill>
                  <a:srgbClr val="000000"/>
                </a:solidFill>
                <a:latin typeface="Courier New" panose="02070309020205020404" pitchFamily="49" charset="0"/>
                <a:cs typeface="Courier New" panose="02070309020205020404" pitchFamily="49" charset="0"/>
              </a:rPr>
              <a:t>= </a:t>
            </a:r>
            <a:r>
              <a:rPr lang="ru-RU" altLang="ru-RU" sz="1400" dirty="0" err="1">
                <a:solidFill>
                  <a:srgbClr val="000000"/>
                </a:solidFill>
                <a:latin typeface="Courier New" panose="02070309020205020404" pitchFamily="49" charset="0"/>
                <a:cs typeface="Courier New" panose="02070309020205020404" pitchFamily="49" charset="0"/>
              </a:rPr>
              <a:t>tg.allocatePort</a:t>
            </a:r>
            <a:r>
              <a:rPr lang="ru-RU" altLang="ru-RU" sz="1400" dirty="0">
                <a:solidFill>
                  <a:srgbClr val="000000"/>
                </a:solidFill>
                <a:latin typeface="Courier New" panose="02070309020205020404" pitchFamily="49" charset="0"/>
                <a:cs typeface="Courier New" panose="02070309020205020404" pitchFamily="49" charset="0"/>
              </a:rPr>
              <a:t>(</a:t>
            </a:r>
            <a:r>
              <a:rPr lang="ru-RU" altLang="ru-RU" sz="1400" b="1" dirty="0" err="1">
                <a:solidFill>
                  <a:srgbClr val="660E7A"/>
                </a:solidFill>
                <a:latin typeface="Courier New" panose="02070309020205020404" pitchFamily="49" charset="0"/>
                <a:cs typeface="Courier New" panose="02070309020205020404" pitchFamily="49" charset="0"/>
              </a:rPr>
              <a:t>tgInterface</a:t>
            </a:r>
            <a:r>
              <a:rPr lang="ru-RU" altLang="ru-RU" sz="1400" dirty="0">
                <a:solidFill>
                  <a:srgbClr val="000000"/>
                </a:solidFill>
                <a:latin typeface="Courier New" panose="02070309020205020404" pitchFamily="49" charset="0"/>
                <a:cs typeface="Courier New" panose="02070309020205020404" pitchFamily="49" charset="0"/>
              </a:rPr>
              <a:t>);</a:t>
            </a:r>
            <a:endParaRPr lang="ru-RU" altLang="ru-RU" sz="1400" dirty="0">
              <a:solidFill>
                <a:schemeClr val="tx1"/>
              </a:solidFill>
              <a:latin typeface="Arial" panose="020B0604020202020204" pitchFamily="34" charset="0"/>
            </a:endParaRPr>
          </a:p>
          <a:p>
            <a:pPr algn="l"/>
            <a:endParaRPr lang="en-US" sz="1800" dirty="0">
              <a:solidFill>
                <a:schemeClr val="tx1"/>
              </a:solidFill>
            </a:endParaRPr>
          </a:p>
          <a:p>
            <a:pPr algn="l"/>
            <a:r>
              <a:rPr lang="en-US" sz="1800" dirty="0" smtClean="0">
                <a:solidFill>
                  <a:schemeClr val="tx1"/>
                </a:solidFill>
              </a:rPr>
              <a:t>The </a:t>
            </a:r>
            <a:r>
              <a:rPr lang="en-US" sz="1800" dirty="0">
                <a:solidFill>
                  <a:schemeClr val="tx1"/>
                </a:solidFill>
              </a:rPr>
              <a:t>first time a port is allocated on a traffic generator chassis a connection will be established. This connection will be re-used during allocation of any subsequent port allocations on the same traffic generator. Port allocation may fail because of network access limitations, incorrect information regarding TCL API location or version, or if the port is already occupied by another user. </a:t>
            </a:r>
            <a:endParaRPr lang="en-US" sz="1800" dirty="0" smtClean="0">
              <a:solidFill>
                <a:schemeClr val="tx1"/>
              </a:solidFill>
            </a:endParaRPr>
          </a:p>
          <a:p>
            <a:pPr algn="l"/>
            <a:endParaRPr lang="en-US" sz="1800" dirty="0" smtClean="0">
              <a:solidFill>
                <a:schemeClr val="tx1"/>
              </a:solidFill>
            </a:endParaRPr>
          </a:p>
          <a:p>
            <a:pPr algn="l"/>
            <a:r>
              <a:rPr lang="en-US" sz="1800" dirty="0" smtClean="0">
                <a:solidFill>
                  <a:srgbClr val="FF0000"/>
                </a:solidFill>
              </a:rPr>
              <a:t>The TG has to be disconnected safely even if test case failed or crashed with exception. </a:t>
            </a:r>
          </a:p>
          <a:p>
            <a:pPr algn="l"/>
            <a:endParaRPr lang="en-US" sz="1800" dirty="0">
              <a:solidFill>
                <a:srgbClr val="FF0000"/>
              </a:solidFill>
            </a:endParaRPr>
          </a:p>
          <a:p>
            <a:pPr algn="l"/>
            <a:r>
              <a:rPr lang="en-US" altLang="ru-RU" sz="1400" dirty="0" smtClean="0">
                <a:solidFill>
                  <a:srgbClr val="000000"/>
                </a:solidFill>
                <a:latin typeface="Courier New" panose="02070309020205020404" pitchFamily="49" charset="0"/>
                <a:cs typeface="Courier New" panose="02070309020205020404" pitchFamily="49" charset="0"/>
              </a:rPr>
              <a:t>t</a:t>
            </a:r>
            <a:r>
              <a:rPr lang="ru-RU" altLang="ru-RU" sz="1400" dirty="0" smtClean="0">
                <a:solidFill>
                  <a:srgbClr val="000000"/>
                </a:solidFill>
                <a:latin typeface="Courier New" panose="02070309020205020404" pitchFamily="49" charset="0"/>
                <a:cs typeface="Courier New" panose="02070309020205020404" pitchFamily="49" charset="0"/>
              </a:rPr>
              <a:t>g</a:t>
            </a:r>
            <a:r>
              <a:rPr lang="en-US" altLang="ru-RU" sz="1400" dirty="0" smtClean="0">
                <a:solidFill>
                  <a:srgbClr val="000000"/>
                </a:solidFill>
                <a:latin typeface="Courier New" panose="02070309020205020404" pitchFamily="49" charset="0"/>
                <a:cs typeface="Courier New" panose="02070309020205020404" pitchFamily="49" charset="0"/>
              </a:rPr>
              <a:t>.disconnect();</a:t>
            </a:r>
          </a:p>
        </p:txBody>
      </p:sp>
    </p:spTree>
    <p:extLst>
      <p:ext uri="{BB962C8B-B14F-4D97-AF65-F5344CB8AC3E}">
        <p14:creationId xmlns:p14="http://schemas.microsoft.com/office/powerpoint/2010/main" val="3465395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Stream configuration</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fontScale="92500" lnSpcReduction="10000"/>
          </a:bodyPr>
          <a:lstStyle/>
          <a:p>
            <a:pPr algn="l"/>
            <a:r>
              <a:rPr lang="en-US" sz="1800" dirty="0">
                <a:solidFill>
                  <a:schemeClr val="tx1"/>
                </a:solidFill>
              </a:rPr>
              <a:t>Stream configuration</a:t>
            </a:r>
          </a:p>
          <a:p>
            <a:pPr algn="l"/>
            <a:endParaRPr lang="en-US" sz="1800" dirty="0">
              <a:solidFill>
                <a:schemeClr val="tx1"/>
              </a:solidFill>
            </a:endParaRPr>
          </a:p>
          <a:p>
            <a:pPr algn="l"/>
            <a:r>
              <a:rPr lang="en-US" sz="1800" dirty="0">
                <a:solidFill>
                  <a:schemeClr val="tx1"/>
                </a:solidFill>
              </a:rPr>
              <a:t>Traffic generator streams are created per port and can be modified individually</a:t>
            </a:r>
            <a:r>
              <a:rPr lang="en-US" sz="1800" dirty="0" smtClean="0">
                <a:solidFill>
                  <a:schemeClr val="tx1"/>
                </a:solidFill>
              </a:rPr>
              <a:t>.</a:t>
            </a:r>
          </a:p>
          <a:p>
            <a:pPr algn="l"/>
            <a:endParaRPr lang="en-US" sz="1800" dirty="0">
              <a:solidFill>
                <a:schemeClr val="tx1"/>
              </a:solidFill>
            </a:endParaRPr>
          </a:p>
          <a:p>
            <a:pPr algn="l"/>
            <a:r>
              <a:rPr lang="ru-RU" altLang="ru-RU" sz="1500" dirty="0" err="1">
                <a:solidFill>
                  <a:srgbClr val="000000"/>
                </a:solidFill>
                <a:latin typeface="Courier New" panose="02070309020205020404" pitchFamily="49" charset="0"/>
                <a:cs typeface="Courier New" panose="02070309020205020404" pitchFamily="49" charset="0"/>
              </a:rPr>
              <a:t>TrafficGeneratorStream</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stream</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dirty="0" err="1">
                <a:solidFill>
                  <a:srgbClr val="000000"/>
                </a:solidFill>
                <a:latin typeface="Courier New" panose="02070309020205020404" pitchFamily="49" charset="0"/>
                <a:cs typeface="Courier New" panose="02070309020205020404" pitchFamily="49" charset="0"/>
              </a:rPr>
              <a:t>tg.createStream</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tgPort</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smtClean="0">
                <a:solidFill>
                  <a:srgbClr val="000000"/>
                </a:solidFill>
                <a:latin typeface="Courier New" panose="02070309020205020404" pitchFamily="49" charset="0"/>
                <a:cs typeface="Courier New" panose="02070309020205020404" pitchFamily="49" charset="0"/>
              </a:rPr>
              <a:t>frameSize</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fps</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Protocol objects are used to configure the header fields of packets in a stream.</a:t>
            </a:r>
          </a:p>
          <a:p>
            <a:pPr algn="l"/>
            <a:endParaRPr lang="en-US" sz="1800" dirty="0">
              <a:solidFill>
                <a:schemeClr val="tx1"/>
              </a:solidFill>
            </a:endParaRPr>
          </a:p>
          <a:p>
            <a:pPr algn="l"/>
            <a:r>
              <a:rPr lang="ru-RU" altLang="ru-RU" sz="1500" dirty="0">
                <a:solidFill>
                  <a:srgbClr val="000000"/>
                </a:solidFill>
                <a:latin typeface="Courier New" panose="02070309020205020404" pitchFamily="49" charset="0"/>
                <a:cs typeface="Courier New" panose="02070309020205020404" pitchFamily="49" charset="0"/>
              </a:rPr>
              <a:t>Ipv4 </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b="1" dirty="0" err="1">
                <a:solidFill>
                  <a:srgbClr val="000080"/>
                </a:solidFill>
                <a:latin typeface="Courier New" panose="02070309020205020404" pitchFamily="49" charset="0"/>
                <a:cs typeface="Courier New" panose="02070309020205020404" pitchFamily="49" charset="0"/>
              </a:rPr>
              <a:t>new</a:t>
            </a:r>
            <a:r>
              <a:rPr lang="ru-RU" altLang="ru-RU" sz="1500" b="1" dirty="0">
                <a:solidFill>
                  <a:srgbClr val="000080"/>
                </a:solidFill>
                <a:latin typeface="Courier New" panose="02070309020205020404" pitchFamily="49" charset="0"/>
                <a:cs typeface="Courier New" panose="02070309020205020404" pitchFamily="49" charset="0"/>
              </a:rPr>
              <a:t> </a:t>
            </a:r>
            <a:r>
              <a:rPr lang="ru-RU" altLang="ru-RU" sz="1500" dirty="0">
                <a:solidFill>
                  <a:srgbClr val="000000"/>
                </a:solidFill>
                <a:latin typeface="Courier New" panose="02070309020205020404" pitchFamily="49" charset="0"/>
                <a:cs typeface="Courier New" panose="02070309020205020404" pitchFamily="49" charset="0"/>
              </a:rPr>
              <a:t>Ipv4();</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ip.setDestinationAddress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destinationIp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ip.setSourceAddress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sourceIp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stream.addProtocol</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Traffic generator defaults will be used for all values that are not explicitly configured. If destination MAC address has not been defined but IPv4 has been added to the configuration ARP will be used to resolve the destination.</a:t>
            </a:r>
          </a:p>
          <a:p>
            <a:pPr algn="l"/>
            <a:endParaRPr lang="en-US" sz="1800" dirty="0">
              <a:solidFill>
                <a:schemeClr val="tx1"/>
              </a:solidFill>
            </a:endParaRPr>
          </a:p>
          <a:p>
            <a:pPr algn="l"/>
            <a:r>
              <a:rPr lang="en-US" sz="1800" dirty="0">
                <a:solidFill>
                  <a:schemeClr val="tx1"/>
                </a:solidFill>
              </a:rPr>
              <a:t>To actually configure the stream on the traffic generator(s) the configuration must be committed. This should only be done once before starting traffic the first time, or after re-configuration, to save time during test execution.</a:t>
            </a:r>
          </a:p>
          <a:p>
            <a:pPr algn="l"/>
            <a:endParaRPr lang="en-US" sz="1500" dirty="0" smtClean="0">
              <a:solidFill>
                <a:schemeClr val="tx1"/>
              </a:solidFill>
            </a:endParaRPr>
          </a:p>
          <a:p>
            <a:pPr lvl="0" algn="l" eaLnBrk="0" fontAlgn="base" hangingPunct="0">
              <a:spcBef>
                <a:spcPct val="0"/>
              </a:spcBef>
              <a:spcAft>
                <a:spcPct val="0"/>
              </a:spcAft>
            </a:pPr>
            <a:r>
              <a:rPr lang="en-US" sz="1500" dirty="0" smtClean="0">
                <a:solidFill>
                  <a:schemeClr val="tx1"/>
                </a:solidFill>
              </a:rPr>
              <a:t> </a:t>
            </a:r>
            <a:r>
              <a:rPr lang="ru-RU" altLang="ru-RU" sz="1500" dirty="0" err="1" smtClean="0">
                <a:solidFill>
                  <a:srgbClr val="000000"/>
                </a:solidFill>
                <a:latin typeface="Courier New" panose="02070309020205020404" pitchFamily="49" charset="0"/>
                <a:cs typeface="Courier New" panose="02070309020205020404" pitchFamily="49" charset="0"/>
              </a:rPr>
              <a:t>tg.commitConfiguration</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ru-RU" altLang="ru-RU" sz="15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33737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5560" y="260649"/>
            <a:ext cx="7772400" cy="720080"/>
          </a:xfrm>
        </p:spPr>
        <p:txBody>
          <a:bodyPr>
            <a:noAutofit/>
          </a:bodyPr>
          <a:lstStyle/>
          <a:p>
            <a:r>
              <a:rPr lang="en-US" dirty="0" smtClean="0"/>
              <a:t>Stream configuration</a:t>
            </a:r>
            <a:endParaRPr lang="ru-RU" dirty="0"/>
          </a:p>
        </p:txBody>
      </p:sp>
      <p:sp>
        <p:nvSpPr>
          <p:cNvPr id="3" name="Подзаголовок 2"/>
          <p:cNvSpPr>
            <a:spLocks noGrp="1"/>
          </p:cNvSpPr>
          <p:nvPr>
            <p:ph type="subTitle" idx="1"/>
          </p:nvPr>
        </p:nvSpPr>
        <p:spPr>
          <a:xfrm>
            <a:off x="407368" y="1196752"/>
            <a:ext cx="11449272" cy="5184576"/>
          </a:xfrm>
        </p:spPr>
        <p:txBody>
          <a:bodyPr>
            <a:normAutofit fontScale="92500" lnSpcReduction="10000"/>
          </a:bodyPr>
          <a:lstStyle/>
          <a:p>
            <a:pPr algn="l"/>
            <a:r>
              <a:rPr lang="en-US" sz="1800" dirty="0">
                <a:solidFill>
                  <a:schemeClr val="tx1"/>
                </a:solidFill>
              </a:rPr>
              <a:t>Stream configuration</a:t>
            </a:r>
          </a:p>
          <a:p>
            <a:pPr algn="l"/>
            <a:endParaRPr lang="en-US" sz="1800" dirty="0">
              <a:solidFill>
                <a:schemeClr val="tx1"/>
              </a:solidFill>
            </a:endParaRPr>
          </a:p>
          <a:p>
            <a:pPr algn="l"/>
            <a:r>
              <a:rPr lang="en-US" sz="1800" dirty="0">
                <a:solidFill>
                  <a:schemeClr val="tx1"/>
                </a:solidFill>
              </a:rPr>
              <a:t>Traffic generator streams are created per port and can be modified individually</a:t>
            </a:r>
            <a:r>
              <a:rPr lang="en-US" sz="1800" dirty="0" smtClean="0">
                <a:solidFill>
                  <a:schemeClr val="tx1"/>
                </a:solidFill>
              </a:rPr>
              <a:t>.</a:t>
            </a:r>
          </a:p>
          <a:p>
            <a:pPr algn="l"/>
            <a:endParaRPr lang="en-US" sz="1800" dirty="0">
              <a:solidFill>
                <a:schemeClr val="tx1"/>
              </a:solidFill>
            </a:endParaRPr>
          </a:p>
          <a:p>
            <a:pPr algn="l"/>
            <a:r>
              <a:rPr lang="ru-RU" altLang="ru-RU" sz="1500" dirty="0" err="1">
                <a:solidFill>
                  <a:srgbClr val="000000"/>
                </a:solidFill>
                <a:latin typeface="Courier New" panose="02070309020205020404" pitchFamily="49" charset="0"/>
                <a:cs typeface="Courier New" panose="02070309020205020404" pitchFamily="49" charset="0"/>
              </a:rPr>
              <a:t>TrafficGeneratorStream</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stream</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dirty="0" err="1">
                <a:solidFill>
                  <a:srgbClr val="000000"/>
                </a:solidFill>
                <a:latin typeface="Courier New" panose="02070309020205020404" pitchFamily="49" charset="0"/>
                <a:cs typeface="Courier New" panose="02070309020205020404" pitchFamily="49" charset="0"/>
              </a:rPr>
              <a:t>tg.createStream</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tgPort</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smtClean="0">
                <a:solidFill>
                  <a:srgbClr val="000000"/>
                </a:solidFill>
                <a:latin typeface="Courier New" panose="02070309020205020404" pitchFamily="49" charset="0"/>
                <a:cs typeface="Courier New" panose="02070309020205020404" pitchFamily="49" charset="0"/>
              </a:rPr>
              <a:t>frameSize</a:t>
            </a:r>
            <a:r>
              <a:rPr lang="ru-RU" altLang="ru-RU" sz="1500" dirty="0">
                <a:solidFill>
                  <a:srgbClr val="000000"/>
                </a:solidFill>
                <a:latin typeface="Courier New" panose="02070309020205020404" pitchFamily="49" charset="0"/>
                <a:cs typeface="Courier New" panose="02070309020205020404" pitchFamily="49" charset="0"/>
              </a:rPr>
              <a:t>, </a:t>
            </a:r>
            <a:r>
              <a:rPr lang="ru-RU" altLang="ru-RU" sz="1500" dirty="0" err="1">
                <a:solidFill>
                  <a:srgbClr val="000000"/>
                </a:solidFill>
                <a:latin typeface="Courier New" panose="02070309020205020404" pitchFamily="49" charset="0"/>
                <a:cs typeface="Courier New" panose="02070309020205020404" pitchFamily="49" charset="0"/>
              </a:rPr>
              <a:t>fps</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Protocol objects are used to configure the header fields of packets in a stream.</a:t>
            </a:r>
          </a:p>
          <a:p>
            <a:pPr algn="l"/>
            <a:endParaRPr lang="en-US" sz="1800" dirty="0">
              <a:solidFill>
                <a:schemeClr val="tx1"/>
              </a:solidFill>
            </a:endParaRPr>
          </a:p>
          <a:p>
            <a:pPr algn="l"/>
            <a:r>
              <a:rPr lang="ru-RU" altLang="ru-RU" sz="1500" dirty="0">
                <a:solidFill>
                  <a:srgbClr val="000000"/>
                </a:solidFill>
                <a:latin typeface="Courier New" panose="02070309020205020404" pitchFamily="49" charset="0"/>
                <a:cs typeface="Courier New" panose="02070309020205020404" pitchFamily="49" charset="0"/>
              </a:rPr>
              <a:t>Ipv4 </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a:solidFill>
                  <a:srgbClr val="000000"/>
                </a:solidFill>
                <a:latin typeface="Courier New" panose="02070309020205020404" pitchFamily="49" charset="0"/>
                <a:cs typeface="Courier New" panose="02070309020205020404" pitchFamily="49" charset="0"/>
              </a:rPr>
              <a:t> = </a:t>
            </a:r>
            <a:r>
              <a:rPr lang="ru-RU" altLang="ru-RU" sz="1500" b="1" dirty="0" err="1">
                <a:solidFill>
                  <a:srgbClr val="000080"/>
                </a:solidFill>
                <a:latin typeface="Courier New" panose="02070309020205020404" pitchFamily="49" charset="0"/>
                <a:cs typeface="Courier New" panose="02070309020205020404" pitchFamily="49" charset="0"/>
              </a:rPr>
              <a:t>new</a:t>
            </a:r>
            <a:r>
              <a:rPr lang="ru-RU" altLang="ru-RU" sz="1500" b="1" dirty="0">
                <a:solidFill>
                  <a:srgbClr val="000080"/>
                </a:solidFill>
                <a:latin typeface="Courier New" panose="02070309020205020404" pitchFamily="49" charset="0"/>
                <a:cs typeface="Courier New" panose="02070309020205020404" pitchFamily="49" charset="0"/>
              </a:rPr>
              <a:t> </a:t>
            </a:r>
            <a:r>
              <a:rPr lang="ru-RU" altLang="ru-RU" sz="1500" dirty="0">
                <a:solidFill>
                  <a:srgbClr val="000000"/>
                </a:solidFill>
                <a:latin typeface="Courier New" panose="02070309020205020404" pitchFamily="49" charset="0"/>
                <a:cs typeface="Courier New" panose="02070309020205020404" pitchFamily="49" charset="0"/>
              </a:rPr>
              <a:t>Ipv4();</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ip.setDestinationAddress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destinationIp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ip.setSourceAddress</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sourceIp</a:t>
            </a:r>
            <a:r>
              <a:rPr lang="ru-RU" altLang="ru-RU" sz="1500" dirty="0">
                <a:solidFill>
                  <a:srgbClr val="000000"/>
                </a:solidFill>
                <a:latin typeface="Courier New" panose="02070309020205020404" pitchFamily="49" charset="0"/>
                <a:cs typeface="Courier New" panose="02070309020205020404" pitchFamily="49" charset="0"/>
              </a:rPr>
              <a:t>);</a:t>
            </a:r>
            <a:br>
              <a:rPr lang="ru-RU" altLang="ru-RU" sz="1500" dirty="0">
                <a:solidFill>
                  <a:srgbClr val="000000"/>
                </a:solidFill>
                <a:latin typeface="Courier New" panose="02070309020205020404" pitchFamily="49" charset="0"/>
                <a:cs typeface="Courier New" panose="02070309020205020404" pitchFamily="49" charset="0"/>
              </a:rPr>
            </a:br>
            <a:r>
              <a:rPr lang="ru-RU" altLang="ru-RU" sz="1500" dirty="0" err="1">
                <a:solidFill>
                  <a:srgbClr val="000000"/>
                </a:solidFill>
                <a:latin typeface="Courier New" panose="02070309020205020404" pitchFamily="49" charset="0"/>
                <a:cs typeface="Courier New" panose="02070309020205020404" pitchFamily="49" charset="0"/>
              </a:rPr>
              <a:t>stream.addProtocol</a:t>
            </a:r>
            <a:r>
              <a:rPr lang="ru-RU" altLang="ru-RU" sz="1500" dirty="0">
                <a:solidFill>
                  <a:srgbClr val="000000"/>
                </a:solidFill>
                <a:latin typeface="Courier New" panose="02070309020205020404" pitchFamily="49" charset="0"/>
                <a:cs typeface="Courier New" panose="02070309020205020404" pitchFamily="49" charset="0"/>
              </a:rPr>
              <a:t>(</a:t>
            </a:r>
            <a:r>
              <a:rPr lang="ru-RU" altLang="ru-RU" sz="1500" dirty="0" err="1">
                <a:solidFill>
                  <a:srgbClr val="000000"/>
                </a:solidFill>
                <a:latin typeface="Courier New" panose="02070309020205020404" pitchFamily="49" charset="0"/>
                <a:cs typeface="Courier New" panose="02070309020205020404" pitchFamily="49" charset="0"/>
              </a:rPr>
              <a:t>ip</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en-US" altLang="ru-RU" sz="1500" dirty="0" smtClean="0">
              <a:solidFill>
                <a:srgbClr val="000000"/>
              </a:solidFill>
              <a:latin typeface="Courier New" panose="02070309020205020404" pitchFamily="49" charset="0"/>
              <a:cs typeface="Courier New" panose="02070309020205020404" pitchFamily="49" charset="0"/>
            </a:endParaRPr>
          </a:p>
          <a:p>
            <a:pPr algn="l"/>
            <a:endParaRPr lang="en-US" sz="1800" dirty="0">
              <a:solidFill>
                <a:schemeClr val="tx1"/>
              </a:solidFill>
            </a:endParaRPr>
          </a:p>
          <a:p>
            <a:pPr algn="l"/>
            <a:r>
              <a:rPr lang="en-US" sz="1800" dirty="0">
                <a:solidFill>
                  <a:schemeClr val="tx1"/>
                </a:solidFill>
              </a:rPr>
              <a:t>Traffic generator defaults will be used for all values that are not explicitly configured. If destination MAC address has not been defined but IPv4 has been added to the configuration ARP will be used to resolve the destination.</a:t>
            </a:r>
          </a:p>
          <a:p>
            <a:pPr algn="l"/>
            <a:endParaRPr lang="en-US" sz="1800" dirty="0">
              <a:solidFill>
                <a:schemeClr val="tx1"/>
              </a:solidFill>
            </a:endParaRPr>
          </a:p>
          <a:p>
            <a:pPr algn="l"/>
            <a:r>
              <a:rPr lang="en-US" sz="1800" dirty="0">
                <a:solidFill>
                  <a:srgbClr val="FF0000"/>
                </a:solidFill>
              </a:rPr>
              <a:t>To actually configure the stream on the traffic generator(s) the configuration must be committed. This should only be done once before starting traffic the first time, or after re-configuration, to save time during test execution.</a:t>
            </a:r>
          </a:p>
          <a:p>
            <a:pPr algn="l"/>
            <a:endParaRPr lang="en-US" sz="1500" dirty="0" smtClean="0">
              <a:solidFill>
                <a:schemeClr val="tx1"/>
              </a:solidFill>
            </a:endParaRPr>
          </a:p>
          <a:p>
            <a:pPr lvl="0" algn="l" eaLnBrk="0" fontAlgn="base" hangingPunct="0">
              <a:spcBef>
                <a:spcPct val="0"/>
              </a:spcBef>
              <a:spcAft>
                <a:spcPct val="0"/>
              </a:spcAft>
            </a:pPr>
            <a:r>
              <a:rPr lang="en-US" sz="1500" dirty="0" smtClean="0">
                <a:solidFill>
                  <a:schemeClr val="tx1"/>
                </a:solidFill>
              </a:rPr>
              <a:t> </a:t>
            </a:r>
            <a:r>
              <a:rPr lang="ru-RU" altLang="ru-RU" sz="1500" dirty="0" err="1" smtClean="0">
                <a:solidFill>
                  <a:srgbClr val="000000"/>
                </a:solidFill>
                <a:latin typeface="Courier New" panose="02070309020205020404" pitchFamily="49" charset="0"/>
                <a:cs typeface="Courier New" panose="02070309020205020404" pitchFamily="49" charset="0"/>
              </a:rPr>
              <a:t>tg.commitConfiguration</a:t>
            </a:r>
            <a:r>
              <a:rPr lang="ru-RU" altLang="ru-RU" sz="1500" dirty="0" smtClean="0">
                <a:solidFill>
                  <a:srgbClr val="000000"/>
                </a:solidFill>
                <a:latin typeface="Courier New" panose="02070309020205020404" pitchFamily="49" charset="0"/>
                <a:cs typeface="Courier New" panose="02070309020205020404" pitchFamily="49" charset="0"/>
              </a:rPr>
              <a:t>();</a:t>
            </a:r>
            <a:endParaRPr lang="ru-RU" altLang="ru-RU" sz="1500" dirty="0">
              <a:solidFill>
                <a:schemeClr val="tx1"/>
              </a:solidFill>
              <a:latin typeface="Arial" panose="020B0604020202020204" pitchFamily="34" charset="0"/>
            </a:endParaRPr>
          </a:p>
        </p:txBody>
      </p:sp>
    </p:spTree>
    <p:extLst>
      <p:ext uri="{BB962C8B-B14F-4D97-AF65-F5344CB8AC3E}">
        <p14:creationId xmlns:p14="http://schemas.microsoft.com/office/powerpoint/2010/main" val="2589170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12363</TotalTime>
  <Words>731</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Тема Office</vt:lpstr>
      <vt:lpstr>Traffic generator library</vt:lpstr>
      <vt:lpstr>What is a traffic generator</vt:lpstr>
      <vt:lpstr>TG library</vt:lpstr>
      <vt:lpstr>TG library overview</vt:lpstr>
      <vt:lpstr>API software</vt:lpstr>
      <vt:lpstr>How to create TG instance</vt:lpstr>
      <vt:lpstr>Port allocation</vt:lpstr>
      <vt:lpstr>Stream configuration</vt:lpstr>
      <vt:lpstr>Stream configuration</vt:lpstr>
      <vt:lpstr>Running traffic</vt:lpstr>
      <vt:lpstr>Statistic counters</vt:lpstr>
      <vt:lpstr>Statistic collection</vt:lpstr>
      <vt:lpstr>TG properties</vt:lpstr>
      <vt:lpstr>TG properties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cp:lastModifiedBy>Martynichev, Alexandr *Tieto*</cp:lastModifiedBy>
  <cp:revision>68</cp:revision>
  <dcterms:modified xsi:type="dcterms:W3CDTF">2018-10-11T16:36:56Z</dcterms:modified>
</cp:coreProperties>
</file>