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0" r:id="rId7"/>
    <p:sldId id="261" r:id="rId8"/>
    <p:sldId id="262" r:id="rId9"/>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1" d="100"/>
          <a:sy n="111" d="100"/>
        </p:scale>
        <p:origin x="1614"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04.09.2018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04.09.2018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04.09.2018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04.09.2018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B4C71EC6-210F-42DE-9C53-41977AD35B3D}" type="datetimeFigureOut">
              <a:rPr lang="ru-RU" smtClean="0"/>
              <a:t>04.09.2018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B4C71EC6-210F-42DE-9C53-41977AD35B3D}" type="datetimeFigureOut">
              <a:rPr lang="ru-RU" smtClean="0"/>
              <a:t>04.09.2018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B4C71EC6-210F-42DE-9C53-41977AD35B3D}" type="datetimeFigureOut">
              <a:rPr lang="ru-RU" smtClean="0"/>
              <a:t>04.09.2018</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B4C71EC6-210F-42DE-9C53-41977AD35B3D}" type="datetimeFigureOut">
              <a:rPr lang="ru-RU" smtClean="0"/>
              <a:t>04.09.2018</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4C71EC6-210F-42DE-9C53-41977AD35B3D}" type="datetimeFigureOut">
              <a:rPr lang="ru-RU" smtClean="0"/>
              <a:t>04.09.2018</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4C71EC6-210F-42DE-9C53-41977AD35B3D}" type="datetimeFigureOut">
              <a:rPr lang="ru-RU" smtClean="0"/>
              <a:t>04.09.2018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4C71EC6-210F-42DE-9C53-41977AD35B3D}" type="datetimeFigureOut">
              <a:rPr lang="ru-RU" smtClean="0"/>
              <a:t>04.09.2018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71EC6-210F-42DE-9C53-41977AD35B3D}" type="datetimeFigureOut">
              <a:rPr lang="ru-RU" smtClean="0"/>
              <a:t>04.09.2018</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9B0651-EE4F-4900-A07F-96A6BFA9D0F0}"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3568" y="476672"/>
            <a:ext cx="7772400" cy="3888432"/>
          </a:xfrm>
        </p:spPr>
        <p:txBody>
          <a:bodyPr/>
          <a:lstStyle/>
          <a:p>
            <a:r>
              <a:rPr lang="en-US" dirty="0" smtClean="0"/>
              <a:t>JCAT FW</a:t>
            </a:r>
            <a:endParaRPr lang="ru-RU" dirty="0"/>
          </a:p>
        </p:txBody>
      </p:sp>
    </p:spTree>
    <p:extLst>
      <p:ext uri="{BB962C8B-B14F-4D97-AF65-F5344CB8AC3E}">
        <p14:creationId xmlns:p14="http://schemas.microsoft.com/office/powerpoint/2010/main" val="2843722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3568" y="260648"/>
            <a:ext cx="7772400" cy="576064"/>
          </a:xfrm>
        </p:spPr>
        <p:txBody>
          <a:bodyPr>
            <a:normAutofit fontScale="90000"/>
          </a:bodyPr>
          <a:lstStyle/>
          <a:p>
            <a:r>
              <a:rPr lang="en-US" dirty="0" smtClean="0"/>
              <a:t>Components</a:t>
            </a:r>
            <a:endParaRPr lang="ru-RU" dirty="0"/>
          </a:p>
        </p:txBody>
      </p:sp>
      <p:sp>
        <p:nvSpPr>
          <p:cNvPr id="3" name="Прямоугольник 2"/>
          <p:cNvSpPr/>
          <p:nvPr/>
        </p:nvSpPr>
        <p:spPr>
          <a:xfrm>
            <a:off x="567904" y="1052736"/>
            <a:ext cx="8036544" cy="5262979"/>
          </a:xfrm>
          <a:prstGeom prst="rect">
            <a:avLst/>
          </a:prstGeom>
        </p:spPr>
        <p:txBody>
          <a:bodyPr wrap="square">
            <a:spAutoFit/>
          </a:bodyPr>
          <a:lstStyle/>
          <a:p>
            <a:pPr marL="285750" indent="-285750">
              <a:buFont typeface="Arial" pitchFamily="34" charset="0"/>
              <a:buChar char="•"/>
            </a:pPr>
            <a:r>
              <a:rPr lang="en-US" sz="1600" dirty="0" smtClean="0"/>
              <a:t>JCAT </a:t>
            </a:r>
            <a:r>
              <a:rPr lang="en-US" sz="1600" dirty="0"/>
              <a:t>Core - Provide all the Test Case Model(JCAT Test Case &amp; JCAT Test Suite),Logging API, Assert API, Properties API, Fixtures API, JCAT Event Subscriber API and Fetch Log API, and all the other component is created base on JCAT Core to make sure the functionality provided by JCAT R4 is Execution Engine Independent</a:t>
            </a:r>
          </a:p>
          <a:p>
            <a:pPr marL="285750" indent="-285750">
              <a:buFont typeface="Arial" pitchFamily="34" charset="0"/>
              <a:buChar char="•"/>
            </a:pPr>
            <a:r>
              <a:rPr lang="en-US" sz="1600" dirty="0" err="1" smtClean="0"/>
              <a:t>JUnit</a:t>
            </a:r>
            <a:r>
              <a:rPr lang="en-US" sz="1600" dirty="0" smtClean="0"/>
              <a:t> </a:t>
            </a:r>
            <a:r>
              <a:rPr lang="en-US" sz="1600" dirty="0"/>
              <a:t>Adaptor - Adapt all the abstract concepts defined in JCAT Core into the concrete implementation in </a:t>
            </a:r>
            <a:r>
              <a:rPr lang="en-US" sz="1600" dirty="0" err="1"/>
              <a:t>JUnit</a:t>
            </a:r>
            <a:r>
              <a:rPr lang="en-US" sz="1600" dirty="0"/>
              <a:t>, provide the test base for all </a:t>
            </a:r>
            <a:r>
              <a:rPr lang="en-US" sz="1600" dirty="0" err="1"/>
              <a:t>JUnit</a:t>
            </a:r>
            <a:r>
              <a:rPr lang="en-US" sz="1600" dirty="0"/>
              <a:t> test case, the </a:t>
            </a:r>
            <a:r>
              <a:rPr lang="en-US" sz="1600" dirty="0" err="1"/>
              <a:t>TestSetup</a:t>
            </a:r>
            <a:r>
              <a:rPr lang="en-US" sz="1600" dirty="0"/>
              <a:t> to load JCAT by </a:t>
            </a:r>
            <a:r>
              <a:rPr lang="en-US" sz="1600" dirty="0" err="1"/>
              <a:t>JUnit</a:t>
            </a:r>
            <a:endParaRPr lang="en-US" sz="1600" dirty="0"/>
          </a:p>
          <a:p>
            <a:pPr marL="285750" indent="-285750">
              <a:buFont typeface="Arial" pitchFamily="34" charset="0"/>
              <a:buChar char="•"/>
            </a:pPr>
            <a:r>
              <a:rPr lang="en-US" sz="1600" dirty="0" err="1" smtClean="0"/>
              <a:t>TestNG</a:t>
            </a:r>
            <a:r>
              <a:rPr lang="en-US" sz="1600" dirty="0" smtClean="0"/>
              <a:t> </a:t>
            </a:r>
            <a:r>
              <a:rPr lang="en-US" sz="1600" dirty="0"/>
              <a:t>Adaptor - Adapt all the abstract concepts defined in JCAT Core into the concrete implementation in </a:t>
            </a:r>
            <a:r>
              <a:rPr lang="en-US" sz="1600" dirty="0" err="1"/>
              <a:t>TestNG</a:t>
            </a:r>
            <a:r>
              <a:rPr lang="en-US" sz="1600" dirty="0"/>
              <a:t>, provide the </a:t>
            </a:r>
            <a:r>
              <a:rPr lang="en-US" sz="1600" dirty="0" err="1"/>
              <a:t>TestNG</a:t>
            </a:r>
            <a:r>
              <a:rPr lang="en-US" sz="1600" dirty="0"/>
              <a:t> Listeners to load JCAT by </a:t>
            </a:r>
            <a:r>
              <a:rPr lang="en-US" sz="1600" dirty="0" err="1"/>
              <a:t>TestNG</a:t>
            </a:r>
            <a:endParaRPr lang="en-US" sz="1600" dirty="0"/>
          </a:p>
          <a:p>
            <a:pPr marL="285750" indent="-285750">
              <a:buFont typeface="Arial" pitchFamily="34" charset="0"/>
              <a:buChar char="•"/>
            </a:pPr>
            <a:r>
              <a:rPr lang="en-US" sz="1600" dirty="0" smtClean="0"/>
              <a:t>JCAT </a:t>
            </a:r>
            <a:r>
              <a:rPr lang="en-US" sz="1600" dirty="0"/>
              <a:t>Local Html Log Writer - Provide the local html log report</a:t>
            </a:r>
          </a:p>
          <a:p>
            <a:pPr marL="285750" indent="-285750">
              <a:buFont typeface="Arial" pitchFamily="34" charset="0"/>
              <a:buChar char="•"/>
            </a:pPr>
            <a:r>
              <a:rPr lang="en-US" sz="1600" dirty="0" smtClean="0"/>
              <a:t>JCAT </a:t>
            </a:r>
            <a:r>
              <a:rPr lang="en-US" sz="1600" dirty="0" err="1"/>
              <a:t>Catlog</a:t>
            </a:r>
            <a:r>
              <a:rPr lang="en-US" sz="1600" dirty="0"/>
              <a:t> Offline Log Writer - Support not only all the function of Local Html Log Writer, but also provide new features to accelerate log analysis.</a:t>
            </a:r>
          </a:p>
          <a:p>
            <a:pPr marL="285750" indent="-285750">
              <a:buFont typeface="Arial" pitchFamily="34" charset="0"/>
              <a:buChar char="•"/>
            </a:pPr>
            <a:r>
              <a:rPr lang="en-US" sz="1600" dirty="0" smtClean="0"/>
              <a:t>JCAT </a:t>
            </a:r>
            <a:r>
              <a:rPr lang="en-US" sz="1600" dirty="0"/>
              <a:t>Test Statistics RIP Log Writer - Send the test result to the Test Statistics by the TS RIP </a:t>
            </a:r>
            <a:r>
              <a:rPr lang="en-US" sz="1600" dirty="0" err="1"/>
              <a:t>Serivce</a:t>
            </a:r>
            <a:endParaRPr lang="en-US" sz="1600" dirty="0"/>
          </a:p>
          <a:p>
            <a:pPr marL="285750" indent="-285750">
              <a:buFont typeface="Arial" pitchFamily="34" charset="0"/>
              <a:buChar char="•"/>
            </a:pPr>
            <a:r>
              <a:rPr lang="en-US" sz="1600" dirty="0" smtClean="0"/>
              <a:t>JCAT </a:t>
            </a:r>
            <a:r>
              <a:rPr lang="en-US" sz="1600" dirty="0"/>
              <a:t>Test Statistics DB Log Writer - Send the test result to the Test Statistics by write the data into the TS database directly</a:t>
            </a:r>
          </a:p>
          <a:p>
            <a:pPr marL="285750" indent="-285750">
              <a:buFont typeface="Arial" pitchFamily="34" charset="0"/>
              <a:buChar char="•"/>
            </a:pPr>
            <a:r>
              <a:rPr lang="en-US" sz="1600" dirty="0" smtClean="0"/>
              <a:t>JCAT </a:t>
            </a:r>
            <a:r>
              <a:rPr lang="en-US" sz="1600" dirty="0" err="1"/>
              <a:t>Catlog</a:t>
            </a:r>
            <a:r>
              <a:rPr lang="en-US" sz="1600" dirty="0"/>
              <a:t> Log Writer - Send the test result to </a:t>
            </a:r>
            <a:r>
              <a:rPr lang="en-US" sz="1600" dirty="0" err="1"/>
              <a:t>Catlog</a:t>
            </a:r>
            <a:endParaRPr lang="en-US" sz="1600" dirty="0"/>
          </a:p>
          <a:p>
            <a:pPr marL="285750" indent="-285750">
              <a:buFont typeface="Arial" pitchFamily="34" charset="0"/>
              <a:buChar char="•"/>
            </a:pPr>
            <a:r>
              <a:rPr lang="en-US" sz="1600" dirty="0" smtClean="0"/>
              <a:t>JCAT </a:t>
            </a:r>
            <a:r>
              <a:rPr lang="en-US" sz="1600" dirty="0"/>
              <a:t>Legacy Glue - Provide the </a:t>
            </a:r>
            <a:r>
              <a:rPr lang="en-US" sz="1600" dirty="0" err="1"/>
              <a:t>api</a:t>
            </a:r>
            <a:r>
              <a:rPr lang="en-US" sz="1600" dirty="0"/>
              <a:t> for the JCAT R3 users for backward compatible</a:t>
            </a:r>
          </a:p>
          <a:p>
            <a:pPr marL="285750" indent="-285750">
              <a:buFont typeface="Arial" pitchFamily="34" charset="0"/>
              <a:buChar char="•"/>
            </a:pPr>
            <a:r>
              <a:rPr lang="en-US" sz="1600" dirty="0" smtClean="0"/>
              <a:t>JCAT </a:t>
            </a:r>
            <a:r>
              <a:rPr lang="en-US" sz="1600" dirty="0"/>
              <a:t>SUT Event Handling - Provide the SUT Event Handling API</a:t>
            </a:r>
          </a:p>
          <a:p>
            <a:pPr marL="285750" indent="-285750">
              <a:buFont typeface="Arial" pitchFamily="34" charset="0"/>
              <a:buChar char="•"/>
            </a:pPr>
            <a:r>
              <a:rPr lang="en-US" sz="1600" dirty="0" smtClean="0"/>
              <a:t>JCAT </a:t>
            </a:r>
            <a:r>
              <a:rPr lang="en-US" sz="1600" dirty="0"/>
              <a:t>Background Traffic - Provide the JCAT Background Traffic API</a:t>
            </a:r>
          </a:p>
          <a:p>
            <a:pPr marL="285750" indent="-285750">
              <a:buFont typeface="Arial" pitchFamily="34" charset="0"/>
              <a:buChar char="•"/>
            </a:pPr>
            <a:r>
              <a:rPr lang="en-US" sz="1600" dirty="0" smtClean="0"/>
              <a:t>JCAT </a:t>
            </a:r>
            <a:r>
              <a:rPr lang="en-US" sz="1600" dirty="0"/>
              <a:t>Fluent Assertion API - Provide the JCAT Fluent Assertion API based on </a:t>
            </a:r>
            <a:r>
              <a:rPr lang="en-US" sz="1600" dirty="0" err="1"/>
              <a:t>AssertJ</a:t>
            </a:r>
            <a:endParaRPr lang="ru-RU" sz="1600" dirty="0"/>
          </a:p>
        </p:txBody>
      </p:sp>
    </p:spTree>
    <p:extLst>
      <p:ext uri="{BB962C8B-B14F-4D97-AF65-F5344CB8AC3E}">
        <p14:creationId xmlns:p14="http://schemas.microsoft.com/office/powerpoint/2010/main" val="3213905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3568" y="260648"/>
            <a:ext cx="7772400" cy="576064"/>
          </a:xfrm>
        </p:spPr>
        <p:txBody>
          <a:bodyPr>
            <a:normAutofit fontScale="90000"/>
          </a:bodyPr>
          <a:lstStyle/>
          <a:p>
            <a:r>
              <a:rPr lang="en-US" dirty="0" smtClean="0"/>
              <a:t>Core</a:t>
            </a:r>
            <a:endParaRPr lang="ru-RU" dirty="0"/>
          </a:p>
        </p:txBody>
      </p:sp>
      <p:sp>
        <p:nvSpPr>
          <p:cNvPr id="4" name="Прямоугольник 3"/>
          <p:cNvSpPr/>
          <p:nvPr/>
        </p:nvSpPr>
        <p:spPr>
          <a:xfrm>
            <a:off x="440077" y="1124744"/>
            <a:ext cx="7992888" cy="1384995"/>
          </a:xfrm>
          <a:prstGeom prst="rect">
            <a:avLst/>
          </a:prstGeom>
        </p:spPr>
        <p:txBody>
          <a:bodyPr wrap="square">
            <a:spAutoFit/>
          </a:bodyPr>
          <a:lstStyle/>
          <a:p>
            <a:r>
              <a:rPr lang="en-US" sz="1400" dirty="0"/>
              <a:t>&lt;</a:t>
            </a:r>
            <a:r>
              <a:rPr lang="en-US" sz="1400" b="1" dirty="0">
                <a:solidFill>
                  <a:srgbClr val="000080"/>
                </a:solidFill>
              </a:rPr>
              <a:t>dependency</a:t>
            </a:r>
            <a:r>
              <a:rPr lang="en-US" sz="1400" dirty="0"/>
              <a:t>&gt;</a:t>
            </a:r>
            <a:br>
              <a:rPr lang="en-US" sz="1400" dirty="0"/>
            </a:br>
            <a:r>
              <a:rPr lang="en-US" sz="1400" dirty="0"/>
              <a:t>    </a:t>
            </a:r>
            <a:r>
              <a:rPr lang="en-US" sz="1400" i="1" dirty="0">
                <a:solidFill>
                  <a:srgbClr val="808080"/>
                </a:solidFill>
              </a:rPr>
              <a:t>&lt;!-- JCAT Bundle (Test NG based) distribution package. --&gt;</a:t>
            </a:r>
            <a:br>
              <a:rPr lang="en-US" sz="1400" i="1" dirty="0">
                <a:solidFill>
                  <a:srgbClr val="808080"/>
                </a:solidFill>
              </a:rPr>
            </a:br>
            <a:r>
              <a:rPr lang="en-US" sz="1400" i="1" dirty="0">
                <a:solidFill>
                  <a:srgbClr val="808080"/>
                </a:solidFill>
              </a:rPr>
              <a:t>    </a:t>
            </a:r>
            <a:r>
              <a:rPr lang="en-US" sz="1400" dirty="0"/>
              <a:t>&lt;</a:t>
            </a:r>
            <a:r>
              <a:rPr lang="en-US" sz="1400" b="1" dirty="0" err="1">
                <a:solidFill>
                  <a:srgbClr val="000080"/>
                </a:solidFill>
              </a:rPr>
              <a:t>groupId</a:t>
            </a:r>
            <a:r>
              <a:rPr lang="en-US" sz="1400" dirty="0"/>
              <a:t>&gt;</a:t>
            </a:r>
            <a:r>
              <a:rPr lang="en-US" sz="1400" dirty="0" err="1"/>
              <a:t>se.ericsson.jcat</a:t>
            </a:r>
            <a:r>
              <a:rPr lang="en-US" sz="1400" dirty="0"/>
              <a:t>&lt;/</a:t>
            </a:r>
            <a:r>
              <a:rPr lang="en-US" sz="1400" b="1" dirty="0" err="1">
                <a:solidFill>
                  <a:srgbClr val="000080"/>
                </a:solidFill>
              </a:rPr>
              <a:t>groupId</a:t>
            </a:r>
            <a:r>
              <a:rPr lang="en-US" sz="1400" dirty="0"/>
              <a:t>&gt;</a:t>
            </a:r>
            <a:br>
              <a:rPr lang="en-US" sz="1400" dirty="0"/>
            </a:br>
            <a:r>
              <a:rPr lang="en-US" sz="1400" dirty="0"/>
              <a:t>    &lt;</a:t>
            </a:r>
            <a:r>
              <a:rPr lang="en-US" sz="1400" b="1" dirty="0" err="1">
                <a:solidFill>
                  <a:srgbClr val="000080"/>
                </a:solidFill>
              </a:rPr>
              <a:t>artifactId</a:t>
            </a:r>
            <a:r>
              <a:rPr lang="en-US" sz="1400" dirty="0"/>
              <a:t>&gt;</a:t>
            </a:r>
            <a:r>
              <a:rPr lang="en-US" sz="1400" dirty="0" err="1"/>
              <a:t>jcat</a:t>
            </a:r>
            <a:r>
              <a:rPr lang="en-US" sz="1400" dirty="0"/>
              <a:t>-</a:t>
            </a:r>
            <a:r>
              <a:rPr lang="en-US" sz="1400" dirty="0" err="1"/>
              <a:t>testng</a:t>
            </a:r>
            <a:r>
              <a:rPr lang="en-US" sz="1400" dirty="0"/>
              <a:t>-adaptor&lt;/</a:t>
            </a:r>
            <a:r>
              <a:rPr lang="en-US" sz="1400" b="1" dirty="0" err="1">
                <a:solidFill>
                  <a:srgbClr val="000080"/>
                </a:solidFill>
              </a:rPr>
              <a:t>artifactId</a:t>
            </a:r>
            <a:r>
              <a:rPr lang="en-US" sz="1400" dirty="0"/>
              <a:t>&gt;</a:t>
            </a:r>
            <a:br>
              <a:rPr lang="en-US" sz="1400" dirty="0"/>
            </a:br>
            <a:r>
              <a:rPr lang="en-US" sz="1400" dirty="0"/>
              <a:t>    &lt;</a:t>
            </a:r>
            <a:r>
              <a:rPr lang="en-US" sz="1400" b="1" dirty="0">
                <a:solidFill>
                  <a:srgbClr val="000080"/>
                </a:solidFill>
              </a:rPr>
              <a:t>version</a:t>
            </a:r>
            <a:r>
              <a:rPr lang="en-US" sz="1400" dirty="0"/>
              <a:t>&gt;${</a:t>
            </a:r>
            <a:r>
              <a:rPr lang="en-US" sz="1400" dirty="0" err="1"/>
              <a:t>jcat.version</a:t>
            </a:r>
            <a:r>
              <a:rPr lang="en-US" sz="1400" dirty="0"/>
              <a:t>}&lt;/</a:t>
            </a:r>
            <a:r>
              <a:rPr lang="en-US" sz="1400" b="1" dirty="0">
                <a:solidFill>
                  <a:srgbClr val="000080"/>
                </a:solidFill>
              </a:rPr>
              <a:t>version</a:t>
            </a:r>
            <a:r>
              <a:rPr lang="en-US" sz="1400" dirty="0"/>
              <a:t>&gt;</a:t>
            </a:r>
            <a:br>
              <a:rPr lang="en-US" sz="1400" dirty="0"/>
            </a:br>
            <a:r>
              <a:rPr lang="en-US" sz="1400" dirty="0"/>
              <a:t>&lt;/</a:t>
            </a:r>
            <a:r>
              <a:rPr lang="en-US" sz="1400" b="1" dirty="0">
                <a:solidFill>
                  <a:srgbClr val="000080"/>
                </a:solidFill>
              </a:rPr>
              <a:t>dependency</a:t>
            </a:r>
            <a:r>
              <a:rPr lang="en-US" sz="1400" dirty="0"/>
              <a:t>&gt;</a:t>
            </a:r>
            <a:endParaRPr lang="ru-RU" sz="1400" dirty="0"/>
          </a:p>
        </p:txBody>
      </p:sp>
      <p:sp>
        <p:nvSpPr>
          <p:cNvPr id="5" name="Прямоугольник 4"/>
          <p:cNvSpPr/>
          <p:nvPr/>
        </p:nvSpPr>
        <p:spPr>
          <a:xfrm>
            <a:off x="683568" y="2780928"/>
            <a:ext cx="4572000" cy="2862322"/>
          </a:xfrm>
          <a:prstGeom prst="rect">
            <a:avLst/>
          </a:prstGeom>
        </p:spPr>
        <p:txBody>
          <a:bodyPr>
            <a:spAutoFit/>
          </a:bodyPr>
          <a:lstStyle/>
          <a:p>
            <a:r>
              <a:rPr lang="en-US" dirty="0"/>
              <a:t>Here are the features provided in JCAT </a:t>
            </a:r>
            <a:r>
              <a:rPr lang="en-US" dirty="0" smtClean="0"/>
              <a:t>Core:</a:t>
            </a:r>
            <a:endParaRPr lang="en-US" dirty="0"/>
          </a:p>
          <a:p>
            <a:endParaRPr lang="en-US" dirty="0"/>
          </a:p>
          <a:p>
            <a:pPr marL="285750" indent="-285750">
              <a:buFont typeface="Arial" pitchFamily="34" charset="0"/>
              <a:buChar char="•"/>
            </a:pPr>
            <a:r>
              <a:rPr lang="en-US" dirty="0"/>
              <a:t>    JCAT Test Model</a:t>
            </a:r>
          </a:p>
          <a:p>
            <a:pPr marL="285750" indent="-285750">
              <a:buFont typeface="Arial" pitchFamily="34" charset="0"/>
              <a:buChar char="•"/>
            </a:pPr>
            <a:r>
              <a:rPr lang="en-US" dirty="0"/>
              <a:t>    JCAT Logging API</a:t>
            </a:r>
          </a:p>
          <a:p>
            <a:pPr marL="285750" indent="-285750">
              <a:buFont typeface="Arial" pitchFamily="34" charset="0"/>
              <a:buChar char="•"/>
            </a:pPr>
            <a:r>
              <a:rPr lang="en-US" dirty="0"/>
              <a:t>    JCAT Assert API</a:t>
            </a:r>
          </a:p>
          <a:p>
            <a:pPr marL="285750" indent="-285750">
              <a:buFont typeface="Arial" pitchFamily="34" charset="0"/>
              <a:buChar char="•"/>
            </a:pPr>
            <a:r>
              <a:rPr lang="en-US" dirty="0"/>
              <a:t>    JCAT Properties API</a:t>
            </a:r>
          </a:p>
          <a:p>
            <a:pPr marL="285750" indent="-285750">
              <a:buFont typeface="Arial" pitchFamily="34" charset="0"/>
              <a:buChar char="•"/>
            </a:pPr>
            <a:r>
              <a:rPr lang="en-US" dirty="0"/>
              <a:t>    JCAT Fixture</a:t>
            </a:r>
          </a:p>
          <a:p>
            <a:pPr marL="285750" indent="-285750">
              <a:buFont typeface="Arial" pitchFamily="34" charset="0"/>
              <a:buChar char="•"/>
            </a:pPr>
            <a:r>
              <a:rPr lang="en-US" dirty="0"/>
              <a:t>    JCAT Event Subscriber</a:t>
            </a:r>
          </a:p>
          <a:p>
            <a:pPr marL="285750" indent="-285750">
              <a:buFont typeface="Arial" pitchFamily="34" charset="0"/>
              <a:buChar char="•"/>
            </a:pPr>
            <a:r>
              <a:rPr lang="en-US" dirty="0"/>
              <a:t>    JCAT Fetch Log</a:t>
            </a:r>
          </a:p>
          <a:p>
            <a:pPr marL="285750" indent="-285750">
              <a:buFont typeface="Arial" pitchFamily="34" charset="0"/>
              <a:buChar char="•"/>
            </a:pPr>
            <a:r>
              <a:rPr lang="en-US" dirty="0"/>
              <a:t>    JCAT Fluent Assertion API</a:t>
            </a:r>
            <a:endParaRPr lang="ru-RU" dirty="0"/>
          </a:p>
        </p:txBody>
      </p:sp>
    </p:spTree>
    <p:extLst>
      <p:ext uri="{BB962C8B-B14F-4D97-AF65-F5344CB8AC3E}">
        <p14:creationId xmlns:p14="http://schemas.microsoft.com/office/powerpoint/2010/main" val="3592482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3568" y="260648"/>
            <a:ext cx="7772400" cy="576064"/>
          </a:xfrm>
        </p:spPr>
        <p:txBody>
          <a:bodyPr>
            <a:normAutofit fontScale="90000"/>
          </a:bodyPr>
          <a:lstStyle/>
          <a:p>
            <a:r>
              <a:rPr lang="en-US" dirty="0"/>
              <a:t>JCAT Test </a:t>
            </a:r>
            <a:r>
              <a:rPr lang="en-US" dirty="0" smtClean="0"/>
              <a:t>Model</a:t>
            </a:r>
            <a:endParaRPr lang="ru-RU" dirty="0"/>
          </a:p>
        </p:txBody>
      </p:sp>
    </p:spTree>
    <p:extLst>
      <p:ext uri="{BB962C8B-B14F-4D97-AF65-F5344CB8AC3E}">
        <p14:creationId xmlns:p14="http://schemas.microsoft.com/office/powerpoint/2010/main" val="3592482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3568" y="260648"/>
            <a:ext cx="7772400" cy="576064"/>
          </a:xfrm>
        </p:spPr>
        <p:txBody>
          <a:bodyPr>
            <a:normAutofit fontScale="90000"/>
          </a:bodyPr>
          <a:lstStyle/>
          <a:p>
            <a:r>
              <a:rPr lang="en-US" dirty="0"/>
              <a:t>JCAT </a:t>
            </a:r>
            <a:r>
              <a:rPr lang="en-US" dirty="0" err="1" smtClean="0"/>
              <a:t>SoF</a:t>
            </a:r>
            <a:endParaRPr lang="ru-RU" dirty="0"/>
          </a:p>
        </p:txBody>
      </p:sp>
    </p:spTree>
    <p:extLst>
      <p:ext uri="{BB962C8B-B14F-4D97-AF65-F5344CB8AC3E}">
        <p14:creationId xmlns:p14="http://schemas.microsoft.com/office/powerpoint/2010/main" val="2685883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3568" y="260648"/>
            <a:ext cx="7772400" cy="576064"/>
          </a:xfrm>
        </p:spPr>
        <p:txBody>
          <a:bodyPr>
            <a:normAutofit fontScale="90000"/>
          </a:bodyPr>
          <a:lstStyle/>
          <a:p>
            <a:r>
              <a:rPr lang="en-US" dirty="0"/>
              <a:t>JCAT Specified Annotations</a:t>
            </a:r>
            <a:endParaRPr lang="ru-RU" dirty="0"/>
          </a:p>
        </p:txBody>
      </p:sp>
      <p:sp>
        <p:nvSpPr>
          <p:cNvPr id="3" name="Прямоугольник 2"/>
          <p:cNvSpPr/>
          <p:nvPr/>
        </p:nvSpPr>
        <p:spPr>
          <a:xfrm>
            <a:off x="539552" y="1124744"/>
            <a:ext cx="8424936" cy="2031325"/>
          </a:xfrm>
          <a:prstGeom prst="rect">
            <a:avLst/>
          </a:prstGeom>
        </p:spPr>
        <p:txBody>
          <a:bodyPr wrap="square">
            <a:spAutoFit/>
          </a:bodyPr>
          <a:lstStyle/>
          <a:p>
            <a:r>
              <a:rPr lang="en-US" dirty="0"/>
              <a:t>@Setup and @Teardown</a:t>
            </a:r>
          </a:p>
          <a:p>
            <a:endParaRPr lang="en-US" dirty="0"/>
          </a:p>
          <a:p>
            <a:r>
              <a:rPr lang="en-US" dirty="0"/>
              <a:t>@Setup and @Teardown are JCAT defined annotations and behave similar to </a:t>
            </a:r>
            <a:r>
              <a:rPr lang="en-US" dirty="0" err="1"/>
              <a:t>JUnit</a:t>
            </a:r>
            <a:r>
              <a:rPr lang="en-US" dirty="0"/>
              <a:t> setup and teardown methods. Logs from @Setup and @Teardown will be part of the test case log. If @Setup or @Teardown fails, the enclosed test case fails. Some detailed descriptions can be find below.</a:t>
            </a:r>
          </a:p>
          <a:p>
            <a:endParaRPr lang="en-US" dirty="0"/>
          </a:p>
        </p:txBody>
      </p:sp>
    </p:spTree>
    <p:extLst>
      <p:ext uri="{BB962C8B-B14F-4D97-AF65-F5344CB8AC3E}">
        <p14:creationId xmlns:p14="http://schemas.microsoft.com/office/powerpoint/2010/main" val="820292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3568" y="260648"/>
            <a:ext cx="7772400" cy="576064"/>
          </a:xfrm>
        </p:spPr>
        <p:txBody>
          <a:bodyPr>
            <a:normAutofit fontScale="90000"/>
          </a:bodyPr>
          <a:lstStyle/>
          <a:p>
            <a:r>
              <a:rPr lang="en-US" dirty="0"/>
              <a:t>JCAT Specified Annotations</a:t>
            </a:r>
            <a:endParaRPr lang="ru-RU" dirty="0"/>
          </a:p>
        </p:txBody>
      </p:sp>
      <p:sp>
        <p:nvSpPr>
          <p:cNvPr id="3" name="Прямоугольник 2"/>
          <p:cNvSpPr/>
          <p:nvPr/>
        </p:nvSpPr>
        <p:spPr>
          <a:xfrm>
            <a:off x="323528" y="1412776"/>
            <a:ext cx="8424936" cy="4247317"/>
          </a:xfrm>
          <a:prstGeom prst="rect">
            <a:avLst/>
          </a:prstGeom>
        </p:spPr>
        <p:txBody>
          <a:bodyPr wrap="square">
            <a:spAutoFit/>
          </a:bodyPr>
          <a:lstStyle/>
          <a:p>
            <a:r>
              <a:rPr lang="en-US" dirty="0"/>
              <a:t>These two annotations were primarily created for those who decided to migrate from JUnit3 to </a:t>
            </a:r>
            <a:r>
              <a:rPr lang="en-US" dirty="0" err="1"/>
              <a:t>TestNG</a:t>
            </a:r>
            <a:r>
              <a:rPr lang="en-US" dirty="0"/>
              <a:t>, so that they can feel more familiar when writing test case in </a:t>
            </a:r>
            <a:r>
              <a:rPr lang="en-US" dirty="0" err="1"/>
              <a:t>TestNG</a:t>
            </a:r>
            <a:r>
              <a:rPr lang="en-US" dirty="0"/>
              <a:t>. They behave similar to the setup/teardown methods in JUnit3 and the @</a:t>
            </a:r>
            <a:r>
              <a:rPr lang="en-US" dirty="0" err="1"/>
              <a:t>BeforeMethod</a:t>
            </a:r>
            <a:r>
              <a:rPr lang="en-US" dirty="0"/>
              <a:t>/@</a:t>
            </a:r>
            <a:r>
              <a:rPr lang="en-US" dirty="0" err="1"/>
              <a:t>AfterMethod</a:t>
            </a:r>
            <a:r>
              <a:rPr lang="en-US" dirty="0"/>
              <a:t> annotations in </a:t>
            </a:r>
            <a:r>
              <a:rPr lang="en-US" dirty="0" err="1"/>
              <a:t>TestNG</a:t>
            </a:r>
            <a:r>
              <a:rPr lang="en-US" dirty="0"/>
              <a:t>. However, there are still some MAJOR DIFFERENCES:</a:t>
            </a:r>
          </a:p>
          <a:p>
            <a:endParaRPr lang="en-US" dirty="0"/>
          </a:p>
          <a:p>
            <a:r>
              <a:rPr lang="en-US" dirty="0"/>
              <a:t>    logs from @Setup/@Teardown will be part of the test case log, while logs from @</a:t>
            </a:r>
            <a:r>
              <a:rPr lang="en-US" dirty="0" err="1"/>
              <a:t>BeforeMethod</a:t>
            </a:r>
            <a:r>
              <a:rPr lang="en-US" dirty="0"/>
              <a:t>/@</a:t>
            </a:r>
            <a:r>
              <a:rPr lang="en-US" dirty="0" err="1"/>
              <a:t>AfterMethod</a:t>
            </a:r>
            <a:r>
              <a:rPr lang="en-US" dirty="0"/>
              <a:t> will be a separated one.</a:t>
            </a:r>
          </a:p>
          <a:p>
            <a:r>
              <a:rPr lang="en-US" dirty="0"/>
              <a:t>    if @Setup fails, the test case fails, but only one test case. If @</a:t>
            </a:r>
            <a:r>
              <a:rPr lang="en-US" dirty="0" err="1"/>
              <a:t>BeforeMethod</a:t>
            </a:r>
            <a:r>
              <a:rPr lang="en-US" dirty="0"/>
              <a:t> fails, the test case will be skipped, and all consecutive test cases in the same test case class will be skipped too.</a:t>
            </a:r>
          </a:p>
          <a:p>
            <a:r>
              <a:rPr lang="en-US" dirty="0"/>
              <a:t>    JCAT checks the presence of @Setup/@</a:t>
            </a:r>
            <a:r>
              <a:rPr lang="en-US" dirty="0" err="1"/>
              <a:t>Teardonw</a:t>
            </a:r>
            <a:r>
              <a:rPr lang="en-US" dirty="0"/>
              <a:t> annotated methods in a strict sequence from the test case class selected for execution to its super class and invokes the nearest ones, while </a:t>
            </a:r>
            <a:r>
              <a:rPr lang="en-US" dirty="0" err="1"/>
              <a:t>TestNG</a:t>
            </a:r>
            <a:r>
              <a:rPr lang="en-US" dirty="0"/>
              <a:t> checks the presence of @</a:t>
            </a:r>
            <a:r>
              <a:rPr lang="en-US" dirty="0" err="1"/>
              <a:t>BeforeMethod</a:t>
            </a:r>
            <a:r>
              <a:rPr lang="en-US" dirty="0"/>
              <a:t> annotated methods in the complete class hierarchy and invoke all of them. </a:t>
            </a:r>
          </a:p>
        </p:txBody>
      </p:sp>
    </p:spTree>
    <p:extLst>
      <p:ext uri="{BB962C8B-B14F-4D97-AF65-F5344CB8AC3E}">
        <p14:creationId xmlns:p14="http://schemas.microsoft.com/office/powerpoint/2010/main" val="405160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3568" y="260648"/>
            <a:ext cx="7772400" cy="576064"/>
          </a:xfrm>
        </p:spPr>
        <p:txBody>
          <a:bodyPr>
            <a:normAutofit fontScale="90000"/>
          </a:bodyPr>
          <a:lstStyle/>
          <a:p>
            <a:r>
              <a:rPr lang="en-US" dirty="0"/>
              <a:t>JCAT Specified Annotations</a:t>
            </a:r>
            <a:endParaRPr lang="ru-RU" dirty="0"/>
          </a:p>
        </p:txBody>
      </p:sp>
      <p:sp>
        <p:nvSpPr>
          <p:cNvPr id="3" name="Прямоугольник 2"/>
          <p:cNvSpPr/>
          <p:nvPr/>
        </p:nvSpPr>
        <p:spPr>
          <a:xfrm>
            <a:off x="323528" y="1052736"/>
            <a:ext cx="8424936" cy="3416320"/>
          </a:xfrm>
          <a:prstGeom prst="rect">
            <a:avLst/>
          </a:prstGeom>
        </p:spPr>
        <p:txBody>
          <a:bodyPr wrap="square">
            <a:spAutoFit/>
          </a:bodyPr>
          <a:lstStyle/>
          <a:p>
            <a:endParaRPr lang="en-US" dirty="0"/>
          </a:p>
          <a:p>
            <a:r>
              <a:rPr lang="en-US" dirty="0"/>
              <a:t>The behavior of @Setup and @Teardown annotations from JCAT is as below: when you write two test class (</a:t>
            </a:r>
            <a:r>
              <a:rPr lang="en-US" dirty="0" err="1"/>
              <a:t>SubClass</a:t>
            </a:r>
            <a:r>
              <a:rPr lang="en-US" dirty="0"/>
              <a:t> and </a:t>
            </a:r>
            <a:r>
              <a:rPr lang="en-US" dirty="0" err="1"/>
              <a:t>BaseClass</a:t>
            </a:r>
            <a:r>
              <a:rPr lang="en-US" dirty="0"/>
              <a:t>) and execute the Subclass,</a:t>
            </a:r>
          </a:p>
          <a:p>
            <a:endParaRPr lang="en-US" dirty="0"/>
          </a:p>
          <a:p>
            <a:r>
              <a:rPr lang="en-US" dirty="0"/>
              <a:t>    if there are @Setup/@Teardown annotated methods in both the </a:t>
            </a:r>
            <a:r>
              <a:rPr lang="en-US" dirty="0" err="1"/>
              <a:t>SubClass</a:t>
            </a:r>
            <a:r>
              <a:rPr lang="en-US" dirty="0"/>
              <a:t> and </a:t>
            </a:r>
            <a:r>
              <a:rPr lang="en-US" dirty="0" err="1"/>
              <a:t>BaseClass</a:t>
            </a:r>
            <a:r>
              <a:rPr lang="en-US" dirty="0"/>
              <a:t>, only those in the Subclass will be executed;</a:t>
            </a:r>
          </a:p>
          <a:p>
            <a:r>
              <a:rPr lang="en-US" dirty="0"/>
              <a:t>    if there are no @Setup/@Teardown annotated methods in the </a:t>
            </a:r>
            <a:r>
              <a:rPr lang="en-US" dirty="0" err="1"/>
              <a:t>SubClass</a:t>
            </a:r>
            <a:r>
              <a:rPr lang="en-US" dirty="0"/>
              <a:t>, the @Setup/@Teardown annotated methods if existed in the </a:t>
            </a:r>
            <a:r>
              <a:rPr lang="en-US" dirty="0" err="1"/>
              <a:t>BaseClass</a:t>
            </a:r>
            <a:r>
              <a:rPr lang="en-US" dirty="0"/>
              <a:t> will be executed;</a:t>
            </a:r>
          </a:p>
          <a:p>
            <a:r>
              <a:rPr lang="en-US" dirty="0"/>
              <a:t>    if there are @Setup/@Teardown methods in both the </a:t>
            </a:r>
            <a:r>
              <a:rPr lang="en-US" dirty="0" err="1"/>
              <a:t>SubClass</a:t>
            </a:r>
            <a:r>
              <a:rPr lang="en-US" dirty="0"/>
              <a:t> and </a:t>
            </a:r>
            <a:r>
              <a:rPr lang="en-US" dirty="0" err="1"/>
              <a:t>BaseClass</a:t>
            </a:r>
            <a:r>
              <a:rPr lang="en-US" dirty="0"/>
              <a:t>, the methods in </a:t>
            </a:r>
            <a:r>
              <a:rPr lang="en-US" dirty="0" err="1"/>
              <a:t>Baseclass</a:t>
            </a:r>
            <a:r>
              <a:rPr lang="en-US" dirty="0"/>
              <a:t> will not be executed unless you call the </a:t>
            </a:r>
            <a:r>
              <a:rPr lang="en-US" dirty="0" err="1"/>
              <a:t>super.setup</a:t>
            </a:r>
            <a:r>
              <a:rPr lang="en-US" dirty="0"/>
              <a:t>()/</a:t>
            </a:r>
            <a:r>
              <a:rPr lang="en-US" dirty="0" err="1"/>
              <a:t>super.teardown</a:t>
            </a:r>
            <a:r>
              <a:rPr lang="en-US" dirty="0"/>
              <a:t>() explicitly in the setup/teardown methods of the Subclass.</a:t>
            </a:r>
            <a:endParaRPr lang="ru-RU" dirty="0"/>
          </a:p>
        </p:txBody>
      </p:sp>
    </p:spTree>
    <p:extLst>
      <p:ext uri="{BB962C8B-B14F-4D97-AF65-F5344CB8AC3E}">
        <p14:creationId xmlns:p14="http://schemas.microsoft.com/office/powerpoint/2010/main" val="160276451"/>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840</TotalTime>
  <Words>711</Words>
  <Application>Microsoft Office PowerPoint</Application>
  <PresentationFormat>On-screen Show (4:3)</PresentationFormat>
  <Paragraphs>45</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Тема Office</vt:lpstr>
      <vt:lpstr>JCAT FW</vt:lpstr>
      <vt:lpstr>Components</vt:lpstr>
      <vt:lpstr>Core</vt:lpstr>
      <vt:lpstr>JCAT Test Model</vt:lpstr>
      <vt:lpstr>JCAT SoF</vt:lpstr>
      <vt:lpstr>JCAT Specified Annotations</vt:lpstr>
      <vt:lpstr>JCAT Specified Annotations</vt:lpstr>
      <vt:lpstr>JCAT Specified Annotations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cp:lastModifiedBy>Martynichev, Alexandr *Tieto*</cp:lastModifiedBy>
  <cp:revision>9</cp:revision>
  <dcterms:modified xsi:type="dcterms:W3CDTF">2018-09-04T10:28:35Z</dcterms:modified>
</cp:coreProperties>
</file>