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76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4" r:id="rId18"/>
    <p:sldId id="272" r:id="rId19"/>
    <p:sldId id="275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6" r:id="rId31"/>
    <p:sldId id="288" r:id="rId32"/>
    <p:sldId id="285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56011-5AD1-4EEA-8015-1498334D3CFD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B9714-9F14-40D5-B135-D9518C66C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07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B9714-9F14-40D5-B135-D9518C66CF6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9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B9714-9F14-40D5-B135-D9518C66CF6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30.08.2018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30.08.2018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30.08.2018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30.08.2018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30.08.2018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30.08.2018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30.08.2018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30.08.2018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30.08.2018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30.08.2018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30.08.2018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30.08.2018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codeconvtoc-136057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uplicate_code" TargetMode="External"/><Relationship Id="rId2" Type="http://schemas.openxmlformats.org/officeDocument/2006/relationships/hyperlink" Target="https://www.artima.com/intv/dry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Code design principals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7920880" cy="46580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Why it is needed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OOP principals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DRY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SOLID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Coupling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Cohesion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Design </a:t>
            </a:r>
            <a:r>
              <a:rPr lang="en-US" dirty="0" smtClean="0">
                <a:solidFill>
                  <a:schemeClr val="tx1"/>
                </a:solidFill>
              </a:rPr>
              <a:t>patterns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Code and </a:t>
            </a:r>
            <a:r>
              <a:rPr lang="en-US" dirty="0" smtClean="0">
                <a:solidFill>
                  <a:schemeClr val="tx1"/>
                </a:solidFill>
              </a:rPr>
              <a:t>configuration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Best practices list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Code style conventions</a:t>
            </a:r>
          </a:p>
        </p:txBody>
      </p:sp>
    </p:spTree>
    <p:extLst>
      <p:ext uri="{BB962C8B-B14F-4D97-AF65-F5344CB8AC3E}">
        <p14:creationId xmlns:p14="http://schemas.microsoft.com/office/powerpoint/2010/main" val="324112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SOLID principals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SOLID is one of the most popular sets of design principles in object-oriented software development. It’s a mnemonic acronym for the following five design principles: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ingle Responsibility Principle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chemeClr val="tx1"/>
                </a:solidFill>
              </a:rPr>
              <a:t>O</a:t>
            </a:r>
            <a:r>
              <a:rPr lang="en-US" sz="2000" dirty="0">
                <a:solidFill>
                  <a:schemeClr val="tx1"/>
                </a:solidFill>
              </a:rPr>
              <a:t>pen/Closed Principle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L</a:t>
            </a:r>
            <a:r>
              <a:rPr lang="en-US" sz="2000" dirty="0" err="1">
                <a:solidFill>
                  <a:schemeClr val="tx1"/>
                </a:solidFill>
              </a:rPr>
              <a:t>iskov</a:t>
            </a:r>
            <a:r>
              <a:rPr lang="en-US" sz="2000" dirty="0">
                <a:solidFill>
                  <a:schemeClr val="tx1"/>
                </a:solidFill>
              </a:rPr>
              <a:t> Substitution Principle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nterface Segregation Principle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chemeClr val="tx1"/>
                </a:solidFill>
              </a:rPr>
              <a:t>D</a:t>
            </a:r>
            <a:r>
              <a:rPr lang="en-US" sz="2000" dirty="0">
                <a:solidFill>
                  <a:schemeClr val="tx1"/>
                </a:solidFill>
              </a:rPr>
              <a:t>ependency Inversion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1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/>
              <a:t>Single Responsibility Principle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A class should have one, and only one, reason to change.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0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crin\Desktop\solod dem\single_responsibility_princi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8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Open close principal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Software components should be open for extension, but closed for modification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crin\Desktop\solod dem\openclosed_princi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23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err="1" smtClean="0"/>
              <a:t>Liskov’s</a:t>
            </a:r>
            <a:r>
              <a:rPr lang="en-US" dirty="0" smtClean="0"/>
              <a:t> substitution principal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Methods that use references to the base classes must be able to use the objects of the derived classes without knowing it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1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crin\Desktop\solod dem\liskov_substitution_princi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5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Interface segregation principal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Many client specific interfaces are better than one general purpose interface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5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crin\Desktop\solod dem\interface_segregation_princi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4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946104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High-level modules should not depend on low-level modules. Both should depend on abstractions.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Abstractions should not depend on details. Details should depend on abstractions.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5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Why it is needed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Almost all tasks has already been solved and have a solution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Test specification is not a document that describes code structure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15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crin\Desktop\solod dem\dependency_inversion_princi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47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Coupling </a:t>
            </a:r>
            <a:r>
              <a:rPr lang="en-US" sz="2000" dirty="0">
                <a:solidFill>
                  <a:schemeClr val="tx1"/>
                </a:solidFill>
              </a:rPr>
              <a:t>refers to the extent to which a class knows about the other </a:t>
            </a:r>
            <a:r>
              <a:rPr lang="en-US" sz="2000" dirty="0" smtClean="0">
                <a:solidFill>
                  <a:schemeClr val="tx1"/>
                </a:solidFill>
              </a:rPr>
              <a:t>class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There are two types of coupling -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Tight Coupling(a bad programming design)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Loose Coupling(a good programming design)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67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5616624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Cohesion refers to the extent to which a class is defined to do a specific specialized task. A class created with high cohesion is targeted towards a single specific purpose, rather than performing many different specific purposes.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There are two types of cohesion -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Low cohesion(a bad programming design)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High Cohesion(a good programming design)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0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525658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Law of Demeter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Law of Demeter (</a:t>
            </a:r>
            <a:r>
              <a:rPr lang="en-US" sz="2000" dirty="0" err="1">
                <a:solidFill>
                  <a:schemeClr val="tx1"/>
                </a:solidFill>
              </a:rPr>
              <a:t>LoD</a:t>
            </a:r>
            <a:r>
              <a:rPr lang="en-US" sz="2000" dirty="0">
                <a:solidFill>
                  <a:schemeClr val="tx1"/>
                </a:solidFill>
              </a:rPr>
              <a:t>) or the principle of least knowledge is a object-oriented software design principle. In its general form, the </a:t>
            </a:r>
            <a:r>
              <a:rPr lang="en-US" sz="2000" dirty="0" err="1">
                <a:solidFill>
                  <a:schemeClr val="tx1"/>
                </a:solidFill>
              </a:rPr>
              <a:t>LoD</a:t>
            </a:r>
            <a:r>
              <a:rPr lang="en-US" sz="2000" dirty="0">
                <a:solidFill>
                  <a:schemeClr val="tx1"/>
                </a:solidFill>
              </a:rPr>
              <a:t> is a specific case of loose coupling.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formal object form of the law can be summarized as: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 method of an object may only call methods of: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The object itself.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An argument of the method.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Any object created within the method.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Any direct properties/fields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2531730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crin\Desktop\solod dem\1 QpcuKUJTM5d9kq7_ldk16w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46" y="1093386"/>
            <a:ext cx="6213327" cy="292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861048"/>
            <a:ext cx="8208912" cy="2616586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Law of Demeter (</a:t>
            </a:r>
            <a:r>
              <a:rPr lang="en-US" sz="2000" dirty="0" err="1">
                <a:solidFill>
                  <a:schemeClr val="tx1"/>
                </a:solidFill>
              </a:rPr>
              <a:t>LoD</a:t>
            </a:r>
            <a:r>
              <a:rPr lang="en-US" sz="2000" dirty="0">
                <a:solidFill>
                  <a:schemeClr val="tx1"/>
                </a:solidFill>
              </a:rPr>
              <a:t>) or the principle of least knowledge is a object-oriented software design principle. In its general form, the </a:t>
            </a:r>
            <a:r>
              <a:rPr lang="en-US" sz="2000" dirty="0" err="1">
                <a:solidFill>
                  <a:schemeClr val="tx1"/>
                </a:solidFill>
              </a:rPr>
              <a:t>LoD</a:t>
            </a:r>
            <a:r>
              <a:rPr lang="en-US" sz="2000" dirty="0">
                <a:solidFill>
                  <a:schemeClr val="tx1"/>
                </a:solidFill>
              </a:rPr>
              <a:t> is a specific case of loose coupling.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formal object form of the law can be summarized as: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 method of an object may only call methods of: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The object itself.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An argument of the method.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Any object created within the method.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  Any </a:t>
            </a:r>
            <a:r>
              <a:rPr lang="en-US" sz="2000" dirty="0" smtClean="0">
                <a:solidFill>
                  <a:schemeClr val="tx1"/>
                </a:solidFill>
              </a:rPr>
              <a:t>direct </a:t>
            </a:r>
            <a:r>
              <a:rPr lang="en-US" sz="2000" dirty="0">
                <a:solidFill>
                  <a:schemeClr val="tx1"/>
                </a:solidFill>
              </a:rPr>
              <a:t>properties/fields of the object.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908720"/>
            <a:ext cx="1681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Law of Demeter</a:t>
            </a:r>
          </a:p>
        </p:txBody>
      </p:sp>
    </p:spTree>
    <p:extLst>
      <p:ext uri="{BB962C8B-B14F-4D97-AF65-F5344CB8AC3E}">
        <p14:creationId xmlns:p14="http://schemas.microsoft.com/office/powerpoint/2010/main" val="265695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525658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Software </a:t>
            </a:r>
            <a:r>
              <a:rPr lang="en-US" sz="2000" dirty="0">
                <a:solidFill>
                  <a:schemeClr val="tx1"/>
                </a:solidFill>
              </a:rPr>
              <a:t>design pattern is a general, reusable solution to a commonly occurring problem within a given context in software design. It is not a finished design that can be transformed directly into source or machine code. It is a description or template for how to solve a problem that can be used in many different situations. Design patterns are formalized best practices that the programmer can use to solve common problems when designing an application or system. </a:t>
            </a:r>
          </a:p>
        </p:txBody>
      </p:sp>
    </p:spTree>
    <p:extLst>
      <p:ext uri="{BB962C8B-B14F-4D97-AF65-F5344CB8AC3E}">
        <p14:creationId xmlns:p14="http://schemas.microsoft.com/office/powerpoint/2010/main" val="247677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5256584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The singleton </a:t>
            </a:r>
            <a:r>
              <a:rPr lang="en-US" sz="2000" dirty="0">
                <a:solidFill>
                  <a:schemeClr val="tx1"/>
                </a:solidFill>
              </a:rPr>
              <a:t>pattern is a software design pattern that restricts the instantiation of a class to one object. This is useful when exactly one object is needed to coordinate actions across the system.</a:t>
            </a:r>
          </a:p>
        </p:txBody>
      </p:sp>
    </p:spTree>
    <p:extLst>
      <p:ext uri="{BB962C8B-B14F-4D97-AF65-F5344CB8AC3E}">
        <p14:creationId xmlns:p14="http://schemas.microsoft.com/office/powerpoint/2010/main" val="3192090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5256584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Builder is a design pattern designed to provide a flexible solution to various object creation problems in object-oriented programming. The intent of the Builder design pattern is to separate the construction of a complex object from its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791315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525658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Factory design pattern is used when we have a super class with multiple sub-classes and based on input, we need to return one of the sub-class. This pattern take out the responsibility of instantiation of a class from client program to the factory class. </a:t>
            </a:r>
          </a:p>
        </p:txBody>
      </p:sp>
    </p:spTree>
    <p:extLst>
      <p:ext uri="{BB962C8B-B14F-4D97-AF65-F5344CB8AC3E}">
        <p14:creationId xmlns:p14="http://schemas.microsoft.com/office/powerpoint/2010/main" val="46112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525658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The strategy pattern </a:t>
            </a:r>
            <a:r>
              <a:rPr lang="en-US" sz="2000" dirty="0">
                <a:solidFill>
                  <a:schemeClr val="tx1"/>
                </a:solidFill>
              </a:rPr>
              <a:t>enables selecting an algorithm at runtime</a:t>
            </a:r>
          </a:p>
        </p:txBody>
      </p:sp>
    </p:spTree>
    <p:extLst>
      <p:ext uri="{BB962C8B-B14F-4D97-AF65-F5344CB8AC3E}">
        <p14:creationId xmlns:p14="http://schemas.microsoft.com/office/powerpoint/2010/main" val="29158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Abstraction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Encapsulation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Inheritance</a:t>
            </a:r>
            <a:endParaRPr lang="ru-RU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396669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Code and configuration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525658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Business logic, cross functions and configuration have never to be mixed.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Test has only business logic – verification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All cross functions and utilities are moved out from the test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All configuration comes from external source(SUT or file) and must never been hardcoded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31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Best practice list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980728"/>
            <a:ext cx="8352928" cy="5400600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solidFill>
                  <a:schemeClr val="tx1"/>
                </a:solidFill>
              </a:rPr>
              <a:t>Minimise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accessability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Prefer immutable classes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Prefer composition to inheritance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Do not use row type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Do not use arrays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Always use </a:t>
            </a:r>
            <a:r>
              <a:rPr lang="en-US" sz="2000" dirty="0" err="1" smtClean="0">
                <a:solidFill>
                  <a:schemeClr val="tx1"/>
                </a:solidFill>
              </a:rPr>
              <a:t>enum</a:t>
            </a:r>
            <a:r>
              <a:rPr lang="en-US" sz="2000" dirty="0" smtClean="0">
                <a:solidFill>
                  <a:schemeClr val="tx1"/>
                </a:solidFill>
              </a:rPr>
              <a:t> whenever you have limited value scope. Never use String in such cases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Validate parameters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When declare variable or parameter use interfaces instead of specific class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Always close resources safely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Do not use deprecated methods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Do not hardcode configuration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Use static import for frequently used utility class methods and constants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Always log caught exceptions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76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 smtClean="0"/>
              <a:t>JCC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525658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Why Have Code Conventions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Code conventions are important to programmers for a number of reasons: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• 80</a:t>
            </a:r>
            <a:r>
              <a:rPr lang="en-US" sz="2000" dirty="0">
                <a:solidFill>
                  <a:schemeClr val="tx1"/>
                </a:solidFill>
              </a:rPr>
              <a:t>% of the lifetime cost of a piece of software goes to maintenance.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• Hardly </a:t>
            </a:r>
            <a:r>
              <a:rPr lang="en-US" sz="2000" dirty="0">
                <a:solidFill>
                  <a:schemeClr val="tx1"/>
                </a:solidFill>
              </a:rPr>
              <a:t>any software is maintained for its whole life by the original author.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• Code </a:t>
            </a:r>
            <a:r>
              <a:rPr lang="en-US" sz="2000" dirty="0">
                <a:solidFill>
                  <a:schemeClr val="tx1"/>
                </a:solidFill>
              </a:rPr>
              <a:t>conventions improve the readability of the software, allowing engineers </a:t>
            </a:r>
            <a:r>
              <a:rPr lang="en-US" sz="2000" dirty="0" smtClean="0">
                <a:solidFill>
                  <a:schemeClr val="tx1"/>
                </a:solidFill>
              </a:rPr>
              <a:t>to understand </a:t>
            </a:r>
            <a:r>
              <a:rPr lang="en-US" sz="2000" dirty="0">
                <a:solidFill>
                  <a:schemeClr val="tx1"/>
                </a:solidFill>
              </a:rPr>
              <a:t>new code more quickly and thoroughly.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• If </a:t>
            </a:r>
            <a:r>
              <a:rPr lang="en-US" sz="2000" dirty="0">
                <a:solidFill>
                  <a:schemeClr val="tx1"/>
                </a:solidFill>
              </a:rPr>
              <a:t>you ship your source code as a product, you need to make sure it is as well </a:t>
            </a:r>
            <a:r>
              <a:rPr lang="en-US" sz="2000" dirty="0" smtClean="0">
                <a:solidFill>
                  <a:schemeClr val="tx1"/>
                </a:solidFill>
              </a:rPr>
              <a:t>packaged and </a:t>
            </a:r>
            <a:r>
              <a:rPr lang="en-US" sz="2000" dirty="0">
                <a:solidFill>
                  <a:schemeClr val="tx1"/>
                </a:solidFill>
              </a:rPr>
              <a:t>clean as any </a:t>
            </a:r>
            <a:r>
              <a:rPr lang="en-US" sz="2000" dirty="0" smtClean="0">
                <a:solidFill>
                  <a:schemeClr val="tx1"/>
                </a:solidFill>
              </a:rPr>
              <a:t>other </a:t>
            </a:r>
            <a:r>
              <a:rPr lang="en-US" sz="2000" dirty="0">
                <a:solidFill>
                  <a:schemeClr val="tx1"/>
                </a:solidFill>
              </a:rPr>
              <a:t>product you create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hlinkClick r:id="rId2"/>
              </a:rPr>
              <a:t>http://www.oracle.com/technetwork/java/codeconvtoc-136057.html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3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Abstraction is </a:t>
            </a:r>
            <a:r>
              <a:rPr lang="en-US" sz="2000" dirty="0">
                <a:solidFill>
                  <a:schemeClr val="tx1"/>
                </a:solidFill>
              </a:rPr>
              <a:t>the act of representing essential features without including the background details or explanations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3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19789" y="2353858"/>
            <a:ext cx="2592288" cy="360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BspSwitchBlade</a:t>
            </a: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6444208" y="4768803"/>
            <a:ext cx="2304256" cy="1549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Ecim</a:t>
            </a:r>
            <a:r>
              <a:rPr lang="en-US" dirty="0" smtClean="0"/>
              <a:t> API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7318" y="2245847"/>
            <a:ext cx="2032992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Cabinet 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5330" y="2713899"/>
            <a:ext cx="1800200" cy="2772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Shelf 1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09346" y="3149560"/>
            <a:ext cx="1512168" cy="1040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Blade 1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1723788"/>
            <a:ext cx="2500572" cy="460353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BSP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17358" y="3589028"/>
            <a:ext cx="1296144" cy="427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SCX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17730" y="4335885"/>
            <a:ext cx="1512168" cy="1040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Blade 2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98854" y="4775353"/>
            <a:ext cx="1296144" cy="427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SCX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40423" y="1091321"/>
            <a:ext cx="2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419872" y="1735455"/>
            <a:ext cx="2592288" cy="397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ShelfId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438609" y="1091321"/>
            <a:ext cx="2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419789" y="4768803"/>
            <a:ext cx="2592288" cy="1549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ECIM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414203" y="1091321"/>
            <a:ext cx="2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438609" y="2969539"/>
            <a:ext cx="2592288" cy="360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BridgeId</a:t>
            </a:r>
            <a:endParaRPr lang="en-US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414203" y="1714578"/>
            <a:ext cx="2266782" cy="397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ShelfId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6444208" y="2375357"/>
            <a:ext cx="2236777" cy="693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</a:t>
            </a:r>
            <a:r>
              <a:rPr lang="en-US" dirty="0" err="1" smtClean="0"/>
              <a:t>BspSwitchBlade</a:t>
            </a:r>
            <a:endParaRPr lang="en-US" dirty="0" smtClean="0"/>
          </a:p>
        </p:txBody>
      </p:sp>
      <p:sp>
        <p:nvSpPr>
          <p:cNvPr id="27" name="Стрелка вправо 26"/>
          <p:cNvSpPr/>
          <p:nvPr/>
        </p:nvSpPr>
        <p:spPr>
          <a:xfrm>
            <a:off x="2987824" y="2837377"/>
            <a:ext cx="216024" cy="1930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6078748" y="2892720"/>
            <a:ext cx="216024" cy="1930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444208" y="3329580"/>
            <a:ext cx="1008112" cy="860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SwitchBlade100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7740352" y="3329580"/>
            <a:ext cx="1008112" cy="860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SwitchBladeSMX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26" idx="2"/>
            <a:endCxn id="3" idx="0"/>
          </p:cNvCxnSpPr>
          <p:nvPr/>
        </p:nvCxnSpPr>
        <p:spPr>
          <a:xfrm flipH="1">
            <a:off x="6948264" y="3068960"/>
            <a:ext cx="614333" cy="260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26" idx="2"/>
            <a:endCxn id="29" idx="0"/>
          </p:cNvCxnSpPr>
          <p:nvPr/>
        </p:nvCxnSpPr>
        <p:spPr>
          <a:xfrm>
            <a:off x="7562597" y="3068960"/>
            <a:ext cx="681811" cy="260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80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It refers to the bundling of data with the methods that operate on that </a:t>
            </a:r>
            <a:r>
              <a:rPr lang="en-US" sz="2000" dirty="0" smtClean="0">
                <a:solidFill>
                  <a:schemeClr val="tx1"/>
                </a:solidFill>
              </a:rPr>
              <a:t>data. Encapsulation </a:t>
            </a:r>
            <a:r>
              <a:rPr lang="en-US" sz="2000" dirty="0">
                <a:solidFill>
                  <a:schemeClr val="tx1"/>
                </a:solidFill>
              </a:rPr>
              <a:t>is used to hide the values or state of a structured data object inside a class, preventing unauthorized parties' direct access to them. Publicly accessible methods are generally provided in the class (so-called getters and setters) to access the values, and other client classes call these methods to retrieve and modify the values within the object.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5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9461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Inheritance in Java is a mechanism in which one object acquires all the properties and behaviors of a parent object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Represents IS-A class relation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Examples: </a:t>
            </a:r>
            <a:r>
              <a:rPr lang="en-US" sz="2000" dirty="0" smtClean="0">
                <a:solidFill>
                  <a:schemeClr val="tx1"/>
                </a:solidFill>
              </a:rPr>
              <a:t>Truck </a:t>
            </a:r>
            <a:r>
              <a:rPr lang="en-US" sz="2000" dirty="0">
                <a:solidFill>
                  <a:schemeClr val="tx1"/>
                </a:solidFill>
              </a:rPr>
              <a:t>is a </a:t>
            </a:r>
            <a:r>
              <a:rPr lang="en-US" sz="2000" dirty="0" smtClean="0">
                <a:solidFill>
                  <a:schemeClr val="tx1"/>
                </a:solidFill>
              </a:rPr>
              <a:t>car, but motorbike is not a car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Aggregation represents HAS-A relation, </a:t>
            </a:r>
            <a:r>
              <a:rPr lang="en-US" sz="2000" dirty="0">
                <a:solidFill>
                  <a:schemeClr val="tx1"/>
                </a:solidFill>
              </a:rPr>
              <a:t>but the object exists outside the other, is created outside, so it is </a:t>
            </a:r>
            <a:r>
              <a:rPr lang="en-US" sz="2000" dirty="0" smtClean="0">
                <a:solidFill>
                  <a:schemeClr val="tx1"/>
                </a:solidFill>
              </a:rPr>
              <a:t>passed somehow inside. 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Examples: Car has an engine and motorbike has an engine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Composition represents </a:t>
            </a:r>
            <a:r>
              <a:rPr lang="en-US" sz="2000" dirty="0">
                <a:solidFill>
                  <a:schemeClr val="tx1"/>
                </a:solidFill>
              </a:rPr>
              <a:t>HAS-A relation, the object only exists, or only makes sense inside the other, as a part of the </a:t>
            </a:r>
            <a:r>
              <a:rPr lang="en-US" sz="2000" dirty="0" smtClean="0">
                <a:solidFill>
                  <a:schemeClr val="tx1"/>
                </a:solidFill>
              </a:rPr>
              <a:t>other.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Examples: </a:t>
            </a:r>
            <a:r>
              <a:rPr lang="en-US" sz="2000" dirty="0" smtClean="0">
                <a:solidFill>
                  <a:schemeClr val="tx1"/>
                </a:solidFill>
              </a:rPr>
              <a:t>Fuel truck has a tank, it makes no sense without it.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7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12241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Polymorphism is the ability of an object to take on many forms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Represents IS-A class relation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Dynamic(late) binding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576" y="2503524"/>
            <a:ext cx="7416824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DynamicBindingTest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main(String args[])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Vehicle = 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Car();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//here Type is vehicle but object will be Car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vehicle.start();      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//Car's start called because start() is overridden method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Vehicle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start()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System.</a:t>
            </a:r>
            <a:r>
              <a:rPr kumimoji="0" 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.println(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"Inside start method of Vehicle"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 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Vehicle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start()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System.</a:t>
            </a:r>
            <a:r>
              <a:rPr kumimoji="0" 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.println(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"Inside start method of Car"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9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/>
              <a:t>Do not repeat </a:t>
            </a:r>
            <a:r>
              <a:rPr lang="en-US" dirty="0" smtClean="0"/>
              <a:t>yourself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94610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Code duplication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you find a bug in your copy-paste code, you will need to fix it every place you did and hope you can remember them all (this also holds for changed requirements).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you keep logic in one place, it is easier to change when needed (so if you decide that the application needs updating, you only do it in one place).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Golden rule: Before writing anything check whether it is already written and if it is reuse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799994"/>
            <a:ext cx="3037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www.artima.com/intv/dry.html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en.wikipedia.org/wiki/Duplicate_code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9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1294</Words>
  <Application>Microsoft Office PowerPoint</Application>
  <PresentationFormat>Экран (4:3)</PresentationFormat>
  <Paragraphs>192</Paragraphs>
  <Slides>32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Code design principals</vt:lpstr>
      <vt:lpstr>Why it is needed</vt:lpstr>
      <vt:lpstr>OOP</vt:lpstr>
      <vt:lpstr>Abstraction</vt:lpstr>
      <vt:lpstr>Abstraction</vt:lpstr>
      <vt:lpstr>Encapsulation</vt:lpstr>
      <vt:lpstr>Inheritance</vt:lpstr>
      <vt:lpstr>Polymorphism</vt:lpstr>
      <vt:lpstr>Do not repeat yourself</vt:lpstr>
      <vt:lpstr>SOLID principals</vt:lpstr>
      <vt:lpstr>Single Responsibility Principle</vt:lpstr>
      <vt:lpstr>Презентация PowerPoint</vt:lpstr>
      <vt:lpstr>Open close principal</vt:lpstr>
      <vt:lpstr>Презентация PowerPoint</vt:lpstr>
      <vt:lpstr>Liskov’s substitution principal</vt:lpstr>
      <vt:lpstr>Презентация PowerPoint</vt:lpstr>
      <vt:lpstr>Interface segregation principal</vt:lpstr>
      <vt:lpstr>Презентация PowerPoint</vt:lpstr>
      <vt:lpstr>Dependency inversion</vt:lpstr>
      <vt:lpstr>Презентация PowerPoint</vt:lpstr>
      <vt:lpstr>Coupling</vt:lpstr>
      <vt:lpstr>Cohesion</vt:lpstr>
      <vt:lpstr>Cohesion</vt:lpstr>
      <vt:lpstr>Cohesion</vt:lpstr>
      <vt:lpstr>Design patterns</vt:lpstr>
      <vt:lpstr>Singleton</vt:lpstr>
      <vt:lpstr>Builder</vt:lpstr>
      <vt:lpstr>Factory</vt:lpstr>
      <vt:lpstr>Strategy</vt:lpstr>
      <vt:lpstr>Code and configuration</vt:lpstr>
      <vt:lpstr>Best practice list</vt:lpstr>
      <vt:lpstr>JCC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Lambdas</dc:title>
  <cp:lastModifiedBy>Scrin</cp:lastModifiedBy>
  <cp:revision>46</cp:revision>
  <dcterms:modified xsi:type="dcterms:W3CDTF">2018-08-30T17:05:03Z</dcterms:modified>
</cp:coreProperties>
</file>