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Lambdas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628800"/>
            <a:ext cx="7920880" cy="444204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Why do we need it?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Syntax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Context capturing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java.util.functions</a:t>
            </a:r>
            <a:r>
              <a:rPr lang="en-US" dirty="0" smtClean="0">
                <a:solidFill>
                  <a:schemeClr val="tx1"/>
                </a:solidFill>
              </a:rPr>
              <a:t> package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Method reference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2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Each lambda has three parts:</a:t>
            </a:r>
          </a:p>
          <a:p>
            <a:pPr algn="l"/>
            <a:r>
              <a:rPr lang="en-US" sz="1800" dirty="0" smtClean="0">
                <a:solidFill>
                  <a:srgbClr val="00B050"/>
                </a:solidFill>
              </a:rPr>
              <a:t>Arguments </a:t>
            </a:r>
            <a:r>
              <a:rPr lang="en-US" sz="1800" dirty="0">
                <a:solidFill>
                  <a:schemeClr val="tx1"/>
                </a:solidFill>
              </a:rPr>
              <a:t>Lambda operator </a:t>
            </a:r>
            <a:r>
              <a:rPr lang="en-US" sz="1800" dirty="0" smtClean="0">
                <a:solidFill>
                  <a:schemeClr val="tx1"/>
                </a:solidFill>
              </a:rPr>
              <a:t>-&gt; </a:t>
            </a:r>
            <a:r>
              <a:rPr lang="en-US" sz="1800" dirty="0" smtClean="0">
                <a:solidFill>
                  <a:srgbClr val="00B0F0"/>
                </a:solidFill>
              </a:rPr>
              <a:t>Body</a:t>
            </a:r>
            <a:endParaRPr lang="en-US" sz="1800" dirty="0">
              <a:solidFill>
                <a:srgbClr val="00B0F0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ru-RU" sz="1800" dirty="0" smtClean="0">
                <a:solidFill>
                  <a:srgbClr val="00B050"/>
                </a:solidFill>
              </a:rPr>
              <a:t>() </a:t>
            </a:r>
            <a:r>
              <a:rPr lang="ru-RU" sz="1800" dirty="0">
                <a:solidFill>
                  <a:schemeClr val="tx1"/>
                </a:solidFill>
              </a:rPr>
              <a:t>-&gt; </a:t>
            </a:r>
            <a:r>
              <a:rPr lang="ru-RU" sz="1800" dirty="0" smtClean="0">
                <a:solidFill>
                  <a:srgbClr val="00B0F0"/>
                </a:solidFill>
              </a:rPr>
              <a:t>{}</a:t>
            </a:r>
            <a:endParaRPr lang="ru-RU" sz="1800" dirty="0">
              <a:solidFill>
                <a:srgbClr val="00B0F0"/>
              </a:solidFill>
            </a:endParaRPr>
          </a:p>
          <a:p>
            <a:pPr algn="l"/>
            <a:r>
              <a:rPr lang="en-US" sz="1800" dirty="0" smtClean="0">
                <a:solidFill>
                  <a:srgbClr val="00B050"/>
                </a:solidFill>
              </a:rPr>
              <a:t>(</a:t>
            </a:r>
            <a:r>
              <a:rPr lang="en-US" sz="1800" dirty="0" err="1" smtClean="0">
                <a:solidFill>
                  <a:srgbClr val="00B050"/>
                </a:solidFill>
              </a:rPr>
              <a:t>int</a:t>
            </a:r>
            <a:r>
              <a:rPr lang="en-US" sz="1800" dirty="0" smtClean="0">
                <a:solidFill>
                  <a:srgbClr val="00B050"/>
                </a:solidFill>
              </a:rPr>
              <a:t> x, </a:t>
            </a:r>
            <a:r>
              <a:rPr lang="en-US" sz="1800" dirty="0" err="1" smtClean="0">
                <a:solidFill>
                  <a:srgbClr val="00B050"/>
                </a:solidFill>
              </a:rPr>
              <a:t>int</a:t>
            </a:r>
            <a:r>
              <a:rPr lang="en-US" sz="1800" dirty="0" smtClean="0">
                <a:solidFill>
                  <a:srgbClr val="00B050"/>
                </a:solidFill>
              </a:rPr>
              <a:t> y</a:t>
            </a:r>
            <a:r>
              <a:rPr lang="en-US" sz="1800" dirty="0">
                <a:solidFill>
                  <a:srgbClr val="00B050"/>
                </a:solidFill>
              </a:rPr>
              <a:t>) </a:t>
            </a:r>
            <a:r>
              <a:rPr lang="en-US" sz="1800" dirty="0">
                <a:solidFill>
                  <a:schemeClr val="tx1"/>
                </a:solidFill>
              </a:rPr>
              <a:t>-&gt; </a:t>
            </a:r>
            <a:r>
              <a:rPr lang="en-US" sz="1800" dirty="0">
                <a:solidFill>
                  <a:srgbClr val="00B0F0"/>
                </a:solidFill>
              </a:rPr>
              <a:t>x + </a:t>
            </a:r>
            <a:r>
              <a:rPr lang="en-US" sz="1800" dirty="0" smtClean="0">
                <a:solidFill>
                  <a:srgbClr val="00B0F0"/>
                </a:solidFill>
              </a:rPr>
              <a:t>y</a:t>
            </a:r>
          </a:p>
          <a:p>
            <a:pPr algn="l"/>
            <a:r>
              <a:rPr lang="en-US" sz="1800" dirty="0" smtClean="0">
                <a:solidFill>
                  <a:srgbClr val="00B050"/>
                </a:solidFill>
              </a:rPr>
              <a:t>(x</a:t>
            </a:r>
            <a:r>
              <a:rPr lang="en-US" sz="1800" dirty="0">
                <a:solidFill>
                  <a:srgbClr val="00B050"/>
                </a:solidFill>
              </a:rPr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y</a:t>
            </a:r>
            <a:r>
              <a:rPr lang="en-US" sz="1800" dirty="0">
                <a:solidFill>
                  <a:srgbClr val="00B050"/>
                </a:solidFill>
              </a:rPr>
              <a:t>) </a:t>
            </a:r>
            <a:r>
              <a:rPr lang="en-US" sz="1800" dirty="0">
                <a:solidFill>
                  <a:schemeClr val="tx1"/>
                </a:solidFill>
              </a:rPr>
              <a:t>-&gt; </a:t>
            </a:r>
            <a:r>
              <a:rPr lang="en-US" sz="1800" dirty="0">
                <a:solidFill>
                  <a:srgbClr val="00B0F0"/>
                </a:solidFill>
              </a:rPr>
              <a:t>x </a:t>
            </a:r>
            <a:r>
              <a:rPr lang="en-US" sz="1800" dirty="0" smtClean="0">
                <a:solidFill>
                  <a:srgbClr val="00B0F0"/>
                </a:solidFill>
              </a:rPr>
              <a:t>- y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-&gt; </a:t>
            </a:r>
            <a:r>
              <a:rPr lang="en-US" sz="1800" dirty="0">
                <a:solidFill>
                  <a:srgbClr val="00B0F0"/>
                </a:solidFill>
              </a:rPr>
              <a:t>x * 2 </a:t>
            </a:r>
            <a:r>
              <a:rPr lang="en-US" sz="1800" dirty="0" smtClean="0">
                <a:solidFill>
                  <a:srgbClr val="00B0F0"/>
                </a:solidFill>
              </a:rPr>
              <a:t>- 3</a:t>
            </a:r>
            <a:endParaRPr lang="en-US" sz="1800" dirty="0">
              <a:solidFill>
                <a:srgbClr val="00B0F0"/>
              </a:solidFill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x</a:t>
            </a:r>
            <a:r>
              <a:rPr lang="en-US" sz="1800" dirty="0">
                <a:solidFill>
                  <a:schemeClr val="tx1"/>
                </a:solidFill>
              </a:rPr>
              <a:t> -&gt; </a:t>
            </a:r>
            <a:r>
              <a:rPr lang="en-US" sz="1800" dirty="0" err="1">
                <a:solidFill>
                  <a:srgbClr val="00B0F0"/>
                </a:solidFill>
              </a:rPr>
              <a:t>System.out.println</a:t>
            </a:r>
            <a:r>
              <a:rPr lang="en-US" sz="1800" dirty="0">
                <a:solidFill>
                  <a:srgbClr val="00B0F0"/>
                </a:solidFill>
              </a:rPr>
              <a:t>(x</a:t>
            </a:r>
            <a:r>
              <a:rPr lang="en-US" sz="1800" dirty="0" smtClean="0">
                <a:solidFill>
                  <a:srgbClr val="00B0F0"/>
                </a:solidFill>
              </a:rPr>
              <a:t>)</a:t>
            </a:r>
            <a:endParaRPr lang="en-US" sz="1800" dirty="0">
              <a:solidFill>
                <a:srgbClr val="00B0F0"/>
              </a:solidFill>
            </a:endParaRPr>
          </a:p>
          <a:p>
            <a:pPr algn="l"/>
            <a:r>
              <a:rPr lang="en-US" sz="1800" dirty="0" smtClean="0">
                <a:solidFill>
                  <a:srgbClr val="00B050"/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-&gt; </a:t>
            </a:r>
            <a:r>
              <a:rPr lang="en-US" sz="1800" dirty="0" smtClean="0">
                <a:solidFill>
                  <a:srgbClr val="00B0F0"/>
                </a:solidFill>
              </a:rPr>
              <a:t>{</a:t>
            </a:r>
            <a:endParaRPr lang="en-US" sz="1800" dirty="0">
              <a:solidFill>
                <a:srgbClr val="00B0F0"/>
              </a:solidFill>
            </a:endParaRP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    </a:t>
            </a:r>
            <a:r>
              <a:rPr lang="en-US" sz="1800" dirty="0" err="1">
                <a:solidFill>
                  <a:srgbClr val="00B0F0"/>
                </a:solidFill>
              </a:rPr>
              <a:t>System.out.println</a:t>
            </a:r>
            <a:r>
              <a:rPr lang="en-US" sz="1800" dirty="0">
                <a:solidFill>
                  <a:srgbClr val="00B0F0"/>
                </a:solidFill>
              </a:rPr>
              <a:t>(x);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    </a:t>
            </a:r>
            <a:r>
              <a:rPr lang="en-US" sz="1800" dirty="0" err="1">
                <a:solidFill>
                  <a:srgbClr val="00B0F0"/>
                </a:solidFill>
              </a:rPr>
              <a:t>int</a:t>
            </a:r>
            <a:r>
              <a:rPr lang="en-US" sz="1800" dirty="0">
                <a:solidFill>
                  <a:srgbClr val="00B0F0"/>
                </a:solidFill>
              </a:rPr>
              <a:t> z = x * 2 - 3;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    </a:t>
            </a:r>
            <a:r>
              <a:rPr lang="en-US" sz="1800" dirty="0" err="1" smtClean="0">
                <a:solidFill>
                  <a:srgbClr val="00B0F0"/>
                </a:solidFill>
              </a:rPr>
              <a:t>System.out.println</a:t>
            </a:r>
            <a:r>
              <a:rPr lang="en-US" sz="1800" dirty="0" smtClean="0">
                <a:solidFill>
                  <a:srgbClr val="00B0F0"/>
                </a:solidFill>
              </a:rPr>
              <a:t>(z);</a:t>
            </a:r>
            <a:endParaRPr lang="en-US" sz="1800" dirty="0">
              <a:solidFill>
                <a:srgbClr val="00B0F0"/>
              </a:solidFill>
            </a:endParaRP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    return z;</a:t>
            </a:r>
          </a:p>
          <a:p>
            <a:pPr algn="l"/>
            <a:r>
              <a:rPr lang="en-US" sz="1800" dirty="0" smtClean="0">
                <a:solidFill>
                  <a:srgbClr val="00B0F0"/>
                </a:solidFill>
              </a:rPr>
              <a:t>}</a:t>
            </a:r>
            <a:endParaRPr lang="en-US" sz="1800" dirty="0">
              <a:solidFill>
                <a:srgbClr val="00B0F0"/>
              </a:solidFill>
            </a:endParaRPr>
          </a:p>
          <a:p>
            <a:pPr algn="l"/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11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85</Words>
  <Application>Microsoft Office PowerPoint</Application>
  <PresentationFormat>Экран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Lambdas</vt:lpstr>
      <vt:lpstr>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cp:lastModifiedBy>Scrin</cp:lastModifiedBy>
  <cp:revision>7</cp:revision>
  <dcterms:modified xsi:type="dcterms:W3CDTF">2018-08-04T16:51:34Z</dcterms:modified>
</cp:coreProperties>
</file>