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18" autoAdjust="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E54E4-1F8B-4589-8D38-870E6126C5BD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4E0F1-0794-4D20-B0F9-483C837E7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82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7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34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45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02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03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8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A35B-BF12-459F-8909-6DBFBE19A055}" type="datetimeFigureOut">
              <a:rPr lang="ru-RU" smtClean="0"/>
              <a:t>23.10.2018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EE0F-6A66-49AE-8CB0-5ABF353EC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26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schema-2/#built-in-datatype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hyperlink" Target="https://docs.oracle.com/javase/tutorial/java/javaOO/lambdaexpress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www.w3schools.com/xml/schema_intro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xm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41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75238" y="1808826"/>
            <a:ext cx="9492762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sz="2000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sz="2000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usage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5888" y="1130060"/>
            <a:ext cx="949276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lang="ru-RU" altLang="ru-RU" b="1" dirty="0" err="1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660E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"http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lang="ru-RU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altLang="ru-RU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lang="ru-RU" altLang="ru-RU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5888" y="3585033"/>
            <a:ext cx="1180956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2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default namespace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71760" y="2465418"/>
            <a:ext cx="542328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music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"http://</a:t>
            </a:r>
            <a:r>
              <a:rPr lang="en-US" altLang="ru-RU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mera.com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374419"/>
          </a:xfrm>
        </p:spPr>
        <p:txBody>
          <a:bodyPr>
            <a:normAutofit/>
          </a:bodyPr>
          <a:lstStyle/>
          <a:p>
            <a:pPr algn="l"/>
            <a:r>
              <a:rPr lang="en-US" altLang="ru-RU" sz="2000" dirty="0" smtClean="0"/>
              <a:t>Default namespace is used for an element it is declared in and all nested elements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val="31818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/>
              <a:t>XML itself does not restrict what elements existing in a document.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In </a:t>
            </a:r>
            <a:r>
              <a:rPr lang="en-US" altLang="ru-RU" sz="2800" dirty="0"/>
              <a:t>a given application, you want to fix a vocabulary -- what elements make sense, what their types are, etc.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Use </a:t>
            </a:r>
            <a:r>
              <a:rPr lang="en-US" altLang="ru-RU" sz="2800" dirty="0"/>
              <a:t>a Schema to define an XML dialect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Restrict </a:t>
            </a:r>
            <a:r>
              <a:rPr lang="en-US" altLang="ru-RU" sz="2800" dirty="0"/>
              <a:t>documents to those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Schema </a:t>
            </a:r>
            <a:r>
              <a:rPr lang="en-US" altLang="ru-RU" sz="2800" dirty="0"/>
              <a:t>can be used to validate a document  </a:t>
            </a:r>
            <a:r>
              <a:rPr lang="en-US" altLang="ru-RU" sz="2800" dirty="0" smtClean="0"/>
              <a:t>- </a:t>
            </a:r>
            <a:r>
              <a:rPr lang="en-US" altLang="ru-RU" sz="2800" dirty="0" err="1"/>
              <a:t>ie</a:t>
            </a:r>
            <a:r>
              <a:rPr lang="en-US" altLang="ru-RU" sz="2800" dirty="0"/>
              <a:t> to see if it obeys the rules of the dialect</a:t>
            </a:r>
            <a:r>
              <a:rPr lang="en-US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ru-RU" sz="2800" dirty="0" smtClean="0"/>
              <a:t>Standard: </a:t>
            </a:r>
            <a:r>
              <a:rPr lang="en-US" altLang="ru-RU" sz="2800" dirty="0" smtClean="0">
                <a:hlinkClick r:id="rId2"/>
              </a:rPr>
              <a:t>https</a:t>
            </a:r>
            <a:r>
              <a:rPr lang="en-US" altLang="ru-RU" sz="2800" dirty="0">
                <a:hlinkClick r:id="rId2"/>
              </a:rPr>
              <a:t>://www.w3.org/TR/xmlschema-2/</a:t>
            </a:r>
            <a:endParaRPr lang="en-US" altLang="ru-RU" sz="2800" dirty="0"/>
          </a:p>
        </p:txBody>
      </p:sp>
    </p:spTree>
    <p:extLst>
      <p:ext uri="{BB962C8B-B14F-4D97-AF65-F5344CB8AC3E}">
        <p14:creationId xmlns:p14="http://schemas.microsoft.com/office/powerpoint/2010/main" val="13611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determines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sort of elements can appear in the document.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elements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Which elements can appear as part of another element 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attributes can appear or must appear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GB" altLang="ru-RU" sz="2800" dirty="0"/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altLang="ru-RU" sz="2800" dirty="0"/>
              <a:t>What kind of values can/must be in an attribute.</a:t>
            </a:r>
          </a:p>
        </p:txBody>
      </p:sp>
    </p:spTree>
    <p:extLst>
      <p:ext uri="{BB962C8B-B14F-4D97-AF65-F5344CB8AC3E}">
        <p14:creationId xmlns:p14="http://schemas.microsoft.com/office/powerpoint/2010/main" val="360722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data types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Simple Type: An element with only text nodes and no child elements or attributes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800" dirty="0"/>
              <a:t>Complex Type: All other cases</a:t>
            </a:r>
          </a:p>
        </p:txBody>
      </p:sp>
    </p:spTree>
    <p:extLst>
      <p:ext uri="{BB962C8B-B14F-4D97-AF65-F5344CB8AC3E}">
        <p14:creationId xmlns:p14="http://schemas.microsoft.com/office/powerpoint/2010/main" val="18287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built-in types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66449" y="6202791"/>
            <a:ext cx="59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https://www.w3.org/TR/xmlschema-2/#built-in-datatypes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494581" y="1101635"/>
            <a:ext cx="1075426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ru-RU" dirty="0"/>
              <a:t>XML Schema has a lot of built-in data types. The most common types are: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54545"/>
              </p:ext>
            </p:extLst>
          </p:nvPr>
        </p:nvGraphicFramePr>
        <p:xfrm>
          <a:off x="333555" y="1550755"/>
          <a:ext cx="11665788" cy="451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102"/>
                <a:gridCol w="2700068"/>
                <a:gridCol w="4425350"/>
                <a:gridCol w="3157268"/>
              </a:tblGrid>
              <a:tr h="615648">
                <a:tc>
                  <a:txBody>
                    <a:bodyPr/>
                    <a:lstStyle/>
                    <a:p>
                      <a:r>
                        <a:rPr lang="en-US" dirty="0" smtClean="0"/>
                        <a:t>Declaration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XSD Declaration Example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XML Example</a:t>
                      </a:r>
                      <a:endParaRPr lang="ru-RU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xs:string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string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name=“customer” type=“</a:t>
                      </a:r>
                      <a:r>
                        <a:rPr lang="en-US" sz="1600" dirty="0" err="1" smtClean="0"/>
                        <a:t>xs:string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&lt;customer&gt;John Smith&lt;/customer&gt;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decimal value (floating, unsigned, signed, integer, etc.)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xs:decimal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&lt;prize&gt;999.50&lt;/prize&gt;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integer value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name=“prize” type=“</a:t>
                      </a:r>
                      <a:r>
                        <a:rPr lang="en-US" sz="1600" dirty="0" err="1" smtClean="0"/>
                        <a:t>xs:integer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&lt;prize&gt;999&lt;/prize&gt;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	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 </a:t>
                      </a:r>
                      <a:r>
                        <a:rPr lang="en-US" sz="1600" dirty="0" err="1" smtClean="0"/>
                        <a:t>boolean</a:t>
                      </a:r>
                      <a:r>
                        <a:rPr lang="en-US" sz="1600" dirty="0" smtClean="0"/>
                        <a:t> value; true or false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xs:attribute</a:t>
                      </a:r>
                      <a:r>
                        <a:rPr lang="en-US" sz="1600" dirty="0" smtClean="0"/>
                        <a:t> name=“disabled” type=“</a:t>
                      </a:r>
                      <a:r>
                        <a:rPr lang="en-US" sz="1600" dirty="0" err="1" smtClean="0"/>
                        <a:t>xs:boolean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&lt;prize disabled=“true”&gt;999&lt;/prize&gt; </a:t>
                      </a:r>
                      <a:endParaRPr lang="ru-RU" sz="1600" dirty="0" smtClean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date; specified in the following form “YYYY-MM-DD”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xs:date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&lt;start&gt;2002-09-24&lt;/start&gt;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615648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	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 specify a time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&lt;</a:t>
                      </a:r>
                      <a:r>
                        <a:rPr lang="en-US" sz="1600" dirty="0" err="1" smtClean="0"/>
                        <a:t>xs:element</a:t>
                      </a:r>
                      <a:r>
                        <a:rPr lang="en-US" sz="1600" dirty="0" smtClean="0"/>
                        <a:t> name=“start” type=“</a:t>
                      </a:r>
                      <a:r>
                        <a:rPr lang="en-US" sz="1600" dirty="0" err="1" smtClean="0"/>
                        <a:t>xs:time</a:t>
                      </a:r>
                      <a:r>
                        <a:rPr lang="en-US" sz="1600" dirty="0" smtClean="0"/>
                        <a:t>”/&gt;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&lt;start&gt;09:00:00&lt;/start&gt; </a:t>
                      </a:r>
                      <a:endParaRPr lang="ru-RU" sz="1600" dirty="0" smtClean="0"/>
                    </a:p>
                    <a:p>
                      <a:endParaRPr lang="ru-RU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simple type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071" y="1130060"/>
            <a:ext cx="11569193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:pattern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="((25[0-5]|2[0-4][0-9]|[01]?[0-9][0-9]?)\.){3}(25[0-5]|2[0-4][0-9]|[01]?[0-9][0-9]?)"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:enumeration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:restriction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:simpleType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="ipv4_address"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="IPv4Address"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071" y="541588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&lt;</a:t>
            </a:r>
            <a:r>
              <a:rPr lang="ru-RU" sz="1400" dirty="0" err="1" smtClean="0"/>
              <a:t>type</a:t>
            </a:r>
            <a:r>
              <a:rPr lang="ru-RU" sz="1400" dirty="0" smtClean="0"/>
              <a:t>&gt;</a:t>
            </a:r>
            <a:r>
              <a:rPr lang="en-US" sz="1400" dirty="0" smtClean="0"/>
              <a:t>IP</a:t>
            </a:r>
            <a:r>
              <a:rPr lang="ru-RU" sz="1400" dirty="0" smtClean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--------&gt;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</a:t>
            </a:r>
            <a:r>
              <a:rPr lang="ru-RU" sz="1400" dirty="0" err="1" smtClean="0"/>
              <a:t>type</a:t>
            </a:r>
            <a:r>
              <a:rPr lang="ru-RU" sz="1400" dirty="0" smtClean="0"/>
              <a:t>&gt;</a:t>
            </a:r>
            <a:r>
              <a:rPr lang="en-US" sz="1400" dirty="0" smtClean="0"/>
              <a:t>TCP</a:t>
            </a:r>
            <a:r>
              <a:rPr lang="ru-RU" sz="1400" dirty="0" smtClean="0"/>
              <a:t>&lt;/</a:t>
            </a:r>
            <a:r>
              <a:rPr lang="ru-RU" sz="1400" dirty="0" err="1"/>
              <a:t>type</a:t>
            </a:r>
            <a:r>
              <a:rPr lang="ru-RU" sz="1400" dirty="0"/>
              <a:t>&gt;                 --------&gt; </a:t>
            </a:r>
            <a:r>
              <a:rPr lang="ru-RU" sz="1400" dirty="0" err="1"/>
              <a:t>invalid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&lt;ipv4_address&gt;1.0.0.0&lt;/ipv4_address&gt;    ----&gt; </a:t>
            </a:r>
            <a:r>
              <a:rPr lang="ru-RU" sz="1400" dirty="0" err="1"/>
              <a:t>valid</a:t>
            </a:r>
            <a:endParaRPr lang="ru-RU" sz="1400" dirty="0"/>
          </a:p>
          <a:p>
            <a:r>
              <a:rPr lang="ru-RU" sz="1400" dirty="0"/>
              <a:t>&lt;ipv4_address&gt;1:0:0:0&lt;/ipv4_address&gt;    ----&gt; </a:t>
            </a:r>
            <a:r>
              <a:rPr lang="ru-RU" sz="1400" dirty="0" err="1"/>
              <a:t>invalid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49071" y="4965745"/>
            <a:ext cx="926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type may have restrictions to restrict element content by some limited number of values.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complex type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48573" y="1121787"/>
            <a:ext cx="10709983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unbounded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:any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="http://www.ericsson.se/jcat/ebs/properties/access"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processContents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def:ServerUsage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:element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tftpboot_root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def:PathFile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minOccurs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="0"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:sequence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:complexType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48573" y="3274234"/>
            <a:ext cx="11300604" cy="456272"/>
          </a:xfrm>
        </p:spPr>
        <p:txBody>
          <a:bodyPr/>
          <a:lstStyle/>
          <a:p>
            <a:r>
              <a:rPr lang="en-US" dirty="0" smtClean="0"/>
              <a:t>Complex element may have restrictions. For example by type or by count.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48573" y="3851628"/>
            <a:ext cx="110935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minOccurs</a:t>
            </a:r>
            <a:r>
              <a:rPr lang="ru-RU" dirty="0"/>
              <a:t>="0" </a:t>
            </a:r>
            <a:r>
              <a:rPr lang="ru-RU" dirty="0" err="1"/>
              <a:t>means</a:t>
            </a:r>
            <a:r>
              <a:rPr lang="ru-RU" dirty="0"/>
              <a:t> </a:t>
            </a:r>
            <a:r>
              <a:rPr lang="ru-RU" dirty="0" err="1"/>
              <a:t>occurrence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tftp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 smtClean="0"/>
              <a:t>optional</a:t>
            </a:r>
            <a:endParaRPr lang="en-US" dirty="0" smtClean="0"/>
          </a:p>
          <a:p>
            <a:r>
              <a:rPr lang="en-US" dirty="0" err="1"/>
              <a:t>maxOccurs</a:t>
            </a:r>
            <a:r>
              <a:rPr lang="en-US" dirty="0"/>
              <a:t>="unbounded" </a:t>
            </a:r>
            <a:r>
              <a:rPr lang="ru-RU" dirty="0" err="1" smtClean="0"/>
              <a:t>means</a:t>
            </a:r>
            <a:r>
              <a:rPr lang="ru-RU" dirty="0" smtClean="0"/>
              <a:t> </a:t>
            </a:r>
            <a:r>
              <a:rPr lang="ru-RU" dirty="0" err="1" smtClean="0"/>
              <a:t>tftp</a:t>
            </a:r>
            <a:r>
              <a:rPr lang="ru-RU" dirty="0" smtClean="0"/>
              <a:t> </a:t>
            </a:r>
            <a:r>
              <a:rPr lang="en-US" dirty="0" smtClean="0"/>
              <a:t>may appear any times</a:t>
            </a:r>
          </a:p>
          <a:p>
            <a:endParaRPr lang="en-US" dirty="0"/>
          </a:p>
          <a:p>
            <a:r>
              <a:rPr lang="ru-RU" dirty="0" err="1"/>
              <a:t>xs:sequence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order</a:t>
            </a:r>
            <a:r>
              <a:rPr lang="ru-RU" dirty="0"/>
              <a:t> </a:t>
            </a:r>
            <a:r>
              <a:rPr lang="ru-RU" dirty="0" err="1"/>
              <a:t>indicators</a:t>
            </a:r>
            <a:endParaRPr lang="ru-RU" dirty="0"/>
          </a:p>
          <a:p>
            <a:r>
              <a:rPr lang="ru-RU" dirty="0" smtClean="0"/>
              <a:t>    </a:t>
            </a:r>
            <a:r>
              <a:rPr lang="ru-RU" dirty="0" err="1"/>
              <a:t>all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any</a:t>
            </a:r>
            <a:r>
              <a:rPr lang="ru-RU" dirty="0"/>
              <a:t> </a:t>
            </a:r>
            <a:r>
              <a:rPr lang="ru-RU" dirty="0" err="1" smtClean="0"/>
              <a:t>order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choice</a:t>
            </a:r>
            <a:r>
              <a:rPr lang="ru-RU" dirty="0"/>
              <a:t>: </a:t>
            </a:r>
            <a:r>
              <a:rPr lang="ru-RU" dirty="0" err="1"/>
              <a:t>either</a:t>
            </a:r>
            <a:r>
              <a:rPr lang="ru-RU" dirty="0"/>
              <a:t> </a:t>
            </a:r>
            <a:r>
              <a:rPr lang="ru-RU" dirty="0" err="1"/>
              <a:t>one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</a:t>
            </a:r>
            <a:r>
              <a:rPr lang="ru-RU" dirty="0"/>
              <a:t> </a:t>
            </a:r>
            <a:r>
              <a:rPr lang="ru-RU" dirty="0" err="1"/>
              <a:t>or</a:t>
            </a:r>
            <a:r>
              <a:rPr lang="ru-RU" dirty="0"/>
              <a:t> </a:t>
            </a:r>
            <a:r>
              <a:rPr lang="ru-RU" dirty="0" err="1"/>
              <a:t>another</a:t>
            </a:r>
            <a:r>
              <a:rPr lang="ru-RU" dirty="0"/>
              <a:t> </a:t>
            </a:r>
            <a:r>
              <a:rPr lang="ru-RU" dirty="0" err="1"/>
              <a:t>can</a:t>
            </a:r>
            <a:r>
              <a:rPr lang="ru-RU" dirty="0"/>
              <a:t> </a:t>
            </a:r>
            <a:r>
              <a:rPr lang="ru-RU" dirty="0" err="1"/>
              <a:t>occur</a:t>
            </a:r>
            <a:endParaRPr lang="ru-RU" dirty="0"/>
          </a:p>
          <a:p>
            <a:r>
              <a:rPr lang="ru-RU" dirty="0"/>
              <a:t>    </a:t>
            </a:r>
            <a:r>
              <a:rPr lang="ru-RU" dirty="0" err="1"/>
              <a:t>sequence</a:t>
            </a:r>
            <a:r>
              <a:rPr lang="ru-RU" dirty="0"/>
              <a:t>: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child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 </a:t>
            </a:r>
            <a:r>
              <a:rPr lang="ru-RU" dirty="0" err="1"/>
              <a:t>must</a:t>
            </a:r>
            <a:r>
              <a:rPr lang="ru-RU" dirty="0"/>
              <a:t> </a:t>
            </a:r>
            <a:r>
              <a:rPr lang="ru-RU" dirty="0" err="1"/>
              <a:t>appear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a </a:t>
            </a:r>
            <a:r>
              <a:rPr lang="ru-RU" dirty="0" err="1"/>
              <a:t>specific</a:t>
            </a:r>
            <a:r>
              <a:rPr lang="ru-RU" dirty="0"/>
              <a:t> </a:t>
            </a:r>
            <a:r>
              <a:rPr lang="ru-RU" dirty="0" err="1" smtClean="0"/>
              <a:t>order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The &lt;any&gt; element enables us to extend the XML document with elements not specified by the schema.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76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XSD</a:t>
            </a:r>
            <a:r>
              <a:rPr lang="ru-RU" dirty="0" smtClean="0"/>
              <a:t> </a:t>
            </a:r>
            <a:r>
              <a:rPr lang="en-US" dirty="0" smtClean="0"/>
              <a:t>namespaces</a:t>
            </a:r>
            <a:endParaRPr lang="ru-R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15991" y="2650066"/>
            <a:ext cx="11110823" cy="3707601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/>
              <a:t>xmlns:xxx</a:t>
            </a:r>
            <a:r>
              <a:rPr lang="en-US" altLang="ru-RU" sz="2000" dirty="0"/>
              <a:t> defines XML namespace to be used in this schema and the schema in the namespace is used as "</a:t>
            </a:r>
            <a:r>
              <a:rPr lang="en-US" altLang="ru-RU" sz="2000" dirty="0" err="1"/>
              <a:t>xxx:SchemaName</a:t>
            </a:r>
            <a:r>
              <a:rPr lang="en-US" altLang="ru-RU" sz="2000" dirty="0"/>
              <a:t>".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smtClean="0"/>
              <a:t>http</a:t>
            </a:r>
            <a:r>
              <a:rPr lang="en-US" altLang="ru-RU" sz="2000" dirty="0"/>
              <a:t>://www.w3.org/2001/XMLSchema specifies that the elements and data types that come from the "" namespace should be prefixedhttp://www.w3.org/2001/XMLSchema with </a:t>
            </a:r>
            <a:r>
              <a:rPr lang="en-US" altLang="ru-RU" sz="2000" dirty="0" err="1"/>
              <a:t>xs</a:t>
            </a:r>
            <a:r>
              <a:rPr lang="en-US" altLang="ru-RU" sz="2000" dirty="0"/>
              <a:t>:.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targetNamespace</a:t>
            </a:r>
            <a:r>
              <a:rPr lang="en-US" altLang="ru-RU" sz="2000" dirty="0"/>
              <a:t>: the elements defined by this schema come from the "" namespace. No </a:t>
            </a:r>
            <a:r>
              <a:rPr lang="en-US" altLang="ru-RU" sz="2000" dirty="0" smtClean="0"/>
              <a:t>prefix </a:t>
            </a:r>
            <a:r>
              <a:rPr lang="ru-RU" altLang="ru-RU" sz="2000" dirty="0" smtClean="0">
                <a:cs typeface="Courier New" panose="02070309020205020404" pitchFamily="49" charset="0"/>
              </a:rPr>
              <a:t>"</a:t>
            </a:r>
            <a:r>
              <a:rPr lang="ru-RU" altLang="ru-RU" sz="2000" dirty="0">
                <a:cs typeface="Courier New" panose="02070309020205020404" pitchFamily="49" charset="0"/>
              </a:rPr>
              <a:t>http://www.mera.com/lessons/bsp/properties"</a:t>
            </a:r>
            <a: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ru-RU" altLang="ru-RU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ru-RU" sz="2000" dirty="0" smtClean="0"/>
              <a:t>is </a:t>
            </a:r>
            <a:r>
              <a:rPr lang="en-US" altLang="ru-RU" sz="2000" dirty="0"/>
              <a:t>required to be used.</a:t>
            </a:r>
          </a:p>
          <a:p>
            <a:pPr marL="457200" indent="-4572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ru-RU" sz="2000" dirty="0" err="1" smtClean="0"/>
              <a:t>xmlns</a:t>
            </a:r>
            <a:r>
              <a:rPr lang="en-US" altLang="ru-RU" sz="2000" dirty="0"/>
              <a:t>: the default namespace is </a:t>
            </a:r>
            <a:r>
              <a:rPr lang="ru-RU" altLang="ru-RU" sz="2000" dirty="0">
                <a:cs typeface="Courier New" panose="02070309020205020404" pitchFamily="49" charset="0"/>
              </a:rPr>
              <a:t>"http://www.mera.com/lessons/bsp/properties"</a:t>
            </a:r>
            <a:endParaRPr lang="en-US" altLang="ru-RU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14867" y="1184758"/>
            <a:ext cx="781015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:schema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="http://www.w3.org/2001/XMLSchema" </a:t>
            </a:r>
            <a:endParaRPr kumimoji="0" lang="en-US" altLang="ru-RU" sz="14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4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targetNamespace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="http://www.mera.com/lessons/bsp/definitions"</a:t>
            </a:r>
            <a:b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="http://www.mera.com/lessons/bsp/properties"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XML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124" y="1251181"/>
            <a:ext cx="11110823" cy="4886354"/>
          </a:xfrm>
        </p:spPr>
        <p:txBody>
          <a:bodyPr>
            <a:normAutofit fontScale="92500" lnSpcReduction="10000"/>
          </a:bodyPr>
          <a:lstStyle/>
          <a:p>
            <a:r>
              <a:rPr lang="en-US" altLang="ru-RU" b="1" dirty="0" smtClean="0"/>
              <a:t>XML is a meta markup language for text documents / textual data</a:t>
            </a:r>
          </a:p>
          <a:p>
            <a:endParaRPr lang="en-US" altLang="ru-RU" b="1" dirty="0"/>
          </a:p>
          <a:p>
            <a:pPr algn="l"/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&lt;article&gt;</a:t>
            </a:r>
          </a:p>
          <a:p>
            <a:pPr algn="l"/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&lt;author&gt;Gerhard </a:t>
            </a:r>
            <a:r>
              <a:rPr lang="en-US" altLang="ru-R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Weikum</a:t>
            </a:r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&lt;/author&gt;</a:t>
            </a:r>
          </a:p>
          <a:p>
            <a:pPr algn="l"/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&lt;title&gt;The Web in 10 Years&lt;/title&gt;</a:t>
            </a:r>
          </a:p>
          <a:p>
            <a:pPr algn="l"/>
            <a:r>
              <a:rPr lang="en-US" alt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&lt;/article&gt;</a:t>
            </a:r>
          </a:p>
          <a:p>
            <a:pPr algn="l"/>
            <a:endParaRPr lang="en-US" alt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Easy to understand for human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Very expressive (semantics along with the 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Well structured, easy to read and write from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algn="l"/>
            <a:r>
              <a:rPr lang="de-DE" altLang="ru-RU" dirty="0" smtClean="0"/>
              <a:t>The </a:t>
            </a:r>
            <a:r>
              <a:rPr lang="de-DE" altLang="ru-RU" dirty="0" err="1" smtClean="0"/>
              <a:t>actual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benefit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using</a:t>
            </a:r>
            <a:r>
              <a:rPr lang="de-DE" altLang="ru-RU" dirty="0" smtClean="0"/>
              <a:t> XML </a:t>
            </a:r>
            <a:r>
              <a:rPr lang="de-DE" altLang="ru-RU" dirty="0" err="1" smtClean="0"/>
              <a:t>highly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depends</a:t>
            </a:r>
            <a:r>
              <a:rPr lang="de-DE" altLang="ru-RU" dirty="0" smtClean="0"/>
              <a:t> on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design </a:t>
            </a:r>
            <a:r>
              <a:rPr lang="de-DE" altLang="ru-RU" dirty="0" err="1" smtClean="0"/>
              <a:t>of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the</a:t>
            </a:r>
            <a:r>
              <a:rPr lang="de-DE" altLang="ru-RU" dirty="0" smtClean="0"/>
              <a:t> </a:t>
            </a:r>
            <a:r>
              <a:rPr lang="de-DE" altLang="ru-RU" dirty="0" err="1" smtClean="0"/>
              <a:t>application</a:t>
            </a:r>
            <a:r>
              <a:rPr lang="de-DE" altLang="ru-RU" dirty="0" smtClean="0"/>
              <a:t>.</a:t>
            </a:r>
          </a:p>
          <a:p>
            <a:pPr algn="l"/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46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to read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473" y="5692984"/>
            <a:ext cx="11163927" cy="6740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2"/>
              </a:rPr>
              <a:t>https://www.google.com/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3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3"/>
              </a:rPr>
              <a:t>www.w3schools.com/xml/default.asp</a:t>
            </a:r>
            <a:endParaRPr lang="en-US" altLang="ru-RU" sz="14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400" dirty="0">
                <a:latin typeface="Arial" panose="020B0604020202020204" pitchFamily="34" charset="0"/>
                <a:hlinkClick r:id="rId4"/>
              </a:rPr>
              <a:t>https://</a:t>
            </a:r>
            <a:r>
              <a:rPr lang="en-US" altLang="ru-RU" sz="1400" dirty="0" smtClean="0">
                <a:latin typeface="Arial" panose="020B0604020202020204" pitchFamily="34" charset="0"/>
                <a:hlinkClick r:id="rId4"/>
              </a:rPr>
              <a:t>www.w3schools.com/xml/schema_intro.asp</a:t>
            </a:r>
            <a:endParaRPr lang="en-US" altLang="ru-RU" sz="1400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408" y="1484786"/>
            <a:ext cx="2349319" cy="35283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403" r="2857" b="2805"/>
          <a:stretch/>
        </p:blipFill>
        <p:spPr>
          <a:xfrm>
            <a:off x="1991544" y="1484785"/>
            <a:ext cx="237626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standard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b="1" dirty="0" smtClean="0">
                <a:hlinkClick r:id="rId2"/>
              </a:rPr>
              <a:t>https://www.w3.org/TR/xml/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val="16472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Any XML document contains:</a:t>
            </a:r>
            <a:endParaRPr lang="en-US" sz="28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Elements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Metadata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75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document content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r>
              <a:rPr lang="en-US" altLang="ru-RU" sz="2800" b="1" dirty="0" smtClean="0"/>
              <a:t>XML is a tree. Example:</a:t>
            </a:r>
            <a:endParaRPr lang="en-US" sz="2800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2402521"/>
            <a:ext cx="8004152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right_bridge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&gt;10.34.14.209&lt;/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next_hop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tagged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&gt;3013&lt;/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&gt;0-26:GE4&lt;/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&gt;0-28:GE4&lt;/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right_additional_port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ip_v4_ip_left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&gt;10.34.14.221/28&lt;/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ip_v4_ip_right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&lt;!--&lt;ip_v4_ip_right&gt;10.34.45.196/27&lt;/ip_v4_ip_right&gt;--&gt;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vrrp_session_ip_v4</a:t>
            </a:r>
            <a:r>
              <a:rPr kumimoji="0" lang="en-US" altLang="ru-RU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ecim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5" idx="1"/>
          </p:cNvCxnSpPr>
          <p:nvPr/>
        </p:nvCxnSpPr>
        <p:spPr>
          <a:xfrm flipH="1">
            <a:off x="2599718" y="2265190"/>
            <a:ext cx="1133333" cy="63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 flipV="1">
            <a:off x="2599718" y="5563170"/>
            <a:ext cx="1075242" cy="549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3051" y="2080524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tag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674960" y="5927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 tag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032876" y="1552457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element tag</a:t>
            </a:r>
            <a:endParaRPr lang="ru-RU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1921789"/>
            <a:ext cx="483079" cy="58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38866" y="2694908"/>
            <a:ext cx="9887947" cy="2987992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244145" y="2881222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</a:t>
            </a:r>
            <a:endParaRPr lang="ru-RU" dirty="0"/>
          </a:p>
        </p:txBody>
      </p:sp>
      <p:sp>
        <p:nvSpPr>
          <p:cNvPr id="24" name="Rectangle 23"/>
          <p:cNvSpPr/>
          <p:nvPr/>
        </p:nvSpPr>
        <p:spPr>
          <a:xfrm>
            <a:off x="2404533" y="2881222"/>
            <a:ext cx="7645242" cy="259655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8309535" y="3083140"/>
            <a:ext cx="189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ru-RU" dirty="0"/>
          </a:p>
        </p:txBody>
      </p:sp>
      <p:cxnSp>
        <p:nvCxnSpPr>
          <p:cNvPr id="26" name="Straight Arrow Connector 25"/>
          <p:cNvCxnSpPr>
            <a:stCxn id="31" idx="1"/>
          </p:cNvCxnSpPr>
          <p:nvPr/>
        </p:nvCxnSpPr>
        <p:spPr>
          <a:xfrm flipH="1">
            <a:off x="4574733" y="2398181"/>
            <a:ext cx="2719178" cy="152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93911" y="2075015"/>
            <a:ext cx="2234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with name and value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815534" y="5941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Comment</a:t>
            </a:r>
            <a:endParaRPr lang="ru-RU" dirty="0"/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 flipV="1">
            <a:off x="6331789" y="5018689"/>
            <a:ext cx="1483745" cy="110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67328" y="5941951"/>
            <a:ext cx="2234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Empty element</a:t>
            </a:r>
            <a:endParaRPr lang="ru-RU" dirty="0"/>
          </a:p>
        </p:txBody>
      </p:sp>
      <p:cxnSp>
        <p:nvCxnSpPr>
          <p:cNvPr id="27" name="Straight Arrow Connector 26"/>
          <p:cNvCxnSpPr>
            <a:stCxn id="20" idx="1"/>
          </p:cNvCxnSpPr>
          <p:nvPr/>
        </p:nvCxnSpPr>
        <p:spPr>
          <a:xfrm flipH="1" flipV="1">
            <a:off x="4250267" y="4546033"/>
            <a:ext cx="917061" cy="158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57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escaped characters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Some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special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escaped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using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entities</a:t>
            </a:r>
            <a:r>
              <a:rPr lang="de-DE" altLang="ru-RU" sz="2800" b="1" dirty="0" smtClean="0"/>
              <a:t>:</a:t>
            </a:r>
            <a:br>
              <a:rPr lang="de-DE" altLang="ru-RU" sz="2800" b="1" dirty="0" smtClean="0"/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amp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quot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  →  &amp;</a:t>
            </a:r>
            <a:r>
              <a:rPr lang="de-DE" altLang="ru-R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apos</a:t>
            </a:r>
            <a:r>
              <a:rPr lang="de-DE" altLang="ru-R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34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Well formed XML document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5991" y="1471314"/>
            <a:ext cx="11110823" cy="4886354"/>
          </a:xfrm>
        </p:spPr>
        <p:txBody>
          <a:bodyPr>
            <a:normAutofit/>
          </a:bodyPr>
          <a:lstStyle/>
          <a:p>
            <a:pPr algn="l"/>
            <a:r>
              <a:rPr lang="de-DE" altLang="ru-RU" sz="2800" dirty="0" smtClean="0"/>
              <a:t>A </a:t>
            </a:r>
            <a:r>
              <a:rPr lang="de-DE" altLang="ru-RU" sz="2800" b="1" dirty="0" smtClean="0"/>
              <a:t>well-</a:t>
            </a:r>
            <a:r>
              <a:rPr lang="de-DE" altLang="ru-RU" sz="2800" b="1" dirty="0" err="1" smtClean="0"/>
              <a:t>formed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document</a:t>
            </a:r>
            <a:r>
              <a:rPr lang="de-DE" altLang="ru-RU" sz="2800" dirty="0" smtClean="0"/>
              <a:t> must follow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rules</a:t>
            </a:r>
            <a:r>
              <a:rPr lang="de-DE" altLang="ru-RU" sz="28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Every </a:t>
            </a:r>
            <a:r>
              <a:rPr lang="de-DE" altLang="ru-RU" sz="2800" dirty="0" err="1" smtClean="0"/>
              <a:t>start</a:t>
            </a:r>
            <a:r>
              <a:rPr lang="de-DE" altLang="ru-RU" sz="2800" dirty="0" smtClean="0"/>
              <a:t> tag </a:t>
            </a:r>
            <a:r>
              <a:rPr lang="de-DE" altLang="ru-RU" sz="2800" dirty="0" err="1" smtClean="0"/>
              <a:t>has</a:t>
            </a:r>
            <a:r>
              <a:rPr lang="de-DE" altLang="ru-RU" sz="2800" dirty="0" smtClean="0"/>
              <a:t> a </a:t>
            </a:r>
            <a:r>
              <a:rPr lang="de-DE" altLang="ru-RU" sz="2800" dirty="0" err="1" smtClean="0"/>
              <a:t>matching</a:t>
            </a:r>
            <a:r>
              <a:rPr lang="de-DE" altLang="ru-RU" sz="2800" dirty="0" smtClean="0"/>
              <a:t> end tag.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Elements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nest</a:t>
            </a:r>
            <a:r>
              <a:rPr lang="de-DE" altLang="ru-RU" sz="2800" dirty="0" smtClean="0"/>
              <a:t>, but must not </a:t>
            </a:r>
            <a:r>
              <a:rPr lang="de-DE" altLang="ru-RU" sz="2800" dirty="0" err="1" smtClean="0"/>
              <a:t>overlap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There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exactly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one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root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Attribute </a:t>
            </a:r>
            <a:r>
              <a:rPr lang="de-DE" altLang="ru-RU" sz="2800" dirty="0" err="1" smtClean="0"/>
              <a:t>values</a:t>
            </a:r>
            <a:r>
              <a:rPr lang="de-DE" altLang="ru-RU" sz="2800" dirty="0" smtClean="0"/>
              <a:t> must </a:t>
            </a:r>
            <a:r>
              <a:rPr lang="de-DE" altLang="ru-RU" sz="2800" dirty="0" err="1" smtClean="0"/>
              <a:t>be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quoted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An </a:t>
            </a:r>
            <a:r>
              <a:rPr lang="de-DE" altLang="ru-RU" sz="2800" dirty="0" err="1" smtClean="0"/>
              <a:t>element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have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two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attributes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with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the</a:t>
            </a:r>
            <a:r>
              <a:rPr lang="de-DE" altLang="ru-RU" sz="2800" dirty="0" smtClean="0"/>
              <a:t> same </a:t>
            </a:r>
            <a:r>
              <a:rPr lang="de-DE" altLang="ru-RU" sz="2800" dirty="0" err="1" smtClean="0"/>
              <a:t>name</a:t>
            </a:r>
            <a:r>
              <a:rPr lang="de-DE" altLang="ru-RU" sz="28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smtClean="0"/>
              <a:t>Comments </a:t>
            </a:r>
            <a:r>
              <a:rPr lang="de-DE" altLang="ru-RU" sz="2800" dirty="0" err="1" smtClean="0"/>
              <a:t>and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processing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instructions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not </a:t>
            </a:r>
            <a:r>
              <a:rPr lang="de-DE" altLang="ru-RU" sz="2800" dirty="0" err="1" smtClean="0"/>
              <a:t>appear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tags.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altLang="ru-RU" sz="2800" dirty="0" err="1" smtClean="0"/>
              <a:t>No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unescaped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&lt;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or</a:t>
            </a:r>
            <a:r>
              <a:rPr lang="de-DE" altLang="ru-RU" sz="2800" dirty="0" smtClean="0"/>
              <a:t> </a:t>
            </a:r>
            <a:r>
              <a:rPr lang="de-DE" altLang="ru-RU" sz="2000" b="1" dirty="0" smtClean="0">
                <a:latin typeface="Courier New" panose="02070309020205020404" pitchFamily="49" charset="0"/>
              </a:rPr>
              <a:t>&amp;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signs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may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occur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inside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character</a:t>
            </a:r>
            <a:r>
              <a:rPr lang="de-DE" altLang="ru-RU" sz="2800" dirty="0" smtClean="0"/>
              <a:t> </a:t>
            </a:r>
            <a:r>
              <a:rPr lang="de-DE" altLang="ru-RU" sz="2800" dirty="0" err="1" smtClean="0"/>
              <a:t>data</a:t>
            </a:r>
            <a:r>
              <a:rPr lang="de-DE" altLang="ru-RU" sz="28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3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24000" y="1334549"/>
            <a:ext cx="337331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namespaces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713115" y="4178685"/>
            <a:ext cx="114788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altLang="ru-RU" sz="2400" dirty="0" err="1" smtClean="0"/>
              <a:t>Semantics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of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the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description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element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is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ambigous</a:t>
            </a:r>
            <a:r>
              <a:rPr lang="de-DE" altLang="ru-RU" sz="2400" dirty="0" smtClean="0"/>
              <a:t>. Content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defined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differently</a:t>
            </a:r>
            <a:r>
              <a:rPr lang="de-DE" altLang="ru-RU" sz="2400" dirty="0" smtClean="0"/>
              <a:t>. </a:t>
            </a:r>
            <a:r>
              <a:rPr lang="de-DE" altLang="ru-RU" sz="2400" dirty="0" err="1" smtClean="0"/>
              <a:t>Renaming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may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be</a:t>
            </a:r>
            <a:r>
              <a:rPr lang="de-DE" altLang="ru-RU" sz="2400" dirty="0" smtClean="0"/>
              <a:t> </a:t>
            </a:r>
            <a:r>
              <a:rPr lang="de-DE" altLang="ru-RU" sz="2400" dirty="0" err="1" smtClean="0"/>
              <a:t>impossible</a:t>
            </a:r>
            <a:r>
              <a:rPr lang="de-DE" altLang="ru-RU" sz="2400" dirty="0" smtClean="0"/>
              <a:t> (</a:t>
            </a:r>
            <a:r>
              <a:rPr lang="de-DE" altLang="ru-RU" sz="2400" dirty="0" err="1" smtClean="0"/>
              <a:t>standards</a:t>
            </a:r>
            <a:r>
              <a:rPr lang="de-DE" altLang="ru-RU" sz="2400" dirty="0" smtClean="0"/>
              <a:t>!)</a:t>
            </a:r>
          </a:p>
          <a:p>
            <a:pPr>
              <a:spcBef>
                <a:spcPct val="50000"/>
              </a:spcBef>
            </a:pPr>
            <a:r>
              <a:rPr lang="de-DE" altLang="ru-RU" sz="2400" dirty="0" smtClean="0">
                <a:sym typeface="Symbol" panose="05050102010706020507" pitchFamily="18" charset="2"/>
              </a:rPr>
              <a:t>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Disambiguation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of</a:t>
            </a:r>
            <a:r>
              <a:rPr lang="de-DE" altLang="ru-RU" sz="2400" dirty="0" smtClean="0">
                <a:sym typeface="Symbol" panose="05050102010706020507" pitchFamily="18" charset="2"/>
              </a:rPr>
              <a:t> separate XML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applications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using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unique</a:t>
            </a:r>
            <a:r>
              <a:rPr lang="de-DE" altLang="ru-RU" sz="2400" dirty="0" smtClean="0">
                <a:sym typeface="Symbol" panose="05050102010706020507" pitchFamily="18" charset="2"/>
              </a:rPr>
              <a:t> </a:t>
            </a:r>
            <a:r>
              <a:rPr lang="de-DE" altLang="ru-RU" sz="2400" dirty="0" err="1" smtClean="0">
                <a:sym typeface="Symbol" panose="05050102010706020507" pitchFamily="18" charset="2"/>
              </a:rPr>
              <a:t>prefixes</a:t>
            </a:r>
            <a:endParaRPr lang="de-DE" altLang="ru-RU" sz="2400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50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44393"/>
            <a:ext cx="9144000" cy="5856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XML namespace definition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58266" y="1594560"/>
            <a:ext cx="845616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:address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kumimoji="0" lang="en-US" altLang="ru-RU" b="1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ru-RU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"http://www.mera.com/te/tranings/xml"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8361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URI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352692" y="2100199"/>
            <a:ext cx="1037492" cy="888023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11116" y="2988223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Prefix as abbreviation of URI</a:t>
            </a:r>
            <a:endParaRPr lang="ru-RU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11116" y="1963893"/>
            <a:ext cx="512884" cy="1024330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24000" y="1963893"/>
            <a:ext cx="1852246" cy="1024329"/>
          </a:xfrm>
          <a:prstGeom prst="straightConnector1">
            <a:avLst/>
          </a:prstGeom>
          <a:ln w="31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25461" y="2988222"/>
            <a:ext cx="361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Namespace declaration</a:t>
            </a:r>
            <a:endParaRPr lang="ru-RU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2817935" y="1963892"/>
            <a:ext cx="2501411" cy="102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890</Words>
  <Application>Microsoft Office PowerPoint</Application>
  <PresentationFormat>Widescreen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Symbol</vt:lpstr>
      <vt:lpstr>Office Theme</vt:lpstr>
      <vt:lpstr>XML</vt:lpstr>
      <vt:lpstr>What is XML</vt:lpstr>
      <vt:lpstr>XML standard</vt:lpstr>
      <vt:lpstr>XML document content</vt:lpstr>
      <vt:lpstr>XML document content</vt:lpstr>
      <vt:lpstr>XML escaped characters</vt:lpstr>
      <vt:lpstr>Well formed XML document</vt:lpstr>
      <vt:lpstr>XML namespaces</vt:lpstr>
      <vt:lpstr>XML namespace definition</vt:lpstr>
      <vt:lpstr>XML namespaces</vt:lpstr>
      <vt:lpstr>XML namespace usage</vt:lpstr>
      <vt:lpstr>XML default namespace</vt:lpstr>
      <vt:lpstr>XSD</vt:lpstr>
      <vt:lpstr>XSD determines</vt:lpstr>
      <vt:lpstr>XSD data types</vt:lpstr>
      <vt:lpstr>XSD built-in types</vt:lpstr>
      <vt:lpstr>XSD simple type</vt:lpstr>
      <vt:lpstr>XSD complex type</vt:lpstr>
      <vt:lpstr>XSD namespaces</vt:lpstr>
      <vt:lpstr>What else to read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Martynichev, Alexandr *Tieto*</dc:creator>
  <cp:lastModifiedBy>Martynichev, Alexandr *Tieto*</cp:lastModifiedBy>
  <cp:revision>29</cp:revision>
  <dcterms:created xsi:type="dcterms:W3CDTF">2018-09-23T14:35:50Z</dcterms:created>
  <dcterms:modified xsi:type="dcterms:W3CDTF">2018-10-23T08:49:05Z</dcterms:modified>
</cp:coreProperties>
</file>