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7" r:id="rId22"/>
    <p:sldId id="288" r:id="rId23"/>
    <p:sldId id="286" r:id="rId24"/>
    <p:sldId id="285" r:id="rId25"/>
    <p:sldId id="284" r:id="rId26"/>
    <p:sldId id="289" r:id="rId27"/>
    <p:sldId id="290" r:id="rId28"/>
    <p:sldId id="293" r:id="rId29"/>
    <p:sldId id="294" r:id="rId30"/>
    <p:sldId id="292" r:id="rId31"/>
    <p:sldId id="291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CB61-5FFC-4427-AC4B-18C1C7A7FBDB}" type="datetimeFigureOut">
              <a:rPr lang="tr-TR" smtClean="0"/>
              <a:pPr/>
              <a:t>15.09.2019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038E-6488-4ECA-9F4D-557C157A4D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ÜNİTE 1 MEVSİMLER VE İKLİM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MEVSİMLERİN OLUŞUMU</a:t>
            </a:r>
          </a:p>
          <a:p>
            <a:r>
              <a:rPr lang="tr-TR" dirty="0" smtClean="0"/>
              <a:t>Dünyamızın eğim eksikliği ve güneş etrafındaki dönme hareketi sonucunda mevsimler oluşur.</a:t>
            </a:r>
          </a:p>
          <a:p>
            <a:r>
              <a:rPr lang="tr-TR" dirty="0" smtClean="0"/>
              <a:t>Sonbahar kış ilkbahar ve yaz olmak üzere 4 mevsim bulunur.</a:t>
            </a:r>
          </a:p>
          <a:p>
            <a:r>
              <a:rPr lang="tr-TR" dirty="0" smtClean="0"/>
              <a:t>Dünyamızın  23 derece 27 dakikalık bir eğimle hareket etmektedir. Bu eksen eğikliği mevsimlerin oluşumunda etkilidir.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Oğlak Dönencesi: Güneş ışınlarının öğle vaktinde K.Y.</a:t>
            </a:r>
            <a:r>
              <a:rPr lang="tr-TR" dirty="0" err="1" smtClean="0"/>
              <a:t>K’ye</a:t>
            </a:r>
            <a:r>
              <a:rPr lang="tr-TR" dirty="0" smtClean="0"/>
              <a:t> dik gelir.Bu enleme oğlak dönencesi denir.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Güney yarım kürede</a:t>
            </a:r>
          </a:p>
          <a:p>
            <a:r>
              <a:rPr lang="en-US" dirty="0" err="1" smtClean="0"/>
              <a:t>Yaz</a:t>
            </a:r>
            <a:r>
              <a:rPr lang="tr-TR" dirty="0" smtClean="0"/>
              <a:t> mevsimi yaşanmaya başlar</a:t>
            </a:r>
          </a:p>
          <a:p>
            <a:r>
              <a:rPr lang="tr-TR" dirty="0" smtClean="0"/>
              <a:t>Gündüzleri kısalmaya başlar.</a:t>
            </a:r>
          </a:p>
          <a:p>
            <a:r>
              <a:rPr lang="tr-TR" dirty="0" smtClean="0"/>
              <a:t>Geceleri uzamaya başlar.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  Kuzey Yarım Kürede</a:t>
            </a:r>
          </a:p>
          <a:p>
            <a:pPr>
              <a:buNone/>
            </a:pPr>
            <a:r>
              <a:rPr lang="tr-TR" dirty="0" smtClean="0"/>
              <a:t>Kış mevsimi yaşanmaya  başlar.</a:t>
            </a:r>
          </a:p>
          <a:p>
            <a:pPr>
              <a:buNone/>
            </a:pPr>
            <a:r>
              <a:rPr lang="tr-TR" dirty="0" smtClean="0"/>
              <a:t>Gündüzler uzamaya başlar.</a:t>
            </a:r>
          </a:p>
          <a:p>
            <a:pPr>
              <a:buNone/>
            </a:pPr>
            <a:r>
              <a:rPr lang="tr-TR" dirty="0" smtClean="0"/>
              <a:t>Geceler kısalmaya başlar.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EKİNOKS: Güneş ışınlarının öğle vaktinde Ekvatora dik açı ile düşer.</a:t>
            </a:r>
          </a:p>
          <a:p>
            <a:pPr>
              <a:buNone/>
            </a:pPr>
            <a:r>
              <a:rPr lang="tr-TR" sz="2400" dirty="0" smtClean="0"/>
              <a:t>          Dünyanın her noktasında gece – gündüz eşitliği yaşanır. </a:t>
            </a:r>
          </a:p>
          <a:p>
            <a:pPr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 Öğle vakti ekvatorda düz zeminlerde ve aynı meridyenlerde bulunun tüm noktalarda güneş aynı anda doğup  aynı anda batar.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3 Sağ Ok"/>
          <p:cNvSpPr/>
          <p:nvPr/>
        </p:nvSpPr>
        <p:spPr>
          <a:xfrm>
            <a:off x="714348" y="2500306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        </a:t>
            </a:r>
            <a:endParaRPr lang="tr-TR" dirty="0"/>
          </a:p>
        </p:txBody>
      </p:sp>
      <p:sp>
        <p:nvSpPr>
          <p:cNvPr id="5" name="4 Sağ Ok"/>
          <p:cNvSpPr/>
          <p:nvPr/>
        </p:nvSpPr>
        <p:spPr>
          <a:xfrm>
            <a:off x="642910" y="2928934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         </a:t>
            </a:r>
            <a:endParaRPr lang="tr-TR" dirty="0"/>
          </a:p>
        </p:txBody>
      </p:sp>
      <p:pic>
        <p:nvPicPr>
          <p:cNvPr id="6" name="5 Resim" descr="ekinoks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857628"/>
            <a:ext cx="392909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tr-TR" dirty="0" smtClean="0"/>
              <a:t>Eksen eğikliği nedeniyle Dünyamızın Güneş çevresindeki hareketi sırasında, Güneş ışınları Dünya üzerindeki farklı noktalara farklı açılarla gelir.Böylece farklı açılarla gelen ışın Dünya üzerindeki farklı miktarda ısı bırakır.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Örneğin Güneş ışınlarının dik alan bir bölge ; Güneş ışınlarını eğik alan bir bölgeye göre daha çok ısınır.</a:t>
            </a:r>
          </a:p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 Böylece Güneş ışınlarının geliş açısına ve aydınlanan bölgelere göre aynı anda farklı yarımkürelerde farklı mevsimler yaşanır.</a:t>
            </a:r>
          </a:p>
          <a:p>
            <a:pPr>
              <a:buFont typeface="Arial" charset="0"/>
              <a:buChar char="•"/>
            </a:pP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gÃ¼neÅ Ä±ÅÄ±nlarÄ±nÄ±n kuzey yarÄ±m kÃ¼reye dik gelmesi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5232945" cy="247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142976" y="3857628"/>
            <a:ext cx="7000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* Yengeç dönencesine güneş ışınları daha dik gelir, ısınma fazla sürer.Güneş ışınları daha dar alana yayılır.</a:t>
            </a:r>
          </a:p>
          <a:p>
            <a:r>
              <a:rPr lang="tr-TR" dirty="0"/>
              <a:t> </a:t>
            </a:r>
            <a:r>
              <a:rPr lang="tr-TR" dirty="0" smtClean="0"/>
              <a:t>      * Kuzey kutup bölgesinde ; Güneş ışınları daha eğik gelir, ısınma az olur. Güneş ışınları daha geniş alana yayılır.</a:t>
            </a:r>
          </a:p>
          <a:p>
            <a:r>
              <a:rPr lang="tr-TR" dirty="0"/>
              <a:t> </a:t>
            </a:r>
            <a:r>
              <a:rPr lang="tr-TR" dirty="0" smtClean="0"/>
              <a:t>       * Aynı enerji kaynağı ekvator bölgesini kutup bölgesinden daha yoğun ısıtır. Ancak , Dünyaya Güneş enerjisi miktarı ekvator ve kutup bölgelerinde eşittir.  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GÜNLÜK VE MEVSİMSEL SICAKLIK DEĞİŞİMLERİ</a:t>
            </a:r>
            <a:endParaRPr lang="tr-TR" dirty="0"/>
          </a:p>
        </p:txBody>
      </p:sp>
      <p:pic>
        <p:nvPicPr>
          <p:cNvPr id="4" name="3 İçerik Yer Tutucusu" descr="MEVSÄ°MSEL SICAKLIK DEÄÄ°ÅÄ°MLERÄ°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962944"/>
            <a:ext cx="60769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285852" y="5715016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</a:rPr>
              <a:t>Dünyanın eğik konumu hep aynı yana olduğu için Güneş ışınlarının geliş açısı sıcaklık farklarını ve mevsimleri oluşturur.</a:t>
            </a:r>
            <a:endParaRPr lang="tr-TR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  1-  21 haziran tarihlerinde Güneş ışınları öğle vakti K.Y.K ‘dik olarak dik olarak geldiği bu enleme yengeç dönencesi denir.</a:t>
            </a:r>
          </a:p>
          <a:p>
            <a:pPr>
              <a:buNone/>
            </a:pPr>
            <a:r>
              <a:rPr lang="tr-TR" dirty="0" smtClean="0"/>
              <a:t>Yengeç dönencesi ile ile ilgili aşağıdaki yargılarda hangisi yanlıştır. </a:t>
            </a:r>
          </a:p>
          <a:p>
            <a:pPr marL="514350" indent="-514350">
              <a:buAutoNum type="alphaUcParenR"/>
            </a:pPr>
            <a:r>
              <a:rPr lang="tr-TR" dirty="0" smtClean="0"/>
              <a:t>Kuzey yarımkürede kış yaşanmaya başlar.</a:t>
            </a:r>
          </a:p>
          <a:p>
            <a:pPr marL="514350" indent="-514350">
              <a:buAutoNum type="alphaUcParenR"/>
            </a:pPr>
            <a:r>
              <a:rPr lang="tr-TR" dirty="0" smtClean="0"/>
              <a:t>Kuzey yarım kürede  geceler uzamaya başlar</a:t>
            </a:r>
          </a:p>
          <a:p>
            <a:pPr marL="514350" indent="-514350">
              <a:buAutoNum type="alphaUcParenR"/>
            </a:pPr>
            <a:r>
              <a:rPr lang="tr-TR" dirty="0" smtClean="0"/>
              <a:t>Kuzey yarım kürede gündüzler kısalmaya başlar.</a:t>
            </a:r>
          </a:p>
          <a:p>
            <a:pPr marL="514350" indent="-514350">
              <a:buAutoNum type="alphaUcParenR"/>
            </a:pPr>
            <a:r>
              <a:rPr lang="tr-TR" dirty="0" smtClean="0"/>
              <a:t>Güney yarım kürede gündüzler uzamaya başlar.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2- Dünya’nın güneş etrafında dönmesi sonucunda,</a:t>
            </a:r>
          </a:p>
          <a:p>
            <a:pPr>
              <a:buNone/>
            </a:pPr>
            <a:r>
              <a:rPr lang="tr-TR" sz="2800" dirty="0" smtClean="0"/>
              <a:t>I.Mevsimler oluşur.</a:t>
            </a:r>
          </a:p>
          <a:p>
            <a:pPr>
              <a:buNone/>
            </a:pPr>
            <a:r>
              <a:rPr lang="tr-TR" sz="2800" dirty="0" smtClean="0"/>
              <a:t>II.Güneş ışınları Kuzey Yarım Küreye dik geldiğinde Güney yarım küreye eğik gelir.</a:t>
            </a:r>
          </a:p>
          <a:p>
            <a:pPr>
              <a:buNone/>
            </a:pPr>
            <a:r>
              <a:rPr lang="tr-TR" sz="2800" dirty="0" smtClean="0"/>
              <a:t>III.Güney Yarım Kürede Kış mevsimi yaşanırken kuzey yarım kürede yaz mevsimi yaşanır.</a:t>
            </a:r>
          </a:p>
          <a:p>
            <a:pPr>
              <a:buNone/>
            </a:pPr>
            <a:r>
              <a:rPr lang="tr-TR" sz="2800" b="1" dirty="0" smtClean="0"/>
              <a:t>Yargılarından hangisi ya da hangileri doğrudur?</a:t>
            </a:r>
          </a:p>
          <a:p>
            <a:pPr marL="514350" indent="-514350">
              <a:buAutoNum type="alphaUcParenR"/>
            </a:pPr>
            <a:r>
              <a:rPr lang="tr-TR" sz="2800" dirty="0" smtClean="0"/>
              <a:t>Yalnız I                        B) I ve II</a:t>
            </a:r>
          </a:p>
          <a:p>
            <a:pPr marL="514350" indent="-514350">
              <a:buNone/>
            </a:pPr>
            <a:r>
              <a:rPr lang="tr-TR" sz="2800" dirty="0" smtClean="0"/>
              <a:t>C) I ve III                            D) I , II ve III</a:t>
            </a:r>
          </a:p>
          <a:p>
            <a:pPr>
              <a:buNone/>
            </a:pPr>
            <a:endParaRPr lang="tr-T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2800" dirty="0" smtClean="0"/>
              <a:t> </a:t>
            </a:r>
            <a:r>
              <a:rPr lang="tr-TR" sz="2800" b="1" dirty="0" smtClean="0"/>
              <a:t>3-Aşağıda verilen ifadelerden hangileri doğrudur?</a:t>
            </a:r>
          </a:p>
          <a:p>
            <a:pPr>
              <a:buNone/>
            </a:pPr>
            <a:r>
              <a:rPr lang="tr-TR" sz="2800" dirty="0" smtClean="0"/>
              <a:t>I. 21 Aralık tarihinden itibaren kuzey yarım küre’de kış mevsimi yaşanır.</a:t>
            </a:r>
          </a:p>
          <a:p>
            <a:pPr>
              <a:buNone/>
            </a:pPr>
            <a:r>
              <a:rPr lang="tr-TR" sz="2800" dirty="0" smtClean="0"/>
              <a:t>II. 21 Mart ve 23 Eylül tarihlerinde Dünyanın her yerinde gece – gündüz süreleri eşittir.</a:t>
            </a:r>
          </a:p>
          <a:p>
            <a:pPr>
              <a:buNone/>
            </a:pPr>
            <a:r>
              <a:rPr lang="tr-TR" sz="2800" dirty="0" smtClean="0"/>
              <a:t>III. 21 Haziran tarihinden itibaren Güney Yarım Küre’de gündüzler kısalır.</a:t>
            </a:r>
          </a:p>
          <a:p>
            <a:pPr marL="514350" indent="-514350">
              <a:buAutoNum type="alphaUcParenR"/>
            </a:pPr>
            <a:r>
              <a:rPr lang="tr-TR" sz="2800" dirty="0" smtClean="0"/>
              <a:t>I ve II                                           B) I ve III</a:t>
            </a:r>
          </a:p>
          <a:p>
            <a:pPr marL="514350" indent="-514350">
              <a:buNone/>
            </a:pPr>
            <a:r>
              <a:rPr lang="tr-TR" sz="2800" dirty="0" smtClean="0"/>
              <a:t>C)   II ve III                                         D) I , II ve III</a:t>
            </a:r>
          </a:p>
          <a:p>
            <a:pPr>
              <a:buNone/>
            </a:pPr>
            <a:r>
              <a:rPr lang="tr-TR" sz="2800" dirty="0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 smtClean="0"/>
              <a:t>4- 21 Haziranda tarihinde Kuzey Yarım Küre’de Yaz mevsimi başlar.</a:t>
            </a:r>
          </a:p>
          <a:p>
            <a:pPr>
              <a:buNone/>
            </a:pPr>
            <a:r>
              <a:rPr lang="tr-TR" sz="2800" b="1" dirty="0" smtClean="0"/>
              <a:t>Bu bilgiye göre,</a:t>
            </a:r>
          </a:p>
          <a:p>
            <a:pPr>
              <a:buNone/>
            </a:pPr>
            <a:r>
              <a:rPr lang="tr-TR" sz="2800" dirty="0" smtClean="0"/>
              <a:t>I. 21 Haziran’da Güney Yarım Küre’de kış</a:t>
            </a:r>
          </a:p>
          <a:p>
            <a:pPr>
              <a:buNone/>
            </a:pPr>
            <a:r>
              <a:rPr lang="tr-TR" sz="2800" dirty="0" smtClean="0"/>
              <a:t>II.21 Aralıkta Güney Yarım Küre’de yaz</a:t>
            </a:r>
          </a:p>
          <a:p>
            <a:pPr>
              <a:buNone/>
            </a:pPr>
            <a:r>
              <a:rPr lang="tr-TR" sz="2800" dirty="0" smtClean="0"/>
              <a:t>III.21 Aralıkta Kuzey Yarım Küre’de yaz </a:t>
            </a:r>
          </a:p>
          <a:p>
            <a:pPr>
              <a:buNone/>
            </a:pPr>
            <a:r>
              <a:rPr lang="tr-TR" sz="2800" b="1" dirty="0" smtClean="0"/>
              <a:t>Mevsimlerin yaşanacağını söyleyen birinin söyle-diklerinden hangisi ya da hangileri doğrudur?</a:t>
            </a:r>
          </a:p>
          <a:p>
            <a:pPr marL="514350" indent="-514350">
              <a:buNone/>
            </a:pPr>
            <a:r>
              <a:rPr lang="tr-TR" sz="2800" dirty="0" smtClean="0"/>
              <a:t>A) Yalnız I                                             B) Yalnız II</a:t>
            </a:r>
          </a:p>
          <a:p>
            <a:pPr marL="514350" indent="-514350">
              <a:buNone/>
            </a:pPr>
            <a:r>
              <a:rPr lang="tr-TR" sz="2800" dirty="0" smtClean="0"/>
              <a:t>C)  I ve II                                              D) I, II ve III</a:t>
            </a:r>
          </a:p>
          <a:p>
            <a:pPr>
              <a:buNone/>
            </a:pPr>
            <a:endParaRPr lang="tr-TR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5-21 Aralık’ta Kuzey Yarım Küre’de kış,Güney Yarım Küre’de yaz mevsimi yaşanır.</a:t>
            </a:r>
          </a:p>
          <a:p>
            <a:pPr>
              <a:buNone/>
            </a:pPr>
            <a:r>
              <a:rPr lang="tr-TR" b="1" dirty="0" smtClean="0"/>
              <a:t>Buna göre, her iki yarım </a:t>
            </a:r>
            <a:r>
              <a:rPr lang="tr-TR" b="1" dirty="0" err="1" smtClean="0"/>
              <a:t>küredede</a:t>
            </a:r>
            <a:r>
              <a:rPr lang="tr-TR" b="1" dirty="0" smtClean="0"/>
              <a:t> aynı mevsimin yaşanmamasının ana nedeni aşağıda verilenlerden hangisidir?</a:t>
            </a:r>
          </a:p>
          <a:p>
            <a:pPr marL="514350" indent="-514350">
              <a:buAutoNum type="alphaUcParenR"/>
            </a:pPr>
            <a:r>
              <a:rPr lang="tr-TR" dirty="0" smtClean="0"/>
              <a:t>Güneş ışınlarının aynı açı ve yakınlıkta gelmesi</a:t>
            </a:r>
          </a:p>
          <a:p>
            <a:pPr marL="514350" indent="-514350">
              <a:buNone/>
            </a:pPr>
            <a:r>
              <a:rPr lang="tr-TR" dirty="0" smtClean="0"/>
              <a:t>B) Ay’ın güneş etrafında dönmesi</a:t>
            </a:r>
          </a:p>
          <a:p>
            <a:pPr marL="514350" indent="-514350">
              <a:buNone/>
            </a:pPr>
            <a:r>
              <a:rPr lang="tr-TR" dirty="0" smtClean="0"/>
              <a:t>C) Dünya’nın Güneş etrafında eğik eksenle dönmesi</a:t>
            </a:r>
          </a:p>
          <a:p>
            <a:pPr marL="514350" indent="-514350">
              <a:buNone/>
            </a:pPr>
            <a:r>
              <a:rPr lang="tr-TR" dirty="0" smtClean="0"/>
              <a:t>D) Dünya’nın </a:t>
            </a:r>
            <a:r>
              <a:rPr lang="tr-TR" dirty="0" err="1" smtClean="0"/>
              <a:t>lendi</a:t>
            </a:r>
            <a:r>
              <a:rPr lang="tr-TR" dirty="0" smtClean="0"/>
              <a:t> </a:t>
            </a:r>
            <a:r>
              <a:rPr lang="tr-TR" smtClean="0"/>
              <a:t>etrafında dönmesi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dÃ¼nyanÄ±n eksen eÄikliÄi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4772039" cy="271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571472" y="457200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tr-TR" dirty="0" smtClean="0"/>
              <a:t>Dönme ekseni eğik olmasaydı ; Dünya üzerinde farklı konumlara düşen ışık miktarı yıl boyunca değişmezdi. Her yerde aynı mevsim olurdu.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Dönme  ekseninin eğik olması; Güneş’ten gelen ışınların Dünya’ya ulaşma açılarını değiştirir.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HAVA OLAYLARININ BAŞLICA NEDENLERİ NELERDİR?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Havada meydana gelen sıcaklık farkından ve havadaki nem (su buharı) kaynaklanan olaylara hava olayları denir.</a:t>
            </a:r>
          </a:p>
          <a:p>
            <a:r>
              <a:rPr lang="tr-TR" dirty="0" smtClean="0"/>
              <a:t>Hava olaylarının temel sebebi ;havadaki nem ve sıcaklık farkıdır. Havadaki nem yağışları, sıcaklık farkı ise rüzgarı oluşturur.</a:t>
            </a:r>
          </a:p>
          <a:p>
            <a:r>
              <a:rPr lang="tr-TR" dirty="0" smtClean="0"/>
              <a:t>Hava olayları; Dünya’nın Güneş ışınlarını alma durumuna ve hava küreyi oluşturan maddelere bağlıdır.</a:t>
            </a:r>
          </a:p>
          <a:p>
            <a:r>
              <a:rPr lang="tr-TR" dirty="0" smtClean="0"/>
              <a:t>Hava olayları ile ilgilenen bilim dalına ‘’meteoroloji’’ hava olayları uzmanına ‘meteorolog ‘ denir.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RÜZGAR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Yatay yönde meydana gelen hava hareketine rüzgar denir.</a:t>
            </a:r>
          </a:p>
          <a:p>
            <a:r>
              <a:rPr lang="tr-TR" dirty="0" smtClean="0"/>
              <a:t>Rüzgarlar geldikleri yerlerin sıcaklık koşullarını gittikleri yerlere taşırlar.</a:t>
            </a:r>
          </a:p>
          <a:p>
            <a:r>
              <a:rPr lang="tr-TR" dirty="0" smtClean="0"/>
              <a:t>Rüzgarların şiddetini ‘Anemometre ‘ ile ölçeriz.</a:t>
            </a:r>
          </a:p>
          <a:p>
            <a:r>
              <a:rPr lang="tr-TR" dirty="0" smtClean="0"/>
              <a:t>Rüzgarların çevrelerine olan etkileri ‘</a:t>
            </a:r>
            <a:r>
              <a:rPr lang="tr-TR" dirty="0" err="1" smtClean="0"/>
              <a:t>Beaufort</a:t>
            </a:r>
            <a:r>
              <a:rPr lang="tr-TR" dirty="0" smtClean="0"/>
              <a:t>’ ölçeği ile tanımlanır.</a:t>
            </a:r>
          </a:p>
          <a:p>
            <a:r>
              <a:rPr lang="tr-TR" dirty="0" smtClean="0"/>
              <a:t>Havanın nemini ölçen araca ‘Higrometre’dir.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3 İçerik Yer Tutucusu" descr="rÃ¼zgarÄ±n Åiddeti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6977" y="1600200"/>
            <a:ext cx="6699799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Rüzgar hızına göre farklı isimler alırlar.</a:t>
            </a:r>
          </a:p>
          <a:p>
            <a:r>
              <a:rPr lang="tr-TR" dirty="0" smtClean="0"/>
              <a:t>Sıcak hava alanlarında hızlı bir şekilde kendi ekseni etrafında dönen rüzgarların en küçüğüne </a:t>
            </a:r>
            <a:r>
              <a:rPr lang="tr-TR" dirty="0" smtClean="0">
                <a:solidFill>
                  <a:srgbClr val="FF0000"/>
                </a:solidFill>
              </a:rPr>
              <a:t>şeytan kulesi </a:t>
            </a:r>
            <a:r>
              <a:rPr lang="tr-TR" dirty="0" smtClean="0"/>
              <a:t>ortancasına</a:t>
            </a:r>
            <a:r>
              <a:rPr lang="tr-TR" dirty="0" smtClean="0">
                <a:solidFill>
                  <a:srgbClr val="FF0000"/>
                </a:solidFill>
              </a:rPr>
              <a:t> hortum </a:t>
            </a:r>
            <a:r>
              <a:rPr lang="tr-TR" dirty="0" smtClean="0"/>
              <a:t>en büyüğü ve kuvvetlisine ise </a:t>
            </a:r>
            <a:r>
              <a:rPr lang="tr-TR" dirty="0" smtClean="0">
                <a:solidFill>
                  <a:srgbClr val="FF0000"/>
                </a:solidFill>
              </a:rPr>
              <a:t>kasırga</a:t>
            </a:r>
            <a:r>
              <a:rPr lang="tr-TR" dirty="0" smtClean="0"/>
              <a:t> denir.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HORTUM ve KASIRGALAR</a:t>
            </a:r>
            <a:endParaRPr lang="tr-TR" dirty="0"/>
          </a:p>
        </p:txBody>
      </p:sp>
      <p:pic>
        <p:nvPicPr>
          <p:cNvPr id="4" name="3 İçerik Yer Tutucusu" descr="HORTUM VE KASIRGALAR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314327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357290" y="4071942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Aşağısında sıcak ve nemli hava, yukarısında ise soğuk ve kuru hava bulunan yüzeyler üzerinde meydana gelen hortumlar, soğuk hava ile sıcak havanın dar bir alanda aniden yer değiştirmesi ile oluşur.</a:t>
            </a:r>
          </a:p>
          <a:p>
            <a:r>
              <a:rPr lang="tr-TR" dirty="0" smtClean="0"/>
              <a:t>Kasırgalar ise sadece sıcak suyun ve havanın nemli olduğu tropikal okyanuslarda oluşur. Bir kasırganın oluşabilmesi için öncelikle okyanus suyunun sıcaklığının en az 27 C ye ulaşması gerekir ve süratinin en az 118 km/h olması gerekir.</a:t>
            </a:r>
            <a:endParaRPr lang="tr-TR" dirty="0"/>
          </a:p>
        </p:txBody>
      </p:sp>
      <p:pic>
        <p:nvPicPr>
          <p:cNvPr id="7" name="6 Resim" descr="kasÄ±rgalar ile ilgili gÃ¶rsel sonucu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142984"/>
            <a:ext cx="40005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YAĞIŞ ÇEŞİTLERİ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2482849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HAVADAKİ NEMİ TANIYORMUYUZ?</a:t>
            </a:r>
          </a:p>
          <a:p>
            <a:r>
              <a:rPr lang="tr-TR" dirty="0" smtClean="0"/>
              <a:t>Havadaki su buharına nem denir. Yağışın oluşmasında en büyük etken havadaki nemdir.</a:t>
            </a:r>
          </a:p>
          <a:p>
            <a:r>
              <a:rPr lang="tr-TR" dirty="0" smtClean="0"/>
              <a:t>Deniz ve göllerde buharlaşan su hava içindeki nem miktarını belirler.</a:t>
            </a:r>
          </a:p>
          <a:p>
            <a:r>
              <a:rPr lang="tr-TR" dirty="0" smtClean="0"/>
              <a:t>Yağışlar; yağmur dolu kar, ç,y kırağı </a:t>
            </a:r>
            <a:r>
              <a:rPr lang="tr-TR" dirty="0" err="1" smtClean="0"/>
              <a:t>ce</a:t>
            </a:r>
            <a:r>
              <a:rPr lang="tr-TR" dirty="0" smtClean="0"/>
              <a:t> sistir.</a:t>
            </a:r>
            <a:endParaRPr lang="tr-TR" dirty="0"/>
          </a:p>
        </p:txBody>
      </p:sp>
      <p:pic>
        <p:nvPicPr>
          <p:cNvPr id="4" name="3 Resim" descr="havadaki nem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357298"/>
            <a:ext cx="33337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UYARI: Yağmur, dolu, kar gökyüzüne yakın yerde oluşurken; çiy kırağı sis yeryüzüne yakın yerlerde oluşur.</a:t>
            </a:r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YAĞMUR: Bulutlardaki su damlacıklarının bir araya gelip ağırlaşarak yeryüzüne inmesi ile gerçekleşir.</a:t>
            </a:r>
          </a:p>
          <a:p>
            <a:r>
              <a:rPr lang="tr-TR" dirty="0" smtClean="0"/>
              <a:t>DOLU: Bulutlardaki su damlacıklarının soğuk hava katmanı ile karşılaşması sonucunda bu damlacıklar buz toplarına dönüşür. Yeterince ağırlaşan buz topları dolu şeklinde hızla yeryüzüne iner.</a:t>
            </a:r>
          </a:p>
          <a:p>
            <a:r>
              <a:rPr lang="tr-TR" dirty="0" smtClean="0"/>
              <a:t>KAR: Soğuk hava etkisi ile bulutlardaki su buharı buz kristalleri haline gelir. Buz kristalleri birleşerek kar tanelerini oluşturur.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ÇİY: Geceleyin havanın soğumasıyla havadaki su buharının yoğunlaşarak toprağın,ağaç dallarının, ve yaprakların üzerinde su damlacıkları halinde toplanması ile oluşur.</a:t>
            </a:r>
          </a:p>
          <a:p>
            <a:r>
              <a:rPr lang="tr-TR" dirty="0" smtClean="0"/>
              <a:t>KIRAĞI: Geceleyin havanın hızlı ve soğuk olmasıyla havadaki su buharının çiye dönüşmeden doğrudan donmasıyla oluşur.</a:t>
            </a:r>
          </a:p>
          <a:p>
            <a:r>
              <a:rPr lang="tr-TR" dirty="0" smtClean="0"/>
              <a:t>SİS: Havadaki su buharının yakın yerlerde </a:t>
            </a:r>
            <a:r>
              <a:rPr lang="tr-TR" dirty="0" err="1" smtClean="0"/>
              <a:t>yoğuşmasıyla</a:t>
            </a:r>
            <a:r>
              <a:rPr lang="tr-TR" dirty="0" smtClean="0"/>
              <a:t> yeryüzüne yakın yerlerde sis olarak adlandırdığımız yüzey bulutları oluşur.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HAVA OLAYLARININ SEBEPLERÄ°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000" y="2110581"/>
            <a:ext cx="635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Eksen eğikliğinin sonuçları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Mevsimler oluşur. Yani GYK ve </a:t>
            </a:r>
            <a:r>
              <a:rPr lang="tr-TR" dirty="0" err="1" smtClean="0"/>
              <a:t>KYK’de</a:t>
            </a:r>
            <a:r>
              <a:rPr lang="tr-TR" dirty="0" smtClean="0"/>
              <a:t> aynı anda farklı mevsimler oluşur.</a:t>
            </a:r>
          </a:p>
          <a:p>
            <a:pPr algn="just"/>
            <a:r>
              <a:rPr lang="tr-TR" dirty="0" smtClean="0"/>
              <a:t>Dünya’nın Güneşe göre konumu yıl boyunca değişir.</a:t>
            </a:r>
          </a:p>
          <a:p>
            <a:pPr algn="just"/>
            <a:r>
              <a:rPr lang="tr-TR" dirty="0" smtClean="0"/>
              <a:t>Gece gündüz süreleri uzayıp kısalabilir.</a:t>
            </a:r>
          </a:p>
          <a:p>
            <a:pPr algn="just"/>
            <a:r>
              <a:rPr lang="tr-TR" dirty="0" smtClean="0"/>
              <a:t>güneş ışınlarının Dünya’ya geliş açısı sürekli değişir.</a:t>
            </a:r>
          </a:p>
          <a:p>
            <a:pPr algn="just"/>
            <a:r>
              <a:rPr lang="tr-TR" dirty="0" smtClean="0"/>
              <a:t>Güneş ışınını daha dik alan bölgeler daha çok ısınırken daha eğik alan bölgeler daha az ısınır. </a:t>
            </a:r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HAVA OLAYLARININ SEBEPLERİ</a:t>
            </a:r>
            <a:endParaRPr lang="tr-TR" dirty="0"/>
          </a:p>
        </p:txBody>
      </p:sp>
      <p:pic>
        <p:nvPicPr>
          <p:cNvPr id="4" name="3 İçerik Yer Tutucusu" descr="HAVA OLAYLARININ SEBEPLERÄ°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6050" y="1774031"/>
            <a:ext cx="63119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Havanın normalden fazla sıkışması ile oluşan basınca yüksek hava basıncı normalden seyrek olması durumuna alçak hava basıncı denir.</a:t>
            </a:r>
          </a:p>
          <a:p>
            <a:r>
              <a:rPr lang="tr-TR" dirty="0" smtClean="0"/>
              <a:t>Soğuk havanın bulunduğu alanda hava yoğunluğu fazladır, yüksek basınç alanı meydana gelir.</a:t>
            </a:r>
          </a:p>
          <a:p>
            <a:r>
              <a:rPr lang="tr-TR" dirty="0" smtClean="0"/>
              <a:t>Sıcak havanın bulunduğu alanda hava yoğunluğu </a:t>
            </a:r>
            <a:r>
              <a:rPr lang="tr-TR" dirty="0" err="1" smtClean="0"/>
              <a:t>azalıralçak</a:t>
            </a:r>
            <a:r>
              <a:rPr lang="tr-TR" dirty="0" smtClean="0"/>
              <a:t> basınç alanı meydana gelir.</a:t>
            </a:r>
          </a:p>
          <a:p>
            <a:r>
              <a:rPr lang="tr-TR" dirty="0" smtClean="0"/>
              <a:t>Bulut ve yağı alçak basınç bölgelerinde gerçekleşir.</a:t>
            </a:r>
          </a:p>
          <a:p>
            <a:r>
              <a:rPr lang="tr-TR" dirty="0" err="1" smtClean="0"/>
              <a:t>Basınçfarklılıkları</a:t>
            </a:r>
            <a:r>
              <a:rPr lang="tr-TR" dirty="0" smtClean="0"/>
              <a:t> ise hava olaylarının sebepleridir.</a:t>
            </a: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RÜZGARIN OLUŞUMU</a:t>
            </a:r>
            <a:endParaRPr lang="tr-TR" dirty="0"/>
          </a:p>
        </p:txBody>
      </p:sp>
      <p:pic>
        <p:nvPicPr>
          <p:cNvPr id="4" name="3 İçerik Yer Tutucusu" descr="HAVA OLAYLARININ SEBEPLERÄ°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6028318" cy="404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İKLİM VE HAVA OLAYLARI ARASINDA FARKLAR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AVA OLAYLARININ SEBEPLERÄ°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643866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HAVA OLAYLARININ YERYÜZÜ ŞEKİLLERİNİN OLUŞUMUNA ETKİSİ</a:t>
            </a:r>
            <a:endParaRPr lang="tr-TR" dirty="0"/>
          </a:p>
        </p:txBody>
      </p:sp>
      <p:pic>
        <p:nvPicPr>
          <p:cNvPr id="4" name="3 İçerik Yer Tutucusu" descr="HAVA OLAYLARININ SEBEPLERÄ°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0723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Mevsimlerin oluşum sebepleri</a:t>
            </a:r>
            <a:endParaRPr lang="tr-TR" dirty="0"/>
          </a:p>
        </p:txBody>
      </p:sp>
      <p:pic>
        <p:nvPicPr>
          <p:cNvPr id="6" name="5 İçerik Yer Tutucusu" descr="dÃ¼nyanÄ±n eksen eÄikliÄi ile ilgili gÃ¶rsel sonuc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635798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1000100" y="4214818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1-Eksen eğikliği</a:t>
            </a:r>
          </a:p>
          <a:p>
            <a:r>
              <a:rPr lang="tr-TR" dirty="0" smtClean="0"/>
              <a:t>2-Dünya’nın Güneş etrafında dolanma hareketi</a:t>
            </a:r>
          </a:p>
          <a:p>
            <a:r>
              <a:rPr lang="tr-TR" dirty="0" smtClean="0"/>
              <a:t>3- Güneş ışınlarının Dünya’ya gelme açısının sürekli değişmesi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928662" y="5500702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NOT: Dünyanın kendi ekseninde dönme yönü saat yönünün tersine döner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Mevsimler Kuzey ve Güney yarım kürede tam zıttır. Kuzeyde yazsa güneyde kıştır. Kuzeyde sonbahar ise güneyde ilkbahardır.</a:t>
            </a:r>
          </a:p>
          <a:p>
            <a:r>
              <a:rPr lang="tr-TR" dirty="0" smtClean="0"/>
              <a:t>4 mevsim oluşurken bu mevsimlerin başlangıcı olarak önemli tarihler vardır.</a:t>
            </a:r>
          </a:p>
          <a:p>
            <a:r>
              <a:rPr lang="tr-TR" dirty="0" smtClean="0"/>
              <a:t>21 haziran- 21 aralık : Gündönümü</a:t>
            </a:r>
          </a:p>
          <a:p>
            <a:r>
              <a:rPr lang="tr-TR" dirty="0" smtClean="0"/>
              <a:t>21 mart- 23 eylül : Gece gündüz eşitliliği (ekinoks)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Dünya’nın kendi ekseni etrafında dönme ve Güneş etrafında dolanma hareketi olmak üzere 2 hareketi vardır. Dünya’nın kendi etrafında dolanma hareketi;</a:t>
            </a:r>
          </a:p>
          <a:p>
            <a:pPr>
              <a:buNone/>
            </a:pPr>
            <a:r>
              <a:rPr lang="tr-TR" dirty="0" smtClean="0"/>
              <a:t>1-      1 günde (24 saat) tamamlanır.</a:t>
            </a:r>
          </a:p>
          <a:p>
            <a:pPr>
              <a:buNone/>
            </a:pPr>
            <a:r>
              <a:rPr lang="tr-TR" dirty="0" smtClean="0"/>
              <a:t>2-       Gece gündüz oluşur.</a:t>
            </a:r>
          </a:p>
          <a:p>
            <a:pPr>
              <a:buNone/>
            </a:pPr>
            <a:r>
              <a:rPr lang="tr-TR" dirty="0" smtClean="0"/>
              <a:t>3-       Günlük sıcaklık farkı oluşur.</a:t>
            </a:r>
          </a:p>
          <a:p>
            <a:pPr>
              <a:buNone/>
            </a:pPr>
            <a:r>
              <a:rPr lang="tr-TR" dirty="0" smtClean="0"/>
              <a:t>4-       1 yıl (365 gün 6 saat) sürer.</a:t>
            </a:r>
          </a:p>
          <a:p>
            <a:pPr>
              <a:buNone/>
            </a:pPr>
            <a:r>
              <a:rPr lang="tr-TR" dirty="0" smtClean="0"/>
              <a:t>5-        Mevsimler oluşur.</a:t>
            </a:r>
          </a:p>
          <a:p>
            <a:pPr>
              <a:buNone/>
            </a:pPr>
            <a:r>
              <a:rPr lang="tr-TR" dirty="0" smtClean="0"/>
              <a:t>6-        Yıllık sıcaklık farkı oluşur.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Dünya’nın Güneş’e en yakın olduğu tarih :3 ocak</a:t>
            </a:r>
          </a:p>
          <a:p>
            <a:r>
              <a:rPr lang="tr-TR" sz="2800" dirty="0" smtClean="0"/>
              <a:t>Dünya’nın Güneş’e en uzak olduğu tarih: 4 temmuz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UYARI:</a:t>
            </a:r>
          </a:p>
          <a:p>
            <a:r>
              <a:rPr lang="tr-TR" sz="2800" dirty="0" smtClean="0"/>
              <a:t> DÜNYA‘NIN GÜNEŞ’E OLAN UZAKLIĞI MEVSİMLERİN OLUŞMASINDA ETKİLİ DEĞİLDİR.</a:t>
            </a:r>
            <a:endParaRPr lang="tr-T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         Güneş  ışınlarının Dünya’ya dik açıyla gelmesi birim yüzeye düşen  ışık miktarını artırır ve yaz mevsimi oluşur.</a:t>
            </a:r>
          </a:p>
          <a:p>
            <a:pPr>
              <a:buNone/>
            </a:pPr>
            <a:r>
              <a:rPr lang="tr-TR" dirty="0" smtClean="0"/>
              <a:t>          Güneş ışınları ekvatora yıl boyunca dik gelir ve yaz mevsimi yaşanır.</a:t>
            </a:r>
          </a:p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           Ekvatordan kuzey kutbuna doğru gidildikçe  sıcaklık azalır.</a:t>
            </a:r>
            <a:endParaRPr lang="tr-TR" dirty="0"/>
          </a:p>
        </p:txBody>
      </p:sp>
      <p:sp>
        <p:nvSpPr>
          <p:cNvPr id="4" name="3 Sağ Ok"/>
          <p:cNvSpPr/>
          <p:nvPr/>
        </p:nvSpPr>
        <p:spPr>
          <a:xfrm>
            <a:off x="785786" y="1643050"/>
            <a:ext cx="57150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Sağ Ok"/>
          <p:cNvSpPr/>
          <p:nvPr/>
        </p:nvSpPr>
        <p:spPr>
          <a:xfrm>
            <a:off x="785786" y="3000372"/>
            <a:ext cx="57150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Sağ Ok"/>
          <p:cNvSpPr/>
          <p:nvPr/>
        </p:nvSpPr>
        <p:spPr>
          <a:xfrm>
            <a:off x="928662" y="4143380"/>
            <a:ext cx="57150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dirty="0" smtClean="0"/>
              <a:t>        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700" dirty="0" smtClean="0"/>
              <a:t>DÖNENCE: Yaz mevsimi başlangıç  </a:t>
            </a:r>
            <a:r>
              <a:rPr lang="tr-TR" sz="2700" dirty="0" err="1" smtClean="0"/>
              <a:t>tarihinlerinde</a:t>
            </a:r>
            <a:r>
              <a:rPr lang="tr-TR" sz="2700" dirty="0" smtClean="0"/>
              <a:t> kuzey ve güney kutuplarında </a:t>
            </a:r>
            <a:r>
              <a:rPr lang="tr-TR" sz="2700" dirty="0" err="1" smtClean="0"/>
              <a:t>Gneş</a:t>
            </a:r>
            <a:r>
              <a:rPr lang="tr-TR" sz="2700" dirty="0" smtClean="0"/>
              <a:t> ışınlarının dik olarak geldiği noktalardır.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YENGEÇ DÖNENCESİ: Güneş ışınlarının öğle vaktinde K.Y.</a:t>
            </a:r>
            <a:r>
              <a:rPr lang="tr-TR" dirty="0" err="1" smtClean="0"/>
              <a:t>K’ye</a:t>
            </a:r>
            <a:r>
              <a:rPr lang="tr-TR" dirty="0" smtClean="0"/>
              <a:t> dik gelir.Bu enleme yengeç dönencesi denir.</a:t>
            </a:r>
          </a:p>
          <a:p>
            <a:r>
              <a:rPr lang="tr-TR" dirty="0" smtClean="0"/>
              <a:t>21 haziran itibari ile</a:t>
            </a:r>
          </a:p>
          <a:p>
            <a:pPr>
              <a:buNone/>
            </a:pPr>
            <a:r>
              <a:rPr lang="tr-TR" dirty="0" smtClean="0"/>
              <a:t>   </a:t>
            </a:r>
            <a:r>
              <a:rPr lang="tr-TR" dirty="0" smtClean="0">
                <a:solidFill>
                  <a:srgbClr val="FF0000"/>
                </a:solidFill>
              </a:rPr>
              <a:t>Kuzey yarım kürede</a:t>
            </a:r>
          </a:p>
          <a:p>
            <a:r>
              <a:rPr lang="en-US" dirty="0" err="1" smtClean="0"/>
              <a:t>Yaz</a:t>
            </a:r>
            <a:r>
              <a:rPr lang="tr-TR" dirty="0" smtClean="0"/>
              <a:t> mevsimi yaşanmaya başlar</a:t>
            </a:r>
          </a:p>
          <a:p>
            <a:r>
              <a:rPr lang="tr-TR" dirty="0" smtClean="0"/>
              <a:t>Gündüzleri kısalmaya başlar.</a:t>
            </a:r>
          </a:p>
          <a:p>
            <a:r>
              <a:rPr lang="tr-TR" dirty="0" smtClean="0"/>
              <a:t>Geceleri uzamaya başlar.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  Güney Yarım Kürede</a:t>
            </a:r>
          </a:p>
          <a:p>
            <a:pPr>
              <a:buNone/>
            </a:pPr>
            <a:r>
              <a:rPr lang="tr-TR" dirty="0" smtClean="0"/>
              <a:t>Kış mevsimi yaşanmaya  başlar.</a:t>
            </a:r>
          </a:p>
          <a:p>
            <a:pPr>
              <a:buNone/>
            </a:pPr>
            <a:r>
              <a:rPr lang="tr-TR" dirty="0" smtClean="0"/>
              <a:t>Geceler uzamaya başlar.</a:t>
            </a:r>
          </a:p>
          <a:p>
            <a:pPr>
              <a:buNone/>
            </a:pPr>
            <a:r>
              <a:rPr lang="tr-TR" dirty="0" smtClean="0"/>
              <a:t>Gündüzler kısalmaya başlar.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1463</Words>
  <Application>Microsoft Office PowerPoint</Application>
  <PresentationFormat>Ekran Gösterisi (4:3)</PresentationFormat>
  <Paragraphs>143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Ofis Teması</vt:lpstr>
      <vt:lpstr>ÜNİTE 1 MEVSİMLER VE İKLİM</vt:lpstr>
      <vt:lpstr>Slayt 2</vt:lpstr>
      <vt:lpstr>Eksen eğikliğinin sonuçları</vt:lpstr>
      <vt:lpstr>Mevsimlerin oluşum sebepleri</vt:lpstr>
      <vt:lpstr>Slayt 5</vt:lpstr>
      <vt:lpstr>Slayt 6</vt:lpstr>
      <vt:lpstr>Slayt 7</vt:lpstr>
      <vt:lpstr> </vt:lpstr>
      <vt:lpstr>DÖNENCE: Yaz mevsimi başlangıç  tarihinlerinde kuzey ve güney kutuplarında Gneş ışınlarının dik olarak geldiği noktalardır. </vt:lpstr>
      <vt:lpstr>Slayt 10</vt:lpstr>
      <vt:lpstr>   </vt:lpstr>
      <vt:lpstr>Slayt 12</vt:lpstr>
      <vt:lpstr>Slayt 13</vt:lpstr>
      <vt:lpstr>GÜNLÜK VE MEVSİMSEL SICAKLIK DEĞİŞİMLERİ</vt:lpstr>
      <vt:lpstr>Slayt 15</vt:lpstr>
      <vt:lpstr>Slayt 16</vt:lpstr>
      <vt:lpstr>Slayt 17</vt:lpstr>
      <vt:lpstr>Slayt 18</vt:lpstr>
      <vt:lpstr>Slayt 19</vt:lpstr>
      <vt:lpstr>HAVA OLAYLARININ BAŞLICA NEDENLERİ NELERDİR?</vt:lpstr>
      <vt:lpstr>RÜZGAR</vt:lpstr>
      <vt:lpstr>Slayt 22</vt:lpstr>
      <vt:lpstr>Slayt 23</vt:lpstr>
      <vt:lpstr>HORTUM ve KASIRGALAR</vt:lpstr>
      <vt:lpstr>YAĞIŞ ÇEŞİTLERİ</vt:lpstr>
      <vt:lpstr>Slayt 26</vt:lpstr>
      <vt:lpstr>Slayt 27</vt:lpstr>
      <vt:lpstr>Slayt 28</vt:lpstr>
      <vt:lpstr>Slayt 29</vt:lpstr>
      <vt:lpstr>HAVA OLAYLARININ SEBEPLERİ</vt:lpstr>
      <vt:lpstr>Slayt 31</vt:lpstr>
      <vt:lpstr>RÜZGARIN OLUŞUMU</vt:lpstr>
      <vt:lpstr>İKLİM VE HAVA OLAYLARI ARASINDA FARKLAR</vt:lpstr>
      <vt:lpstr>HAVA OLAYLARININ YERYÜZÜ ŞEKİLLERİNİN OLUŞUMUNA ETKİSİ</vt:lpstr>
      <vt:lpstr>Slayt 35</vt:lpstr>
      <vt:lpstr>Slayt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ÜNİTE 1 MEVSİMLER VE İKLİM</dc:title>
  <dc:creator>eren çalışkan</dc:creator>
  <cp:lastModifiedBy>eren çalışkan</cp:lastModifiedBy>
  <cp:revision>83</cp:revision>
  <dcterms:created xsi:type="dcterms:W3CDTF">2019-09-08T07:22:36Z</dcterms:created>
  <dcterms:modified xsi:type="dcterms:W3CDTF">2019-09-15T20:35:04Z</dcterms:modified>
</cp:coreProperties>
</file>