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26" r:id="rId2"/>
    <p:sldId id="327" r:id="rId3"/>
    <p:sldId id="294" r:id="rId4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6" autoAdjust="0"/>
    <p:restoredTop sz="94343" autoAdjust="0"/>
  </p:normalViewPr>
  <p:slideViewPr>
    <p:cSldViewPr snapToGrid="0">
      <p:cViewPr varScale="1">
        <p:scale>
          <a:sx n="108" d="100"/>
          <a:sy n="108" d="100"/>
        </p:scale>
        <p:origin x="126" y="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09EAC-9EF6-48B8-B36A-161F1099E365}" type="datetimeFigureOut">
              <a:rPr lang="en-SG" smtClean="0"/>
              <a:t>27/6/2019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70017-E2E6-4337-978D-EA0F5EB414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5312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645C8-D766-417B-ACB3-B8C62E28467D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6764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b="0" dirty="0"/>
              <a:t>Note: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b="0" dirty="0"/>
              <a:t>For student to be able to rate,</a:t>
            </a:r>
            <a:r>
              <a:rPr lang="en-SG" b="0" baseline="0" dirty="0"/>
              <a:t> the student would need to know 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SG" b="0" baseline="0" dirty="0"/>
              <a:t>how much a commercial pilot earns versus how much a computer programmer is paid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SG" b="0" baseline="0" dirty="0"/>
              <a:t>The work life balance is determined by the working hours the job demands are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SG" b="0" baseline="0" dirty="0"/>
              <a:t>Job stability is determined by how routine or non routine the job 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b="0" baseline="0" dirty="0"/>
              <a:t>All these could be researched first by the student using Labour Market Information (Ref. Topic 3.1 Activity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b="0" baseline="0" dirty="0"/>
              <a:t>After doing some search the student would be able to do a better rating of the options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645C8-D766-417B-ACB3-B8C62E28467D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2148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645C8-D766-417B-ACB3-B8C62E28467D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7082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6508721-B621-4D8F-9161-0C21E7826B88}" type="datetimeFigureOut">
              <a:rPr lang="en-SG" smtClean="0"/>
              <a:t>27/6/2019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6EBB0B6-D920-40E5-A5C3-78A14AF001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488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6508721-B621-4D8F-9161-0C21E7826B88}" type="datetimeFigureOut">
              <a:rPr lang="en-SG" smtClean="0"/>
              <a:t>27/6/2019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6EBB0B6-D920-40E5-A5C3-78A14AF001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331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6508721-B621-4D8F-9161-0C21E7826B88}" type="datetimeFigureOut">
              <a:rPr lang="en-SG" smtClean="0"/>
              <a:t>27/6/2019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6EBB0B6-D920-40E5-A5C3-78A14AF001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933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6508721-B621-4D8F-9161-0C21E7826B88}" type="datetimeFigureOut">
              <a:rPr lang="en-SG" smtClean="0"/>
              <a:t>27/6/2019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6EBB0B6-D920-40E5-A5C3-78A14AF001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217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6508721-B621-4D8F-9161-0C21E7826B88}" type="datetimeFigureOut">
              <a:rPr lang="en-SG" smtClean="0"/>
              <a:t>27/6/2019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6EBB0B6-D920-40E5-A5C3-78A14AF001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488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6508721-B621-4D8F-9161-0C21E7826B88}" type="datetimeFigureOut">
              <a:rPr lang="en-SG" smtClean="0"/>
              <a:t>27/6/2019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6EBB0B6-D920-40E5-A5C3-78A14AF001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937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6508721-B621-4D8F-9161-0C21E7826B88}" type="datetimeFigureOut">
              <a:rPr lang="en-SG" smtClean="0"/>
              <a:t>27/6/2019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6EBB0B6-D920-40E5-A5C3-78A14AF001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48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6508721-B621-4D8F-9161-0C21E7826B88}" type="datetimeFigureOut">
              <a:rPr lang="en-SG" smtClean="0"/>
              <a:t>27/6/2019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6EBB0B6-D920-40E5-A5C3-78A14AF001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145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6508721-B621-4D8F-9161-0C21E7826B88}" type="datetimeFigureOut">
              <a:rPr lang="en-SG" smtClean="0"/>
              <a:t>27/6/2019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6EBB0B6-D920-40E5-A5C3-78A14AF001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027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6508721-B621-4D8F-9161-0C21E7826B88}" type="datetimeFigureOut">
              <a:rPr lang="en-SG" smtClean="0"/>
              <a:t>27/6/2019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6EBB0B6-D920-40E5-A5C3-78A14AF001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70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6508721-B621-4D8F-9161-0C21E7826B88}" type="datetimeFigureOut">
              <a:rPr lang="en-SG" smtClean="0"/>
              <a:t>27/6/2019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6EBB0B6-D920-40E5-A5C3-78A14AF001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116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410439" y="6311899"/>
            <a:ext cx="312766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100" dirty="0">
                <a:latin typeface="+mn-lt"/>
              </a:rPr>
              <a:t>Copyright © NYP-ECG  release 1.0 10-Feb-2018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808267" y="6322375"/>
            <a:ext cx="238991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1100" dirty="0">
                <a:latin typeface="+mn-lt"/>
              </a:rPr>
              <a:t>Personal Career Strategy 1 – Page </a:t>
            </a:r>
            <a:fld id="{F66CE27A-CD47-42D4-B0BF-2B0F9AA9DC21}" type="slidenum">
              <a:rPr lang="en-US" altLang="en-US" sz="1100" smtClean="0">
                <a:latin typeface="+mn-lt"/>
              </a:rPr>
              <a:pPr>
                <a:defRPr/>
              </a:pPr>
              <a:t>‹#›</a:t>
            </a:fld>
            <a:endParaRPr lang="en-US" altLang="en-US" sz="1100" dirty="0"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781" y="6311899"/>
            <a:ext cx="1863569" cy="38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9865" y="70406"/>
            <a:ext cx="7820142" cy="575441"/>
          </a:xfrm>
        </p:spPr>
        <p:txBody>
          <a:bodyPr>
            <a:normAutofit/>
          </a:bodyPr>
          <a:lstStyle/>
          <a:p>
            <a:r>
              <a:rPr lang="en-GB" sz="2400" dirty="0"/>
              <a:t>Career Decision-making Matrix  </a:t>
            </a:r>
            <a:r>
              <a:rPr lang="en-GB" sz="2000" dirty="0"/>
              <a:t>(basic approach)</a:t>
            </a:r>
            <a:endParaRPr lang="en-SG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1294" y="1238336"/>
          <a:ext cx="8753920" cy="48901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8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18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2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7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3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8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0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62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22836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SG" dirty="0"/>
                    </a:p>
                  </a:txBody>
                  <a:tcPr marL="6645" marR="6645" marT="664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Photographer</a:t>
                      </a:r>
                      <a:endParaRPr lang="en-SG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5" marR="6645" marT="664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Commercial Pilot</a:t>
                      </a:r>
                      <a:endParaRPr lang="en-SG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Carpentry</a:t>
                      </a:r>
                      <a:r>
                        <a:rPr lang="en-SG" sz="14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Business Owner</a:t>
                      </a:r>
                      <a:endParaRPr lang="en-SG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Computer Programmer</a:t>
                      </a:r>
                      <a:endParaRPr lang="en-SG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629">
                <a:tc>
                  <a:txBody>
                    <a:bodyPr/>
                    <a:lstStyle/>
                    <a:p>
                      <a:endParaRPr lang="en-SG" dirty="0">
                        <a:solidFill>
                          <a:srgbClr val="002060"/>
                        </a:solidFill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SG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5" marR="6645" marT="664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Indv</a:t>
                      </a:r>
                      <a:endParaRPr lang="en-SG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ctr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Rating</a:t>
                      </a:r>
                      <a:endParaRPr lang="en-SG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ctr"/>
                      <a:r>
                        <a:rPr lang="en-SG" sz="1100" i="1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 to 5)</a:t>
                      </a:r>
                      <a:endParaRPr lang="en-SG" sz="1100" b="0" i="1" u="none" strike="noStrike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45" marR="6645" marT="664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Indv</a:t>
                      </a:r>
                      <a:endParaRPr lang="en-SG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ctr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Rating</a:t>
                      </a:r>
                      <a:endParaRPr lang="en-SG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ctr"/>
                      <a:r>
                        <a:rPr lang="en-SG" sz="1100" i="1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 to 5)</a:t>
                      </a:r>
                      <a:endParaRPr lang="en-SG" sz="1100" b="0" i="1" u="none" strike="noStrike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Indv</a:t>
                      </a:r>
                      <a:endParaRPr lang="en-SG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ctr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Rating</a:t>
                      </a:r>
                      <a:endParaRPr lang="en-SG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ctr"/>
                      <a:r>
                        <a:rPr lang="en-SG" sz="1100" i="1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 to 5)</a:t>
                      </a:r>
                      <a:endParaRPr lang="en-SG" sz="1100" b="0" i="1" u="none" strike="noStrike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SG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Indv</a:t>
                      </a:r>
                      <a:endParaRPr lang="en-SG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ctr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Rating</a:t>
                      </a:r>
                      <a:endParaRPr lang="en-SG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ctr"/>
                      <a:r>
                        <a:rPr lang="en-SG" sz="1100" i="1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 to 5)</a:t>
                      </a:r>
                      <a:endParaRPr lang="en-SG" sz="1100" b="0" i="1" u="none" strike="noStrike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302">
                <a:tc>
                  <a:txBody>
                    <a:bodyPr/>
                    <a:lstStyle/>
                    <a:p>
                      <a:pPr algn="ctr" rtl="0" fontAlgn="ctr"/>
                      <a:endParaRPr lang="en-SG" sz="1400" b="1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/>
                      <a:endParaRPr lang="en-SG" sz="1400" b="1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/>
                      <a:endParaRPr lang="en-SG" sz="1400" b="1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5" marR="6645" marT="664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0622">
                <a:tc>
                  <a:txBody>
                    <a:bodyPr/>
                    <a:lstStyle/>
                    <a:p>
                      <a:pPr algn="ctr" rtl="0" fontAlgn="ctr"/>
                      <a:endParaRPr lang="en-SG" sz="1400" u="none" strike="noStrike" baseline="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5" marR="6645" marT="664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887">
                <a:tc>
                  <a:txBody>
                    <a:bodyPr/>
                    <a:lstStyle/>
                    <a:p>
                      <a:pPr algn="ctr" rtl="0" fontAlgn="ctr"/>
                      <a:endParaRPr lang="en-SG" sz="1400" u="none" strike="noStrike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algn="ctr" rtl="0" fontAlgn="ctr"/>
                      <a:endParaRPr lang="en-SG" sz="1400" u="none" strike="noStrike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algn="ctr" rtl="0" fontAlgn="ctr"/>
                      <a:endParaRPr lang="en-SG" sz="1400" u="none" strike="noStrike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algn="ctr" rtl="0" fontAlgn="ctr"/>
                      <a:endParaRPr lang="en-SG" sz="1400" u="none" strike="noStrike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algn="ctr" rtl="0" fontAlgn="ctr"/>
                      <a:endParaRPr lang="en-SG" sz="1400" u="none" strike="noStrike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5" marR="6645" marT="664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150">
                <a:tc>
                  <a:txBody>
                    <a:bodyPr/>
                    <a:lstStyle/>
                    <a:p>
                      <a:pPr algn="ctr" rtl="0" fontAlgn="ctr"/>
                      <a:endParaRPr lang="en-SG" sz="1400" b="1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/>
                      <a:endParaRPr lang="en-SG" sz="1400" u="none" strike="noStrike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algn="ctr" rtl="0" fontAlgn="ctr"/>
                      <a:endParaRPr lang="en-SG" sz="1400" u="none" strike="noStrike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5" marR="6645" marT="664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TOTAL</a:t>
                      </a:r>
                      <a:endParaRPr lang="en-SG" sz="1400" b="1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5" marR="6645" marT="664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45" marR="6645" marT="664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45" marR="6645" marT="664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SG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5" marR="6645" marT="664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125325" y="1315262"/>
            <a:ext cx="1596096" cy="5731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106721" y="1565254"/>
            <a:ext cx="879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2060"/>
                </a:solidFill>
              </a:rPr>
              <a:t>Decision- Making Factors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5024" y="1253689"/>
            <a:ext cx="879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2060"/>
                </a:solidFill>
              </a:rPr>
              <a:t>Options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21421" y="680642"/>
            <a:ext cx="6032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C00000"/>
                </a:solidFill>
              </a:rPr>
              <a:t>Step 1a : list the factors that you are important to you  </a:t>
            </a:r>
          </a:p>
        </p:txBody>
      </p:sp>
      <p:sp>
        <p:nvSpPr>
          <p:cNvPr id="11" name="Freeform 10"/>
          <p:cNvSpPr/>
          <p:nvPr/>
        </p:nvSpPr>
        <p:spPr bwMode="auto">
          <a:xfrm flipH="1">
            <a:off x="1067989" y="1045427"/>
            <a:ext cx="486364" cy="1685984"/>
          </a:xfrm>
          <a:custGeom>
            <a:avLst/>
            <a:gdLst>
              <a:gd name="connsiteX0" fmla="*/ 120141 w 625479"/>
              <a:gd name="connsiteY0" fmla="*/ 0 h 609600"/>
              <a:gd name="connsiteX1" fmla="*/ 25548 w 625479"/>
              <a:gd name="connsiteY1" fmla="*/ 262758 h 609600"/>
              <a:gd name="connsiteX2" fmla="*/ 530045 w 625479"/>
              <a:gd name="connsiteY2" fmla="*/ 304800 h 609600"/>
              <a:gd name="connsiteX3" fmla="*/ 624638 w 62547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479" h="609600">
                <a:moveTo>
                  <a:pt x="120141" y="0"/>
                </a:moveTo>
                <a:cubicBezTo>
                  <a:pt x="38686" y="105979"/>
                  <a:pt x="-42769" y="211958"/>
                  <a:pt x="25548" y="262758"/>
                </a:cubicBezTo>
                <a:cubicBezTo>
                  <a:pt x="93865" y="313558"/>
                  <a:pt x="430197" y="246993"/>
                  <a:pt x="530045" y="304800"/>
                </a:cubicBezTo>
                <a:cubicBezTo>
                  <a:pt x="629893" y="362607"/>
                  <a:pt x="627265" y="486103"/>
                  <a:pt x="624638" y="609600"/>
                </a:cubicBezTo>
              </a:path>
            </a:pathLst>
          </a:custGeom>
          <a:noFill/>
          <a:ln w="9525" cap="flat" cmpd="sng" algn="ctr">
            <a:solidFill>
              <a:srgbClr val="C00000"/>
            </a:solidFill>
            <a:prstDash val="dash"/>
            <a:round/>
            <a:headEnd type="oval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1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54353" y="969013"/>
            <a:ext cx="6605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i="1" dirty="0">
                <a:solidFill>
                  <a:srgbClr val="002060"/>
                </a:solidFill>
              </a:rPr>
              <a:t>* Decision- Making Factors – please refer to the example of Career Values on slide 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043" y="2538503"/>
            <a:ext cx="1504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solidFill>
                  <a:srgbClr val="002060"/>
                </a:solidFill>
              </a:rPr>
              <a:t>High Income anticipate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1042" y="3871107"/>
            <a:ext cx="15046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SG" sz="1400" b="1" dirty="0">
                <a:solidFill>
                  <a:srgbClr val="002060"/>
                </a:solidFill>
              </a:rPr>
              <a:t>I can use the skills I already have (Exercise Competencies</a:t>
            </a:r>
            <a:r>
              <a:rPr lang="en-SG" sz="1400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694" y="3190210"/>
            <a:ext cx="1504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SG" sz="1400" b="1" dirty="0">
                <a:solidFill>
                  <a:srgbClr val="002060"/>
                </a:solidFill>
              </a:rPr>
              <a:t>Work life balance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1042" y="4926640"/>
            <a:ext cx="15046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SG" sz="1400" b="1" dirty="0">
                <a:solidFill>
                  <a:srgbClr val="002060"/>
                </a:solidFill>
              </a:rPr>
              <a:t>Job stability</a:t>
            </a:r>
          </a:p>
          <a:p>
            <a:pPr algn="ctr" fontAlgn="ctr"/>
            <a:r>
              <a:rPr lang="en-SG" sz="1400" b="1" dirty="0">
                <a:solidFill>
                  <a:srgbClr val="002060"/>
                </a:solidFill>
                <a:latin typeface="Arial" panose="020B0604020202020204" pitchFamily="34" charset="0"/>
              </a:rPr>
              <a:t>(I like routine work)</a:t>
            </a:r>
            <a:endParaRPr lang="en-SG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99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4" grpId="0"/>
      <p:bldP spid="12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02886" y="156883"/>
            <a:ext cx="7585333" cy="575441"/>
          </a:xfrm>
        </p:spPr>
        <p:txBody>
          <a:bodyPr>
            <a:normAutofit/>
          </a:bodyPr>
          <a:lstStyle/>
          <a:p>
            <a:r>
              <a:rPr lang="en-GB" sz="2400" dirty="0"/>
              <a:t>Career Decision-making Matrix  </a:t>
            </a:r>
            <a:r>
              <a:rPr lang="en-GB" sz="2000" dirty="0"/>
              <a:t>(basic approach)</a:t>
            </a:r>
            <a:endParaRPr lang="en-SG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47145" y="1384640"/>
          <a:ext cx="8753920" cy="44634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3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18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2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7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3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8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0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62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22836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SG" dirty="0"/>
                    </a:p>
                  </a:txBody>
                  <a:tcPr marL="6645" marR="6645" marT="664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Photographer</a:t>
                      </a:r>
                      <a:endParaRPr lang="en-SG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5" marR="6645" marT="664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Commercial Pilot</a:t>
                      </a:r>
                      <a:endParaRPr lang="en-SG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Carpentry</a:t>
                      </a:r>
                      <a:r>
                        <a:rPr lang="en-SG" sz="14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Business Owner</a:t>
                      </a:r>
                      <a:endParaRPr lang="en-SG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Computer Programmer</a:t>
                      </a:r>
                      <a:endParaRPr lang="en-SG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629">
                <a:tc>
                  <a:txBody>
                    <a:bodyPr/>
                    <a:lstStyle/>
                    <a:p>
                      <a:endParaRPr lang="en-SG" dirty="0">
                        <a:solidFill>
                          <a:srgbClr val="002060"/>
                        </a:solidFill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SG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5" marR="6645" marT="664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Indv</a:t>
                      </a:r>
                      <a:endParaRPr lang="en-SG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ctr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Rating</a:t>
                      </a:r>
                      <a:endParaRPr lang="en-SG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ctr"/>
                      <a:r>
                        <a:rPr lang="en-SG" sz="1100" i="1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 to 5)</a:t>
                      </a:r>
                      <a:endParaRPr lang="en-SG" sz="1100" b="0" i="1" u="none" strike="noStrike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45" marR="6645" marT="664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Indv</a:t>
                      </a:r>
                      <a:endParaRPr lang="en-SG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ctr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Rating</a:t>
                      </a:r>
                      <a:endParaRPr lang="en-SG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ctr"/>
                      <a:r>
                        <a:rPr lang="en-SG" sz="1100" i="1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 to 5)</a:t>
                      </a:r>
                      <a:endParaRPr lang="en-SG" sz="1100" b="0" i="1" u="none" strike="noStrike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Indv</a:t>
                      </a:r>
                      <a:endParaRPr lang="en-SG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ctr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Rating</a:t>
                      </a:r>
                      <a:endParaRPr lang="en-SG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ctr"/>
                      <a:r>
                        <a:rPr lang="en-SG" sz="1100" i="1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 to 5)</a:t>
                      </a:r>
                      <a:endParaRPr lang="en-SG" sz="1100" b="0" i="1" u="none" strike="noStrike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SG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Indv</a:t>
                      </a:r>
                      <a:endParaRPr lang="en-SG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ctr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Rating</a:t>
                      </a:r>
                      <a:endParaRPr lang="en-SG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ctr"/>
                      <a:r>
                        <a:rPr lang="en-SG" sz="1100" i="1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 to 5)</a:t>
                      </a:r>
                      <a:endParaRPr lang="en-SG" sz="1100" b="0" i="1" u="none" strike="noStrike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3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High Income anticipated</a:t>
                      </a:r>
                    </a:p>
                    <a:p>
                      <a:pPr algn="ctr" rtl="0" fontAlgn="ctr"/>
                      <a:endParaRPr lang="en-SG" sz="1400" b="1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5" marR="6645" marT="664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06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Work</a:t>
                      </a:r>
                      <a:r>
                        <a:rPr lang="en-SG" sz="1400" u="none" strike="noStrike" baseline="0" dirty="0">
                          <a:solidFill>
                            <a:srgbClr val="002060"/>
                          </a:solidFill>
                          <a:effectLst/>
                        </a:rPr>
                        <a:t> life balance</a:t>
                      </a: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5" marR="6645" marT="664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8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 I</a:t>
                      </a:r>
                      <a:r>
                        <a:rPr lang="en-SG" sz="1400" u="none" strike="noStrike" baseline="0" dirty="0">
                          <a:solidFill>
                            <a:srgbClr val="002060"/>
                          </a:solidFill>
                          <a:effectLst/>
                        </a:rPr>
                        <a:t> can use </a:t>
                      </a:r>
                      <a:r>
                        <a:rPr lang="en-SG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the skills I already have (Exercise Competencies)</a:t>
                      </a: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5" marR="6645" marT="664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8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Job stability</a:t>
                      </a:r>
                    </a:p>
                    <a:p>
                      <a:pPr algn="ctr" rtl="0" fontAlgn="ctr"/>
                      <a:r>
                        <a:rPr lang="en-SG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(I</a:t>
                      </a:r>
                      <a:r>
                        <a:rPr lang="en-SG" sz="1400" b="1" i="0" u="none" strike="noStrike" baseline="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 l</a:t>
                      </a:r>
                      <a:r>
                        <a:rPr lang="en-SG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ike</a:t>
                      </a:r>
                      <a:r>
                        <a:rPr lang="en-SG" sz="1400" b="1" i="0" u="none" strike="noStrike" baseline="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 r</a:t>
                      </a:r>
                      <a:r>
                        <a:rPr lang="en-SG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outine work</a:t>
                      </a:r>
                    </a:p>
                    <a:p>
                      <a:pPr algn="ctr" rtl="0" fontAlgn="ctr"/>
                      <a:endParaRPr lang="en-SG" sz="1400" b="1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5" marR="6645" marT="664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TOTAL</a:t>
                      </a:r>
                      <a:endParaRPr lang="en-SG" sz="1400" b="1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5" marR="6645" marT="664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45" marR="6645" marT="664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45" marR="6645" marT="664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45" marR="6645" marT="66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6645" marR="6645" marT="664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SG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5" marR="6645" marT="664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191176" y="1461566"/>
            <a:ext cx="1596096" cy="5731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172572" y="1711558"/>
            <a:ext cx="879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2060"/>
                </a:solidFill>
              </a:rPr>
              <a:t>Decision- Making Factors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0875" y="1399993"/>
            <a:ext cx="879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2060"/>
                </a:solidFill>
              </a:rPr>
              <a:t>Options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531172" y="4969279"/>
            <a:ext cx="1369893" cy="1070921"/>
            <a:chOff x="7514897" y="4918841"/>
            <a:chExt cx="1369893" cy="1070921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7514897" y="5444359"/>
              <a:ext cx="557048" cy="545403"/>
            </a:xfrm>
            <a:prstGeom prst="round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" charset="-128"/>
              </a:endParaRPr>
            </a:p>
          </p:txBody>
        </p:sp>
        <p:sp>
          <p:nvSpPr>
            <p:cNvPr id="15" name="Freeform 14"/>
            <p:cNvSpPr/>
            <p:nvPr/>
          </p:nvSpPr>
          <p:spPr bwMode="auto">
            <a:xfrm flipH="1">
              <a:off x="8009724" y="5209232"/>
              <a:ext cx="486299" cy="304800"/>
            </a:xfrm>
            <a:custGeom>
              <a:avLst/>
              <a:gdLst>
                <a:gd name="connsiteX0" fmla="*/ 120141 w 625479"/>
                <a:gd name="connsiteY0" fmla="*/ 0 h 609600"/>
                <a:gd name="connsiteX1" fmla="*/ 25548 w 625479"/>
                <a:gd name="connsiteY1" fmla="*/ 262758 h 609600"/>
                <a:gd name="connsiteX2" fmla="*/ 530045 w 625479"/>
                <a:gd name="connsiteY2" fmla="*/ 304800 h 609600"/>
                <a:gd name="connsiteX3" fmla="*/ 624638 w 625479"/>
                <a:gd name="connsiteY3" fmla="*/ 60960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479" h="609600">
                  <a:moveTo>
                    <a:pt x="120141" y="0"/>
                  </a:moveTo>
                  <a:cubicBezTo>
                    <a:pt x="38686" y="105979"/>
                    <a:pt x="-42769" y="211958"/>
                    <a:pt x="25548" y="262758"/>
                  </a:cubicBezTo>
                  <a:cubicBezTo>
                    <a:pt x="93865" y="313558"/>
                    <a:pt x="430197" y="246993"/>
                    <a:pt x="530045" y="304800"/>
                  </a:cubicBezTo>
                  <a:cubicBezTo>
                    <a:pt x="629893" y="362607"/>
                    <a:pt x="627265" y="486103"/>
                    <a:pt x="624638" y="609600"/>
                  </a:cubicBezTo>
                </a:path>
              </a:pathLst>
            </a:custGeom>
            <a:noFill/>
            <a:ln w="9525" cap="flat" cmpd="sng" algn="ctr">
              <a:solidFill>
                <a:srgbClr val="C00000"/>
              </a:solidFill>
              <a:prstDash val="dash"/>
              <a:round/>
              <a:headEnd type="oval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" charset="-128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956331" y="4918841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highest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43989" y="3053215"/>
            <a:ext cx="5652335" cy="407941"/>
            <a:chOff x="3043989" y="3053215"/>
            <a:chExt cx="5652335" cy="407941"/>
          </a:xfrm>
        </p:grpSpPr>
        <p:cxnSp>
          <p:nvCxnSpPr>
            <p:cNvPr id="7" name="Straight Arrow Connector 6"/>
            <p:cNvCxnSpPr/>
            <p:nvPr/>
          </p:nvCxnSpPr>
          <p:spPr bwMode="auto">
            <a:xfrm flipV="1">
              <a:off x="3501190" y="3053215"/>
              <a:ext cx="3705726" cy="3609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TextBox 16"/>
            <p:cNvSpPr txBox="1"/>
            <p:nvPr/>
          </p:nvSpPr>
          <p:spPr>
            <a:xfrm>
              <a:off x="3043989" y="3153379"/>
              <a:ext cx="5652335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SG" sz="1400" dirty="0"/>
                <a:t>For each option rate : 1=has the least factor --- 5= has the most factor  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330861" y="828128"/>
            <a:ext cx="8317229" cy="1429488"/>
            <a:chOff x="1330861" y="828128"/>
            <a:chExt cx="8317229" cy="1429488"/>
          </a:xfrm>
        </p:grpSpPr>
        <p:sp>
          <p:nvSpPr>
            <p:cNvPr id="9" name="TextBox 8"/>
            <p:cNvSpPr txBox="1"/>
            <p:nvPr/>
          </p:nvSpPr>
          <p:spPr>
            <a:xfrm>
              <a:off x="1330861" y="828128"/>
              <a:ext cx="81740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>
                  <a:solidFill>
                    <a:srgbClr val="C00000"/>
                  </a:solidFill>
                </a:rPr>
                <a:t>Step 1b :  give Individual rating for each of the factors for the different career options</a:t>
              </a: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1620203" y="1165500"/>
              <a:ext cx="1006193" cy="1092116"/>
            </a:xfrm>
            <a:custGeom>
              <a:avLst/>
              <a:gdLst>
                <a:gd name="connsiteX0" fmla="*/ 120141 w 625479"/>
                <a:gd name="connsiteY0" fmla="*/ 0 h 609600"/>
                <a:gd name="connsiteX1" fmla="*/ 25548 w 625479"/>
                <a:gd name="connsiteY1" fmla="*/ 262758 h 609600"/>
                <a:gd name="connsiteX2" fmla="*/ 530045 w 625479"/>
                <a:gd name="connsiteY2" fmla="*/ 304800 h 609600"/>
                <a:gd name="connsiteX3" fmla="*/ 624638 w 625479"/>
                <a:gd name="connsiteY3" fmla="*/ 60960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479" h="609600">
                  <a:moveTo>
                    <a:pt x="120141" y="0"/>
                  </a:moveTo>
                  <a:cubicBezTo>
                    <a:pt x="38686" y="105979"/>
                    <a:pt x="-42769" y="211958"/>
                    <a:pt x="25548" y="262758"/>
                  </a:cubicBezTo>
                  <a:cubicBezTo>
                    <a:pt x="93865" y="313558"/>
                    <a:pt x="430197" y="246993"/>
                    <a:pt x="530045" y="304800"/>
                  </a:cubicBezTo>
                  <a:cubicBezTo>
                    <a:pt x="629893" y="362607"/>
                    <a:pt x="627265" y="486103"/>
                    <a:pt x="624638" y="609600"/>
                  </a:cubicBezTo>
                </a:path>
              </a:pathLst>
            </a:custGeom>
            <a:noFill/>
            <a:ln w="9525" cap="flat" cmpd="sng" algn="ctr">
              <a:solidFill>
                <a:srgbClr val="C00000"/>
              </a:solidFill>
              <a:prstDash val="dash"/>
              <a:round/>
              <a:headEnd type="oval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" charset="-128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285431" y="1075606"/>
              <a:ext cx="73626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1200" dirty="0"/>
                <a:t>For each factor, rate 1= has the least factor --- 5= has the most factor  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54064" y="2777089"/>
            <a:ext cx="37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74400" y="2777089"/>
            <a:ext cx="37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27064" y="2777089"/>
            <a:ext cx="37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79728" y="2777089"/>
            <a:ext cx="37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54064" y="3525225"/>
            <a:ext cx="37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74400" y="3525225"/>
            <a:ext cx="37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27064" y="3525225"/>
            <a:ext cx="37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79728" y="3525225"/>
            <a:ext cx="37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21942" y="4242583"/>
            <a:ext cx="37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42278" y="4242583"/>
            <a:ext cx="37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94942" y="4242583"/>
            <a:ext cx="37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47606" y="4242583"/>
            <a:ext cx="37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21942" y="4990719"/>
            <a:ext cx="37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42278" y="4990719"/>
            <a:ext cx="37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4942" y="4990719"/>
            <a:ext cx="37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47606" y="4990719"/>
            <a:ext cx="37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02990" y="5586208"/>
            <a:ext cx="43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7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23326" y="5586208"/>
            <a:ext cx="43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9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75990" y="5586208"/>
            <a:ext cx="43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11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28654" y="5586208"/>
            <a:ext cx="43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81573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72571" y="180875"/>
            <a:ext cx="8728493" cy="1160468"/>
          </a:xfrm>
        </p:spPr>
        <p:txBody>
          <a:bodyPr>
            <a:normAutofit fontScale="90000"/>
          </a:bodyPr>
          <a:lstStyle/>
          <a:p>
            <a:pPr algn="l"/>
            <a:r>
              <a:rPr lang="en-GB" sz="2000" dirty="0"/>
              <a:t>Class Activity : 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Using </a:t>
            </a:r>
            <a:r>
              <a:rPr lang="en-GB" sz="2000" dirty="0" err="1"/>
              <a:t>MySkillsFuture</a:t>
            </a:r>
            <a:r>
              <a:rPr lang="en-GB" sz="2000" dirty="0"/>
              <a:t> Portal, explore the top 3 job options and exercise on how you can make use of the DARE method to make you decision</a:t>
            </a:r>
            <a:endParaRPr lang="en-SG" sz="1600" dirty="0"/>
          </a:p>
        </p:txBody>
      </p:sp>
      <p:graphicFrame>
        <p:nvGraphicFramePr>
          <p:cNvPr id="9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339637" y="1825625"/>
          <a:ext cx="8040088" cy="3713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035">
                  <a:extLst>
                    <a:ext uri="{9D8B030D-6E8A-4147-A177-3AD203B41FA5}">
                      <a16:colId xmlns:a16="http://schemas.microsoft.com/office/drawing/2014/main" val="4134653922"/>
                    </a:ext>
                  </a:extLst>
                </a:gridCol>
                <a:gridCol w="1926371">
                  <a:extLst>
                    <a:ext uri="{9D8B030D-6E8A-4147-A177-3AD203B41FA5}">
                      <a16:colId xmlns:a16="http://schemas.microsoft.com/office/drawing/2014/main" val="544383355"/>
                    </a:ext>
                  </a:extLst>
                </a:gridCol>
                <a:gridCol w="1779773">
                  <a:extLst>
                    <a:ext uri="{9D8B030D-6E8A-4147-A177-3AD203B41FA5}">
                      <a16:colId xmlns:a16="http://schemas.microsoft.com/office/drawing/2014/main" val="1307578212"/>
                    </a:ext>
                  </a:extLst>
                </a:gridCol>
                <a:gridCol w="2215909">
                  <a:extLst>
                    <a:ext uri="{9D8B030D-6E8A-4147-A177-3AD203B41FA5}">
                      <a16:colId xmlns:a16="http://schemas.microsoft.com/office/drawing/2014/main" val="1735974271"/>
                    </a:ext>
                  </a:extLst>
                </a:gridCol>
              </a:tblGrid>
              <a:tr h="674765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Job Option</a:t>
                      </a:r>
                      <a:r>
                        <a:rPr lang="en-SG" baseline="0" dirty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Job Option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Job</a:t>
                      </a:r>
                      <a:r>
                        <a:rPr lang="en-SG" baseline="0" dirty="0">
                          <a:solidFill>
                            <a:schemeClr val="tx1"/>
                          </a:solidFill>
                        </a:rPr>
                        <a:t> Option 3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345337"/>
                  </a:ext>
                </a:extLst>
              </a:tr>
              <a:tr h="67476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786200"/>
                  </a:ext>
                </a:extLst>
              </a:tr>
              <a:tr h="67476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467825"/>
                  </a:ext>
                </a:extLst>
              </a:tr>
              <a:tr h="67476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784198"/>
                  </a:ext>
                </a:extLst>
              </a:tr>
              <a:tr h="62303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884149"/>
                  </a:ext>
                </a:extLst>
              </a:tr>
              <a:tr h="390935">
                <a:tc>
                  <a:txBody>
                    <a:bodyPr/>
                    <a:lstStyle/>
                    <a:p>
                      <a:r>
                        <a:rPr lang="en-SG" dirty="0"/>
                        <a:t>Total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699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44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1127</TotalTime>
  <Words>349</Words>
  <Application>Microsoft Office PowerPoint</Application>
  <PresentationFormat>On-screen Show (4:3)</PresentationFormat>
  <Paragraphs>98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Theme</vt:lpstr>
      <vt:lpstr>Career Decision-making Matrix  (basic approach)</vt:lpstr>
      <vt:lpstr>Career Decision-making Matrix  (basic approach)</vt:lpstr>
      <vt:lpstr>Class Activity :   Using MySkillsFuture Portal, explore the top 3 job options and exercise on how you can make use of the DARE method to make you decision</vt:lpstr>
    </vt:vector>
  </TitlesOfParts>
  <Company>Nanyang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3.1 Skills Framework and What it Means to You?</dc:title>
  <dc:creator>LAM SU LIN WENDY</dc:creator>
  <cp:lastModifiedBy>TAY ALVIN</cp:lastModifiedBy>
  <cp:revision>198</cp:revision>
  <cp:lastPrinted>2017-12-27T04:31:27Z</cp:lastPrinted>
  <dcterms:created xsi:type="dcterms:W3CDTF">2017-12-05T10:21:43Z</dcterms:created>
  <dcterms:modified xsi:type="dcterms:W3CDTF">2019-06-27T02:50:00Z</dcterms:modified>
</cp:coreProperties>
</file>