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03"/>
  </p:normalViewPr>
  <p:slideViewPr>
    <p:cSldViewPr snapToGrid="0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8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5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1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6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4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1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7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2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8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6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76AD2E-E09B-6BFF-2D23-4A259DA4A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5510" y="1371725"/>
            <a:ext cx="6883742" cy="2558576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pic>
        <p:nvPicPr>
          <p:cNvPr id="1026" name="Picture 2" descr="Machine Learning &amp; AI Foundations: Linear Regression – Career Connections  Center University of Florida">
            <a:extLst>
              <a:ext uri="{FF2B5EF4-FFF2-40B4-BE49-F238E27FC236}">
                <a16:creationId xmlns:a16="http://schemas.microsoft.com/office/drawing/2014/main" id="{43FFAA3B-1926-23BE-D435-C3CF9CAF8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5" r="29574"/>
          <a:stretch>
            <a:fillRect/>
          </a:stretch>
        </p:blipFill>
        <p:spPr bwMode="auto">
          <a:xfrm>
            <a:off x="20" y="1"/>
            <a:ext cx="417334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0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E92CE-3084-DD4D-FE56-8BC17218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 dirty="0"/>
              <a:t>Platforms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85B3-29B2-5873-62B8-844C3DC6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 dirty="0"/>
              <a:t>GitHub:</a:t>
            </a:r>
          </a:p>
          <a:p>
            <a:pPr lvl="1"/>
            <a:r>
              <a:rPr lang="en-US" dirty="0"/>
              <a:t>GitHub is a platform that allows developer to upload their code and share them with the community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is a online Python notebook that allows users to use its cloud computing.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060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1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2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3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20DB86-BD6F-9B0E-3244-5D6F40FBF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0837" y="681647"/>
            <a:ext cx="2631283" cy="263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Google Colab - A Step-by-step Guide - AlgoTrading101 Blog">
            <a:extLst>
              <a:ext uri="{FF2B5EF4-FFF2-40B4-BE49-F238E27FC236}">
                <a16:creationId xmlns:a16="http://schemas.microsoft.com/office/drawing/2014/main" id="{CAB83AFF-C855-E71C-279F-15FBE073D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188" y="3545072"/>
            <a:ext cx="3929039" cy="262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AAE5A-D002-BD7D-7F58-1B4B2751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to find the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3AAE-7F1A-C9F4-75D0-986DE0E7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5"/>
            <a:ext cx="4776106" cy="37327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 created a GitHub repository to store all the code we used in the club meetings.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you want to review the code after a club meeting or you missed a club meeting and want to know what we did, you can go onto GitHub and download all the source code.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PPT slides will also be on GitHub too.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7682BF-D332-3A24-51B2-744915F3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169" y="1845395"/>
            <a:ext cx="6877421" cy="37327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3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B6F7C-4272-B552-E252-67AC266D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0A0B-C441-B7FA-0136-68CEE242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/>
              <a:t>Linear Regression is basically a model used to estimate the relationship between a set of data.</a:t>
            </a:r>
          </a:p>
          <a:p>
            <a:endParaRPr lang="en-US"/>
          </a:p>
          <a:p>
            <a:r>
              <a:rPr lang="en-US"/>
              <a:t>We assume there is a linear relationship between those data.</a:t>
            </a:r>
            <a:endParaRPr lang="en-US" dirty="0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8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inear Regression Explained | Towards Data Science">
            <a:extLst>
              <a:ext uri="{FF2B5EF4-FFF2-40B4-BE49-F238E27FC236}">
                <a16:creationId xmlns:a16="http://schemas.microsoft.com/office/drawing/2014/main" id="{89ECCB99-E37B-2768-C8D8-3F001D44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6" y="1362803"/>
            <a:ext cx="4002456" cy="412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1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DF5B-F36F-4367-AC35-66E84CAA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20E79-589D-55F8-6570-E3D507357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 = </a:t>
                </a:r>
                <a:r>
                  <a:rPr lang="en-US" dirty="0" err="1"/>
                  <a:t>kx</a:t>
                </a:r>
                <a:r>
                  <a:rPr lang="en-US" dirty="0"/>
                  <a:t> + b</a:t>
                </a:r>
              </a:p>
              <a:p>
                <a:r>
                  <a:rPr lang="en-US" dirty="0"/>
                  <a:t>residual for point 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Measurement for Error</a:t>
                </a:r>
              </a:p>
              <a:p>
                <a:pPr lvl="1"/>
                <a:r>
                  <a:rPr lang="en-US" dirty="0"/>
                  <a:t>SSE(Sum of Squared Error)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MSE(Mean Squared Error)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need to decrease error as much as possible.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20E79-589D-55F8-6570-E3D507357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9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um of Squares - Definition, Formulas, Regression Analysis">
            <a:extLst>
              <a:ext uri="{FF2B5EF4-FFF2-40B4-BE49-F238E27FC236}">
                <a16:creationId xmlns:a16="http://schemas.microsoft.com/office/drawing/2014/main" id="{C1F32863-55AC-8D1E-2449-A2B7B7E5D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78" y="3429000"/>
            <a:ext cx="4326212" cy="30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12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9" name="Rectangle 513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45788-6C95-A9B9-6D8A-E8521E53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n-US" dirty="0"/>
              <a:t>Gradient Descend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37152-DDC5-AEFE-392F-4DD8DAF7A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5706" y="817197"/>
                <a:ext cx="5457725" cy="15411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300"/>
                  <a:t>Since error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3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30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300"/>
                  <a:t>, we can write error as a function of k and b.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300"/>
                  <a:t>This function is differentiable.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300"/>
                  <a:t>We can use the optimization method to find the point with the lowest error.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300"/>
                  <a:t>This process is called Gradient Descend.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37152-DDC5-AEFE-392F-4DD8DAF7A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5706" y="817197"/>
                <a:ext cx="5457725" cy="1541148"/>
              </a:xfrm>
              <a:blipFill>
                <a:blip r:embed="rId2"/>
                <a:stretch>
                  <a:fillRect t="-20492" r="-92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Gradient Descent in Machine Learning: Python Examples">
            <a:extLst>
              <a:ext uri="{FF2B5EF4-FFF2-40B4-BE49-F238E27FC236}">
                <a16:creationId xmlns:a16="http://schemas.microsoft.com/office/drawing/2014/main" id="{7FBA22CE-18E9-D932-4E39-41B1AB035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9292" y="2691637"/>
            <a:ext cx="4634567" cy="318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radient Descent: A comprehensive guide to Implementing in Python">
            <a:extLst>
              <a:ext uri="{FF2B5EF4-FFF2-40B4-BE49-F238E27FC236}">
                <a16:creationId xmlns:a16="http://schemas.microsoft.com/office/drawing/2014/main" id="{9DE5C3BE-67EE-AD80-FC45-6A8295E9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4677" y="2691637"/>
            <a:ext cx="5057564" cy="318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0" name="Group 5139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141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2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3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44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145" name="Straight Connector 514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96" name="Rectangle 619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EFFC9-1A1A-D093-2D82-6E189DCD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Forward/Back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38704-08ED-029C-3F37-D176D6DA6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1" y="2160016"/>
                <a:ext cx="4133560" cy="36012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Forward Propagation: Plug in x values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Back Propagation: Based on the prediction and actual value to change the weights.</a:t>
                </a:r>
              </a:p>
              <a:p>
                <a:r>
                  <a:rPr lang="en-US" dirty="0"/>
                  <a:t>Update steps.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38704-08ED-029C-3F37-D176D6DA6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1" y="2160016"/>
                <a:ext cx="4133560" cy="3601212"/>
              </a:xfrm>
              <a:blipFill>
                <a:blip r:embed="rId2"/>
                <a:stretch>
                  <a:fillRect l="-2141" t="-1053" r="-3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97" name="Straight Connector 619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Understanding Forward and Backward Propagation in Neural Networks">
            <a:extLst>
              <a:ext uri="{FF2B5EF4-FFF2-40B4-BE49-F238E27FC236}">
                <a16:creationId xmlns:a16="http://schemas.microsoft.com/office/drawing/2014/main" id="{0FE6C92C-5471-4D01-5DA4-D390D958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" r="29241" b="-2"/>
          <a:stretch>
            <a:fillRect/>
          </a:stretch>
        </p:blipFill>
        <p:spPr bwMode="auto">
          <a:xfrm>
            <a:off x="5263860" y="681645"/>
            <a:ext cx="6273249" cy="54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98" name="Group 619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19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0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03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F9EA5-5769-07EB-E536-0EC795E1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Try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D5C7-0D5F-EC38-5551-64C511AF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3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4116-0013-F6FB-E76A-AFD57886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Qrcode</a:t>
            </a:r>
            <a:r>
              <a:rPr lang="en-US" dirty="0"/>
              <a:t>!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3392571D-AE95-E769-013B-C2B86857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0" y="1980039"/>
            <a:ext cx="2923231" cy="28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a head in a circle&#10;&#10;Description automatically generated">
            <a:extLst>
              <a:ext uri="{FF2B5EF4-FFF2-40B4-BE49-F238E27FC236}">
                <a16:creationId xmlns:a16="http://schemas.microsoft.com/office/drawing/2014/main" id="{B207EFF1-A8CF-8477-E60B-714951C5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97" y="2039874"/>
            <a:ext cx="2778253" cy="2778253"/>
          </a:xfrm>
          <a:prstGeom prst="rect">
            <a:avLst/>
          </a:prstGeom>
        </p:spPr>
      </p:pic>
      <p:pic>
        <p:nvPicPr>
          <p:cNvPr id="10" name="Picture 9" descr="A qr code with a square image&#10;&#10;Description automatically generated">
            <a:extLst>
              <a:ext uri="{FF2B5EF4-FFF2-40B4-BE49-F238E27FC236}">
                <a16:creationId xmlns:a16="http://schemas.microsoft.com/office/drawing/2014/main" id="{CCFEF755-19F5-80B7-5469-56DD581C15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092" t="22857" r="11734" b="33545"/>
          <a:stretch/>
        </p:blipFill>
        <p:spPr>
          <a:xfrm>
            <a:off x="7900985" y="2039874"/>
            <a:ext cx="3091543" cy="29899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128F63-1692-4CB0-CE27-A22CB9ABE815}"/>
              </a:ext>
            </a:extLst>
          </p:cNvPr>
          <p:cNvSpPr txBox="1"/>
          <p:nvPr/>
        </p:nvSpPr>
        <p:spPr>
          <a:xfrm>
            <a:off x="1103086" y="5029817"/>
            <a:ext cx="232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Officer Application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28C74-7AF1-4A89-B84C-779106F60140}"/>
              </a:ext>
            </a:extLst>
          </p:cNvPr>
          <p:cNvSpPr txBox="1"/>
          <p:nvPr/>
        </p:nvSpPr>
        <p:spPr>
          <a:xfrm>
            <a:off x="5135132" y="502981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Groupme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E61B1-9451-FD60-7AE9-08633A2C980F}"/>
              </a:ext>
            </a:extLst>
          </p:cNvPr>
          <p:cNvSpPr txBox="1"/>
          <p:nvPr/>
        </p:nvSpPr>
        <p:spPr>
          <a:xfrm>
            <a:off x="8646656" y="502981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97694951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286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Neue Haas Grotesk Text Pro</vt:lpstr>
      <vt:lpstr>PunchcardVTI</vt:lpstr>
      <vt:lpstr>Linear Regression</vt:lpstr>
      <vt:lpstr>Platforms we use</vt:lpstr>
      <vt:lpstr>How to find the code?</vt:lpstr>
      <vt:lpstr>Linear Regression</vt:lpstr>
      <vt:lpstr>How does it work?</vt:lpstr>
      <vt:lpstr>Gradient Descend </vt:lpstr>
      <vt:lpstr>Forward/Back Propagation</vt:lpstr>
      <vt:lpstr>Try the code!</vt:lpstr>
      <vt:lpstr>Qrcode!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Pei, Enze</dc:creator>
  <cp:lastModifiedBy>Pei, Enze</cp:lastModifiedBy>
  <cp:revision>1</cp:revision>
  <dcterms:created xsi:type="dcterms:W3CDTF">2025-09-18T03:12:09Z</dcterms:created>
  <dcterms:modified xsi:type="dcterms:W3CDTF">2025-09-18T04:10:08Z</dcterms:modified>
</cp:coreProperties>
</file>