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6" r:id="rId10"/>
    <p:sldId id="265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860" autoAdjust="0"/>
  </p:normalViewPr>
  <p:slideViewPr>
    <p:cSldViewPr snapToGrid="0">
      <p:cViewPr varScale="1">
        <p:scale>
          <a:sx n="78" d="100"/>
          <a:sy n="78" d="100"/>
        </p:scale>
        <p:origin x="1812" y="96"/>
      </p:cViewPr>
      <p:guideLst/>
    </p:cSldViewPr>
  </p:slideViewPr>
  <p:notesTextViewPr>
    <p:cViewPr>
      <p:scale>
        <a:sx n="1" d="1"/>
        <a:sy n="1" d="1"/>
      </p:scale>
      <p:origin x="0" y="-39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F8D2-CF04-4783-BE9A-090302E48809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F1A4C-992D-4032-9D3F-4DEDC4A8A0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21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Font typeface="Arial" panose="020B0604020202020204" pitchFamily="34" charset="0"/>
              <a:buNone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Título da apresentação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Introduzir oradores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Logo da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endParaRPr lang="pt-PT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715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Estilo de liderança dos concorrentes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12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Analise </a:t>
            </a:r>
            <a:r>
              <a:rPr lang="pt-PT" dirty="0" err="1"/>
              <a:t>swot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178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Apresentação dos desafios enfrentados pela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e as soluções propostas para superá-los.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2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dos principais pontos apresentados e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perspectivas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futuras para 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32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Um breve resumo sobre o que será apresentado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90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História, Missão, Visão e Valores</a:t>
            </a:r>
          </a:p>
          <a:p>
            <a:pPr algn="l">
              <a:buFont typeface="Arial" panose="020B0604020202020204" pitchFamily="34" charset="0"/>
              <a:buChar char="•"/>
            </a:pPr>
            <a:br>
              <a:rPr lang="pt-PT" dirty="0"/>
            </a:br>
            <a:r>
              <a:rPr lang="pt-PT" dirty="0"/>
              <a:t>---------- História -------------------------------------------</a:t>
            </a:r>
            <a:br>
              <a:rPr lang="pt-PT" dirty="0"/>
            </a:b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História da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desde a sua fundação em 1927 NO PORTO até os dias de hoje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Expansão da marca para o mercado internacional em 1933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A utilização exclusiva de malte nacional durante a Segunda Guerra Mundial em 1942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Patrocínio de eventos desportivos a partir de 1950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Inauguração da cervejaria em 1957 e da fábrica CUFP em 1959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Os camiões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como sistema de distribuição direta na cidade do Porto a partir de 1968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Nacionalização da Unicer em 1975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Lançamento do festival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Rock em 1995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Tornar-se a cerveja mais pedida em Portugal em 2005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Inauguração da Rádio SBSR.FM em 2016.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78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/>
              <a:t>Cultura organizacional</a:t>
            </a:r>
            <a:br>
              <a:rPr lang="pt-PT" dirty="0"/>
            </a:br>
            <a:br>
              <a:rPr lang="pt-PT" dirty="0"/>
            </a:b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tem uma cultura organizacional sólida e comprometida com a excelência.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A empresa valoriza a diversidade na sua equipa e reconhece que a diversidade é uma vantagem competitiva.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promove a formação dos seus colaboradores e oferece programas de estágio para jovens.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A empresa tem um forte compromisso com a sustentabilidade, a responsabilidade social e a ética nos negócios.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tende a recrutar pessoas mais jovens e valoriza a capacidade de adaptação dos colaboradores.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O perfil procurado pela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é de pessoas que sabem trabalhar em equipa, são responsáveis, corajosas, têm iniciativa e são capazes.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está em constante mudança organizacional, buscando melhorias na sua cultura e políticas internas, e tem um forte compromisso com a inovação e a melhoria contínua dos seus produtos e processos.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5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Gestao</a:t>
            </a:r>
            <a:r>
              <a:rPr lang="pt-PT" dirty="0"/>
              <a:t> da </a:t>
            </a:r>
            <a:r>
              <a:rPr lang="pt-PT" dirty="0" err="1"/>
              <a:t>mudanca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46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Estilos de </a:t>
            </a:r>
            <a:r>
              <a:rPr lang="pt-PT" dirty="0" err="1"/>
              <a:t>lideranca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44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Estratégias de </a:t>
            </a:r>
            <a:r>
              <a:rPr lang="pt-PT" dirty="0" err="1"/>
              <a:t>Motivacao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812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Analise </a:t>
            </a:r>
            <a:r>
              <a:rPr lang="pt-PT" dirty="0" err="1"/>
              <a:t>Pestal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19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Modelo de </a:t>
            </a:r>
            <a:r>
              <a:rPr lang="pt-PT" dirty="0" err="1"/>
              <a:t>Hofstede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pt-PT" dirty="0"/>
            </a:br>
            <a:br>
              <a:rPr lang="pt-PT" dirty="0"/>
            </a:b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 modelo de 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Hofstede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é uma teoria que descreve as diferenças culturais entre países. Foi desenvolvido por Geert 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Hofstede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b="0" i="0" dirty="0">
                <a:effectLst/>
                <a:latin typeface="Arial" panose="020B0604020202020204" pitchFamily="34" charset="0"/>
              </a:rPr>
              <a:t>Distância hierárquica (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Power</a:t>
            </a:r>
            <a:r>
              <a:rPr lang="pt-PT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Distance</a:t>
            </a:r>
            <a:r>
              <a:rPr lang="pt-PT" b="0" i="0" dirty="0">
                <a:effectLst/>
                <a:latin typeface="Arial" panose="020B0604020202020204" pitchFamily="34" charset="0"/>
              </a:rPr>
              <a:t>): Refere-se à forma como as pessoas numa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cultura lidam com a desigualdade social e de poder.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pt-PT" dirty="0"/>
            </a:br>
            <a:r>
              <a:rPr lang="pt-PT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b="0" i="0" dirty="0">
                <a:effectLst/>
                <a:latin typeface="Arial" panose="020B0604020202020204" pitchFamily="34" charset="0"/>
              </a:rPr>
              <a:t>Individualismo vs. Coletivismo (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Individualism</a:t>
            </a:r>
            <a:r>
              <a:rPr lang="pt-PT" b="0" i="0" dirty="0">
                <a:effectLst/>
                <a:latin typeface="Arial" panose="020B0604020202020204" pitchFamily="34" charset="0"/>
              </a:rPr>
              <a:t> vs.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Collectivism</a:t>
            </a:r>
            <a:r>
              <a:rPr lang="pt-PT" b="0" i="0" dirty="0">
                <a:effectLst/>
                <a:latin typeface="Arial" panose="020B0604020202020204" pitchFamily="34" charset="0"/>
              </a:rPr>
              <a:t>): Refere-se à impor-</a:t>
            </a:r>
            <a:br>
              <a:rPr lang="pt-PT" dirty="0"/>
            </a:br>
            <a:r>
              <a:rPr lang="pt-PT" b="0" i="0" dirty="0" err="1">
                <a:effectLst/>
                <a:latin typeface="Arial" panose="020B0604020202020204" pitchFamily="34" charset="0"/>
              </a:rPr>
              <a:t>tância</a:t>
            </a:r>
            <a:r>
              <a:rPr lang="pt-PT" b="0" i="0" dirty="0">
                <a:effectLst/>
                <a:latin typeface="Arial" panose="020B0604020202020204" pitchFamily="34" charset="0"/>
              </a:rPr>
              <a:t> que uma cultura dá aos interesses individuais em relação aos interesses coletivos.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pt-PT" dirty="0"/>
            </a:br>
            <a:r>
              <a:rPr lang="pt-PT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b="0" i="0" dirty="0">
                <a:effectLst/>
                <a:latin typeface="Arial" panose="020B0604020202020204" pitchFamily="34" charset="0"/>
              </a:rPr>
              <a:t>Masculinidade vs. Feminilidade (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Masculinity</a:t>
            </a:r>
            <a:r>
              <a:rPr lang="pt-PT" b="0" i="0" dirty="0">
                <a:effectLst/>
                <a:latin typeface="Arial" panose="020B0604020202020204" pitchFamily="34" charset="0"/>
              </a:rPr>
              <a:t> vs.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Femininity</a:t>
            </a:r>
            <a:r>
              <a:rPr lang="pt-PT" b="0" i="0" dirty="0">
                <a:effectLst/>
                <a:latin typeface="Arial" panose="020B0604020202020204" pitchFamily="34" charset="0"/>
              </a:rPr>
              <a:t>): Refere-se à importância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que uma cultura dá a traços tradicionalmente considerados masculinos ou femininos.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pt-PT" dirty="0"/>
            </a:br>
            <a:r>
              <a:rPr lang="pt-PT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b="0" i="0" dirty="0">
                <a:effectLst/>
                <a:latin typeface="Arial" panose="020B0604020202020204" pitchFamily="34" charset="0"/>
              </a:rPr>
              <a:t>Evitação da incerteza (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Uncertainty</a:t>
            </a:r>
            <a:r>
              <a:rPr lang="pt-PT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Avoidance</a:t>
            </a:r>
            <a:r>
              <a:rPr lang="pt-PT" b="0" i="0" dirty="0">
                <a:effectLst/>
                <a:latin typeface="Arial" panose="020B0604020202020204" pitchFamily="34" charset="0"/>
              </a:rPr>
              <a:t>): Refere-se à tolerância de uma cultura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à ambiguidade e à incerteza.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pt-PT" dirty="0"/>
            </a:br>
            <a:r>
              <a:rPr lang="pt-PT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b="0" i="0" dirty="0">
                <a:effectLst/>
                <a:latin typeface="Arial" panose="020B0604020202020204" pitchFamily="34" charset="0"/>
              </a:rPr>
              <a:t>Orientação de longo prazo vs. Orientação de curto prazo (Long-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Term</a:t>
            </a:r>
            <a:r>
              <a:rPr lang="pt-PT" b="0" i="0" dirty="0">
                <a:effectLst/>
                <a:latin typeface="Arial" panose="020B0604020202020204" pitchFamily="34" charset="0"/>
              </a:rPr>
              <a:t> vs. Short-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Term</a:t>
            </a:r>
            <a:br>
              <a:rPr lang="pt-PT" dirty="0"/>
            </a:br>
            <a:r>
              <a:rPr lang="pt-PT" b="0" i="0" dirty="0" err="1">
                <a:effectLst/>
                <a:latin typeface="Arial" panose="020B0604020202020204" pitchFamily="34" charset="0"/>
              </a:rPr>
              <a:t>Orientation</a:t>
            </a:r>
            <a:r>
              <a:rPr lang="pt-PT" b="0" i="0" dirty="0">
                <a:effectLst/>
                <a:latin typeface="Arial" panose="020B0604020202020204" pitchFamily="34" charset="0"/>
              </a:rPr>
              <a:t>): Refere-se à importância que uma cultura dá à tradição e à estabilidade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em relação à inovação e à mudança</a:t>
            </a:r>
            <a:br>
              <a:rPr lang="pt-PT" b="0" i="0" dirty="0">
                <a:effectLst/>
                <a:latin typeface="Arial" panose="020B0604020202020204" pitchFamily="34" charset="0"/>
              </a:rPr>
            </a:br>
            <a:br>
              <a:rPr lang="pt-PT" b="0" i="0" dirty="0">
                <a:effectLst/>
                <a:latin typeface="Arial" panose="020B0604020202020204" pitchFamily="34" charset="0"/>
              </a:rPr>
            </a:br>
            <a:r>
              <a:rPr lang="pt-PT" b="0" i="0" dirty="0">
                <a:effectLst/>
                <a:latin typeface="Arial" panose="020B0604020202020204" pitchFamily="34" charset="0"/>
              </a:rPr>
              <a:t>----Na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superbock</a:t>
            </a:r>
            <a:r>
              <a:rPr lang="pt-PT" b="0" i="0" dirty="0">
                <a:effectLst/>
                <a:latin typeface="Arial" panose="020B0604020202020204" pitchFamily="34" charset="0"/>
              </a:rPr>
              <a:t>-----------</a:t>
            </a:r>
            <a:br>
              <a:rPr lang="pt-PT" b="0" i="0" dirty="0">
                <a:effectLst/>
                <a:latin typeface="Arial" panose="020B0604020202020204" pitchFamily="34" charset="0"/>
              </a:rPr>
            </a:br>
            <a:br>
              <a:rPr lang="pt-PT" b="0" i="0" dirty="0">
                <a:effectLst/>
                <a:latin typeface="Arial" panose="020B0604020202020204" pitchFamily="34" charset="0"/>
              </a:rPr>
            </a:br>
            <a:r>
              <a:rPr lang="pt-PT" b="0" i="0" dirty="0">
                <a:effectLst/>
                <a:latin typeface="Arial" panose="020B0604020202020204" pitchFamily="34" charset="0"/>
              </a:rPr>
              <a:t>Distância Hierárquica: Sendo que a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Superbock</a:t>
            </a:r>
            <a:r>
              <a:rPr lang="pt-PT" b="0" i="0" dirty="0">
                <a:effectLst/>
                <a:latin typeface="Arial" panose="020B0604020202020204" pitchFamily="34" charset="0"/>
              </a:rPr>
              <a:t> é uma empresa com bastantes níveis de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gestão, devido à sua dimensão, isto promove uma maior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distânica</a:t>
            </a:r>
            <a:r>
              <a:rPr lang="pt-PT" b="0" i="0" dirty="0">
                <a:effectLst/>
                <a:latin typeface="Arial" panose="020B0604020202020204" pitchFamily="34" charset="0"/>
              </a:rPr>
              <a:t> hierárquica e pode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influenciar o comportamento dos colaboradores.</a:t>
            </a:r>
            <a:br>
              <a:rPr lang="pt-PT" dirty="0"/>
            </a:br>
            <a:r>
              <a:rPr lang="pt-PT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b="0" i="0" dirty="0">
                <a:effectLst/>
                <a:latin typeface="Arial" panose="020B0604020202020204" pitchFamily="34" charset="0"/>
              </a:rPr>
              <a:t>Individualismo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vs</a:t>
            </a:r>
            <a:r>
              <a:rPr lang="pt-PT" b="0" i="0" dirty="0">
                <a:effectLst/>
                <a:latin typeface="Arial" panose="020B0604020202020204" pitchFamily="34" charset="0"/>
              </a:rPr>
              <a:t> Coletivismo: A empresa preocupa-se em encontrar colaboradores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com espírito de equipa para promover um ambiente coletivista.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pt-PT" dirty="0"/>
            </a:br>
            <a:r>
              <a:rPr lang="pt-PT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b="0" i="0" dirty="0">
                <a:effectLst/>
                <a:latin typeface="Arial" panose="020B0604020202020204" pitchFamily="34" charset="0"/>
              </a:rPr>
              <a:t>Masculinidade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vs</a:t>
            </a:r>
            <a:r>
              <a:rPr lang="pt-PT" b="0" i="0" dirty="0">
                <a:effectLst/>
                <a:latin typeface="Arial" panose="020B0604020202020204" pitchFamily="34" charset="0"/>
              </a:rPr>
              <a:t> Feminilidade: Neste aspeto a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SuperBock</a:t>
            </a:r>
            <a:r>
              <a:rPr lang="pt-PT" b="0" i="0" dirty="0">
                <a:effectLst/>
                <a:latin typeface="Arial" panose="020B0604020202020204" pitchFamily="34" charset="0"/>
              </a:rPr>
              <a:t> é equilibrada, visto que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temos aspetos da masculinidade como a enfatização da competitividade e sucesso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financeiro, mas também valorizam qualidade de produto e satisfação do cliente, aspetos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mais associados à cultura feminina.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pt-PT" dirty="0"/>
            </a:br>
            <a:r>
              <a:rPr lang="pt-PT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b="0" i="0" dirty="0">
                <a:effectLst/>
                <a:latin typeface="Arial" panose="020B0604020202020204" pitchFamily="34" charset="0"/>
              </a:rPr>
              <a:t>Evitação da Incerteza: Este aspeto é bastante comum entre as empresas portuguesas.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A preocupação com previsibilidade e estabilidade dos colaboradores através de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proce</a:t>
            </a:r>
            <a:r>
              <a:rPr lang="pt-PT" b="0" i="0" dirty="0">
                <a:effectLst/>
                <a:latin typeface="Arial" panose="020B0604020202020204" pitchFamily="34" charset="0"/>
              </a:rPr>
              <a:t>-</a:t>
            </a:r>
            <a:br>
              <a:rPr lang="pt-PT" dirty="0"/>
            </a:br>
            <a:r>
              <a:rPr lang="pt-PT" b="0" i="0" dirty="0" err="1">
                <a:effectLst/>
                <a:latin typeface="Arial" panose="020B0604020202020204" pitchFamily="34" charset="0"/>
              </a:rPr>
              <a:t>dimentos</a:t>
            </a:r>
            <a:r>
              <a:rPr lang="pt-PT" b="0" i="0" dirty="0">
                <a:effectLst/>
                <a:latin typeface="Arial" panose="020B0604020202020204" pitchFamily="34" charset="0"/>
              </a:rPr>
              <a:t> e regras claras. Aspeto que se aplica também na organização em estudo.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pt-PT" dirty="0"/>
            </a:br>
            <a:r>
              <a:rPr lang="pt-PT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b="0" i="0" dirty="0">
                <a:effectLst/>
                <a:latin typeface="Arial" panose="020B0604020202020204" pitchFamily="34" charset="0"/>
              </a:rPr>
              <a:t>Orientação Longo Prazo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vs</a:t>
            </a:r>
            <a:r>
              <a:rPr lang="pt-PT" b="0" i="0" dirty="0">
                <a:effectLst/>
                <a:latin typeface="Arial" panose="020B0604020202020204" pitchFamily="34" charset="0"/>
              </a:rPr>
              <a:t> Orientação Curto Prazo: Um aspeto que na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SuperBock</a:t>
            </a:r>
            <a:r>
              <a:rPr lang="pt-PT" b="0" i="0" dirty="0">
                <a:effectLst/>
                <a:latin typeface="Arial" panose="020B0604020202020204" pitchFamily="34" charset="0"/>
              </a:rPr>
              <a:t> é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bastante equilibrado, pois acima de tudo querem manter a qualidade do produto que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deu origem à organização como a conhecemos hoje, a cerveja, e aqui temos evidências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de orientação a longo prazo. No entanto, a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SuperBock</a:t>
            </a:r>
            <a:r>
              <a:rPr lang="pt-PT" b="0" i="0" dirty="0">
                <a:effectLst/>
                <a:latin typeface="Arial" panose="020B0604020202020204" pitchFamily="34" charset="0"/>
              </a:rPr>
              <a:t> também está sempre preocupada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com o feedback dos clientes e às tendências geracionais e adaptam ou inovam produtos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para atender às necessidades do mercado. As pessoas responsáveis por esta vertente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na empresa, têm uma orientação mais vocacionada a curto prazo.</a:t>
            </a:r>
            <a:br>
              <a:rPr lang="pt-PT" dirty="0"/>
            </a:b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b="0" i="0" dirty="0">
                <a:effectLst/>
                <a:latin typeface="Arial" panose="020B0604020202020204" pitchFamily="34" charset="0"/>
              </a:rPr>
              <a:t>Indulgência vs. Restrição: Podemos considerar que a empresa, sendo esta produtora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de bebidas alcoólicas, está inserida numa cultura mais indulgente, que valoriza o prazer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e a sociabilidade em torno do consumo de </a:t>
            </a:r>
            <a:r>
              <a:rPr lang="pt-PT" b="0" i="0" err="1">
                <a:effectLst/>
                <a:latin typeface="Arial" panose="020B0604020202020204" pitchFamily="34" charset="0"/>
              </a:rPr>
              <a:t>álcool</a:t>
            </a:r>
            <a:r>
              <a:rPr lang="pt-PT" b="0" i="0">
                <a:effectLst/>
                <a:latin typeface="Arial" panose="020B0604020202020204" pitchFamily="34" charset="0"/>
              </a:rPr>
              <a:t>. No </a:t>
            </a:r>
            <a:r>
              <a:rPr lang="pt-PT" b="0" i="0" dirty="0">
                <a:effectLst/>
                <a:latin typeface="Arial" panose="020B0604020202020204" pitchFamily="34" charset="0"/>
              </a:rPr>
              <a:t>entanto, promove moderação e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consumo responsável, mostrando que também é importante a restrição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7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1DD8B-88C2-878E-DBD3-B2EA9AB31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8FD0F-8857-7C4B-1357-D2A9C325E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3E5868-7D29-DAAE-025E-4908BAA1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79F5C5-7311-C63F-C746-B9F98C48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60024-30F4-EAA6-4ECA-6F98E76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51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B5426-E582-D8B6-4B21-92D3FD0F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613D95-A6F2-A7D2-B341-B7320ED7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20A38E-4C9C-1D9D-2C90-B56BA932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C2AC7E-3EF2-736F-AD68-EDEDCC23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DAEE12-D43C-8E6C-534A-DE39F1B6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65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4367E8-2A79-FDF1-FE79-9CDC8E778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D4C8FC0-F457-A98C-1E35-7F7B70BA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78BCB9-492E-97EB-3D1A-158C98B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D4F9EF-BE8D-F94A-0E3C-E9C435B0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90FCA5-99D3-F293-A21A-291B5A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96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7972A-725B-5979-D532-A9B2FD12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D1D0AB-A5CD-382A-7B56-CC240C8D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8E6ED4-A35A-1F14-0BD3-2F811A43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16F06F-CE65-F79C-5D4E-8FC6A6DF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564323-C18A-F11A-C83D-40CD3E81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E3B24-F117-2D63-D165-E4F00D5D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AB7BE9-64E3-D988-AF83-F40C3E42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D562DD-8B0D-6EB5-98B3-BE57E1FA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071899-988D-095F-5388-7E8144CE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77ED0A-ADFB-AB84-0B82-E1F33717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67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3D962-BD15-CA2D-CA5A-1EF26DC0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AE6D47-CA64-EE18-B53A-8C1B6BC6B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47D45A-A057-C4E0-624D-679284EE0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F9C57A4-CF02-7FCC-4712-1D6DFD1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ED361E-5271-3AE0-849D-0F7C7EE1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C97B12-DBE7-B5A4-F6E0-150352B0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559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FF97A-89C7-73A3-34FD-6E7E244D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727A5F-C167-2217-AD96-D2F6E3EE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DA91166-6810-0E8C-C6EB-AF319B878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74AA9D1-ABDB-BD0C-0FB5-42199E8B6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4983AD-895E-6043-768A-02FAF8FF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669724D-E2A9-2D3E-AE23-A5C6E71F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54C7EA1-5C48-73B3-E942-2775CFD6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D6BA1FF-D4EF-1AFE-3BDA-9F137D87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36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141F-AF2C-9570-C8AB-D1EC7CD6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47541D1-5AA2-2F02-F140-BC84EC9C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A5789E-2400-7D62-B27E-DA38F362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632F357-ED86-F6CB-4BD3-DC17C013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610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6D0673E-BD47-795E-89E5-BB24F1DB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91043C2-92AF-4DC5-A0C2-78924F8D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19ECDFD-E299-C23D-F5BA-864FA2CF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9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F28CF-4549-9E0C-DE4B-3E0D4977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B5F7EF-60C5-10AD-D990-DC3186E2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F3EA835-C7BD-DEDB-C44A-535D203E1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470993-753E-F046-3904-5F71B32C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CE3AFD1-0E45-05FC-8823-DD95812B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A86C66-9FBC-F463-9BA3-D4389B09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44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C4DCE-385D-6010-58EB-0426DBFF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8D880CA-2B6D-CE74-7FFF-4478CB135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C50E8D5-EB59-C744-EB98-D3F2893A9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2EF903D-681D-D15F-C861-C7E8D6A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BBD254-A145-038C-62B9-EE229087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45DC8A1-3FFB-7E73-CD40-7F93F903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71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042A1C0-A984-3796-5810-83925960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398013A-622B-D3DB-D294-B7189BB13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465B17-4095-F624-1FDF-5D89386E9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1B853A-528E-7EB5-724E-6F2D34E15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C47C3E-2707-4769-972D-80ABECE8D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457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19FA3-FD60-55CA-1AD8-679CD8DC9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Bock</a:t>
            </a:r>
            <a:r>
              <a:rPr lang="pt-PT" dirty="0"/>
              <a:t>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Cock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EE3CE6-50E7-9D5C-B5E5-80BD22C1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Turma 3DJ</a:t>
            </a:r>
          </a:p>
          <a:p>
            <a:r>
              <a:rPr lang="pt-PT" dirty="0"/>
              <a:t>1210824 __ Paulo Norton</a:t>
            </a:r>
          </a:p>
          <a:p>
            <a:r>
              <a:rPr lang="pt-PT" dirty="0"/>
              <a:t>1210822 __ Nuno Barbosa</a:t>
            </a:r>
          </a:p>
          <a:p>
            <a:r>
              <a:rPr lang="pt-PT" dirty="0"/>
              <a:t>1201239 __ Francisco Queiroz</a:t>
            </a:r>
          </a:p>
          <a:p>
            <a:r>
              <a:rPr lang="pt-PT" dirty="0"/>
              <a:t>1200720 __ Manuela Leite</a:t>
            </a:r>
          </a:p>
        </p:txBody>
      </p:sp>
    </p:spTree>
    <p:extLst>
      <p:ext uri="{BB962C8B-B14F-4D97-AF65-F5344CB8AC3E}">
        <p14:creationId xmlns:p14="http://schemas.microsoft.com/office/powerpoint/2010/main" val="380555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DAEA-E26B-11AC-31C3-B1B42437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Externa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E5257-ACB2-237B-2BC7-AFAE44D7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Estilos de liderança dos concorrentes</a:t>
            </a:r>
          </a:p>
        </p:txBody>
      </p:sp>
    </p:spTree>
    <p:extLst>
      <p:ext uri="{BB962C8B-B14F-4D97-AF65-F5344CB8AC3E}">
        <p14:creationId xmlns:p14="http://schemas.microsoft.com/office/powerpoint/2010/main" val="164866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DAEA-E26B-11AC-31C3-B1B42437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Externa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E5257-ACB2-237B-2BC7-AFAE44D7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Análise SWOT</a:t>
            </a:r>
          </a:p>
        </p:txBody>
      </p:sp>
    </p:spTree>
    <p:extLst>
      <p:ext uri="{BB962C8B-B14F-4D97-AF65-F5344CB8AC3E}">
        <p14:creationId xmlns:p14="http://schemas.microsoft.com/office/powerpoint/2010/main" val="116973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638DE-BAE1-32A2-09C1-A23B4582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Resposta a um desafio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9FB800-AAEA-B66D-3707-D9C226D8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Apresentação do desafio enfrentado pela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Bock</a:t>
            </a:r>
            <a:r>
              <a:rPr lang="pt-PT" dirty="0"/>
              <a:t> e soluções propostas</a:t>
            </a:r>
          </a:p>
        </p:txBody>
      </p:sp>
    </p:spTree>
    <p:extLst>
      <p:ext uri="{BB962C8B-B14F-4D97-AF65-F5344CB8AC3E}">
        <p14:creationId xmlns:p14="http://schemas.microsoft.com/office/powerpoint/2010/main" val="5144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BA042-D17F-50C9-A041-4B3E9C3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42E31-10C5-F115-22F1-1879DE44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Principais conclusões e perspetivas futuras</a:t>
            </a:r>
          </a:p>
        </p:txBody>
      </p:sp>
    </p:spTree>
    <p:extLst>
      <p:ext uri="{BB962C8B-B14F-4D97-AF65-F5344CB8AC3E}">
        <p14:creationId xmlns:p14="http://schemas.microsoft.com/office/powerpoint/2010/main" val="257328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5C968F-EDC1-2203-56BF-5CC9FBE73CE5}"/>
              </a:ext>
            </a:extLst>
          </p:cNvPr>
          <p:cNvSpPr txBox="1"/>
          <p:nvPr/>
        </p:nvSpPr>
        <p:spPr>
          <a:xfrm>
            <a:off x="5249562" y="2967335"/>
            <a:ext cx="1692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TY BERI </a:t>
            </a:r>
            <a:r>
              <a:rPr lang="pt-PT" b="1" dirty="0" err="1"/>
              <a:t>BERI</a:t>
            </a:r>
            <a:r>
              <a:rPr lang="pt-PT" b="1" dirty="0"/>
              <a:t> MUCH</a:t>
            </a:r>
          </a:p>
          <a:p>
            <a:pPr algn="ctr"/>
            <a:r>
              <a:rPr lang="pt-PT" dirty="0"/>
              <a:t>Alguma questão</a:t>
            </a:r>
          </a:p>
        </p:txBody>
      </p:sp>
    </p:spTree>
    <p:extLst>
      <p:ext uri="{BB962C8B-B14F-4D97-AF65-F5344CB8AC3E}">
        <p14:creationId xmlns:p14="http://schemas.microsoft.com/office/powerpoint/2010/main" val="20439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ADC70-660B-C844-45D6-E33AC469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9E48B6-6ABA-0B03-BE97-2A357CDE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186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396CE-5A44-5C34-F1DA-2831D1F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Caracterização da Organização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4AF533-E167-2065-D3F4-1813EEA6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História, Missão, Visão e Valores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429925-764A-7DA5-6A66-6B91615FB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4" y="3076831"/>
            <a:ext cx="2768161" cy="27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26549-C050-90DC-BE70-1878CA1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interna da organização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CBCDE4-1411-1A40-A299-07246FE4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Cultura Organizacional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E568D1-A3ED-4A5E-91DB-CA9035EA3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6" y="2706130"/>
            <a:ext cx="2607275" cy="2607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2F0967-6434-330A-758E-BFB9208A0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54" y="2846173"/>
            <a:ext cx="2341299" cy="23412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C275099-E43D-1C17-0A24-25D82D24A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49" y="3270597"/>
            <a:ext cx="1916875" cy="19168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FB7A0D7-F574-30D9-B017-C9BF6C689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42" y="3042856"/>
            <a:ext cx="1916875" cy="19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26549-C050-90DC-BE70-1878CA1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interna da organização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CBCDE4-1411-1A40-A299-07246FE4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Gestão da Mudança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189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26549-C050-90DC-BE70-1878CA1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interna da organização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CBCDE4-1411-1A40-A299-07246FE4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Estilos de Liderança</a:t>
            </a:r>
          </a:p>
        </p:txBody>
      </p:sp>
    </p:spTree>
    <p:extLst>
      <p:ext uri="{BB962C8B-B14F-4D97-AF65-F5344CB8AC3E}">
        <p14:creationId xmlns:p14="http://schemas.microsoft.com/office/powerpoint/2010/main" val="428794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26549-C050-90DC-BE70-1878CA1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interna da organização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CBCDE4-1411-1A40-A299-07246FE4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Estratégias de Motivação</a:t>
            </a:r>
          </a:p>
        </p:txBody>
      </p:sp>
    </p:spTree>
    <p:extLst>
      <p:ext uri="{BB962C8B-B14F-4D97-AF65-F5344CB8AC3E}">
        <p14:creationId xmlns:p14="http://schemas.microsoft.com/office/powerpoint/2010/main" val="72300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DAEA-E26B-11AC-31C3-B1B42437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Externa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E5257-ACB2-237B-2BC7-AFAE44D7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Análise PESTAL</a:t>
            </a:r>
          </a:p>
        </p:txBody>
      </p:sp>
    </p:spTree>
    <p:extLst>
      <p:ext uri="{BB962C8B-B14F-4D97-AF65-F5344CB8AC3E}">
        <p14:creationId xmlns:p14="http://schemas.microsoft.com/office/powerpoint/2010/main" val="351546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DAEA-E26B-11AC-31C3-B1B42437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Externa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E5257-ACB2-237B-2BC7-AFAE44D7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08" y="1479636"/>
            <a:ext cx="10515600" cy="4351338"/>
          </a:xfrm>
        </p:spPr>
        <p:txBody>
          <a:bodyPr/>
          <a:lstStyle/>
          <a:p>
            <a:r>
              <a:rPr lang="pt-PT" dirty="0"/>
              <a:t>Modelo de </a:t>
            </a:r>
            <a:r>
              <a:rPr lang="pt-PT" dirty="0" err="1"/>
              <a:t>Hofstede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028" name="Picture 4" descr="Hofstede's Cultural Dimensions">
            <a:extLst>
              <a:ext uri="{FF2B5EF4-FFF2-40B4-BE49-F238E27FC236}">
                <a16:creationId xmlns:a16="http://schemas.microsoft.com/office/drawing/2014/main" id="{E62C24BA-03F5-DE8E-7CA3-9FB848636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65" y="1961764"/>
            <a:ext cx="7352269" cy="412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1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1023</Words>
  <Application>Microsoft Office PowerPoint</Application>
  <PresentationFormat>Ecrã Panorâmico</PresentationFormat>
  <Paragraphs>94</Paragraphs>
  <Slides>14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Söhne</vt:lpstr>
      <vt:lpstr>Tema do Office</vt:lpstr>
      <vt:lpstr>Super Bock Super Cock</vt:lpstr>
      <vt:lpstr>Índice</vt:lpstr>
      <vt:lpstr>Caracterização da Organização</vt:lpstr>
      <vt:lpstr>Análise interna da organização</vt:lpstr>
      <vt:lpstr>Análise interna da organização</vt:lpstr>
      <vt:lpstr>Análise interna da organização</vt:lpstr>
      <vt:lpstr>Análise interna da organização</vt:lpstr>
      <vt:lpstr>Análise Externa </vt:lpstr>
      <vt:lpstr>Análise Externa </vt:lpstr>
      <vt:lpstr>Análise Externa </vt:lpstr>
      <vt:lpstr>Análise Externa </vt:lpstr>
      <vt:lpstr>Resposta a um desafio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Bock Super Cock</dc:title>
  <dc:creator>Nuno Barbosa (1210822)</dc:creator>
  <cp:lastModifiedBy>Nuno Barbosa (1210822)</cp:lastModifiedBy>
  <cp:revision>3</cp:revision>
  <dcterms:created xsi:type="dcterms:W3CDTF">2023-04-16T16:21:34Z</dcterms:created>
  <dcterms:modified xsi:type="dcterms:W3CDTF">2023-04-16T17:28:43Z</dcterms:modified>
</cp:coreProperties>
</file>