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3"/>
  </p:notesMasterIdLst>
  <p:sldIdLst>
    <p:sldId id="256" r:id="rId2"/>
    <p:sldId id="258" r:id="rId3"/>
    <p:sldId id="260" r:id="rId4"/>
    <p:sldId id="262" r:id="rId5"/>
    <p:sldId id="305" r:id="rId6"/>
    <p:sldId id="306" r:id="rId7"/>
    <p:sldId id="307" r:id="rId8"/>
    <p:sldId id="263" r:id="rId9"/>
    <p:sldId id="261" r:id="rId10"/>
    <p:sldId id="265" r:id="rId11"/>
    <p:sldId id="308" r:id="rId12"/>
    <p:sldId id="264" r:id="rId13"/>
    <p:sldId id="278" r:id="rId14"/>
    <p:sldId id="271" r:id="rId15"/>
    <p:sldId id="280" r:id="rId16"/>
    <p:sldId id="309" r:id="rId17"/>
    <p:sldId id="272" r:id="rId18"/>
    <p:sldId id="266" r:id="rId19"/>
    <p:sldId id="275" r:id="rId20"/>
    <p:sldId id="268" r:id="rId21"/>
    <p:sldId id="277" r:id="rId2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Oswald Medium" panose="00000600000000000000" pitchFamily="2" charset="0"/>
      <p:regular r:id="rId28"/>
      <p:bold r:id="rId29"/>
    </p:embeddedFont>
    <p:embeddedFont>
      <p:font typeface="Raleway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3">
          <p15:clr>
            <a:srgbClr val="9AA0A6"/>
          </p15:clr>
        </p15:guide>
        <p15:guide id="2" orient="horz" pos="271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1F0EBE-4D24-48F8-AC39-B1D877536567}">
  <a:tblStyle styleId="{CE1F0EBE-4D24-48F8-AC39-B1D8775365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874" y="77"/>
      </p:cViewPr>
      <p:guideLst>
        <p:guide orient="horz" pos="553"/>
        <p:guide orient="horz" pos="27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c1b75c0d8_3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ac1b75c0d8_3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b1d022f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b1d022f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215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c1b75c0d8_3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c1b75c0d8_3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c1b75c0d8_3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ac1b75c0d8_3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c1b75c0d8_3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ac1b75c0d8_3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ac1b75c0d8_3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ac1b75c0d8_3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b1d022f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b1d022f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329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c1b75c0d8_3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ac1b75c0d8_3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c1b75c0d8_3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ac1b75c0d8_3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ac1b75c0d8_3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ac1b75c0d8_3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b1d022f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b1d022f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c1b75c0d8_3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ac1b75c0d8_3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ab1d022ff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ab1d022ff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b1d022f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b1d022f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c1b75c0d8_3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c1b75c0d8_3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c1b75c0d8_3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c1b75c0d8_3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42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c1b75c0d8_3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c1b75c0d8_3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961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c1b75c0d8_3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c1b75c0d8_3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63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c1b75c0d8_3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c1b75c0d8_3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c1b75c0d8_3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ac1b75c0d8_3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69999" y="1330925"/>
            <a:ext cx="6804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04400" y="3420475"/>
            <a:ext cx="57351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200925" y="2751700"/>
            <a:ext cx="1063850" cy="3239750"/>
            <a:chOff x="146675" y="378750"/>
            <a:chExt cx="1063850" cy="3239750"/>
          </a:xfrm>
        </p:grpSpPr>
        <p:sp>
          <p:nvSpPr>
            <p:cNvPr id="12" name="Google Shape;12;p2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5400000" flipH="1">
            <a:off x="8107100" y="-830750"/>
            <a:ext cx="1063850" cy="3239750"/>
            <a:chOff x="146675" y="378750"/>
            <a:chExt cx="1063850" cy="3239750"/>
          </a:xfrm>
        </p:grpSpPr>
        <p:sp>
          <p:nvSpPr>
            <p:cNvPr id="16" name="Google Shape;16;p2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540000" y="4423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26" name="Google Shape;126;p15"/>
          <p:cNvGrpSpPr/>
          <p:nvPr/>
        </p:nvGrpSpPr>
        <p:grpSpPr>
          <a:xfrm rot="5400000">
            <a:off x="7713975" y="3044200"/>
            <a:ext cx="670525" cy="3239750"/>
            <a:chOff x="146675" y="378750"/>
            <a:chExt cx="670525" cy="3239750"/>
          </a:xfrm>
        </p:grpSpPr>
        <p:sp>
          <p:nvSpPr>
            <p:cNvPr id="127" name="Google Shape;127;p15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540000" y="442300"/>
            <a:ext cx="391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1"/>
          </p:nvPr>
        </p:nvSpPr>
        <p:spPr>
          <a:xfrm>
            <a:off x="3648875" y="2862150"/>
            <a:ext cx="18462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2"/>
          </p:nvPr>
        </p:nvSpPr>
        <p:spPr>
          <a:xfrm>
            <a:off x="3458075" y="3219150"/>
            <a:ext cx="222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ubTitle" idx="3"/>
          </p:nvPr>
        </p:nvSpPr>
        <p:spPr>
          <a:xfrm>
            <a:off x="936425" y="2862150"/>
            <a:ext cx="18462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4"/>
          </p:nvPr>
        </p:nvSpPr>
        <p:spPr>
          <a:xfrm>
            <a:off x="745625" y="3219150"/>
            <a:ext cx="222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5"/>
          </p:nvPr>
        </p:nvSpPr>
        <p:spPr>
          <a:xfrm>
            <a:off x="6361325" y="2862150"/>
            <a:ext cx="18462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6"/>
          </p:nvPr>
        </p:nvSpPr>
        <p:spPr>
          <a:xfrm>
            <a:off x="6170525" y="3219150"/>
            <a:ext cx="222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7" name="Google Shape;137;p16"/>
          <p:cNvGrpSpPr/>
          <p:nvPr/>
        </p:nvGrpSpPr>
        <p:grpSpPr>
          <a:xfrm rot="5400000" flipH="1">
            <a:off x="1018275" y="3054425"/>
            <a:ext cx="670525" cy="3239750"/>
            <a:chOff x="146675" y="378750"/>
            <a:chExt cx="670525" cy="3239750"/>
          </a:xfrm>
        </p:grpSpPr>
        <p:sp>
          <p:nvSpPr>
            <p:cNvPr id="138" name="Google Shape;138;p16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6"/>
          <p:cNvGrpSpPr/>
          <p:nvPr/>
        </p:nvGrpSpPr>
        <p:grpSpPr>
          <a:xfrm rot="10800000" flipH="1">
            <a:off x="8207513" y="-1079875"/>
            <a:ext cx="670525" cy="3239750"/>
            <a:chOff x="146675" y="378750"/>
            <a:chExt cx="670525" cy="3239750"/>
          </a:xfrm>
        </p:grpSpPr>
        <p:sp>
          <p:nvSpPr>
            <p:cNvPr id="141" name="Google Shape;141;p16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2434225" y="2834100"/>
            <a:ext cx="42756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1"/>
          </p:nvPr>
        </p:nvSpPr>
        <p:spPr>
          <a:xfrm>
            <a:off x="1726650" y="1811700"/>
            <a:ext cx="56907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7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6" name="Google Shape;146;p17"/>
          <p:cNvGrpSpPr/>
          <p:nvPr/>
        </p:nvGrpSpPr>
        <p:grpSpPr>
          <a:xfrm rot="10800000" flipH="1">
            <a:off x="246575" y="2394825"/>
            <a:ext cx="1063850" cy="3239750"/>
            <a:chOff x="146675" y="378750"/>
            <a:chExt cx="1063850" cy="3239750"/>
          </a:xfrm>
        </p:grpSpPr>
        <p:sp>
          <p:nvSpPr>
            <p:cNvPr id="147" name="Google Shape;147;p17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7833575" y="-529900"/>
            <a:ext cx="1063850" cy="3239750"/>
            <a:chOff x="146675" y="378750"/>
            <a:chExt cx="1063850" cy="3239750"/>
          </a:xfrm>
        </p:grpSpPr>
        <p:sp>
          <p:nvSpPr>
            <p:cNvPr id="151" name="Google Shape;151;p17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5850" y="2325538"/>
            <a:ext cx="3503400" cy="6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25850" y="2819263"/>
            <a:ext cx="28188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725850" y="1715538"/>
            <a:ext cx="12174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 flipH="1">
            <a:off x="7540150" y="-1110025"/>
            <a:ext cx="1063850" cy="3239750"/>
            <a:chOff x="146675" y="378750"/>
            <a:chExt cx="1063850" cy="3239750"/>
          </a:xfrm>
        </p:grpSpPr>
        <p:sp>
          <p:nvSpPr>
            <p:cNvPr id="24" name="Google Shape;24;p3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 rot="5400000" flipH="1">
            <a:off x="7721400" y="-1028975"/>
            <a:ext cx="670525" cy="3239750"/>
            <a:chOff x="146675" y="378750"/>
            <a:chExt cx="670525" cy="3239750"/>
          </a:xfrm>
        </p:grpSpPr>
        <p:sp>
          <p:nvSpPr>
            <p:cNvPr id="50" name="Google Shape;50;p6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40000" y="1664375"/>
            <a:ext cx="8064000" cy="15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ubTitle" idx="1"/>
          </p:nvPr>
        </p:nvSpPr>
        <p:spPr>
          <a:xfrm>
            <a:off x="1224150" y="3106275"/>
            <a:ext cx="6695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 rot="5400000" flipH="1">
            <a:off x="8107100" y="-830750"/>
            <a:ext cx="1063850" cy="3239750"/>
            <a:chOff x="146675" y="378750"/>
            <a:chExt cx="1063850" cy="3239750"/>
          </a:xfrm>
        </p:grpSpPr>
        <p:sp>
          <p:nvSpPr>
            <p:cNvPr id="63" name="Google Shape;63;p8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8"/>
          <p:cNvGrpSpPr/>
          <p:nvPr/>
        </p:nvGrpSpPr>
        <p:grpSpPr>
          <a:xfrm rot="5400000">
            <a:off x="200925" y="2751700"/>
            <a:ext cx="1063850" cy="3239750"/>
            <a:chOff x="146675" y="378750"/>
            <a:chExt cx="1063850" cy="3239750"/>
          </a:xfrm>
        </p:grpSpPr>
        <p:sp>
          <p:nvSpPr>
            <p:cNvPr id="67" name="Google Shape;67;p8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763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ubTitle" idx="1"/>
          </p:nvPr>
        </p:nvSpPr>
        <p:spPr>
          <a:xfrm>
            <a:off x="763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73" name="Google Shape;73;p9"/>
          <p:cNvGrpSpPr/>
          <p:nvPr/>
        </p:nvGrpSpPr>
        <p:grpSpPr>
          <a:xfrm rot="5400000">
            <a:off x="7440475" y="2721975"/>
            <a:ext cx="1063850" cy="3239750"/>
            <a:chOff x="146675" y="378750"/>
            <a:chExt cx="1063850" cy="3239750"/>
          </a:xfrm>
        </p:grpSpPr>
        <p:sp>
          <p:nvSpPr>
            <p:cNvPr id="74" name="Google Shape;74;p9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 flipH="1">
            <a:off x="1135050" y="1419838"/>
            <a:ext cx="6873900" cy="2397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title" hasCustomPrompt="1"/>
          </p:nvPr>
        </p:nvSpPr>
        <p:spPr>
          <a:xfrm>
            <a:off x="710100" y="1799688"/>
            <a:ext cx="7723800" cy="13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2421275" y="3131988"/>
            <a:ext cx="43014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7" name="Google Shape;87;p11"/>
          <p:cNvGrpSpPr/>
          <p:nvPr/>
        </p:nvGrpSpPr>
        <p:grpSpPr>
          <a:xfrm rot="-5400000">
            <a:off x="200925" y="-830750"/>
            <a:ext cx="1063850" cy="3239750"/>
            <a:chOff x="146675" y="378750"/>
            <a:chExt cx="1063850" cy="3239750"/>
          </a:xfrm>
        </p:grpSpPr>
        <p:sp>
          <p:nvSpPr>
            <p:cNvPr id="88" name="Google Shape;88;p11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11"/>
          <p:cNvGrpSpPr/>
          <p:nvPr/>
        </p:nvGrpSpPr>
        <p:grpSpPr>
          <a:xfrm rot="-5400000" flipH="1">
            <a:off x="8107100" y="2847600"/>
            <a:ext cx="1063850" cy="3239750"/>
            <a:chOff x="146675" y="378750"/>
            <a:chExt cx="1063850" cy="3239750"/>
          </a:xfrm>
        </p:grpSpPr>
        <p:sp>
          <p:nvSpPr>
            <p:cNvPr id="92" name="Google Shape;92;p11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rot="5400000">
            <a:off x="1618500" y="-1514725"/>
            <a:ext cx="473400" cy="4492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5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"/>
          </p:nvPr>
        </p:nvSpPr>
        <p:spPr>
          <a:xfrm>
            <a:off x="3178650" y="1923050"/>
            <a:ext cx="27867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2"/>
          </p:nvPr>
        </p:nvSpPr>
        <p:spPr>
          <a:xfrm>
            <a:off x="3394025" y="2280050"/>
            <a:ext cx="23559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3"/>
          </p:nvPr>
        </p:nvSpPr>
        <p:spPr>
          <a:xfrm>
            <a:off x="313700" y="1923050"/>
            <a:ext cx="27867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4"/>
          </p:nvPr>
        </p:nvSpPr>
        <p:spPr>
          <a:xfrm>
            <a:off x="529150" y="2280050"/>
            <a:ext cx="23559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5"/>
          </p:nvPr>
        </p:nvSpPr>
        <p:spPr>
          <a:xfrm>
            <a:off x="3178575" y="3627875"/>
            <a:ext cx="27867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6"/>
          </p:nvPr>
        </p:nvSpPr>
        <p:spPr>
          <a:xfrm>
            <a:off x="3394025" y="3984875"/>
            <a:ext cx="23559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7"/>
          </p:nvPr>
        </p:nvSpPr>
        <p:spPr>
          <a:xfrm>
            <a:off x="313700" y="3627875"/>
            <a:ext cx="27867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8"/>
          </p:nvPr>
        </p:nvSpPr>
        <p:spPr>
          <a:xfrm>
            <a:off x="529100" y="3984900"/>
            <a:ext cx="23559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9"/>
          </p:nvPr>
        </p:nvSpPr>
        <p:spPr>
          <a:xfrm>
            <a:off x="6043550" y="1923050"/>
            <a:ext cx="27867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3"/>
          </p:nvPr>
        </p:nvSpPr>
        <p:spPr>
          <a:xfrm>
            <a:off x="6258875" y="2280050"/>
            <a:ext cx="23559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4"/>
          </p:nvPr>
        </p:nvSpPr>
        <p:spPr>
          <a:xfrm>
            <a:off x="6043550" y="3627875"/>
            <a:ext cx="27867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Font typeface="Oswald Medium"/>
              <a:buNone/>
              <a:defRPr sz="23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5"/>
          </p:nvPr>
        </p:nvSpPr>
        <p:spPr>
          <a:xfrm>
            <a:off x="6258875" y="3984875"/>
            <a:ext cx="23559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6" hasCustomPrompt="1"/>
          </p:nvPr>
        </p:nvSpPr>
        <p:spPr>
          <a:xfrm>
            <a:off x="1207300" y="1271550"/>
            <a:ext cx="999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7" hasCustomPrompt="1"/>
          </p:nvPr>
        </p:nvSpPr>
        <p:spPr>
          <a:xfrm>
            <a:off x="1207300" y="2976450"/>
            <a:ext cx="999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8" hasCustomPrompt="1"/>
          </p:nvPr>
        </p:nvSpPr>
        <p:spPr>
          <a:xfrm>
            <a:off x="4072138" y="1271550"/>
            <a:ext cx="999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9" hasCustomPrompt="1"/>
          </p:nvPr>
        </p:nvSpPr>
        <p:spPr>
          <a:xfrm>
            <a:off x="4072200" y="2976450"/>
            <a:ext cx="999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20" hasCustomPrompt="1"/>
          </p:nvPr>
        </p:nvSpPr>
        <p:spPr>
          <a:xfrm>
            <a:off x="6937025" y="1271550"/>
            <a:ext cx="999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21" hasCustomPrompt="1"/>
          </p:nvPr>
        </p:nvSpPr>
        <p:spPr>
          <a:xfrm>
            <a:off x="6937025" y="2976450"/>
            <a:ext cx="999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grpSp>
        <p:nvGrpSpPr>
          <p:cNvPr id="117" name="Google Shape;117;p13"/>
          <p:cNvGrpSpPr/>
          <p:nvPr/>
        </p:nvGrpSpPr>
        <p:grpSpPr>
          <a:xfrm flipH="1">
            <a:off x="8159719" y="-1297776"/>
            <a:ext cx="670525" cy="2644575"/>
            <a:chOff x="540000" y="973925"/>
            <a:chExt cx="670525" cy="2644575"/>
          </a:xfrm>
        </p:grpSpPr>
        <p:sp>
          <p:nvSpPr>
            <p:cNvPr id="118" name="Google Shape;118;p13"/>
            <p:cNvSpPr/>
            <p:nvPr/>
          </p:nvSpPr>
          <p:spPr>
            <a:xfrm>
              <a:off x="933325" y="973925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/>
          <p:nvPr/>
        </p:nvSpPr>
        <p:spPr>
          <a:xfrm rot="-5400000" flipH="1">
            <a:off x="1495800" y="-1392025"/>
            <a:ext cx="473400" cy="4246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540000" y="439650"/>
            <a:ext cx="327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ubTitle" idx="1"/>
          </p:nvPr>
        </p:nvSpPr>
        <p:spPr>
          <a:xfrm>
            <a:off x="540000" y="1747275"/>
            <a:ext cx="4246800" cy="24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35900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340">
          <p15:clr>
            <a:srgbClr val="EA4335"/>
          </p15:clr>
        </p15:guide>
        <p15:guide id="4" pos="54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>
            <a:spLocks noGrp="1"/>
          </p:cNvSpPr>
          <p:nvPr>
            <p:ph type="ctrTitle"/>
          </p:nvPr>
        </p:nvSpPr>
        <p:spPr>
          <a:xfrm>
            <a:off x="1169999" y="1330925"/>
            <a:ext cx="6804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 Bock Group</a:t>
            </a:r>
            <a:endParaRPr dirty="0"/>
          </a:p>
        </p:txBody>
      </p:sp>
      <p:sp>
        <p:nvSpPr>
          <p:cNvPr id="229" name="Google Shape;229;p25"/>
          <p:cNvSpPr txBox="1">
            <a:spLocks noGrp="1"/>
          </p:cNvSpPr>
          <p:nvPr>
            <p:ph type="subTitle" idx="1"/>
          </p:nvPr>
        </p:nvSpPr>
        <p:spPr>
          <a:xfrm>
            <a:off x="1704400" y="3420475"/>
            <a:ext cx="57351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dirty="0"/>
              <a:t>Turma 3DJ</a:t>
            </a:r>
          </a:p>
          <a:p>
            <a:r>
              <a:rPr lang="pt-PT" dirty="0"/>
              <a:t>1210824 - Paulo Norton</a:t>
            </a:r>
          </a:p>
          <a:p>
            <a:r>
              <a:rPr lang="pt-PT" dirty="0"/>
              <a:t>1210822 - Nuno Barbosa</a:t>
            </a:r>
          </a:p>
          <a:p>
            <a:r>
              <a:rPr lang="pt-PT" dirty="0"/>
              <a:t>1201239 - Francisco Queiroz</a:t>
            </a:r>
          </a:p>
          <a:p>
            <a:r>
              <a:rPr lang="pt-PT" dirty="0"/>
              <a:t>1200720 - Manuela Leite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/>
          <p:nvPr/>
        </p:nvSpPr>
        <p:spPr>
          <a:xfrm rot="-5400000" flipH="1">
            <a:off x="1787850" y="-1684075"/>
            <a:ext cx="473400" cy="4830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2"/>
                </a:solidFill>
              </a:rPr>
              <a:t>Valores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43" name="Google Shape;343;p34"/>
          <p:cNvSpPr txBox="1"/>
          <p:nvPr/>
        </p:nvSpPr>
        <p:spPr>
          <a:xfrm>
            <a:off x="434571" y="1596626"/>
            <a:ext cx="2461342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 b="1" dirty="0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Sustentabilidade</a:t>
            </a:r>
            <a:endParaRPr sz="2000" b="1" dirty="0">
              <a:solidFill>
                <a:srgbClr val="35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4"/>
          <p:cNvSpPr txBox="1"/>
          <p:nvPr/>
        </p:nvSpPr>
        <p:spPr>
          <a:xfrm>
            <a:off x="1153287" y="3656024"/>
            <a:ext cx="1742526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 b="1" dirty="0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Excelência</a:t>
            </a:r>
            <a:endParaRPr sz="2000" b="1" dirty="0">
              <a:solidFill>
                <a:srgbClr val="35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 flipH="1">
            <a:off x="6248088" y="1596626"/>
            <a:ext cx="2278878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Espírito empreendedor</a:t>
            </a:r>
            <a:endParaRPr sz="2000" b="1" dirty="0">
              <a:solidFill>
                <a:srgbClr val="35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4"/>
          <p:cNvSpPr txBox="1"/>
          <p:nvPr/>
        </p:nvSpPr>
        <p:spPr>
          <a:xfrm flipH="1">
            <a:off x="6248088" y="3656024"/>
            <a:ext cx="2078156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Integridade</a:t>
            </a:r>
            <a:endParaRPr sz="2000" b="1" dirty="0">
              <a:solidFill>
                <a:srgbClr val="35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1" name="Google Shape;351;p34"/>
          <p:cNvCxnSpPr/>
          <p:nvPr/>
        </p:nvCxnSpPr>
        <p:spPr>
          <a:xfrm rot="10800000" flipH="1">
            <a:off x="2885100" y="3105875"/>
            <a:ext cx="1002300" cy="809700"/>
          </a:xfrm>
          <a:prstGeom prst="bentConnector3">
            <a:avLst>
              <a:gd name="adj1" fmla="val 403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34"/>
          <p:cNvCxnSpPr/>
          <p:nvPr/>
        </p:nvCxnSpPr>
        <p:spPr>
          <a:xfrm>
            <a:off x="2885100" y="1872575"/>
            <a:ext cx="1002300" cy="809700"/>
          </a:xfrm>
          <a:prstGeom prst="bentConnector3">
            <a:avLst>
              <a:gd name="adj1" fmla="val 403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Google Shape;353;p34"/>
          <p:cNvCxnSpPr/>
          <p:nvPr/>
        </p:nvCxnSpPr>
        <p:spPr>
          <a:xfrm rot="10800000">
            <a:off x="5245800" y="3105875"/>
            <a:ext cx="1002300" cy="809700"/>
          </a:xfrm>
          <a:prstGeom prst="bentConnector3">
            <a:avLst>
              <a:gd name="adj1" fmla="val 403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34"/>
          <p:cNvCxnSpPr/>
          <p:nvPr/>
        </p:nvCxnSpPr>
        <p:spPr>
          <a:xfrm flipH="1">
            <a:off x="5245800" y="1872575"/>
            <a:ext cx="1002300" cy="809700"/>
          </a:xfrm>
          <a:prstGeom prst="bentConnector3">
            <a:avLst>
              <a:gd name="adj1" fmla="val 403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355;p34"/>
          <p:cNvSpPr/>
          <p:nvPr/>
        </p:nvSpPr>
        <p:spPr>
          <a:xfrm flipH="1">
            <a:off x="3498450" y="2196775"/>
            <a:ext cx="2136300" cy="1401000"/>
          </a:xfrm>
          <a:prstGeom prst="roundRect">
            <a:avLst>
              <a:gd name="adj" fmla="val 4815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4218360" y="2549139"/>
            <a:ext cx="695982" cy="695922"/>
            <a:chOff x="2037825" y="3254050"/>
            <a:chExt cx="296175" cy="296175"/>
          </a:xfrm>
        </p:grpSpPr>
        <p:sp>
          <p:nvSpPr>
            <p:cNvPr id="357" name="Google Shape;357;p34"/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725850" y="2325538"/>
            <a:ext cx="3846150" cy="6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Interna</a:t>
            </a:r>
            <a:endParaRPr dirty="0"/>
          </a:p>
        </p:txBody>
      </p:sp>
      <p:sp>
        <p:nvSpPr>
          <p:cNvPr id="270" name="Google Shape;270;p29"/>
          <p:cNvSpPr txBox="1">
            <a:spLocks noGrp="1"/>
          </p:cNvSpPr>
          <p:nvPr>
            <p:ph type="subTitle" idx="1"/>
          </p:nvPr>
        </p:nvSpPr>
        <p:spPr>
          <a:xfrm>
            <a:off x="725850" y="2819263"/>
            <a:ext cx="2818800" cy="1009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Está secção pretende dar a conhecer um pouco mais da cultura organizacional da Super Bock</a:t>
            </a:r>
            <a:endParaRPr dirty="0"/>
          </a:p>
        </p:txBody>
      </p:sp>
      <p:sp>
        <p:nvSpPr>
          <p:cNvPr id="271" name="Google Shape;271;p29"/>
          <p:cNvSpPr txBox="1">
            <a:spLocks noGrp="1"/>
          </p:cNvSpPr>
          <p:nvPr>
            <p:ph type="title" idx="2"/>
          </p:nvPr>
        </p:nvSpPr>
        <p:spPr>
          <a:xfrm>
            <a:off x="725850" y="1715538"/>
            <a:ext cx="12174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419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/>
          <p:nvPr/>
        </p:nvSpPr>
        <p:spPr>
          <a:xfrm rot="-5400000" flipH="1">
            <a:off x="2210689" y="-2106914"/>
            <a:ext cx="473400" cy="56765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3"/>
          <p:cNvSpPr txBox="1">
            <a:spLocks noGrp="1"/>
          </p:cNvSpPr>
          <p:nvPr>
            <p:ph type="title"/>
          </p:nvPr>
        </p:nvSpPr>
        <p:spPr>
          <a:xfrm>
            <a:off x="540000" y="442300"/>
            <a:ext cx="47456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Montserrat"/>
                <a:ea typeface="Montserrat"/>
                <a:cs typeface="Montserrat"/>
                <a:sym typeface="Montserrat"/>
              </a:rPr>
              <a:t>Cultura Organizacional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33"/>
          <p:cNvSpPr txBox="1">
            <a:spLocks noGrp="1"/>
          </p:cNvSpPr>
          <p:nvPr>
            <p:ph type="subTitle" idx="1"/>
          </p:nvPr>
        </p:nvSpPr>
        <p:spPr>
          <a:xfrm>
            <a:off x="3648875" y="2862150"/>
            <a:ext cx="18462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Estágios</a:t>
            </a:r>
            <a:endParaRPr dirty="0"/>
          </a:p>
        </p:txBody>
      </p:sp>
      <p:sp>
        <p:nvSpPr>
          <p:cNvPr id="319" name="Google Shape;319;p33"/>
          <p:cNvSpPr txBox="1">
            <a:spLocks noGrp="1"/>
          </p:cNvSpPr>
          <p:nvPr>
            <p:ph type="subTitle" idx="2"/>
          </p:nvPr>
        </p:nvSpPr>
        <p:spPr>
          <a:xfrm>
            <a:off x="3458075" y="3219150"/>
            <a:ext cx="222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Programas de formação e capacitação</a:t>
            </a:r>
            <a:endParaRPr dirty="0"/>
          </a:p>
        </p:txBody>
      </p:sp>
      <p:sp>
        <p:nvSpPr>
          <p:cNvPr id="320" name="Google Shape;320;p33"/>
          <p:cNvSpPr txBox="1">
            <a:spLocks noGrp="1"/>
          </p:cNvSpPr>
          <p:nvPr>
            <p:ph type="subTitle" idx="3"/>
          </p:nvPr>
        </p:nvSpPr>
        <p:spPr>
          <a:xfrm>
            <a:off x="936425" y="2862150"/>
            <a:ext cx="18462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Diversidade</a:t>
            </a:r>
            <a:endParaRPr dirty="0"/>
          </a:p>
        </p:txBody>
      </p:sp>
      <p:sp>
        <p:nvSpPr>
          <p:cNvPr id="321" name="Google Shape;321;p33"/>
          <p:cNvSpPr txBox="1">
            <a:spLocks noGrp="1"/>
          </p:cNvSpPr>
          <p:nvPr>
            <p:ph type="subTitle" idx="4"/>
          </p:nvPr>
        </p:nvSpPr>
        <p:spPr>
          <a:xfrm>
            <a:off x="745625" y="3219150"/>
            <a:ext cx="222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Reconhece que é uma vantagem competitiva</a:t>
            </a:r>
            <a:endParaRPr dirty="0"/>
          </a:p>
        </p:txBody>
      </p:sp>
      <p:sp>
        <p:nvSpPr>
          <p:cNvPr id="322" name="Google Shape;322;p33"/>
          <p:cNvSpPr txBox="1">
            <a:spLocks noGrp="1"/>
          </p:cNvSpPr>
          <p:nvPr>
            <p:ph type="subTitle" idx="5"/>
          </p:nvPr>
        </p:nvSpPr>
        <p:spPr>
          <a:xfrm>
            <a:off x="6075371" y="2876614"/>
            <a:ext cx="2604255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Responsabilidade</a:t>
            </a:r>
            <a:endParaRPr dirty="0"/>
          </a:p>
        </p:txBody>
      </p:sp>
      <p:sp>
        <p:nvSpPr>
          <p:cNvPr id="323" name="Google Shape;323;p33"/>
          <p:cNvSpPr txBox="1">
            <a:spLocks noGrp="1"/>
          </p:cNvSpPr>
          <p:nvPr>
            <p:ph type="subTitle" idx="6"/>
          </p:nvPr>
        </p:nvSpPr>
        <p:spPr>
          <a:xfrm>
            <a:off x="6170525" y="3219150"/>
            <a:ext cx="222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Ética e Social nos seus </a:t>
            </a:r>
            <a:r>
              <a:rPr lang="pt-BR" dirty="0" err="1"/>
              <a:t>négocios</a:t>
            </a:r>
            <a:endParaRPr dirty="0"/>
          </a:p>
        </p:txBody>
      </p:sp>
      <p:grpSp>
        <p:nvGrpSpPr>
          <p:cNvPr id="324" name="Google Shape;324;p33"/>
          <p:cNvGrpSpPr/>
          <p:nvPr/>
        </p:nvGrpSpPr>
        <p:grpSpPr>
          <a:xfrm>
            <a:off x="1652566" y="2332531"/>
            <a:ext cx="420511" cy="478452"/>
            <a:chOff x="1529350" y="258825"/>
            <a:chExt cx="423475" cy="481825"/>
          </a:xfrm>
        </p:grpSpPr>
        <p:sp>
          <p:nvSpPr>
            <p:cNvPr id="325" name="Google Shape;325;p33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7" name="Google Shape;327;p33"/>
          <p:cNvGrpSpPr/>
          <p:nvPr/>
        </p:nvGrpSpPr>
        <p:grpSpPr>
          <a:xfrm>
            <a:off x="7025536" y="2372978"/>
            <a:ext cx="517791" cy="438002"/>
            <a:chOff x="2678350" y="1464650"/>
            <a:chExt cx="499750" cy="422700"/>
          </a:xfrm>
        </p:grpSpPr>
        <p:sp>
          <p:nvSpPr>
            <p:cNvPr id="328" name="Google Shape;328;p33"/>
            <p:cNvSpPr/>
            <p:nvPr/>
          </p:nvSpPr>
          <p:spPr>
            <a:xfrm>
              <a:off x="3081050" y="1542700"/>
              <a:ext cx="97050" cy="267350"/>
            </a:xfrm>
            <a:custGeom>
              <a:avLst/>
              <a:gdLst/>
              <a:ahLst/>
              <a:cxnLst/>
              <a:rect l="l" t="t" r="r" b="b"/>
              <a:pathLst>
                <a:path w="3882" h="10694" extrusionOk="0">
                  <a:moveTo>
                    <a:pt x="618" y="0"/>
                  </a:moveTo>
                  <a:cubicBezTo>
                    <a:pt x="474" y="0"/>
                    <a:pt x="329" y="55"/>
                    <a:pt x="220" y="165"/>
                  </a:cubicBezTo>
                  <a:cubicBezTo>
                    <a:pt x="3" y="384"/>
                    <a:pt x="0" y="737"/>
                    <a:pt x="214" y="957"/>
                  </a:cubicBezTo>
                  <a:cubicBezTo>
                    <a:pt x="2650" y="3375"/>
                    <a:pt x="2650" y="7316"/>
                    <a:pt x="214" y="9737"/>
                  </a:cubicBezTo>
                  <a:cubicBezTo>
                    <a:pt x="0" y="9957"/>
                    <a:pt x="3" y="10310"/>
                    <a:pt x="220" y="10526"/>
                  </a:cubicBezTo>
                  <a:cubicBezTo>
                    <a:pt x="330" y="10638"/>
                    <a:pt x="475" y="10693"/>
                    <a:pt x="620" y="10693"/>
                  </a:cubicBezTo>
                  <a:cubicBezTo>
                    <a:pt x="761" y="10693"/>
                    <a:pt x="902" y="10641"/>
                    <a:pt x="1012" y="10535"/>
                  </a:cubicBezTo>
                  <a:cubicBezTo>
                    <a:pt x="3882" y="7672"/>
                    <a:pt x="3882" y="3022"/>
                    <a:pt x="1012" y="159"/>
                  </a:cubicBezTo>
                  <a:cubicBezTo>
                    <a:pt x="902" y="53"/>
                    <a:pt x="760" y="0"/>
                    <a:pt x="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3041000" y="1582600"/>
              <a:ext cx="75075" cy="187725"/>
            </a:xfrm>
            <a:custGeom>
              <a:avLst/>
              <a:gdLst/>
              <a:ahLst/>
              <a:cxnLst/>
              <a:rect l="l" t="t" r="r" b="b"/>
              <a:pathLst>
                <a:path w="3003" h="7509" extrusionOk="0">
                  <a:moveTo>
                    <a:pt x="626" y="0"/>
                  </a:moveTo>
                  <a:cubicBezTo>
                    <a:pt x="482" y="0"/>
                    <a:pt x="337" y="55"/>
                    <a:pt x="226" y="165"/>
                  </a:cubicBezTo>
                  <a:cubicBezTo>
                    <a:pt x="9" y="381"/>
                    <a:pt x="6" y="734"/>
                    <a:pt x="220" y="957"/>
                  </a:cubicBezTo>
                  <a:cubicBezTo>
                    <a:pt x="1774" y="2495"/>
                    <a:pt x="1774" y="5007"/>
                    <a:pt x="220" y="6545"/>
                  </a:cubicBezTo>
                  <a:cubicBezTo>
                    <a:pt x="0" y="6765"/>
                    <a:pt x="0" y="7124"/>
                    <a:pt x="220" y="7343"/>
                  </a:cubicBezTo>
                  <a:cubicBezTo>
                    <a:pt x="330" y="7453"/>
                    <a:pt x="474" y="7508"/>
                    <a:pt x="619" y="7508"/>
                  </a:cubicBezTo>
                  <a:cubicBezTo>
                    <a:pt x="763" y="7508"/>
                    <a:pt x="908" y="7453"/>
                    <a:pt x="1018" y="7343"/>
                  </a:cubicBezTo>
                  <a:cubicBezTo>
                    <a:pt x="3002" y="5359"/>
                    <a:pt x="3002" y="2143"/>
                    <a:pt x="1018" y="159"/>
                  </a:cubicBezTo>
                  <a:cubicBezTo>
                    <a:pt x="909" y="53"/>
                    <a:pt x="768" y="0"/>
                    <a:pt x="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2678350" y="1464650"/>
              <a:ext cx="339700" cy="422700"/>
            </a:xfrm>
            <a:custGeom>
              <a:avLst/>
              <a:gdLst/>
              <a:ahLst/>
              <a:cxnLst/>
              <a:rect l="l" t="t" r="r" b="b"/>
              <a:pathLst>
                <a:path w="13588" h="16908" extrusionOk="0">
                  <a:moveTo>
                    <a:pt x="5683" y="5632"/>
                  </a:moveTo>
                  <a:lnTo>
                    <a:pt x="5683" y="11278"/>
                  </a:lnTo>
                  <a:lnTo>
                    <a:pt x="3952" y="11278"/>
                  </a:lnTo>
                  <a:cubicBezTo>
                    <a:pt x="3638" y="11278"/>
                    <a:pt x="3389" y="11026"/>
                    <a:pt x="3389" y="10712"/>
                  </a:cubicBezTo>
                  <a:lnTo>
                    <a:pt x="3389" y="6195"/>
                  </a:lnTo>
                  <a:cubicBezTo>
                    <a:pt x="3389" y="5882"/>
                    <a:pt x="3638" y="5632"/>
                    <a:pt x="3952" y="5632"/>
                  </a:cubicBezTo>
                  <a:close/>
                  <a:moveTo>
                    <a:pt x="11895" y="1115"/>
                  </a:moveTo>
                  <a:cubicBezTo>
                    <a:pt x="12206" y="1115"/>
                    <a:pt x="12458" y="1365"/>
                    <a:pt x="12458" y="1679"/>
                  </a:cubicBezTo>
                  <a:lnTo>
                    <a:pt x="12458" y="15229"/>
                  </a:lnTo>
                  <a:cubicBezTo>
                    <a:pt x="12458" y="15542"/>
                    <a:pt x="12206" y="15792"/>
                    <a:pt x="11895" y="15792"/>
                  </a:cubicBezTo>
                  <a:cubicBezTo>
                    <a:pt x="11582" y="15792"/>
                    <a:pt x="11329" y="15542"/>
                    <a:pt x="11329" y="15229"/>
                  </a:cubicBezTo>
                  <a:lnTo>
                    <a:pt x="11329" y="1679"/>
                  </a:lnTo>
                  <a:cubicBezTo>
                    <a:pt x="11329" y="1365"/>
                    <a:pt x="11582" y="1115"/>
                    <a:pt x="11895" y="1115"/>
                  </a:cubicBezTo>
                  <a:close/>
                  <a:moveTo>
                    <a:pt x="11892" y="0"/>
                  </a:moveTo>
                  <a:cubicBezTo>
                    <a:pt x="11090" y="0"/>
                    <a:pt x="10386" y="570"/>
                    <a:pt x="10230" y="1374"/>
                  </a:cubicBezTo>
                  <a:lnTo>
                    <a:pt x="6060" y="4503"/>
                  </a:lnTo>
                  <a:lnTo>
                    <a:pt x="3952" y="4503"/>
                  </a:lnTo>
                  <a:cubicBezTo>
                    <a:pt x="3235" y="4503"/>
                    <a:pt x="2600" y="4955"/>
                    <a:pt x="2362" y="5632"/>
                  </a:cubicBezTo>
                  <a:lnTo>
                    <a:pt x="1693" y="5632"/>
                  </a:lnTo>
                  <a:cubicBezTo>
                    <a:pt x="757" y="5632"/>
                    <a:pt x="1" y="6388"/>
                    <a:pt x="1" y="7325"/>
                  </a:cubicBezTo>
                  <a:lnTo>
                    <a:pt x="1" y="9583"/>
                  </a:lnTo>
                  <a:cubicBezTo>
                    <a:pt x="1" y="10520"/>
                    <a:pt x="757" y="11275"/>
                    <a:pt x="1693" y="11278"/>
                  </a:cubicBezTo>
                  <a:lnTo>
                    <a:pt x="2362" y="11278"/>
                  </a:lnTo>
                  <a:cubicBezTo>
                    <a:pt x="2600" y="11953"/>
                    <a:pt x="3235" y="12405"/>
                    <a:pt x="3952" y="12408"/>
                  </a:cubicBezTo>
                  <a:lnTo>
                    <a:pt x="6060" y="12408"/>
                  </a:lnTo>
                  <a:lnTo>
                    <a:pt x="10230" y="15533"/>
                  </a:lnTo>
                  <a:cubicBezTo>
                    <a:pt x="10386" y="16336"/>
                    <a:pt x="11087" y="16908"/>
                    <a:pt x="11888" y="16908"/>
                  </a:cubicBezTo>
                  <a:cubicBezTo>
                    <a:pt x="11940" y="16908"/>
                    <a:pt x="11993" y="16905"/>
                    <a:pt x="12046" y="16900"/>
                  </a:cubicBezTo>
                  <a:cubicBezTo>
                    <a:pt x="12913" y="16822"/>
                    <a:pt x="13582" y="16099"/>
                    <a:pt x="13588" y="15229"/>
                  </a:cubicBezTo>
                  <a:lnTo>
                    <a:pt x="13588" y="1679"/>
                  </a:lnTo>
                  <a:cubicBezTo>
                    <a:pt x="13579" y="808"/>
                    <a:pt x="12913" y="86"/>
                    <a:pt x="12046" y="7"/>
                  </a:cubicBezTo>
                  <a:cubicBezTo>
                    <a:pt x="11994" y="3"/>
                    <a:pt x="11943" y="0"/>
                    <a:pt x="11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4337253" y="2339827"/>
            <a:ext cx="469679" cy="463997"/>
            <a:chOff x="3858100" y="1435075"/>
            <a:chExt cx="487775" cy="481875"/>
          </a:xfrm>
        </p:grpSpPr>
        <p:sp>
          <p:nvSpPr>
            <p:cNvPr id="332" name="Google Shape;332;p33"/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7"/>
          <p:cNvSpPr/>
          <p:nvPr/>
        </p:nvSpPr>
        <p:spPr>
          <a:xfrm rot="-5400000" flipH="1">
            <a:off x="961050" y="-857275"/>
            <a:ext cx="473400" cy="3177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Mudança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9" name="Google Shape;669;p47"/>
          <p:cNvSpPr/>
          <p:nvPr/>
        </p:nvSpPr>
        <p:spPr>
          <a:xfrm flipH="1">
            <a:off x="3773774" y="1476800"/>
            <a:ext cx="1769425" cy="541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Processos</a:t>
            </a:r>
            <a:endParaRPr sz="20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47"/>
          <p:cNvSpPr/>
          <p:nvPr/>
        </p:nvSpPr>
        <p:spPr>
          <a:xfrm flipH="1">
            <a:off x="1218712" y="2643554"/>
            <a:ext cx="2555062" cy="541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Primeira Ordem</a:t>
            </a:r>
            <a:endParaRPr sz="20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47"/>
          <p:cNvSpPr/>
          <p:nvPr/>
        </p:nvSpPr>
        <p:spPr>
          <a:xfrm flipH="1">
            <a:off x="5543199" y="2643555"/>
            <a:ext cx="2637888" cy="541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Segunda Ordem</a:t>
            </a:r>
            <a:endParaRPr sz="20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2" name="Google Shape;672;p47"/>
          <p:cNvCxnSpPr>
            <a:cxnSpLocks/>
            <a:stCxn id="669" idx="3"/>
            <a:endCxn id="670" idx="0"/>
          </p:cNvCxnSpPr>
          <p:nvPr/>
        </p:nvCxnSpPr>
        <p:spPr>
          <a:xfrm rot="10800000" flipV="1">
            <a:off x="2496244" y="1747400"/>
            <a:ext cx="1277531" cy="896154"/>
          </a:xfrm>
          <a:prstGeom prst="bentConnector2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3" name="Google Shape;673;p47"/>
          <p:cNvCxnSpPr>
            <a:cxnSpLocks/>
            <a:stCxn id="669" idx="1"/>
            <a:endCxn id="671" idx="0"/>
          </p:cNvCxnSpPr>
          <p:nvPr/>
        </p:nvCxnSpPr>
        <p:spPr>
          <a:xfrm>
            <a:off x="5543199" y="1747400"/>
            <a:ext cx="1318944" cy="896155"/>
          </a:xfrm>
          <a:prstGeom prst="bentConnector2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4" name="Google Shape;674;p47"/>
          <p:cNvSpPr txBox="1"/>
          <p:nvPr/>
        </p:nvSpPr>
        <p:spPr>
          <a:xfrm>
            <a:off x="3773774" y="4215160"/>
            <a:ext cx="2094385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Planeamento</a:t>
            </a:r>
            <a:endParaRPr sz="20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3" name="Google Shape;683;p47"/>
          <p:cNvCxnSpPr>
            <a:cxnSpLocks/>
            <a:stCxn id="670" idx="2"/>
            <a:endCxn id="674" idx="1"/>
          </p:cNvCxnSpPr>
          <p:nvPr/>
        </p:nvCxnSpPr>
        <p:spPr>
          <a:xfrm rot="16200000" flipH="1">
            <a:off x="2484505" y="3196491"/>
            <a:ext cx="1301006" cy="1277531"/>
          </a:xfrm>
          <a:prstGeom prst="bentConnector2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47"/>
          <p:cNvCxnSpPr>
            <a:cxnSpLocks/>
            <a:stCxn id="671" idx="2"/>
            <a:endCxn id="674" idx="3"/>
          </p:cNvCxnSpPr>
          <p:nvPr/>
        </p:nvCxnSpPr>
        <p:spPr>
          <a:xfrm rot="5400000">
            <a:off x="5714649" y="3338265"/>
            <a:ext cx="1301005" cy="993984"/>
          </a:xfrm>
          <a:prstGeom prst="bentConnector2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"/>
          <p:cNvSpPr/>
          <p:nvPr/>
        </p:nvSpPr>
        <p:spPr>
          <a:xfrm rot="-5400000" flipH="1">
            <a:off x="1319550" y="-1215775"/>
            <a:ext cx="473400" cy="3894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0"/>
          <p:cNvSpPr txBox="1">
            <a:spLocks noGrp="1"/>
          </p:cNvSpPr>
          <p:nvPr>
            <p:ph type="title"/>
          </p:nvPr>
        </p:nvSpPr>
        <p:spPr>
          <a:xfrm>
            <a:off x="540000" y="4423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Liderança</a:t>
            </a:r>
          </a:p>
        </p:txBody>
      </p:sp>
      <p:grpSp>
        <p:nvGrpSpPr>
          <p:cNvPr id="484" name="Google Shape;484;p40"/>
          <p:cNvGrpSpPr/>
          <p:nvPr/>
        </p:nvGrpSpPr>
        <p:grpSpPr>
          <a:xfrm>
            <a:off x="2846013" y="1339125"/>
            <a:ext cx="3823788" cy="572700"/>
            <a:chOff x="2846013" y="1305325"/>
            <a:chExt cx="3823788" cy="572700"/>
          </a:xfrm>
        </p:grpSpPr>
        <p:cxnSp>
          <p:nvCxnSpPr>
            <p:cNvPr id="485" name="Google Shape;485;p40"/>
            <p:cNvCxnSpPr/>
            <p:nvPr/>
          </p:nvCxnSpPr>
          <p:spPr>
            <a:xfrm>
              <a:off x="4517900" y="1591675"/>
              <a:ext cx="21519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6" name="Google Shape;486;p40"/>
            <p:cNvSpPr/>
            <p:nvPr/>
          </p:nvSpPr>
          <p:spPr>
            <a:xfrm>
              <a:off x="2846013" y="1305325"/>
              <a:ext cx="3368100" cy="572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0"/>
          <p:cNvGrpSpPr/>
          <p:nvPr/>
        </p:nvGrpSpPr>
        <p:grpSpPr>
          <a:xfrm>
            <a:off x="3705013" y="2661125"/>
            <a:ext cx="2984888" cy="572700"/>
            <a:chOff x="3705013" y="2779725"/>
            <a:chExt cx="2984888" cy="572700"/>
          </a:xfrm>
        </p:grpSpPr>
        <p:cxnSp>
          <p:nvCxnSpPr>
            <p:cNvPr id="488" name="Google Shape;488;p40"/>
            <p:cNvCxnSpPr/>
            <p:nvPr/>
          </p:nvCxnSpPr>
          <p:spPr>
            <a:xfrm>
              <a:off x="4517900" y="3066075"/>
              <a:ext cx="21720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9" name="Google Shape;489;p40"/>
            <p:cNvSpPr/>
            <p:nvPr/>
          </p:nvSpPr>
          <p:spPr>
            <a:xfrm>
              <a:off x="3705013" y="2779725"/>
              <a:ext cx="1650000" cy="572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40"/>
          <p:cNvSpPr txBox="1"/>
          <p:nvPr/>
        </p:nvSpPr>
        <p:spPr>
          <a:xfrm flipH="1">
            <a:off x="6669800" y="1372075"/>
            <a:ext cx="17814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Energéticos</a:t>
            </a:r>
            <a:endParaRPr sz="2000" b="1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40"/>
          <p:cNvSpPr txBox="1"/>
          <p:nvPr/>
        </p:nvSpPr>
        <p:spPr>
          <a:xfrm flipH="1">
            <a:off x="6669800" y="2664125"/>
            <a:ext cx="2367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Comprometidos</a:t>
            </a:r>
            <a:endParaRPr sz="2000" b="1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 flipH="1">
            <a:off x="267413" y="2000125"/>
            <a:ext cx="2236937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Entusiasmados</a:t>
            </a:r>
            <a:endParaRPr sz="2000" b="1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p40"/>
          <p:cNvSpPr txBox="1"/>
          <p:nvPr/>
        </p:nvSpPr>
        <p:spPr>
          <a:xfrm flipH="1">
            <a:off x="825474" y="3376642"/>
            <a:ext cx="2780501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Liderança Transformacional</a:t>
            </a:r>
            <a:endParaRPr sz="2000" b="1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98" name="Google Shape;498;p40"/>
          <p:cNvGrpSpPr/>
          <p:nvPr/>
        </p:nvGrpSpPr>
        <p:grpSpPr>
          <a:xfrm>
            <a:off x="2474250" y="2000125"/>
            <a:ext cx="3239263" cy="572700"/>
            <a:chOff x="2474250" y="2042525"/>
            <a:chExt cx="3239263" cy="572700"/>
          </a:xfrm>
        </p:grpSpPr>
        <p:sp>
          <p:nvSpPr>
            <p:cNvPr id="499" name="Google Shape;499;p40"/>
            <p:cNvSpPr/>
            <p:nvPr/>
          </p:nvSpPr>
          <p:spPr>
            <a:xfrm>
              <a:off x="3346513" y="2042525"/>
              <a:ext cx="2367000" cy="572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0" name="Google Shape;500;p40"/>
            <p:cNvCxnSpPr/>
            <p:nvPr/>
          </p:nvCxnSpPr>
          <p:spPr>
            <a:xfrm rot="10800000" flipH="1">
              <a:off x="2474250" y="2328950"/>
              <a:ext cx="2216400" cy="1290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1" name="Google Shape;501;p40"/>
          <p:cNvGrpSpPr/>
          <p:nvPr/>
        </p:nvGrpSpPr>
        <p:grpSpPr>
          <a:xfrm>
            <a:off x="2521325" y="3322125"/>
            <a:ext cx="2414463" cy="572700"/>
            <a:chOff x="2521325" y="3516925"/>
            <a:chExt cx="2414463" cy="572700"/>
          </a:xfrm>
        </p:grpSpPr>
        <p:sp>
          <p:nvSpPr>
            <p:cNvPr id="502" name="Google Shape;502;p40"/>
            <p:cNvSpPr/>
            <p:nvPr/>
          </p:nvSpPr>
          <p:spPr>
            <a:xfrm>
              <a:off x="4124288" y="3516925"/>
              <a:ext cx="811500" cy="572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3" name="Google Shape;503;p40"/>
            <p:cNvCxnSpPr/>
            <p:nvPr/>
          </p:nvCxnSpPr>
          <p:spPr>
            <a:xfrm>
              <a:off x="2521325" y="3803275"/>
              <a:ext cx="2169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8616;p72">
            <a:extLst>
              <a:ext uri="{FF2B5EF4-FFF2-40B4-BE49-F238E27FC236}">
                <a16:creationId xmlns:a16="http://schemas.microsoft.com/office/drawing/2014/main" id="{F7EE3837-0966-6EE7-C2E5-8F562632B231}"/>
              </a:ext>
            </a:extLst>
          </p:cNvPr>
          <p:cNvGrpSpPr/>
          <p:nvPr/>
        </p:nvGrpSpPr>
        <p:grpSpPr>
          <a:xfrm>
            <a:off x="4361594" y="4056360"/>
            <a:ext cx="420811" cy="418507"/>
            <a:chOff x="-5971525" y="3273750"/>
            <a:chExt cx="292250" cy="290650"/>
          </a:xfrm>
        </p:grpSpPr>
        <p:sp>
          <p:nvSpPr>
            <p:cNvPr id="3" name="Google Shape;8617;p72">
              <a:extLst>
                <a:ext uri="{FF2B5EF4-FFF2-40B4-BE49-F238E27FC236}">
                  <a16:creationId xmlns:a16="http://schemas.microsoft.com/office/drawing/2014/main" id="{A1B69E53-2BE3-F227-6DFC-DDC8A0106260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618;p72">
              <a:extLst>
                <a:ext uri="{FF2B5EF4-FFF2-40B4-BE49-F238E27FC236}">
                  <a16:creationId xmlns:a16="http://schemas.microsoft.com/office/drawing/2014/main" id="{F17FDE9D-1F4C-4DE1-97C0-166DC7850582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9"/>
          <p:cNvSpPr/>
          <p:nvPr/>
        </p:nvSpPr>
        <p:spPr>
          <a:xfrm rot="-5400000" flipH="1">
            <a:off x="1132738" y="-1028963"/>
            <a:ext cx="473400" cy="352067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03" name="Google Shape;703;p49"/>
          <p:cNvCxnSpPr/>
          <p:nvPr/>
        </p:nvCxnSpPr>
        <p:spPr>
          <a:xfrm>
            <a:off x="1640325" y="1970250"/>
            <a:ext cx="2985900" cy="9333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4" name="Google Shape;704;p49"/>
          <p:cNvCxnSpPr/>
          <p:nvPr/>
        </p:nvCxnSpPr>
        <p:spPr>
          <a:xfrm rot="10800000" flipH="1">
            <a:off x="1611088" y="2937350"/>
            <a:ext cx="2947500" cy="953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5" name="Google Shape;705;p49"/>
          <p:cNvCxnSpPr/>
          <p:nvPr/>
        </p:nvCxnSpPr>
        <p:spPr>
          <a:xfrm flipH="1">
            <a:off x="4605713" y="1868650"/>
            <a:ext cx="2935500" cy="1062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" name="Google Shape;706;p49"/>
          <p:cNvCxnSpPr/>
          <p:nvPr/>
        </p:nvCxnSpPr>
        <p:spPr>
          <a:xfrm rot="10800000">
            <a:off x="4592213" y="2917270"/>
            <a:ext cx="2808000" cy="8793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7" name="Google Shape;707;p49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Motivação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08" name="Google Shape;708;p49"/>
          <p:cNvSpPr/>
          <p:nvPr/>
        </p:nvSpPr>
        <p:spPr>
          <a:xfrm flipH="1">
            <a:off x="3248363" y="2227250"/>
            <a:ext cx="2702700" cy="1521600"/>
          </a:xfrm>
          <a:prstGeom prst="roundRect">
            <a:avLst>
              <a:gd name="adj" fmla="val 4815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9"/>
          <p:cNvSpPr txBox="1"/>
          <p:nvPr/>
        </p:nvSpPr>
        <p:spPr>
          <a:xfrm>
            <a:off x="3269211" y="2677700"/>
            <a:ext cx="26652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5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Conciliação entre a vida pessoal e profissional</a:t>
            </a:r>
            <a:endParaRPr sz="15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1" name="Google Shape;711;p49"/>
          <p:cNvSpPr/>
          <p:nvPr/>
        </p:nvSpPr>
        <p:spPr>
          <a:xfrm flipH="1">
            <a:off x="218166" y="1583760"/>
            <a:ext cx="2302544" cy="70537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Oferecem o pequeno-almoço</a:t>
            </a:r>
            <a:endParaRPr sz="15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2" name="Google Shape;712;p49"/>
          <p:cNvSpPr/>
          <p:nvPr/>
        </p:nvSpPr>
        <p:spPr>
          <a:xfrm flipH="1">
            <a:off x="382945" y="3551761"/>
            <a:ext cx="1816156" cy="71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sz="15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3" name="Google Shape;713;p49"/>
          <p:cNvSpPr/>
          <p:nvPr/>
        </p:nvSpPr>
        <p:spPr>
          <a:xfrm flipH="1">
            <a:off x="6689975" y="1506826"/>
            <a:ext cx="1482300" cy="783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Seguro de saúde</a:t>
            </a:r>
            <a:endParaRPr sz="15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4" name="Google Shape;714;p49"/>
          <p:cNvSpPr/>
          <p:nvPr/>
        </p:nvSpPr>
        <p:spPr>
          <a:xfrm flipH="1">
            <a:off x="6412775" y="3170074"/>
            <a:ext cx="2036700" cy="1076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Comemoração dos sucessos</a:t>
            </a:r>
            <a:endParaRPr sz="15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725849" y="2325538"/>
            <a:ext cx="4388843" cy="6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Externa</a:t>
            </a:r>
            <a:endParaRPr dirty="0"/>
          </a:p>
        </p:txBody>
      </p:sp>
      <p:sp>
        <p:nvSpPr>
          <p:cNvPr id="270" name="Google Shape;270;p29"/>
          <p:cNvSpPr txBox="1">
            <a:spLocks noGrp="1"/>
          </p:cNvSpPr>
          <p:nvPr>
            <p:ph type="subTitle" idx="1"/>
          </p:nvPr>
        </p:nvSpPr>
        <p:spPr>
          <a:xfrm>
            <a:off x="725850" y="2819263"/>
            <a:ext cx="2818800" cy="1009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Está secção pretende dar a conhecer um pouco mais do ambiente externo no qual a Super Bock está inserido</a:t>
            </a:r>
            <a:endParaRPr dirty="0"/>
          </a:p>
        </p:txBody>
      </p:sp>
      <p:sp>
        <p:nvSpPr>
          <p:cNvPr id="271" name="Google Shape;271;p29"/>
          <p:cNvSpPr txBox="1">
            <a:spLocks noGrp="1"/>
          </p:cNvSpPr>
          <p:nvPr>
            <p:ph type="title" idx="2"/>
          </p:nvPr>
        </p:nvSpPr>
        <p:spPr>
          <a:xfrm>
            <a:off x="725850" y="1715538"/>
            <a:ext cx="12174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14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41"/>
          <p:cNvGrpSpPr/>
          <p:nvPr/>
        </p:nvGrpSpPr>
        <p:grpSpPr>
          <a:xfrm>
            <a:off x="1159459" y="1698828"/>
            <a:ext cx="2200775" cy="2293883"/>
            <a:chOff x="2698550" y="1911250"/>
            <a:chExt cx="2869500" cy="2535000"/>
          </a:xfrm>
        </p:grpSpPr>
        <p:cxnSp>
          <p:nvCxnSpPr>
            <p:cNvPr id="510" name="Google Shape;510;p41"/>
            <p:cNvCxnSpPr/>
            <p:nvPr/>
          </p:nvCxnSpPr>
          <p:spPr>
            <a:xfrm>
              <a:off x="2698550" y="2116925"/>
              <a:ext cx="28695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41"/>
            <p:cNvCxnSpPr/>
            <p:nvPr/>
          </p:nvCxnSpPr>
          <p:spPr>
            <a:xfrm>
              <a:off x="2698550" y="3178750"/>
              <a:ext cx="28695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41"/>
            <p:cNvCxnSpPr/>
            <p:nvPr/>
          </p:nvCxnSpPr>
          <p:spPr>
            <a:xfrm>
              <a:off x="2698550" y="4200025"/>
              <a:ext cx="28695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3" name="Google Shape;513;p41"/>
            <p:cNvSpPr/>
            <p:nvPr/>
          </p:nvSpPr>
          <p:spPr>
            <a:xfrm rot="5400000">
              <a:off x="1532100" y="3134950"/>
              <a:ext cx="2535000" cy="87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41"/>
          <p:cNvSpPr/>
          <p:nvPr/>
        </p:nvSpPr>
        <p:spPr>
          <a:xfrm rot="-5400000" flipH="1">
            <a:off x="1454850" y="-1351075"/>
            <a:ext cx="473400" cy="4164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Análise PESTAL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17" name="Google Shape;517;p41"/>
          <p:cNvSpPr txBox="1"/>
          <p:nvPr/>
        </p:nvSpPr>
        <p:spPr>
          <a:xfrm>
            <a:off x="2752739" y="1939138"/>
            <a:ext cx="17814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Regulamentações governamentais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Impostos elevados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2" name="Google Shape;522;p41"/>
          <p:cNvSpPr/>
          <p:nvPr/>
        </p:nvSpPr>
        <p:spPr>
          <a:xfrm flipH="1">
            <a:off x="249235" y="1618153"/>
            <a:ext cx="1551242" cy="51822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Políticos</a:t>
            </a:r>
            <a:endParaRPr sz="15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41"/>
          <p:cNvSpPr/>
          <p:nvPr/>
        </p:nvSpPr>
        <p:spPr>
          <a:xfrm flipH="1">
            <a:off x="249232" y="2679978"/>
            <a:ext cx="1551242" cy="5182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Económicos</a:t>
            </a:r>
            <a:endParaRPr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41"/>
          <p:cNvSpPr/>
          <p:nvPr/>
        </p:nvSpPr>
        <p:spPr>
          <a:xfrm flipH="1">
            <a:off x="249197" y="3701253"/>
            <a:ext cx="1551242" cy="51822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Sociais</a:t>
            </a:r>
            <a:endParaRPr sz="15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" name="Google Shape;509;p41">
            <a:extLst>
              <a:ext uri="{FF2B5EF4-FFF2-40B4-BE49-F238E27FC236}">
                <a16:creationId xmlns:a16="http://schemas.microsoft.com/office/drawing/2014/main" id="{F7868E77-DA1B-4077-4464-63904275A0E2}"/>
              </a:ext>
            </a:extLst>
          </p:cNvPr>
          <p:cNvGrpSpPr/>
          <p:nvPr/>
        </p:nvGrpSpPr>
        <p:grpSpPr>
          <a:xfrm rot="10800000">
            <a:off x="5486402" y="1913371"/>
            <a:ext cx="2200775" cy="1908000"/>
            <a:chOff x="2698550" y="2100602"/>
            <a:chExt cx="2869500" cy="2108556"/>
          </a:xfrm>
        </p:grpSpPr>
        <p:cxnSp>
          <p:nvCxnSpPr>
            <p:cNvPr id="3" name="Google Shape;510;p41">
              <a:extLst>
                <a:ext uri="{FF2B5EF4-FFF2-40B4-BE49-F238E27FC236}">
                  <a16:creationId xmlns:a16="http://schemas.microsoft.com/office/drawing/2014/main" id="{32F6D433-8326-2CF8-3111-9E1ED553D3E3}"/>
                </a:ext>
              </a:extLst>
            </p:cNvPr>
            <p:cNvCxnSpPr/>
            <p:nvPr/>
          </p:nvCxnSpPr>
          <p:spPr>
            <a:xfrm>
              <a:off x="2698550" y="2116925"/>
              <a:ext cx="28695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" name="Google Shape;511;p41">
              <a:extLst>
                <a:ext uri="{FF2B5EF4-FFF2-40B4-BE49-F238E27FC236}">
                  <a16:creationId xmlns:a16="http://schemas.microsoft.com/office/drawing/2014/main" id="{57B2993F-144A-017A-5DCD-E7D648624B11}"/>
                </a:ext>
              </a:extLst>
            </p:cNvPr>
            <p:cNvCxnSpPr/>
            <p:nvPr/>
          </p:nvCxnSpPr>
          <p:spPr>
            <a:xfrm>
              <a:off x="2698550" y="3178750"/>
              <a:ext cx="28695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512;p41">
              <a:extLst>
                <a:ext uri="{FF2B5EF4-FFF2-40B4-BE49-F238E27FC236}">
                  <a16:creationId xmlns:a16="http://schemas.microsoft.com/office/drawing/2014/main" id="{6E7FA55B-89C3-EFB7-3456-06AAA789DB39}"/>
                </a:ext>
              </a:extLst>
            </p:cNvPr>
            <p:cNvCxnSpPr/>
            <p:nvPr/>
          </p:nvCxnSpPr>
          <p:spPr>
            <a:xfrm>
              <a:off x="2698550" y="4200025"/>
              <a:ext cx="28695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" name="Google Shape;513;p41">
              <a:extLst>
                <a:ext uri="{FF2B5EF4-FFF2-40B4-BE49-F238E27FC236}">
                  <a16:creationId xmlns:a16="http://schemas.microsoft.com/office/drawing/2014/main" id="{E9FB355A-A373-B2B2-DD9B-367D43EB1A95}"/>
                </a:ext>
              </a:extLst>
            </p:cNvPr>
            <p:cNvSpPr/>
            <p:nvPr/>
          </p:nvSpPr>
          <p:spPr>
            <a:xfrm rot="5400000">
              <a:off x="1690502" y="3111080"/>
              <a:ext cx="2108556" cy="87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522;p41">
            <a:extLst>
              <a:ext uri="{FF2B5EF4-FFF2-40B4-BE49-F238E27FC236}">
                <a16:creationId xmlns:a16="http://schemas.microsoft.com/office/drawing/2014/main" id="{C048255E-D667-9637-7BE8-89AB2DB01A75}"/>
              </a:ext>
            </a:extLst>
          </p:cNvPr>
          <p:cNvSpPr/>
          <p:nvPr/>
        </p:nvSpPr>
        <p:spPr>
          <a:xfrm flipH="1">
            <a:off x="6977407" y="1625827"/>
            <a:ext cx="1726546" cy="51822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Tecnológicos</a:t>
            </a:r>
            <a:endParaRPr sz="15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523;p41">
            <a:extLst>
              <a:ext uri="{FF2B5EF4-FFF2-40B4-BE49-F238E27FC236}">
                <a16:creationId xmlns:a16="http://schemas.microsoft.com/office/drawing/2014/main" id="{0EF7A8AA-D29E-A141-8CEB-E9F1614C5A9C}"/>
              </a:ext>
            </a:extLst>
          </p:cNvPr>
          <p:cNvSpPr/>
          <p:nvPr/>
        </p:nvSpPr>
        <p:spPr>
          <a:xfrm flipH="1">
            <a:off x="7137526" y="2548844"/>
            <a:ext cx="1551242" cy="5182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Ambientais</a:t>
            </a:r>
            <a:endParaRPr sz="15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524;p41">
            <a:extLst>
              <a:ext uri="{FF2B5EF4-FFF2-40B4-BE49-F238E27FC236}">
                <a16:creationId xmlns:a16="http://schemas.microsoft.com/office/drawing/2014/main" id="{037D6CCB-4520-F39D-7C9A-E4EB7FDBC9AD}"/>
              </a:ext>
            </a:extLst>
          </p:cNvPr>
          <p:cNvSpPr/>
          <p:nvPr/>
        </p:nvSpPr>
        <p:spPr>
          <a:xfrm flipH="1">
            <a:off x="7152711" y="3562257"/>
            <a:ext cx="1551242" cy="51822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Legais</a:t>
            </a:r>
            <a:endParaRPr sz="15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517;p41">
            <a:extLst>
              <a:ext uri="{FF2B5EF4-FFF2-40B4-BE49-F238E27FC236}">
                <a16:creationId xmlns:a16="http://schemas.microsoft.com/office/drawing/2014/main" id="{30AFCCDA-D359-B95D-2A52-BCE615E01497}"/>
              </a:ext>
            </a:extLst>
          </p:cNvPr>
          <p:cNvSpPr txBox="1"/>
          <p:nvPr/>
        </p:nvSpPr>
        <p:spPr>
          <a:xfrm>
            <a:off x="2731870" y="2924110"/>
            <a:ext cx="17814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Crises económicas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Exportação e flutuações cambiais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Google Shape;517;p41">
            <a:extLst>
              <a:ext uri="{FF2B5EF4-FFF2-40B4-BE49-F238E27FC236}">
                <a16:creationId xmlns:a16="http://schemas.microsoft.com/office/drawing/2014/main" id="{DCBDCA45-0835-44A6-8CA2-84095F9AA21A}"/>
              </a:ext>
            </a:extLst>
          </p:cNvPr>
          <p:cNvSpPr txBox="1"/>
          <p:nvPr/>
        </p:nvSpPr>
        <p:spPr>
          <a:xfrm>
            <a:off x="2744596" y="3910181"/>
            <a:ext cx="17814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Hábitos de consumo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Envelhecimento populacional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" name="Google Shape;517;p41">
            <a:extLst>
              <a:ext uri="{FF2B5EF4-FFF2-40B4-BE49-F238E27FC236}">
                <a16:creationId xmlns:a16="http://schemas.microsoft.com/office/drawing/2014/main" id="{4EC1D2B1-54F5-21D1-654D-F50694184141}"/>
              </a:ext>
            </a:extLst>
          </p:cNvPr>
          <p:cNvSpPr txBox="1"/>
          <p:nvPr/>
        </p:nvSpPr>
        <p:spPr>
          <a:xfrm>
            <a:off x="4642767" y="1928604"/>
            <a:ext cx="17814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Novas tendências alimentares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Automação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" name="Google Shape;517;p41">
            <a:extLst>
              <a:ext uri="{FF2B5EF4-FFF2-40B4-BE49-F238E27FC236}">
                <a16:creationId xmlns:a16="http://schemas.microsoft.com/office/drawing/2014/main" id="{A84859D1-FCDD-0F0E-6E73-79070B697C25}"/>
              </a:ext>
            </a:extLst>
          </p:cNvPr>
          <p:cNvSpPr txBox="1"/>
          <p:nvPr/>
        </p:nvSpPr>
        <p:spPr>
          <a:xfrm>
            <a:off x="4642767" y="2914116"/>
            <a:ext cx="17814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Regulamentações ambientais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Mudança climática</a:t>
            </a:r>
          </a:p>
        </p:txBody>
      </p:sp>
      <p:sp>
        <p:nvSpPr>
          <p:cNvPr id="16" name="Google Shape;517;p41">
            <a:extLst>
              <a:ext uri="{FF2B5EF4-FFF2-40B4-BE49-F238E27FC236}">
                <a16:creationId xmlns:a16="http://schemas.microsoft.com/office/drawing/2014/main" id="{E664ECF3-426D-B3C7-96F9-6FFF01D3E978}"/>
              </a:ext>
            </a:extLst>
          </p:cNvPr>
          <p:cNvSpPr txBox="1"/>
          <p:nvPr/>
        </p:nvSpPr>
        <p:spPr>
          <a:xfrm>
            <a:off x="4668879" y="3903730"/>
            <a:ext cx="17814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Leis trabalhistas e fiscais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Segurança alimentar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4;p41">
            <a:extLst>
              <a:ext uri="{FF2B5EF4-FFF2-40B4-BE49-F238E27FC236}">
                <a16:creationId xmlns:a16="http://schemas.microsoft.com/office/drawing/2014/main" id="{D1D15B8A-B816-40AE-E352-5A3E649DEAC3}"/>
              </a:ext>
            </a:extLst>
          </p:cNvPr>
          <p:cNvSpPr/>
          <p:nvPr/>
        </p:nvSpPr>
        <p:spPr>
          <a:xfrm rot="16200000" flipH="1">
            <a:off x="2032269" y="-1928495"/>
            <a:ext cx="473400" cy="53197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Imagem 6" descr="Placa branca com letras pretas em fundo branco&#10;&#10;Descrição gerada automaticamente com confiança baixa">
            <a:extLst>
              <a:ext uri="{FF2B5EF4-FFF2-40B4-BE49-F238E27FC236}">
                <a16:creationId xmlns:a16="http://schemas.microsoft.com/office/drawing/2014/main" id="{8E5B76DA-BFB3-5581-F539-094E029C7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147" y="1212967"/>
            <a:ext cx="4029705" cy="3648772"/>
          </a:xfrm>
          <a:prstGeom prst="rect">
            <a:avLst/>
          </a:prstGeom>
        </p:spPr>
      </p:pic>
      <p:sp>
        <p:nvSpPr>
          <p:cNvPr id="8" name="Google Shape;515;p41">
            <a:extLst>
              <a:ext uri="{FF2B5EF4-FFF2-40B4-BE49-F238E27FC236}">
                <a16:creationId xmlns:a16="http://schemas.microsoft.com/office/drawing/2014/main" id="{FF81C933-B45A-1308-EAA9-E6E110867B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Modelo de </a:t>
            </a:r>
            <a:r>
              <a:rPr lang="pt-BR" dirty="0" err="1">
                <a:solidFill>
                  <a:schemeClr val="lt1"/>
                </a:solidFill>
              </a:rPr>
              <a:t>Hofstede</a:t>
            </a:r>
            <a:r>
              <a:rPr lang="pt-BR" dirty="0">
                <a:solidFill>
                  <a:schemeClr val="lt1"/>
                </a:solidFill>
              </a:rPr>
              <a:t> 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/>
          <p:nvPr/>
        </p:nvSpPr>
        <p:spPr>
          <a:xfrm rot="-5400000" flipH="1">
            <a:off x="1373700" y="-1269925"/>
            <a:ext cx="473400" cy="4002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Análise SWOT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90" name="Google Shape;590;p44"/>
          <p:cNvSpPr txBox="1"/>
          <p:nvPr/>
        </p:nvSpPr>
        <p:spPr>
          <a:xfrm>
            <a:off x="2496200" y="1375175"/>
            <a:ext cx="231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Weaknesses</a:t>
            </a:r>
            <a:endParaRPr sz="2000" b="1" dirty="0">
              <a:solidFill>
                <a:srgbClr val="35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2000" b="1" dirty="0">
              <a:solidFill>
                <a:srgbClr val="35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44"/>
          <p:cNvSpPr txBox="1"/>
          <p:nvPr/>
        </p:nvSpPr>
        <p:spPr>
          <a:xfrm>
            <a:off x="489150" y="3443388"/>
            <a:ext cx="231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Strengths</a:t>
            </a:r>
            <a:endParaRPr sz="2000" b="1">
              <a:solidFill>
                <a:srgbClr val="35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44"/>
          <p:cNvSpPr txBox="1"/>
          <p:nvPr/>
        </p:nvSpPr>
        <p:spPr>
          <a:xfrm>
            <a:off x="886509" y="3800388"/>
            <a:ext cx="2315036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Marca líder nacional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Variedade elevada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Iniciativas culturais e desportivas</a:t>
            </a:r>
            <a:endParaRPr sz="1200" dirty="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4" name="Google Shape;594;p44"/>
          <p:cNvSpPr txBox="1"/>
          <p:nvPr/>
        </p:nvSpPr>
        <p:spPr>
          <a:xfrm>
            <a:off x="4417989" y="3443388"/>
            <a:ext cx="231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Opportunities</a:t>
            </a:r>
            <a:endParaRPr sz="2000" b="1">
              <a:solidFill>
                <a:srgbClr val="35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44"/>
          <p:cNvSpPr txBox="1"/>
          <p:nvPr/>
        </p:nvSpPr>
        <p:spPr>
          <a:xfrm>
            <a:off x="6200425" y="1405537"/>
            <a:ext cx="231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Threats</a:t>
            </a:r>
            <a:endParaRPr sz="2000" b="1" dirty="0">
              <a:solidFill>
                <a:srgbClr val="35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8" name="Google Shape;598;p44"/>
          <p:cNvSpPr/>
          <p:nvPr/>
        </p:nvSpPr>
        <p:spPr>
          <a:xfrm>
            <a:off x="1116375" y="2953213"/>
            <a:ext cx="6722700" cy="8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4"/>
          <p:cNvSpPr/>
          <p:nvPr/>
        </p:nvSpPr>
        <p:spPr>
          <a:xfrm flipH="1">
            <a:off x="1001950" y="2638313"/>
            <a:ext cx="1357200" cy="717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40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44"/>
          <p:cNvSpPr/>
          <p:nvPr/>
        </p:nvSpPr>
        <p:spPr>
          <a:xfrm flipH="1">
            <a:off x="2975150" y="2638313"/>
            <a:ext cx="1357200" cy="717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40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1" name="Google Shape;601;p44"/>
          <p:cNvSpPr/>
          <p:nvPr/>
        </p:nvSpPr>
        <p:spPr>
          <a:xfrm flipH="1">
            <a:off x="4896925" y="2638313"/>
            <a:ext cx="1357200" cy="717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endParaRPr sz="40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2" name="Google Shape;602;p44"/>
          <p:cNvSpPr/>
          <p:nvPr/>
        </p:nvSpPr>
        <p:spPr>
          <a:xfrm flipH="1">
            <a:off x="6818700" y="2638313"/>
            <a:ext cx="1357200" cy="717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40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593;p44">
            <a:extLst>
              <a:ext uri="{FF2B5EF4-FFF2-40B4-BE49-F238E27FC236}">
                <a16:creationId xmlns:a16="http://schemas.microsoft.com/office/drawing/2014/main" id="{F92490AC-5D58-04AB-AF36-A55C60E58968}"/>
              </a:ext>
            </a:extLst>
          </p:cNvPr>
          <p:cNvSpPr txBox="1"/>
          <p:nvPr/>
        </p:nvSpPr>
        <p:spPr>
          <a:xfrm>
            <a:off x="2804250" y="1727651"/>
            <a:ext cx="2315036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Forte dependência de Portugal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Fraca diversificação</a:t>
            </a:r>
          </a:p>
        </p:txBody>
      </p:sp>
      <p:sp>
        <p:nvSpPr>
          <p:cNvPr id="3" name="Google Shape;593;p44">
            <a:extLst>
              <a:ext uri="{FF2B5EF4-FFF2-40B4-BE49-F238E27FC236}">
                <a16:creationId xmlns:a16="http://schemas.microsoft.com/office/drawing/2014/main" id="{ED7239CD-8C7D-9D4E-7B93-31CBB69846E3}"/>
              </a:ext>
            </a:extLst>
          </p:cNvPr>
          <p:cNvSpPr txBox="1"/>
          <p:nvPr/>
        </p:nvSpPr>
        <p:spPr>
          <a:xfrm>
            <a:off x="4623333" y="3807013"/>
            <a:ext cx="2315036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Investir em outros mercados e bebidas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Inovações dentro da cervejaria</a:t>
            </a:r>
          </a:p>
        </p:txBody>
      </p:sp>
      <p:sp>
        <p:nvSpPr>
          <p:cNvPr id="4" name="Google Shape;593;p44">
            <a:extLst>
              <a:ext uri="{FF2B5EF4-FFF2-40B4-BE49-F238E27FC236}">
                <a16:creationId xmlns:a16="http://schemas.microsoft.com/office/drawing/2014/main" id="{C43831EB-6320-9ECF-D842-C2D5092E02C4}"/>
              </a:ext>
            </a:extLst>
          </p:cNvPr>
          <p:cNvSpPr txBox="1"/>
          <p:nvPr/>
        </p:nvSpPr>
        <p:spPr>
          <a:xfrm>
            <a:off x="6818700" y="1689562"/>
            <a:ext cx="2315036" cy="591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Inflação das matérias-primas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Mudança das tendências de mercado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5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Índice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type="subTitle" idx="2"/>
          </p:nvPr>
        </p:nvSpPr>
        <p:spPr>
          <a:xfrm>
            <a:off x="3501824" y="2356850"/>
            <a:ext cx="2541726" cy="109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Cultura Organizacional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Gestão de mudança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Estilos de Liderança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Estratégia de Motivação</a:t>
            </a:r>
            <a:endParaRPr dirty="0"/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3"/>
          </p:nvPr>
        </p:nvSpPr>
        <p:spPr>
          <a:xfrm>
            <a:off x="313700" y="1923050"/>
            <a:ext cx="27867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Caracterização</a:t>
            </a:r>
            <a:endParaRPr dirty="0"/>
          </a:p>
        </p:txBody>
      </p:sp>
      <p:sp>
        <p:nvSpPr>
          <p:cNvPr id="244" name="Google Shape;244;p27"/>
          <p:cNvSpPr txBox="1">
            <a:spLocks noGrp="1"/>
          </p:cNvSpPr>
          <p:nvPr>
            <p:ph type="subTitle" idx="4"/>
          </p:nvPr>
        </p:nvSpPr>
        <p:spPr>
          <a:xfrm>
            <a:off x="636801" y="2356850"/>
            <a:ext cx="23559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História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Missão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Visão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Valores</a:t>
            </a:r>
          </a:p>
        </p:txBody>
      </p:sp>
      <p:sp>
        <p:nvSpPr>
          <p:cNvPr id="249" name="Google Shape;249;p27"/>
          <p:cNvSpPr txBox="1">
            <a:spLocks noGrp="1"/>
          </p:cNvSpPr>
          <p:nvPr>
            <p:ph type="subTitle" idx="9"/>
          </p:nvPr>
        </p:nvSpPr>
        <p:spPr>
          <a:xfrm>
            <a:off x="6043550" y="1923050"/>
            <a:ext cx="27867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Análise Externa</a:t>
            </a:r>
            <a:endParaRPr dirty="0"/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3"/>
          </p:nvPr>
        </p:nvSpPr>
        <p:spPr>
          <a:xfrm>
            <a:off x="6348084" y="2356850"/>
            <a:ext cx="23559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Análise PESTAL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Modelo de </a:t>
            </a:r>
            <a:r>
              <a:rPr lang="pt-BR" dirty="0" err="1"/>
              <a:t>Hofstede</a:t>
            </a: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Análise SWOT</a:t>
            </a:r>
          </a:p>
        </p:txBody>
      </p:sp>
      <p:sp>
        <p:nvSpPr>
          <p:cNvPr id="253" name="Google Shape;253;p27"/>
          <p:cNvSpPr txBox="1">
            <a:spLocks noGrp="1"/>
          </p:cNvSpPr>
          <p:nvPr>
            <p:ph type="title" idx="16"/>
          </p:nvPr>
        </p:nvSpPr>
        <p:spPr>
          <a:xfrm>
            <a:off x="550925" y="1271550"/>
            <a:ext cx="999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5" name="Google Shape;255;p27"/>
          <p:cNvSpPr txBox="1">
            <a:spLocks noGrp="1"/>
          </p:cNvSpPr>
          <p:nvPr>
            <p:ph type="title" idx="18"/>
          </p:nvPr>
        </p:nvSpPr>
        <p:spPr>
          <a:xfrm>
            <a:off x="3494075" y="1271550"/>
            <a:ext cx="999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57" name="Google Shape;257;p27"/>
          <p:cNvSpPr txBox="1">
            <a:spLocks noGrp="1"/>
          </p:cNvSpPr>
          <p:nvPr>
            <p:ph type="title" idx="20"/>
          </p:nvPr>
        </p:nvSpPr>
        <p:spPr>
          <a:xfrm>
            <a:off x="6437225" y="1233646"/>
            <a:ext cx="999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8" name="Subtítulo 27">
            <a:extLst>
              <a:ext uri="{FF2B5EF4-FFF2-40B4-BE49-F238E27FC236}">
                <a16:creationId xmlns:a16="http://schemas.microsoft.com/office/drawing/2014/main" id="{627725BD-8AAC-62B0-DB98-A15440A8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0400" y="1923050"/>
            <a:ext cx="2786700" cy="357000"/>
          </a:xfrm>
        </p:spPr>
        <p:txBody>
          <a:bodyPr/>
          <a:lstStyle/>
          <a:p>
            <a:r>
              <a:rPr lang="pt-BR" dirty="0"/>
              <a:t>Análise Interna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>
            <a:spLocks noGrp="1"/>
          </p:cNvSpPr>
          <p:nvPr>
            <p:ph type="title"/>
          </p:nvPr>
        </p:nvSpPr>
        <p:spPr>
          <a:xfrm>
            <a:off x="3526156" y="3226688"/>
            <a:ext cx="2091688" cy="3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- Super Bock</a:t>
            </a:r>
            <a:endParaRPr sz="1500" dirty="0"/>
          </a:p>
        </p:txBody>
      </p:sp>
      <p:sp>
        <p:nvSpPr>
          <p:cNvPr id="393" name="Google Shape;393;p37"/>
          <p:cNvSpPr txBox="1">
            <a:spLocks noGrp="1"/>
          </p:cNvSpPr>
          <p:nvPr>
            <p:ph type="subTitle" idx="1"/>
          </p:nvPr>
        </p:nvSpPr>
        <p:spPr>
          <a:xfrm>
            <a:off x="1068033" y="1634313"/>
            <a:ext cx="6695700" cy="1413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600" dirty="0"/>
              <a:t>“Considerando que o futuro recorrerá a valências cada vez mais digitais, e que palavras como </a:t>
            </a:r>
            <a:r>
              <a:rPr lang="pt-PT" sz="1600" dirty="0" err="1"/>
              <a:t>upskilling</a:t>
            </a:r>
            <a:r>
              <a:rPr lang="pt-PT" sz="1600" dirty="0"/>
              <a:t> e </a:t>
            </a:r>
            <a:r>
              <a:rPr lang="pt-PT" sz="1600" dirty="0" err="1"/>
              <a:t>reskilling</a:t>
            </a:r>
            <a:r>
              <a:rPr lang="pt-PT" sz="1600" dirty="0"/>
              <a:t> começam a ser lugares-comuns, como deve uma organização como o </a:t>
            </a:r>
            <a:r>
              <a:rPr lang="pt-PT" sz="1600" dirty="0" err="1"/>
              <a:t>Super</a:t>
            </a:r>
            <a:r>
              <a:rPr lang="pt-PT" sz="1600" dirty="0"/>
              <a:t> </a:t>
            </a:r>
            <a:r>
              <a:rPr lang="pt-PT" sz="1600" dirty="0" err="1"/>
              <a:t>Bock</a:t>
            </a:r>
            <a:r>
              <a:rPr lang="pt-PT" sz="1600" dirty="0"/>
              <a:t> </a:t>
            </a:r>
            <a:r>
              <a:rPr lang="pt-PT" sz="1600" dirty="0" err="1"/>
              <a:t>Group</a:t>
            </a:r>
            <a:r>
              <a:rPr lang="pt-PT" sz="1600" dirty="0"/>
              <a:t> preparar um programa abrangente de capacitação digital para os seus quadros”</a:t>
            </a:r>
            <a:endParaRPr sz="1600" dirty="0"/>
          </a:p>
        </p:txBody>
      </p:sp>
      <p:sp>
        <p:nvSpPr>
          <p:cNvPr id="2" name="Google Shape;588;p44">
            <a:extLst>
              <a:ext uri="{FF2B5EF4-FFF2-40B4-BE49-F238E27FC236}">
                <a16:creationId xmlns:a16="http://schemas.microsoft.com/office/drawing/2014/main" id="{7DE436FA-31F3-673C-B922-DD57017A084B}"/>
              </a:ext>
            </a:extLst>
          </p:cNvPr>
          <p:cNvSpPr/>
          <p:nvPr/>
        </p:nvSpPr>
        <p:spPr>
          <a:xfrm rot="16200000" flipH="1">
            <a:off x="1373700" y="-1269925"/>
            <a:ext cx="473400" cy="4002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89;p44">
            <a:extLst>
              <a:ext uri="{FF2B5EF4-FFF2-40B4-BE49-F238E27FC236}">
                <a16:creationId xmlns:a16="http://schemas.microsoft.com/office/drawing/2014/main" id="{708551D0-472E-44DB-B427-F9CAC244C44F}"/>
              </a:ext>
            </a:extLst>
          </p:cNvPr>
          <p:cNvSpPr txBox="1">
            <a:spLocks/>
          </p:cNvSpPr>
          <p:nvPr/>
        </p:nvSpPr>
        <p:spPr>
          <a:xfrm>
            <a:off x="540000" y="445025"/>
            <a:ext cx="402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7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800" dirty="0">
                <a:solidFill>
                  <a:schemeClr val="lt1"/>
                </a:solidFill>
              </a:rPr>
              <a:t>Desafio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6"/>
          <p:cNvSpPr txBox="1">
            <a:spLocks noGrp="1"/>
          </p:cNvSpPr>
          <p:nvPr>
            <p:ph type="title"/>
          </p:nvPr>
        </p:nvSpPr>
        <p:spPr>
          <a:xfrm>
            <a:off x="710100" y="1905600"/>
            <a:ext cx="7723800" cy="13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Obrigada!</a:t>
            </a:r>
            <a:endParaRPr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725850" y="2325538"/>
            <a:ext cx="3846150" cy="6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Caracterização</a:t>
            </a:r>
            <a:endParaRPr dirty="0"/>
          </a:p>
        </p:txBody>
      </p:sp>
      <p:sp>
        <p:nvSpPr>
          <p:cNvPr id="270" name="Google Shape;270;p29"/>
          <p:cNvSpPr txBox="1">
            <a:spLocks noGrp="1"/>
          </p:cNvSpPr>
          <p:nvPr>
            <p:ph type="subTitle" idx="1"/>
          </p:nvPr>
        </p:nvSpPr>
        <p:spPr>
          <a:xfrm>
            <a:off x="725850" y="2819263"/>
            <a:ext cx="2818800" cy="1009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Está secção pretende dar a conhecer a história, missão, visão e valores da Super Bock</a:t>
            </a:r>
            <a:endParaRPr dirty="0"/>
          </a:p>
        </p:txBody>
      </p:sp>
      <p:sp>
        <p:nvSpPr>
          <p:cNvPr id="271" name="Google Shape;271;p29"/>
          <p:cNvSpPr txBox="1">
            <a:spLocks noGrp="1"/>
          </p:cNvSpPr>
          <p:nvPr>
            <p:ph type="title" idx="2"/>
          </p:nvPr>
        </p:nvSpPr>
        <p:spPr>
          <a:xfrm>
            <a:off x="725850" y="1715538"/>
            <a:ext cx="12174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/>
          <p:nvPr/>
        </p:nvSpPr>
        <p:spPr>
          <a:xfrm rot="-5400000" flipH="1">
            <a:off x="1495800" y="-1392025"/>
            <a:ext cx="473400" cy="4246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História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6258850" y="2839772"/>
            <a:ext cx="23559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Dificuldades devido a Segunda Guerra Mundial</a:t>
            </a:r>
            <a:endParaRPr dirty="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1121625" y="2329525"/>
            <a:ext cx="8105700" cy="8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1"/>
          <p:cNvSpPr/>
          <p:nvPr/>
        </p:nvSpPr>
        <p:spPr>
          <a:xfrm flipH="1">
            <a:off x="1028600" y="2136625"/>
            <a:ext cx="1357200" cy="4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1927</a:t>
            </a:r>
            <a:endParaRPr sz="20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1"/>
          <p:cNvSpPr/>
          <p:nvPr/>
        </p:nvSpPr>
        <p:spPr>
          <a:xfrm flipH="1">
            <a:off x="3893400" y="2136625"/>
            <a:ext cx="1357200" cy="4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1933</a:t>
            </a:r>
            <a:endParaRPr sz="20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1"/>
          <p:cNvSpPr/>
          <p:nvPr/>
        </p:nvSpPr>
        <p:spPr>
          <a:xfrm flipH="1">
            <a:off x="6758200" y="2136625"/>
            <a:ext cx="1357200" cy="4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1942</a:t>
            </a:r>
            <a:endParaRPr sz="20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293;p31">
            <a:extLst>
              <a:ext uri="{FF2B5EF4-FFF2-40B4-BE49-F238E27FC236}">
                <a16:creationId xmlns:a16="http://schemas.microsoft.com/office/drawing/2014/main" id="{576B064F-04B0-5B40-3BB4-A0BFA0853CFE}"/>
              </a:ext>
            </a:extLst>
          </p:cNvPr>
          <p:cNvSpPr txBox="1"/>
          <p:nvPr/>
        </p:nvSpPr>
        <p:spPr>
          <a:xfrm>
            <a:off x="3388050" y="2858670"/>
            <a:ext cx="23559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Expansão para novos mercados</a:t>
            </a:r>
            <a:endParaRPr dirty="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" name="Google Shape;293;p31">
            <a:extLst>
              <a:ext uri="{FF2B5EF4-FFF2-40B4-BE49-F238E27FC236}">
                <a16:creationId xmlns:a16="http://schemas.microsoft.com/office/drawing/2014/main" id="{1C8B158C-95A3-1903-9BC4-B661C32E5E5B}"/>
              </a:ext>
            </a:extLst>
          </p:cNvPr>
          <p:cNvSpPr txBox="1"/>
          <p:nvPr/>
        </p:nvSpPr>
        <p:spPr>
          <a:xfrm>
            <a:off x="554549" y="2839772"/>
            <a:ext cx="23559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Criação da empresa</a:t>
            </a:r>
            <a:endParaRPr dirty="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/>
          <p:nvPr/>
        </p:nvSpPr>
        <p:spPr>
          <a:xfrm rot="-5400000" flipH="1">
            <a:off x="1495800" y="-1392025"/>
            <a:ext cx="473400" cy="4246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História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6258850" y="2839772"/>
            <a:ext cx="23559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Inauguração da cervejaria</a:t>
            </a:r>
            <a:endParaRPr dirty="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0" y="2373325"/>
            <a:ext cx="9720000" cy="8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1"/>
          <p:cNvSpPr/>
          <p:nvPr/>
        </p:nvSpPr>
        <p:spPr>
          <a:xfrm flipH="1">
            <a:off x="1028600" y="2136625"/>
            <a:ext cx="1357200" cy="4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1944</a:t>
            </a:r>
            <a:endParaRPr sz="20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1"/>
          <p:cNvSpPr/>
          <p:nvPr/>
        </p:nvSpPr>
        <p:spPr>
          <a:xfrm flipH="1">
            <a:off x="3893400" y="2136625"/>
            <a:ext cx="1357200" cy="4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1950</a:t>
            </a:r>
            <a:endParaRPr sz="20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1"/>
          <p:cNvSpPr/>
          <p:nvPr/>
        </p:nvSpPr>
        <p:spPr>
          <a:xfrm flipH="1">
            <a:off x="6758200" y="2136625"/>
            <a:ext cx="1357200" cy="4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1957</a:t>
            </a:r>
            <a:endParaRPr sz="20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293;p31">
            <a:extLst>
              <a:ext uri="{FF2B5EF4-FFF2-40B4-BE49-F238E27FC236}">
                <a16:creationId xmlns:a16="http://schemas.microsoft.com/office/drawing/2014/main" id="{576B064F-04B0-5B40-3BB4-A0BFA0853CFE}"/>
              </a:ext>
            </a:extLst>
          </p:cNvPr>
          <p:cNvSpPr txBox="1"/>
          <p:nvPr/>
        </p:nvSpPr>
        <p:spPr>
          <a:xfrm>
            <a:off x="3388050" y="2858670"/>
            <a:ext cx="23559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Patrocinadora de eventos desportivos </a:t>
            </a:r>
            <a:endParaRPr dirty="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" name="Google Shape;293;p31">
            <a:extLst>
              <a:ext uri="{FF2B5EF4-FFF2-40B4-BE49-F238E27FC236}">
                <a16:creationId xmlns:a16="http://schemas.microsoft.com/office/drawing/2014/main" id="{1C8B158C-95A3-1903-9BC4-B661C32E5E5B}"/>
              </a:ext>
            </a:extLst>
          </p:cNvPr>
          <p:cNvSpPr txBox="1"/>
          <p:nvPr/>
        </p:nvSpPr>
        <p:spPr>
          <a:xfrm>
            <a:off x="554549" y="2839772"/>
            <a:ext cx="23559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Redução no nível de produção</a:t>
            </a:r>
            <a:endParaRPr dirty="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84766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/>
          <p:nvPr/>
        </p:nvSpPr>
        <p:spPr>
          <a:xfrm rot="-5400000" flipH="1">
            <a:off x="1495800" y="-1392025"/>
            <a:ext cx="473400" cy="4246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História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6258850" y="2839772"/>
            <a:ext cx="23559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Tornou-se uma empresa pública</a:t>
            </a:r>
            <a:endParaRPr dirty="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0" y="2373325"/>
            <a:ext cx="9720000" cy="8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1"/>
          <p:cNvSpPr/>
          <p:nvPr/>
        </p:nvSpPr>
        <p:spPr>
          <a:xfrm flipH="1">
            <a:off x="1028600" y="2136625"/>
            <a:ext cx="1357200" cy="4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1959</a:t>
            </a:r>
            <a:endParaRPr sz="20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1"/>
          <p:cNvSpPr/>
          <p:nvPr/>
        </p:nvSpPr>
        <p:spPr>
          <a:xfrm flipH="1">
            <a:off x="3893400" y="2136625"/>
            <a:ext cx="1357200" cy="4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1968</a:t>
            </a:r>
            <a:endParaRPr sz="20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1"/>
          <p:cNvSpPr/>
          <p:nvPr/>
        </p:nvSpPr>
        <p:spPr>
          <a:xfrm flipH="1">
            <a:off x="6758200" y="2136625"/>
            <a:ext cx="1357200" cy="4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1975</a:t>
            </a:r>
            <a:endParaRPr sz="20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293;p31">
            <a:extLst>
              <a:ext uri="{FF2B5EF4-FFF2-40B4-BE49-F238E27FC236}">
                <a16:creationId xmlns:a16="http://schemas.microsoft.com/office/drawing/2014/main" id="{576B064F-04B0-5B40-3BB4-A0BFA0853CFE}"/>
              </a:ext>
            </a:extLst>
          </p:cNvPr>
          <p:cNvSpPr txBox="1"/>
          <p:nvPr/>
        </p:nvSpPr>
        <p:spPr>
          <a:xfrm>
            <a:off x="3388050" y="2858670"/>
            <a:ext cx="23559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Camiões de distribuição</a:t>
            </a:r>
            <a:endParaRPr dirty="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" name="Google Shape;293;p31">
            <a:extLst>
              <a:ext uri="{FF2B5EF4-FFF2-40B4-BE49-F238E27FC236}">
                <a16:creationId xmlns:a16="http://schemas.microsoft.com/office/drawing/2014/main" id="{1C8B158C-95A3-1903-9BC4-B661C32E5E5B}"/>
              </a:ext>
            </a:extLst>
          </p:cNvPr>
          <p:cNvSpPr txBox="1"/>
          <p:nvPr/>
        </p:nvSpPr>
        <p:spPr>
          <a:xfrm>
            <a:off x="554549" y="2839772"/>
            <a:ext cx="23559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Inauguração da fábrica da CUFP</a:t>
            </a:r>
          </a:p>
        </p:txBody>
      </p:sp>
    </p:spTree>
    <p:extLst>
      <p:ext uri="{BB962C8B-B14F-4D97-AF65-F5344CB8AC3E}">
        <p14:creationId xmlns:p14="http://schemas.microsoft.com/office/powerpoint/2010/main" val="221341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/>
          <p:nvPr/>
        </p:nvSpPr>
        <p:spPr>
          <a:xfrm rot="-5400000" flipH="1">
            <a:off x="1495800" y="-1392025"/>
            <a:ext cx="473400" cy="4246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História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6258850" y="2839772"/>
            <a:ext cx="23559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Cerveja mais consumida pelos portugueses</a:t>
            </a:r>
            <a:endParaRPr dirty="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0" y="2373325"/>
            <a:ext cx="9720000" cy="8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1"/>
          <p:cNvSpPr/>
          <p:nvPr/>
        </p:nvSpPr>
        <p:spPr>
          <a:xfrm flipH="1">
            <a:off x="1028600" y="2136625"/>
            <a:ext cx="1357200" cy="4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1980</a:t>
            </a:r>
            <a:endParaRPr sz="20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1"/>
          <p:cNvSpPr/>
          <p:nvPr/>
        </p:nvSpPr>
        <p:spPr>
          <a:xfrm flipH="1">
            <a:off x="3893400" y="2136625"/>
            <a:ext cx="1357200" cy="4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1995</a:t>
            </a:r>
            <a:endParaRPr sz="20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1"/>
          <p:cNvSpPr/>
          <p:nvPr/>
        </p:nvSpPr>
        <p:spPr>
          <a:xfrm flipH="1">
            <a:off x="6758200" y="2136625"/>
            <a:ext cx="1357200" cy="4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2005</a:t>
            </a:r>
            <a:endParaRPr sz="20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293;p31">
            <a:extLst>
              <a:ext uri="{FF2B5EF4-FFF2-40B4-BE49-F238E27FC236}">
                <a16:creationId xmlns:a16="http://schemas.microsoft.com/office/drawing/2014/main" id="{576B064F-04B0-5B40-3BB4-A0BFA0853CFE}"/>
              </a:ext>
            </a:extLst>
          </p:cNvPr>
          <p:cNvSpPr txBox="1"/>
          <p:nvPr/>
        </p:nvSpPr>
        <p:spPr>
          <a:xfrm>
            <a:off x="3388050" y="2858670"/>
            <a:ext cx="23559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Festival Super Bock Super Rock</a:t>
            </a:r>
            <a:endParaRPr dirty="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" name="Google Shape;293;p31">
            <a:extLst>
              <a:ext uri="{FF2B5EF4-FFF2-40B4-BE49-F238E27FC236}">
                <a16:creationId xmlns:a16="http://schemas.microsoft.com/office/drawing/2014/main" id="{1C8B158C-95A3-1903-9BC4-B661C32E5E5B}"/>
              </a:ext>
            </a:extLst>
          </p:cNvPr>
          <p:cNvSpPr txBox="1"/>
          <p:nvPr/>
        </p:nvSpPr>
        <p:spPr>
          <a:xfrm>
            <a:off x="554549" y="2839772"/>
            <a:ext cx="23559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Novo rótulo</a:t>
            </a:r>
          </a:p>
        </p:txBody>
      </p:sp>
    </p:spTree>
    <p:extLst>
      <p:ext uri="{BB962C8B-B14F-4D97-AF65-F5344CB8AC3E}">
        <p14:creationId xmlns:p14="http://schemas.microsoft.com/office/powerpoint/2010/main" val="191480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/>
          <p:nvPr/>
        </p:nvSpPr>
        <p:spPr>
          <a:xfrm>
            <a:off x="1075150" y="2284400"/>
            <a:ext cx="6457500" cy="177900"/>
          </a:xfrm>
          <a:prstGeom prst="rightArrow">
            <a:avLst>
              <a:gd name="adj1" fmla="val 50000"/>
              <a:gd name="adj2" fmla="val 1379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2"/>
          <p:cNvSpPr/>
          <p:nvPr/>
        </p:nvSpPr>
        <p:spPr>
          <a:xfrm rot="-5400000" flipH="1">
            <a:off x="1495800" y="-1392025"/>
            <a:ext cx="473400" cy="4246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2"/>
          <p:cNvSpPr txBox="1">
            <a:spLocks noGrp="1"/>
          </p:cNvSpPr>
          <p:nvPr>
            <p:ph type="title"/>
          </p:nvPr>
        </p:nvSpPr>
        <p:spPr>
          <a:xfrm>
            <a:off x="540000" y="4423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História</a:t>
            </a:r>
            <a:endParaRPr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529250" y="2781125"/>
            <a:ext cx="23559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Criação da rádio SPSR.FM</a:t>
            </a:r>
            <a:endParaRPr dirty="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6672988" y="2911925"/>
            <a:ext cx="1527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 b="1" dirty="0">
                <a:solidFill>
                  <a:srgbClr val="35535B"/>
                </a:solidFill>
                <a:latin typeface="Montserrat"/>
                <a:ea typeface="Montserrat"/>
                <a:cs typeface="Montserrat"/>
                <a:sym typeface="Montserrat"/>
              </a:rPr>
              <a:t>Novos marcos por vir!</a:t>
            </a:r>
            <a:endParaRPr sz="2000" b="1" dirty="0">
              <a:solidFill>
                <a:srgbClr val="35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2"/>
          <p:cNvSpPr/>
          <p:nvPr/>
        </p:nvSpPr>
        <p:spPr>
          <a:xfrm flipH="1">
            <a:off x="1028600" y="2136625"/>
            <a:ext cx="1357200" cy="4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2016</a:t>
            </a:r>
            <a:endParaRPr sz="20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2"/>
          <p:cNvSpPr/>
          <p:nvPr/>
        </p:nvSpPr>
        <p:spPr>
          <a:xfrm flipH="1">
            <a:off x="3893400" y="2136625"/>
            <a:ext cx="1357200" cy="4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. . .</a:t>
            </a:r>
            <a:endParaRPr sz="20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>
            <a:spLocks noGrp="1"/>
          </p:cNvSpPr>
          <p:nvPr>
            <p:ph type="title"/>
          </p:nvPr>
        </p:nvSpPr>
        <p:spPr>
          <a:xfrm>
            <a:off x="540000" y="439650"/>
            <a:ext cx="327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Visão e Missão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0"/>
          <p:cNvSpPr txBox="1">
            <a:spLocks noGrp="1"/>
          </p:cNvSpPr>
          <p:nvPr>
            <p:ph type="subTitle" idx="1"/>
          </p:nvPr>
        </p:nvSpPr>
        <p:spPr>
          <a:xfrm>
            <a:off x="1329842" y="2813876"/>
            <a:ext cx="2192803" cy="771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dirty="0"/>
              <a:t>Ser líder na indústria da cerveja portuguesa</a:t>
            </a:r>
            <a:endParaRPr dirty="0"/>
          </a:p>
        </p:txBody>
      </p:sp>
      <p:grpSp>
        <p:nvGrpSpPr>
          <p:cNvPr id="279" name="Google Shape;279;p30"/>
          <p:cNvGrpSpPr/>
          <p:nvPr/>
        </p:nvGrpSpPr>
        <p:grpSpPr>
          <a:xfrm flipH="1">
            <a:off x="8221050" y="2708050"/>
            <a:ext cx="670525" cy="3239750"/>
            <a:chOff x="146675" y="378750"/>
            <a:chExt cx="670525" cy="3239750"/>
          </a:xfrm>
        </p:grpSpPr>
        <p:sp>
          <p:nvSpPr>
            <p:cNvPr id="280" name="Google Shape;280;p30"/>
            <p:cNvSpPr/>
            <p:nvPr/>
          </p:nvSpPr>
          <p:spPr>
            <a:xfrm>
              <a:off x="540000" y="138650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146675" y="378750"/>
              <a:ext cx="277200" cy="22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8536;p72">
            <a:extLst>
              <a:ext uri="{FF2B5EF4-FFF2-40B4-BE49-F238E27FC236}">
                <a16:creationId xmlns:a16="http://schemas.microsoft.com/office/drawing/2014/main" id="{A0BD75F7-D6FD-0138-7C30-3D3D0A6B841F}"/>
              </a:ext>
            </a:extLst>
          </p:cNvPr>
          <p:cNvGrpSpPr/>
          <p:nvPr/>
        </p:nvGrpSpPr>
        <p:grpSpPr>
          <a:xfrm>
            <a:off x="1994697" y="1873081"/>
            <a:ext cx="816900" cy="720000"/>
            <a:chOff x="-4118225" y="3990475"/>
            <a:chExt cx="292225" cy="273325"/>
          </a:xfrm>
        </p:grpSpPr>
        <p:sp>
          <p:nvSpPr>
            <p:cNvPr id="3" name="Google Shape;8537;p72">
              <a:extLst>
                <a:ext uri="{FF2B5EF4-FFF2-40B4-BE49-F238E27FC236}">
                  <a16:creationId xmlns:a16="http://schemas.microsoft.com/office/drawing/2014/main" id="{9F52B00E-AC0A-7792-95BB-FDCA643E3763}"/>
                </a:ext>
              </a:extLst>
            </p:cNvPr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538;p72">
              <a:extLst>
                <a:ext uri="{FF2B5EF4-FFF2-40B4-BE49-F238E27FC236}">
                  <a16:creationId xmlns:a16="http://schemas.microsoft.com/office/drawing/2014/main" id="{923E6E91-E3D7-CB51-398E-4DE6212345C0}"/>
                </a:ext>
              </a:extLst>
            </p:cNvPr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539;p72">
              <a:extLst>
                <a:ext uri="{FF2B5EF4-FFF2-40B4-BE49-F238E27FC236}">
                  <a16:creationId xmlns:a16="http://schemas.microsoft.com/office/drawing/2014/main" id="{4CB05AD3-20F3-0A33-84B4-2DD534A81EDF}"/>
                </a:ext>
              </a:extLst>
            </p:cNvPr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540;p72">
              <a:extLst>
                <a:ext uri="{FF2B5EF4-FFF2-40B4-BE49-F238E27FC236}">
                  <a16:creationId xmlns:a16="http://schemas.microsoft.com/office/drawing/2014/main" id="{BFB17799-96D2-03A7-B756-0B354B57264C}"/>
                </a:ext>
              </a:extLst>
            </p:cNvPr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7681;p70">
            <a:extLst>
              <a:ext uri="{FF2B5EF4-FFF2-40B4-BE49-F238E27FC236}">
                <a16:creationId xmlns:a16="http://schemas.microsoft.com/office/drawing/2014/main" id="{06901B5C-E8F8-DF61-7E74-434D53021167}"/>
              </a:ext>
            </a:extLst>
          </p:cNvPr>
          <p:cNvGrpSpPr/>
          <p:nvPr/>
        </p:nvGrpSpPr>
        <p:grpSpPr>
          <a:xfrm>
            <a:off x="5451653" y="1906599"/>
            <a:ext cx="610799" cy="801451"/>
            <a:chOff x="-46007225" y="3937825"/>
            <a:chExt cx="229225" cy="300775"/>
          </a:xfrm>
        </p:grpSpPr>
        <p:sp>
          <p:nvSpPr>
            <p:cNvPr id="8" name="Google Shape;7682;p70">
              <a:extLst>
                <a:ext uri="{FF2B5EF4-FFF2-40B4-BE49-F238E27FC236}">
                  <a16:creationId xmlns:a16="http://schemas.microsoft.com/office/drawing/2014/main" id="{87BED7A9-9F7C-F2A7-1B2B-D1C41A9403D1}"/>
                </a:ext>
              </a:extLst>
            </p:cNvPr>
            <p:cNvSpPr/>
            <p:nvPr/>
          </p:nvSpPr>
          <p:spPr>
            <a:xfrm>
              <a:off x="-45813475" y="39904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83;p70">
              <a:extLst>
                <a:ext uri="{FF2B5EF4-FFF2-40B4-BE49-F238E27FC236}">
                  <a16:creationId xmlns:a16="http://schemas.microsoft.com/office/drawing/2014/main" id="{54D21D08-7FAF-80A4-F2D6-FA5E296BA464}"/>
                </a:ext>
              </a:extLst>
            </p:cNvPr>
            <p:cNvSpPr/>
            <p:nvPr/>
          </p:nvSpPr>
          <p:spPr>
            <a:xfrm>
              <a:off x="-46007225" y="39904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84;p70">
              <a:extLst>
                <a:ext uri="{FF2B5EF4-FFF2-40B4-BE49-F238E27FC236}">
                  <a16:creationId xmlns:a16="http://schemas.microsoft.com/office/drawing/2014/main" id="{C30B39FA-C63F-B5D9-8D94-54615C1629FD}"/>
                </a:ext>
              </a:extLst>
            </p:cNvPr>
            <p:cNvSpPr/>
            <p:nvPr/>
          </p:nvSpPr>
          <p:spPr>
            <a:xfrm>
              <a:off x="-45826875" y="3937825"/>
              <a:ext cx="35475" cy="26750"/>
            </a:xfrm>
            <a:custGeom>
              <a:avLst/>
              <a:gdLst/>
              <a:ahLst/>
              <a:cxnLst/>
              <a:rect l="l" t="t" r="r" b="b"/>
              <a:pathLst>
                <a:path w="1419" h="1070" extrusionOk="0">
                  <a:moveTo>
                    <a:pt x="993" y="0"/>
                  </a:moveTo>
                  <a:cubicBezTo>
                    <a:pt x="932" y="0"/>
                    <a:pt x="871" y="18"/>
                    <a:pt x="820" y="59"/>
                  </a:cubicBezTo>
                  <a:lnTo>
                    <a:pt x="221" y="405"/>
                  </a:lnTo>
                  <a:cubicBezTo>
                    <a:pt x="64" y="500"/>
                    <a:pt x="1" y="720"/>
                    <a:pt x="127" y="878"/>
                  </a:cubicBezTo>
                  <a:cubicBezTo>
                    <a:pt x="188" y="1000"/>
                    <a:pt x="288" y="1070"/>
                    <a:pt x="403" y="1070"/>
                  </a:cubicBezTo>
                  <a:cubicBezTo>
                    <a:pt x="466" y="1070"/>
                    <a:pt x="533" y="1049"/>
                    <a:pt x="599" y="1004"/>
                  </a:cubicBezTo>
                  <a:lnTo>
                    <a:pt x="1167" y="657"/>
                  </a:lnTo>
                  <a:cubicBezTo>
                    <a:pt x="1324" y="563"/>
                    <a:pt x="1419" y="342"/>
                    <a:pt x="1293" y="185"/>
                  </a:cubicBezTo>
                  <a:cubicBezTo>
                    <a:pt x="1250" y="78"/>
                    <a:pt x="1121" y="0"/>
                    <a:pt x="9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85;p70">
              <a:extLst>
                <a:ext uri="{FF2B5EF4-FFF2-40B4-BE49-F238E27FC236}">
                  <a16:creationId xmlns:a16="http://schemas.microsoft.com/office/drawing/2014/main" id="{033A5094-BB86-A02D-3495-0A2D54BF5ABE}"/>
                </a:ext>
              </a:extLst>
            </p:cNvPr>
            <p:cNvSpPr/>
            <p:nvPr/>
          </p:nvSpPr>
          <p:spPr>
            <a:xfrm>
              <a:off x="-45993850" y="4034625"/>
              <a:ext cx="35475" cy="25850"/>
            </a:xfrm>
            <a:custGeom>
              <a:avLst/>
              <a:gdLst/>
              <a:ahLst/>
              <a:cxnLst/>
              <a:rect l="l" t="t" r="r" b="b"/>
              <a:pathLst>
                <a:path w="1419" h="1034" extrusionOk="0">
                  <a:moveTo>
                    <a:pt x="1014" y="0"/>
                  </a:moveTo>
                  <a:cubicBezTo>
                    <a:pt x="958" y="0"/>
                    <a:pt x="901" y="10"/>
                    <a:pt x="851" y="30"/>
                  </a:cubicBezTo>
                  <a:lnTo>
                    <a:pt x="253" y="377"/>
                  </a:lnTo>
                  <a:cubicBezTo>
                    <a:pt x="95" y="472"/>
                    <a:pt x="1" y="692"/>
                    <a:pt x="127" y="850"/>
                  </a:cubicBezTo>
                  <a:cubicBezTo>
                    <a:pt x="191" y="956"/>
                    <a:pt x="313" y="1034"/>
                    <a:pt x="433" y="1034"/>
                  </a:cubicBezTo>
                  <a:cubicBezTo>
                    <a:pt x="491" y="1034"/>
                    <a:pt x="549" y="1016"/>
                    <a:pt x="599" y="976"/>
                  </a:cubicBezTo>
                  <a:lnTo>
                    <a:pt x="1198" y="629"/>
                  </a:lnTo>
                  <a:cubicBezTo>
                    <a:pt x="1356" y="566"/>
                    <a:pt x="1419" y="314"/>
                    <a:pt x="1324" y="156"/>
                  </a:cubicBezTo>
                  <a:cubicBezTo>
                    <a:pt x="1259" y="49"/>
                    <a:pt x="1136" y="0"/>
                    <a:pt x="10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686;p70">
              <a:extLst>
                <a:ext uri="{FF2B5EF4-FFF2-40B4-BE49-F238E27FC236}">
                  <a16:creationId xmlns:a16="http://schemas.microsoft.com/office/drawing/2014/main" id="{072C427F-87C4-645E-8EDC-E40759486496}"/>
                </a:ext>
              </a:extLst>
            </p:cNvPr>
            <p:cNvSpPr/>
            <p:nvPr/>
          </p:nvSpPr>
          <p:spPr>
            <a:xfrm>
              <a:off x="-45825300" y="4034625"/>
              <a:ext cx="34675" cy="25725"/>
            </a:xfrm>
            <a:custGeom>
              <a:avLst/>
              <a:gdLst/>
              <a:ahLst/>
              <a:cxnLst/>
              <a:rect l="l" t="t" r="r" b="b"/>
              <a:pathLst>
                <a:path w="1387" h="1029" extrusionOk="0">
                  <a:moveTo>
                    <a:pt x="399" y="0"/>
                  </a:moveTo>
                  <a:cubicBezTo>
                    <a:pt x="270" y="0"/>
                    <a:pt x="138" y="49"/>
                    <a:pt x="95" y="156"/>
                  </a:cubicBezTo>
                  <a:cubicBezTo>
                    <a:pt x="1" y="314"/>
                    <a:pt x="32" y="566"/>
                    <a:pt x="190" y="629"/>
                  </a:cubicBezTo>
                  <a:lnTo>
                    <a:pt x="789" y="976"/>
                  </a:lnTo>
                  <a:cubicBezTo>
                    <a:pt x="848" y="1011"/>
                    <a:pt x="920" y="1029"/>
                    <a:pt x="991" y="1029"/>
                  </a:cubicBezTo>
                  <a:cubicBezTo>
                    <a:pt x="1108" y="1029"/>
                    <a:pt x="1222" y="980"/>
                    <a:pt x="1261" y="881"/>
                  </a:cubicBezTo>
                  <a:cubicBezTo>
                    <a:pt x="1387" y="692"/>
                    <a:pt x="1324" y="503"/>
                    <a:pt x="1135" y="408"/>
                  </a:cubicBezTo>
                  <a:lnTo>
                    <a:pt x="568" y="30"/>
                  </a:lnTo>
                  <a:cubicBezTo>
                    <a:pt x="518" y="10"/>
                    <a:pt x="459" y="0"/>
                    <a:pt x="3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687;p70">
              <a:extLst>
                <a:ext uri="{FF2B5EF4-FFF2-40B4-BE49-F238E27FC236}">
                  <a16:creationId xmlns:a16="http://schemas.microsoft.com/office/drawing/2014/main" id="{39B8C4F8-E54D-6BD2-F42B-9407A6493F76}"/>
                </a:ext>
              </a:extLst>
            </p:cNvPr>
            <p:cNvSpPr/>
            <p:nvPr/>
          </p:nvSpPr>
          <p:spPr>
            <a:xfrm>
              <a:off x="-45992275" y="3938175"/>
              <a:ext cx="33900" cy="25525"/>
            </a:xfrm>
            <a:custGeom>
              <a:avLst/>
              <a:gdLst/>
              <a:ahLst/>
              <a:cxnLst/>
              <a:rect l="l" t="t" r="r" b="b"/>
              <a:pathLst>
                <a:path w="1356" h="1021" extrusionOk="0">
                  <a:moveTo>
                    <a:pt x="372" y="0"/>
                  </a:moveTo>
                  <a:cubicBezTo>
                    <a:pt x="250" y="0"/>
                    <a:pt x="128" y="64"/>
                    <a:pt x="64" y="171"/>
                  </a:cubicBezTo>
                  <a:cubicBezTo>
                    <a:pt x="1" y="328"/>
                    <a:pt x="32" y="549"/>
                    <a:pt x="190" y="643"/>
                  </a:cubicBezTo>
                  <a:lnTo>
                    <a:pt x="788" y="990"/>
                  </a:lnTo>
                  <a:cubicBezTo>
                    <a:pt x="838" y="1010"/>
                    <a:pt x="895" y="1020"/>
                    <a:pt x="951" y="1020"/>
                  </a:cubicBezTo>
                  <a:cubicBezTo>
                    <a:pt x="1073" y="1020"/>
                    <a:pt x="1196" y="972"/>
                    <a:pt x="1261" y="864"/>
                  </a:cubicBezTo>
                  <a:cubicBezTo>
                    <a:pt x="1356" y="706"/>
                    <a:pt x="1293" y="517"/>
                    <a:pt x="1135" y="391"/>
                  </a:cubicBezTo>
                  <a:lnTo>
                    <a:pt x="536" y="45"/>
                  </a:lnTo>
                  <a:cubicBezTo>
                    <a:pt x="486" y="15"/>
                    <a:pt x="429" y="0"/>
                    <a:pt x="3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88;p70">
              <a:extLst>
                <a:ext uri="{FF2B5EF4-FFF2-40B4-BE49-F238E27FC236}">
                  <a16:creationId xmlns:a16="http://schemas.microsoft.com/office/drawing/2014/main" id="{1476B640-A31E-0DD7-B4BF-5C4FBD4B92A9}"/>
                </a:ext>
              </a:extLst>
            </p:cNvPr>
            <p:cNvSpPr/>
            <p:nvPr/>
          </p:nvSpPr>
          <p:spPr>
            <a:xfrm>
              <a:off x="-45953675" y="4078700"/>
              <a:ext cx="122900" cy="35450"/>
            </a:xfrm>
            <a:custGeom>
              <a:avLst/>
              <a:gdLst/>
              <a:ahLst/>
              <a:cxnLst/>
              <a:rect l="l" t="t" r="r" b="b"/>
              <a:pathLst>
                <a:path w="4916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40" y="725"/>
                  </a:lnTo>
                  <a:lnTo>
                    <a:pt x="1040" y="1418"/>
                  </a:lnTo>
                  <a:lnTo>
                    <a:pt x="3844" y="1418"/>
                  </a:lnTo>
                  <a:lnTo>
                    <a:pt x="3844" y="725"/>
                  </a:lnTo>
                  <a:lnTo>
                    <a:pt x="4569" y="725"/>
                  </a:lnTo>
                  <a:cubicBezTo>
                    <a:pt x="4758" y="725"/>
                    <a:pt x="4915" y="567"/>
                    <a:pt x="4915" y="378"/>
                  </a:cubicBezTo>
                  <a:cubicBezTo>
                    <a:pt x="4915" y="158"/>
                    <a:pt x="4758" y="0"/>
                    <a:pt x="45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689;p70">
              <a:extLst>
                <a:ext uri="{FF2B5EF4-FFF2-40B4-BE49-F238E27FC236}">
                  <a16:creationId xmlns:a16="http://schemas.microsoft.com/office/drawing/2014/main" id="{0FD14D3A-8498-2F6E-1D78-0CF10A6EC31D}"/>
                </a:ext>
              </a:extLst>
            </p:cNvPr>
            <p:cNvSpPr/>
            <p:nvPr/>
          </p:nvSpPr>
          <p:spPr>
            <a:xfrm>
              <a:off x="-45956025" y="3938325"/>
              <a:ext cx="126025" cy="123075"/>
            </a:xfrm>
            <a:custGeom>
              <a:avLst/>
              <a:gdLst/>
              <a:ahLst/>
              <a:cxnLst/>
              <a:rect l="l" t="t" r="r" b="b"/>
              <a:pathLst>
                <a:path w="5041" h="4923" extrusionOk="0">
                  <a:moveTo>
                    <a:pt x="2557" y="1"/>
                  </a:moveTo>
                  <a:cubicBezTo>
                    <a:pt x="2408" y="1"/>
                    <a:pt x="2259" y="13"/>
                    <a:pt x="2111" y="39"/>
                  </a:cubicBezTo>
                  <a:cubicBezTo>
                    <a:pt x="1134" y="196"/>
                    <a:pt x="315" y="1016"/>
                    <a:pt x="158" y="1992"/>
                  </a:cubicBezTo>
                  <a:cubicBezTo>
                    <a:pt x="0" y="2874"/>
                    <a:pt x="284" y="3410"/>
                    <a:pt x="693" y="4103"/>
                  </a:cubicBezTo>
                  <a:cubicBezTo>
                    <a:pt x="914" y="4355"/>
                    <a:pt x="1071" y="4639"/>
                    <a:pt x="1134" y="4922"/>
                  </a:cubicBezTo>
                  <a:lnTo>
                    <a:pt x="2237" y="4922"/>
                  </a:lnTo>
                  <a:lnTo>
                    <a:pt x="2237" y="2780"/>
                  </a:lnTo>
                  <a:lnTo>
                    <a:pt x="1890" y="2780"/>
                  </a:lnTo>
                  <a:cubicBezTo>
                    <a:pt x="1701" y="2780"/>
                    <a:pt x="1544" y="2622"/>
                    <a:pt x="1544" y="2433"/>
                  </a:cubicBezTo>
                  <a:cubicBezTo>
                    <a:pt x="1544" y="2244"/>
                    <a:pt x="1701" y="2087"/>
                    <a:pt x="1890" y="2087"/>
                  </a:cubicBezTo>
                  <a:lnTo>
                    <a:pt x="3308" y="2087"/>
                  </a:lnTo>
                  <a:cubicBezTo>
                    <a:pt x="3497" y="2087"/>
                    <a:pt x="3655" y="2244"/>
                    <a:pt x="3655" y="2433"/>
                  </a:cubicBezTo>
                  <a:cubicBezTo>
                    <a:pt x="3655" y="2622"/>
                    <a:pt x="3497" y="2780"/>
                    <a:pt x="3308" y="2780"/>
                  </a:cubicBezTo>
                  <a:lnTo>
                    <a:pt x="2962" y="2780"/>
                  </a:lnTo>
                  <a:lnTo>
                    <a:pt x="2962" y="4922"/>
                  </a:lnTo>
                  <a:lnTo>
                    <a:pt x="4064" y="4922"/>
                  </a:lnTo>
                  <a:cubicBezTo>
                    <a:pt x="4127" y="4639"/>
                    <a:pt x="4348" y="4355"/>
                    <a:pt x="4505" y="4040"/>
                  </a:cubicBezTo>
                  <a:cubicBezTo>
                    <a:pt x="4820" y="3536"/>
                    <a:pt x="5041" y="3158"/>
                    <a:pt x="5041" y="2433"/>
                  </a:cubicBezTo>
                  <a:cubicBezTo>
                    <a:pt x="5041" y="1740"/>
                    <a:pt x="4726" y="1016"/>
                    <a:pt x="4190" y="543"/>
                  </a:cubicBezTo>
                  <a:cubicBezTo>
                    <a:pt x="3714" y="192"/>
                    <a:pt x="3138" y="1"/>
                    <a:pt x="25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690;p70">
              <a:extLst>
                <a:ext uri="{FF2B5EF4-FFF2-40B4-BE49-F238E27FC236}">
                  <a16:creationId xmlns:a16="http://schemas.microsoft.com/office/drawing/2014/main" id="{035602E8-527E-2444-7F96-6A16F87D6678}"/>
                </a:ext>
              </a:extLst>
            </p:cNvPr>
            <p:cNvSpPr/>
            <p:nvPr/>
          </p:nvSpPr>
          <p:spPr>
            <a:xfrm>
              <a:off x="-45927675" y="4132250"/>
              <a:ext cx="70125" cy="39400"/>
            </a:xfrm>
            <a:custGeom>
              <a:avLst/>
              <a:gdLst/>
              <a:ahLst/>
              <a:cxnLst/>
              <a:rect l="l" t="t" r="r" b="b"/>
              <a:pathLst>
                <a:path w="2805" h="1576" extrusionOk="0">
                  <a:moveTo>
                    <a:pt x="0" y="1"/>
                  </a:moveTo>
                  <a:lnTo>
                    <a:pt x="0" y="1576"/>
                  </a:lnTo>
                  <a:lnTo>
                    <a:pt x="158" y="1450"/>
                  </a:lnTo>
                  <a:cubicBezTo>
                    <a:pt x="536" y="1198"/>
                    <a:pt x="969" y="1072"/>
                    <a:pt x="1402" y="1072"/>
                  </a:cubicBezTo>
                  <a:cubicBezTo>
                    <a:pt x="1835" y="1072"/>
                    <a:pt x="2269" y="1198"/>
                    <a:pt x="2647" y="1450"/>
                  </a:cubicBezTo>
                  <a:lnTo>
                    <a:pt x="2804" y="1576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91;p70">
              <a:extLst>
                <a:ext uri="{FF2B5EF4-FFF2-40B4-BE49-F238E27FC236}">
                  <a16:creationId xmlns:a16="http://schemas.microsoft.com/office/drawing/2014/main" id="{422ACF28-2969-0148-4D81-D559E708C355}"/>
                </a:ext>
              </a:extLst>
            </p:cNvPr>
            <p:cNvSpPr/>
            <p:nvPr/>
          </p:nvSpPr>
          <p:spPr>
            <a:xfrm>
              <a:off x="-45921375" y="4176950"/>
              <a:ext cx="59100" cy="61650"/>
            </a:xfrm>
            <a:custGeom>
              <a:avLst/>
              <a:gdLst/>
              <a:ahLst/>
              <a:cxnLst/>
              <a:rect l="l" t="t" r="r" b="b"/>
              <a:pathLst>
                <a:path w="2364" h="2466" extrusionOk="0">
                  <a:moveTo>
                    <a:pt x="1158" y="0"/>
                  </a:moveTo>
                  <a:cubicBezTo>
                    <a:pt x="859" y="0"/>
                    <a:pt x="567" y="87"/>
                    <a:pt x="315" y="260"/>
                  </a:cubicBezTo>
                  <a:lnTo>
                    <a:pt x="0" y="481"/>
                  </a:lnTo>
                  <a:lnTo>
                    <a:pt x="851" y="2277"/>
                  </a:lnTo>
                  <a:cubicBezTo>
                    <a:pt x="945" y="2371"/>
                    <a:pt x="1040" y="2466"/>
                    <a:pt x="1166" y="2466"/>
                  </a:cubicBezTo>
                  <a:cubicBezTo>
                    <a:pt x="1292" y="2466"/>
                    <a:pt x="1418" y="2371"/>
                    <a:pt x="1481" y="2277"/>
                  </a:cubicBezTo>
                  <a:lnTo>
                    <a:pt x="2363" y="481"/>
                  </a:lnTo>
                  <a:lnTo>
                    <a:pt x="2048" y="260"/>
                  </a:lnTo>
                  <a:cubicBezTo>
                    <a:pt x="1765" y="87"/>
                    <a:pt x="1457" y="0"/>
                    <a:pt x="11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78;p30">
            <a:extLst>
              <a:ext uri="{FF2B5EF4-FFF2-40B4-BE49-F238E27FC236}">
                <a16:creationId xmlns:a16="http://schemas.microsoft.com/office/drawing/2014/main" id="{6C6B742B-BF91-D4C1-1DFD-7C999275BD94}"/>
              </a:ext>
            </a:extLst>
          </p:cNvPr>
          <p:cNvSpPr txBox="1">
            <a:spLocks/>
          </p:cNvSpPr>
          <p:nvPr/>
        </p:nvSpPr>
        <p:spPr>
          <a:xfrm>
            <a:off x="4659585" y="2813876"/>
            <a:ext cx="2192803" cy="7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 indent="0" algn="ctr">
              <a:buFont typeface="Raleway"/>
              <a:buNone/>
            </a:pPr>
            <a:r>
              <a:rPr lang="pt-PT" dirty="0"/>
              <a:t>Combinar paixão local com ambição global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SEO Strategy by Slidesgo">
  <a:themeElements>
    <a:clrScheme name="Simple Light">
      <a:dk1>
        <a:srgbClr val="35535B"/>
      </a:dk1>
      <a:lt1>
        <a:srgbClr val="FFFFFF"/>
      </a:lt1>
      <a:dk2>
        <a:srgbClr val="666666"/>
      </a:dk2>
      <a:lt2>
        <a:srgbClr val="FFFFFF"/>
      </a:lt2>
      <a:accent1>
        <a:srgbClr val="E14D4D"/>
      </a:accent1>
      <a:accent2>
        <a:srgbClr val="35535B"/>
      </a:accent2>
      <a:accent3>
        <a:srgbClr val="8ED9DC"/>
      </a:accent3>
      <a:accent4>
        <a:srgbClr val="999999"/>
      </a:accent4>
      <a:accent5>
        <a:srgbClr val="35535B"/>
      </a:accent5>
      <a:accent6>
        <a:srgbClr val="E14D4D"/>
      </a:accent6>
      <a:hlink>
        <a:srgbClr val="9999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Apresentação na tela (16:9)</PresentationFormat>
  <Paragraphs>139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Montserrat</vt:lpstr>
      <vt:lpstr>Arial</vt:lpstr>
      <vt:lpstr>Raleway</vt:lpstr>
      <vt:lpstr>Oswald Medium</vt:lpstr>
      <vt:lpstr>Minimalist SEO Strategy by Slidesgo</vt:lpstr>
      <vt:lpstr>Super Bock Group</vt:lpstr>
      <vt:lpstr>Índice</vt:lpstr>
      <vt:lpstr>Caracterização</vt:lpstr>
      <vt:lpstr>História</vt:lpstr>
      <vt:lpstr>História</vt:lpstr>
      <vt:lpstr>História</vt:lpstr>
      <vt:lpstr>História</vt:lpstr>
      <vt:lpstr>História</vt:lpstr>
      <vt:lpstr>Visão e Missão</vt:lpstr>
      <vt:lpstr>Valores</vt:lpstr>
      <vt:lpstr>Análise Interna</vt:lpstr>
      <vt:lpstr>Cultura Organizacional</vt:lpstr>
      <vt:lpstr>Mudança</vt:lpstr>
      <vt:lpstr>Liderança</vt:lpstr>
      <vt:lpstr>Motivação</vt:lpstr>
      <vt:lpstr>Análise Externa</vt:lpstr>
      <vt:lpstr>Análise PESTAL</vt:lpstr>
      <vt:lpstr>Modelo de Hofstede </vt:lpstr>
      <vt:lpstr>Análise SWOT</vt:lpstr>
      <vt:lpstr>- Super Bock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Bock Group</dc:title>
  <cp:lastModifiedBy>Manuela Leite (1200720)</cp:lastModifiedBy>
  <cp:revision>1</cp:revision>
  <dcterms:modified xsi:type="dcterms:W3CDTF">2023-04-16T22:14:12Z</dcterms:modified>
</cp:coreProperties>
</file>