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5" r:id="rId9"/>
    <p:sldId id="263" r:id="rId10"/>
    <p:sldId id="277" r:id="rId11"/>
    <p:sldId id="264" r:id="rId12"/>
    <p:sldId id="266" r:id="rId13"/>
    <p:sldId id="267" r:id="rId14"/>
    <p:sldId id="268" r:id="rId15"/>
    <p:sldId id="269" r:id="rId16"/>
    <p:sldId id="270" r:id="rId17"/>
    <p:sldId id="271" r:id="rId18"/>
    <p:sldId id="272" r:id="rId19"/>
    <p:sldId id="273" r:id="rId20"/>
    <p:sldId id="274" r:id="rId21"/>
    <p:sldId id="275"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11/18/2018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BBE90-7CEA-4AC4-9781-F1659120B83F}"/>
              </a:ext>
            </a:extLst>
          </p:cNvPr>
          <p:cNvSpPr>
            <a:spLocks noGrp="1"/>
          </p:cNvSpPr>
          <p:nvPr>
            <p:ph type="ctrTitle"/>
          </p:nvPr>
        </p:nvSpPr>
        <p:spPr/>
        <p:txBody>
          <a:bodyPr/>
          <a:lstStyle/>
          <a:p>
            <a:r>
              <a:rPr lang="es-CL" dirty="0"/>
              <a:t>CMM</a:t>
            </a:r>
          </a:p>
        </p:txBody>
      </p:sp>
      <p:sp>
        <p:nvSpPr>
          <p:cNvPr id="3" name="Subtítulo 2">
            <a:extLst>
              <a:ext uri="{FF2B5EF4-FFF2-40B4-BE49-F238E27FC236}">
                <a16:creationId xmlns:a16="http://schemas.microsoft.com/office/drawing/2014/main" id="{D49A3317-5F81-4B19-88C1-DF1CF08E38FD}"/>
              </a:ext>
            </a:extLst>
          </p:cNvPr>
          <p:cNvSpPr>
            <a:spLocks noGrp="1"/>
          </p:cNvSpPr>
          <p:nvPr>
            <p:ph type="subTitle" idx="1"/>
          </p:nvPr>
        </p:nvSpPr>
        <p:spPr/>
        <p:txBody>
          <a:bodyPr/>
          <a:lstStyle/>
          <a:p>
            <a:r>
              <a:rPr lang="es-CL" dirty="0"/>
              <a:t>Norton Irarrázabal C.</a:t>
            </a:r>
          </a:p>
        </p:txBody>
      </p:sp>
    </p:spTree>
    <p:extLst>
      <p:ext uri="{BB962C8B-B14F-4D97-AF65-F5344CB8AC3E}">
        <p14:creationId xmlns:p14="http://schemas.microsoft.com/office/powerpoint/2010/main" val="108271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1332D-9FCB-40EA-86A0-0AA437FDAB6A}"/>
              </a:ext>
            </a:extLst>
          </p:cNvPr>
          <p:cNvSpPr>
            <a:spLocks noGrp="1"/>
          </p:cNvSpPr>
          <p:nvPr>
            <p:ph type="title"/>
          </p:nvPr>
        </p:nvSpPr>
        <p:spPr/>
        <p:txBody>
          <a:bodyPr/>
          <a:lstStyle/>
          <a:p>
            <a:r>
              <a:rPr lang="es-CL" dirty="0"/>
              <a:t>Los cinco niveles de madurez</a:t>
            </a:r>
          </a:p>
        </p:txBody>
      </p:sp>
      <p:pic>
        <p:nvPicPr>
          <p:cNvPr id="4" name="Marcador de contenido 3">
            <a:extLst>
              <a:ext uri="{FF2B5EF4-FFF2-40B4-BE49-F238E27FC236}">
                <a16:creationId xmlns:a16="http://schemas.microsoft.com/office/drawing/2014/main" id="{84F567D6-5C09-4D05-BA9B-38C35769F6FA}"/>
              </a:ext>
            </a:extLst>
          </p:cNvPr>
          <p:cNvPicPr>
            <a:picLocks noGrp="1" noChangeAspect="1"/>
          </p:cNvPicPr>
          <p:nvPr>
            <p:ph idx="1"/>
          </p:nvPr>
        </p:nvPicPr>
        <p:blipFill>
          <a:blip r:embed="rId2"/>
          <a:stretch>
            <a:fillRect/>
          </a:stretch>
        </p:blipFill>
        <p:spPr>
          <a:xfrm>
            <a:off x="2269595" y="2557463"/>
            <a:ext cx="7652810" cy="3317875"/>
          </a:xfrm>
          <a:prstGeom prst="rect">
            <a:avLst/>
          </a:prstGeom>
        </p:spPr>
      </p:pic>
    </p:spTree>
    <p:extLst>
      <p:ext uri="{BB962C8B-B14F-4D97-AF65-F5344CB8AC3E}">
        <p14:creationId xmlns:p14="http://schemas.microsoft.com/office/powerpoint/2010/main" val="307127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73572-4BA6-4202-B657-84CD2808583D}"/>
              </a:ext>
            </a:extLst>
          </p:cNvPr>
          <p:cNvSpPr>
            <a:spLocks noGrp="1"/>
          </p:cNvSpPr>
          <p:nvPr>
            <p:ph type="title"/>
          </p:nvPr>
        </p:nvSpPr>
        <p:spPr/>
        <p:txBody>
          <a:bodyPr/>
          <a:lstStyle/>
          <a:p>
            <a:r>
              <a:rPr lang="es-CL" dirty="0"/>
              <a:t>KPA</a:t>
            </a:r>
          </a:p>
        </p:txBody>
      </p:sp>
      <p:sp>
        <p:nvSpPr>
          <p:cNvPr id="3" name="Marcador de contenido 2">
            <a:extLst>
              <a:ext uri="{FF2B5EF4-FFF2-40B4-BE49-F238E27FC236}">
                <a16:creationId xmlns:a16="http://schemas.microsoft.com/office/drawing/2014/main" id="{71A1B2DB-7AE4-4126-A36C-59431561B88A}"/>
              </a:ext>
            </a:extLst>
          </p:cNvPr>
          <p:cNvSpPr>
            <a:spLocks noGrp="1"/>
          </p:cNvSpPr>
          <p:nvPr>
            <p:ph idx="1"/>
          </p:nvPr>
        </p:nvSpPr>
        <p:spPr/>
        <p:txBody>
          <a:bodyPr/>
          <a:lstStyle/>
          <a:p>
            <a:r>
              <a:rPr lang="es-ES" dirty="0"/>
              <a:t>Con excepción del Nivel 1, cada uno de estos Niveles de Madurez está compuesto por un cierto número de Áreas Claves de Proceso, conocidas a través de la documentación del CMM por su sigla inglesa: KPA. Cada KPA identifica una agrupación de actividades y prácticas relacionadas, las cuales cuando son realizadas en forma colectiva permiten lograr alcanzar las metas fundamentales del proceso. Las </a:t>
            </a:r>
            <a:r>
              <a:rPr lang="es-ES" dirty="0" err="1"/>
              <a:t>KPAs</a:t>
            </a:r>
            <a:r>
              <a:rPr lang="es-ES" dirty="0"/>
              <a:t> pueden clasificarse en 3 tipos de proceso: Gestión,  Organizacional e Ingeniería.</a:t>
            </a:r>
            <a:endParaRPr lang="es-CL" dirty="0"/>
          </a:p>
        </p:txBody>
      </p:sp>
    </p:spTree>
    <p:extLst>
      <p:ext uri="{BB962C8B-B14F-4D97-AF65-F5344CB8AC3E}">
        <p14:creationId xmlns:p14="http://schemas.microsoft.com/office/powerpoint/2010/main" val="2784883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82916-02CF-4E9B-ABBD-A561D4B0A8DF}"/>
              </a:ext>
            </a:extLst>
          </p:cNvPr>
          <p:cNvSpPr>
            <a:spLocks noGrp="1"/>
          </p:cNvSpPr>
          <p:nvPr>
            <p:ph type="title"/>
          </p:nvPr>
        </p:nvSpPr>
        <p:spPr/>
        <p:txBody>
          <a:bodyPr/>
          <a:lstStyle/>
          <a:p>
            <a:r>
              <a:rPr lang="es-CL" dirty="0"/>
              <a:t>Características KPA</a:t>
            </a:r>
          </a:p>
        </p:txBody>
      </p:sp>
      <p:sp>
        <p:nvSpPr>
          <p:cNvPr id="3" name="Marcador de contenido 2">
            <a:extLst>
              <a:ext uri="{FF2B5EF4-FFF2-40B4-BE49-F238E27FC236}">
                <a16:creationId xmlns:a16="http://schemas.microsoft.com/office/drawing/2014/main" id="{2244622B-022B-43AF-8997-648921D11646}"/>
              </a:ext>
            </a:extLst>
          </p:cNvPr>
          <p:cNvSpPr>
            <a:spLocks noGrp="1"/>
          </p:cNvSpPr>
          <p:nvPr>
            <p:ph idx="1"/>
          </p:nvPr>
        </p:nvSpPr>
        <p:spPr/>
        <p:txBody>
          <a:bodyPr>
            <a:normAutofit lnSpcReduction="10000"/>
          </a:bodyPr>
          <a:lstStyle/>
          <a:p>
            <a:r>
              <a:rPr lang="es-ES" dirty="0"/>
              <a:t>Las prácticas que deben ser realizadas por cada Área Clave de Proceso están organizadas en 5 Características Comunes:</a:t>
            </a:r>
          </a:p>
          <a:p>
            <a:r>
              <a:rPr lang="es-ES" dirty="0"/>
              <a:t>Compromiso de la realización.</a:t>
            </a:r>
          </a:p>
          <a:p>
            <a:r>
              <a:rPr lang="es-ES" dirty="0"/>
              <a:t>La capacidad de realización.</a:t>
            </a:r>
          </a:p>
          <a:p>
            <a:r>
              <a:rPr lang="es-ES" dirty="0"/>
              <a:t>Las actividades realizadas</a:t>
            </a:r>
          </a:p>
          <a:p>
            <a:r>
              <a:rPr lang="es-ES" dirty="0"/>
              <a:t>Las mediciones y el análisis</a:t>
            </a:r>
          </a:p>
          <a:p>
            <a:r>
              <a:rPr lang="es-ES" dirty="0"/>
              <a:t>La verificación de la implementación.</a:t>
            </a:r>
          </a:p>
          <a:p>
            <a:endParaRPr lang="es-CL" dirty="0"/>
          </a:p>
        </p:txBody>
      </p:sp>
    </p:spTree>
    <p:extLst>
      <p:ext uri="{BB962C8B-B14F-4D97-AF65-F5344CB8AC3E}">
        <p14:creationId xmlns:p14="http://schemas.microsoft.com/office/powerpoint/2010/main" val="311043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7A9B9-CE4C-4716-A903-D8BBD2D2B419}"/>
              </a:ext>
            </a:extLst>
          </p:cNvPr>
          <p:cNvSpPr>
            <a:spLocks noGrp="1"/>
          </p:cNvSpPr>
          <p:nvPr>
            <p:ph type="title"/>
          </p:nvPr>
        </p:nvSpPr>
        <p:spPr/>
        <p:txBody>
          <a:bodyPr/>
          <a:lstStyle/>
          <a:p>
            <a:r>
              <a:rPr lang="es-CL" dirty="0"/>
              <a:t>Nivel 1. Nivel Inicial</a:t>
            </a:r>
          </a:p>
        </p:txBody>
      </p:sp>
      <p:sp>
        <p:nvSpPr>
          <p:cNvPr id="3" name="Marcador de contenido 2">
            <a:extLst>
              <a:ext uri="{FF2B5EF4-FFF2-40B4-BE49-F238E27FC236}">
                <a16:creationId xmlns:a16="http://schemas.microsoft.com/office/drawing/2014/main" id="{71FF306D-9443-4E25-8420-AC20A35A0B16}"/>
              </a:ext>
            </a:extLst>
          </p:cNvPr>
          <p:cNvSpPr>
            <a:spLocks noGrp="1"/>
          </p:cNvSpPr>
          <p:nvPr>
            <p:ph idx="1"/>
          </p:nvPr>
        </p:nvSpPr>
        <p:spPr>
          <a:xfrm>
            <a:off x="1295401" y="2494625"/>
            <a:ext cx="9601196" cy="3728621"/>
          </a:xfrm>
        </p:spPr>
        <p:txBody>
          <a:bodyPr>
            <a:normAutofit fontScale="92500" lnSpcReduction="10000"/>
          </a:bodyPr>
          <a:lstStyle/>
          <a:p>
            <a:r>
              <a:rPr lang="es-ES" dirty="0"/>
              <a:t>Nivel  de Inmadurez.</a:t>
            </a:r>
          </a:p>
          <a:p>
            <a:r>
              <a:rPr lang="es-ES" dirty="0"/>
              <a:t>En este nivel se encuentran todas las empresas que no han logrado implementar las prácticas básicas de gestión de proyectos e ingeniería de software definidas a partir del nivel 2 o superiores. </a:t>
            </a:r>
          </a:p>
          <a:p>
            <a:r>
              <a:rPr lang="es-ES" dirty="0"/>
              <a:t>Una empresa está en el nivel caótico cuando sus gerentes y personal afirmen que los proyectos no se pueden planear, que los requerimientos no se pueden tener bajo control, donde la calidad sea percibida como una burocracia innecesaria, cuando se acepte que los procesos son una cosa personal, cuando no se pueda verificar ni validar el producto, y sobre todo, cuando sus gerentes y personal vivan bajo condiciones de stress y frustración permanentes.</a:t>
            </a:r>
          </a:p>
          <a:p>
            <a:endParaRPr lang="es-CL" dirty="0"/>
          </a:p>
        </p:txBody>
      </p:sp>
    </p:spTree>
    <p:extLst>
      <p:ext uri="{BB962C8B-B14F-4D97-AF65-F5344CB8AC3E}">
        <p14:creationId xmlns:p14="http://schemas.microsoft.com/office/powerpoint/2010/main" val="127948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40269-25F8-4D7C-B693-7E174B8E0278}"/>
              </a:ext>
            </a:extLst>
          </p:cNvPr>
          <p:cNvSpPr>
            <a:spLocks noGrp="1"/>
          </p:cNvSpPr>
          <p:nvPr>
            <p:ph type="title"/>
          </p:nvPr>
        </p:nvSpPr>
        <p:spPr/>
        <p:txBody>
          <a:bodyPr>
            <a:normAutofit/>
          </a:bodyPr>
          <a:lstStyle/>
          <a:p>
            <a:r>
              <a:rPr lang="es-ES" dirty="0"/>
              <a:t>Nivel 2. Nivel Repetible</a:t>
            </a:r>
            <a:endParaRPr lang="es-CL" dirty="0"/>
          </a:p>
        </p:txBody>
      </p:sp>
      <p:sp>
        <p:nvSpPr>
          <p:cNvPr id="3" name="Marcador de contenido 2">
            <a:extLst>
              <a:ext uri="{FF2B5EF4-FFF2-40B4-BE49-F238E27FC236}">
                <a16:creationId xmlns:a16="http://schemas.microsoft.com/office/drawing/2014/main" id="{9C42D7B9-8786-4724-81CC-46D865E7E8A8}"/>
              </a:ext>
            </a:extLst>
          </p:cNvPr>
          <p:cNvSpPr>
            <a:spLocks noGrp="1"/>
          </p:cNvSpPr>
          <p:nvPr>
            <p:ph idx="1"/>
          </p:nvPr>
        </p:nvSpPr>
        <p:spPr>
          <a:xfrm>
            <a:off x="1295401" y="2441359"/>
            <a:ext cx="9601196" cy="3434509"/>
          </a:xfrm>
        </p:spPr>
        <p:txBody>
          <a:bodyPr/>
          <a:lstStyle/>
          <a:p>
            <a:r>
              <a:rPr lang="es-ES" dirty="0"/>
              <a:t>El proyecto planificado.</a:t>
            </a:r>
          </a:p>
          <a:p>
            <a:r>
              <a:rPr lang="es-ES" dirty="0"/>
              <a:t>Hace posible la implementación de prácticas mínimas de administración de proyecto, de control de requerimientos, versiones de producto y de proyectos realizados por subcontratistas. El grupo o equipo humano que realizó el proyecto puede aprovechar su experiencia e inversión en procesos para aplicarla en un nuevo proyecto.</a:t>
            </a:r>
          </a:p>
          <a:p>
            <a:r>
              <a:rPr lang="es-ES" dirty="0"/>
              <a:t>El mayor beneficio obtenido de la implementación del nivel 2 es la planificación realista de los proyectos.</a:t>
            </a:r>
            <a:endParaRPr lang="es-CL" dirty="0"/>
          </a:p>
        </p:txBody>
      </p:sp>
    </p:spTree>
    <p:extLst>
      <p:ext uri="{BB962C8B-B14F-4D97-AF65-F5344CB8AC3E}">
        <p14:creationId xmlns:p14="http://schemas.microsoft.com/office/powerpoint/2010/main" val="248770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0DEDB-6C41-4EB4-8C60-875DA60694C2}"/>
              </a:ext>
            </a:extLst>
          </p:cNvPr>
          <p:cNvSpPr>
            <a:spLocks noGrp="1"/>
          </p:cNvSpPr>
          <p:nvPr>
            <p:ph type="title"/>
          </p:nvPr>
        </p:nvSpPr>
        <p:spPr/>
        <p:txBody>
          <a:bodyPr/>
          <a:lstStyle/>
          <a:p>
            <a:r>
              <a:rPr lang="es-CL" dirty="0" err="1"/>
              <a:t>KPAs</a:t>
            </a:r>
            <a:r>
              <a:rPr lang="es-CL" dirty="0"/>
              <a:t> del Nivel 2 </a:t>
            </a:r>
          </a:p>
        </p:txBody>
      </p:sp>
      <p:sp>
        <p:nvSpPr>
          <p:cNvPr id="3" name="Marcador de contenido 2">
            <a:extLst>
              <a:ext uri="{FF2B5EF4-FFF2-40B4-BE49-F238E27FC236}">
                <a16:creationId xmlns:a16="http://schemas.microsoft.com/office/drawing/2014/main" id="{5B333FD5-576F-4497-9A9C-63BA729374EF}"/>
              </a:ext>
            </a:extLst>
          </p:cNvPr>
          <p:cNvSpPr>
            <a:spLocks noGrp="1"/>
          </p:cNvSpPr>
          <p:nvPr>
            <p:ph idx="1"/>
          </p:nvPr>
        </p:nvSpPr>
        <p:spPr/>
        <p:txBody>
          <a:bodyPr/>
          <a:lstStyle/>
          <a:p>
            <a:r>
              <a:rPr lang="es-ES" dirty="0"/>
              <a:t>Gestión de Requisitos.</a:t>
            </a:r>
          </a:p>
          <a:p>
            <a:r>
              <a:rPr lang="es-ES" dirty="0"/>
              <a:t>Planificación del proyecto de software.</a:t>
            </a:r>
          </a:p>
          <a:p>
            <a:r>
              <a:rPr lang="es-ES" dirty="0"/>
              <a:t>Seguimiento y Supervisión del proyecto.</a:t>
            </a:r>
          </a:p>
          <a:p>
            <a:r>
              <a:rPr lang="es-ES" dirty="0"/>
              <a:t>Gestión de subcontratos de software.</a:t>
            </a:r>
          </a:p>
          <a:p>
            <a:r>
              <a:rPr lang="es-ES" dirty="0"/>
              <a:t>Garantía de calidad de software.</a:t>
            </a:r>
          </a:p>
          <a:p>
            <a:r>
              <a:rPr lang="es-ES" dirty="0"/>
              <a:t>Gestión de configuración del software. </a:t>
            </a:r>
          </a:p>
          <a:p>
            <a:endParaRPr lang="es-CL" dirty="0"/>
          </a:p>
        </p:txBody>
      </p:sp>
    </p:spTree>
    <p:extLst>
      <p:ext uri="{BB962C8B-B14F-4D97-AF65-F5344CB8AC3E}">
        <p14:creationId xmlns:p14="http://schemas.microsoft.com/office/powerpoint/2010/main" val="178833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7BBB6-68FF-4704-8912-4E7C036C09ED}"/>
              </a:ext>
            </a:extLst>
          </p:cNvPr>
          <p:cNvSpPr>
            <a:spLocks noGrp="1"/>
          </p:cNvSpPr>
          <p:nvPr>
            <p:ph type="title"/>
          </p:nvPr>
        </p:nvSpPr>
        <p:spPr/>
        <p:txBody>
          <a:bodyPr/>
          <a:lstStyle/>
          <a:p>
            <a:r>
              <a:rPr lang="es-ES" dirty="0"/>
              <a:t>Nivel 3. El proceso definido</a:t>
            </a:r>
            <a:endParaRPr lang="es-CL" dirty="0"/>
          </a:p>
        </p:txBody>
      </p:sp>
      <p:sp>
        <p:nvSpPr>
          <p:cNvPr id="3" name="Marcador de contenido 2">
            <a:extLst>
              <a:ext uri="{FF2B5EF4-FFF2-40B4-BE49-F238E27FC236}">
                <a16:creationId xmlns:a16="http://schemas.microsoft.com/office/drawing/2014/main" id="{F232EE52-664B-49F7-B6EB-2023827844F2}"/>
              </a:ext>
            </a:extLst>
          </p:cNvPr>
          <p:cNvSpPr>
            <a:spLocks noGrp="1"/>
          </p:cNvSpPr>
          <p:nvPr>
            <p:ph idx="1"/>
          </p:nvPr>
        </p:nvSpPr>
        <p:spPr>
          <a:xfrm>
            <a:off x="1295402" y="2477033"/>
            <a:ext cx="9601196" cy="3684070"/>
          </a:xfrm>
        </p:spPr>
        <p:txBody>
          <a:bodyPr>
            <a:normAutofit/>
          </a:bodyPr>
          <a:lstStyle/>
          <a:p>
            <a:r>
              <a:rPr lang="es-ES" dirty="0"/>
              <a:t>El proceso generalizado en todos los proyectos.</a:t>
            </a:r>
          </a:p>
          <a:p>
            <a:r>
              <a:rPr lang="es-ES" dirty="0"/>
              <a:t>La empresa ha definido un conjunto de procesos, metodologías y herramientas comunes a todos los proyectos iniciados por la corporación.</a:t>
            </a:r>
          </a:p>
          <a:p>
            <a:r>
              <a:rPr lang="es-ES" dirty="0"/>
              <a:t>El proceso común está suficientemente documentado en una biblioteca accesible a todo los desarrolladores. Todo el personal ha recibido el entrenamiento necesario para entender el proceso estándar. Existen pautas y criterios definidos para adaptar dicho proceso a las necesidades y características propias de cada proyecto. El nivel de definición es detallado y completo. </a:t>
            </a:r>
            <a:endParaRPr lang="es-CL" dirty="0"/>
          </a:p>
        </p:txBody>
      </p:sp>
    </p:spTree>
    <p:extLst>
      <p:ext uri="{BB962C8B-B14F-4D97-AF65-F5344CB8AC3E}">
        <p14:creationId xmlns:p14="http://schemas.microsoft.com/office/powerpoint/2010/main" val="239145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45796-23CF-485D-8433-C9C8AD8D4EE2}"/>
              </a:ext>
            </a:extLst>
          </p:cNvPr>
          <p:cNvSpPr>
            <a:spLocks noGrp="1"/>
          </p:cNvSpPr>
          <p:nvPr>
            <p:ph type="title"/>
          </p:nvPr>
        </p:nvSpPr>
        <p:spPr/>
        <p:txBody>
          <a:bodyPr/>
          <a:lstStyle/>
          <a:p>
            <a:r>
              <a:rPr lang="es-CL" dirty="0" err="1"/>
              <a:t>KPAs</a:t>
            </a:r>
            <a:r>
              <a:rPr lang="es-CL" dirty="0"/>
              <a:t> del Nivel 3</a:t>
            </a:r>
          </a:p>
        </p:txBody>
      </p:sp>
      <p:sp>
        <p:nvSpPr>
          <p:cNvPr id="3" name="Marcador de contenido 2">
            <a:extLst>
              <a:ext uri="{FF2B5EF4-FFF2-40B4-BE49-F238E27FC236}">
                <a16:creationId xmlns:a16="http://schemas.microsoft.com/office/drawing/2014/main" id="{3F1BBB1A-D73E-46E9-BDD5-2A1920F3A31F}"/>
              </a:ext>
            </a:extLst>
          </p:cNvPr>
          <p:cNvSpPr>
            <a:spLocks noGrp="1"/>
          </p:cNvSpPr>
          <p:nvPr>
            <p:ph idx="1"/>
          </p:nvPr>
        </p:nvSpPr>
        <p:spPr/>
        <p:txBody>
          <a:bodyPr>
            <a:normAutofit fontScale="92500" lnSpcReduction="10000"/>
          </a:bodyPr>
          <a:lstStyle/>
          <a:p>
            <a:r>
              <a:rPr lang="es-ES" dirty="0"/>
              <a:t>Enfoque en el proceso de la organización.</a:t>
            </a:r>
          </a:p>
          <a:p>
            <a:r>
              <a:rPr lang="es-ES" dirty="0"/>
              <a:t>Definición del proceso de la organización.</a:t>
            </a:r>
          </a:p>
          <a:p>
            <a:r>
              <a:rPr lang="es-ES" dirty="0"/>
              <a:t>Programa de entrenamiento.</a:t>
            </a:r>
          </a:p>
          <a:p>
            <a:r>
              <a:rPr lang="es-ES" dirty="0"/>
              <a:t>Gestión integrada del software.</a:t>
            </a:r>
          </a:p>
          <a:p>
            <a:r>
              <a:rPr lang="es-ES" dirty="0"/>
              <a:t>Ingeniería de software del producto.</a:t>
            </a:r>
          </a:p>
          <a:p>
            <a:r>
              <a:rPr lang="es-ES" dirty="0"/>
              <a:t>Coordinación entre grupos.</a:t>
            </a:r>
          </a:p>
          <a:p>
            <a:r>
              <a:rPr lang="es-ES" dirty="0"/>
              <a:t>Revisión de pares.</a:t>
            </a:r>
          </a:p>
          <a:p>
            <a:endParaRPr lang="es-CL" dirty="0"/>
          </a:p>
        </p:txBody>
      </p:sp>
    </p:spTree>
    <p:extLst>
      <p:ext uri="{BB962C8B-B14F-4D97-AF65-F5344CB8AC3E}">
        <p14:creationId xmlns:p14="http://schemas.microsoft.com/office/powerpoint/2010/main" val="346493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762CD-0630-46FA-9149-DD52E624AE79}"/>
              </a:ext>
            </a:extLst>
          </p:cNvPr>
          <p:cNvSpPr>
            <a:spLocks noGrp="1"/>
          </p:cNvSpPr>
          <p:nvPr>
            <p:ph type="title"/>
          </p:nvPr>
        </p:nvSpPr>
        <p:spPr/>
        <p:txBody>
          <a:bodyPr/>
          <a:lstStyle/>
          <a:p>
            <a:r>
              <a:rPr lang="es-ES" dirty="0"/>
              <a:t>Nivel 4 . El proceso gestionado.</a:t>
            </a:r>
            <a:endParaRPr lang="es-CL" dirty="0"/>
          </a:p>
        </p:txBody>
      </p:sp>
      <p:sp>
        <p:nvSpPr>
          <p:cNvPr id="3" name="Marcador de contenido 2">
            <a:extLst>
              <a:ext uri="{FF2B5EF4-FFF2-40B4-BE49-F238E27FC236}">
                <a16:creationId xmlns:a16="http://schemas.microsoft.com/office/drawing/2014/main" id="{183B5D29-D17B-4983-9EF2-3D496D8BAF47}"/>
              </a:ext>
            </a:extLst>
          </p:cNvPr>
          <p:cNvSpPr>
            <a:spLocks noGrp="1"/>
          </p:cNvSpPr>
          <p:nvPr>
            <p:ph idx="1"/>
          </p:nvPr>
        </p:nvSpPr>
        <p:spPr>
          <a:xfrm>
            <a:off x="1295401" y="2459277"/>
            <a:ext cx="9601196" cy="3737337"/>
          </a:xfrm>
        </p:spPr>
        <p:txBody>
          <a:bodyPr>
            <a:normAutofit lnSpcReduction="10000"/>
          </a:bodyPr>
          <a:lstStyle/>
          <a:p>
            <a:r>
              <a:rPr lang="es-ES" dirty="0"/>
              <a:t>La calidad planificada y confiable.</a:t>
            </a:r>
          </a:p>
          <a:p>
            <a:r>
              <a:rPr lang="es-ES" dirty="0"/>
              <a:t>En este nivel la corporación mide la calidad del producto y del proceso de software. Ambos, producto y proceso, son seguidos en forma cuantitativa y se controlan mediante métricas detalladas. La capacidad de rendimiento del proceso es previsible. Las mediciones permiten detectar cuando las variaciones del rendimiento se salen de los rangos aceptables, de manera que se puedan tomar medidas correctivas para asegurar la calidad.</a:t>
            </a:r>
          </a:p>
          <a:p>
            <a:r>
              <a:rPr lang="es-ES" dirty="0"/>
              <a:t>La empresa es capaz de proponerse metas cuantitativas para la calidad de los productos y de los procesos de software. Es posible medir la productividad y calidad de los procesos de software a través de todo el proyecto.</a:t>
            </a:r>
            <a:endParaRPr lang="es-CL" dirty="0"/>
          </a:p>
        </p:txBody>
      </p:sp>
    </p:spTree>
    <p:extLst>
      <p:ext uri="{BB962C8B-B14F-4D97-AF65-F5344CB8AC3E}">
        <p14:creationId xmlns:p14="http://schemas.microsoft.com/office/powerpoint/2010/main" val="113820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A8AC5-B325-4CAA-ACC6-BE08918120DD}"/>
              </a:ext>
            </a:extLst>
          </p:cNvPr>
          <p:cNvSpPr>
            <a:spLocks noGrp="1"/>
          </p:cNvSpPr>
          <p:nvPr>
            <p:ph type="title"/>
          </p:nvPr>
        </p:nvSpPr>
        <p:spPr/>
        <p:txBody>
          <a:bodyPr/>
          <a:lstStyle/>
          <a:p>
            <a:r>
              <a:rPr lang="es-CL" dirty="0" err="1"/>
              <a:t>KPAs</a:t>
            </a:r>
            <a:r>
              <a:rPr lang="es-CL" dirty="0"/>
              <a:t> del Nivel 4</a:t>
            </a:r>
          </a:p>
        </p:txBody>
      </p:sp>
      <p:sp>
        <p:nvSpPr>
          <p:cNvPr id="3" name="Marcador de contenido 2">
            <a:extLst>
              <a:ext uri="{FF2B5EF4-FFF2-40B4-BE49-F238E27FC236}">
                <a16:creationId xmlns:a16="http://schemas.microsoft.com/office/drawing/2014/main" id="{5F0256E3-9F96-4149-AFD8-84A2EEA1DEBA}"/>
              </a:ext>
            </a:extLst>
          </p:cNvPr>
          <p:cNvSpPr>
            <a:spLocks noGrp="1"/>
          </p:cNvSpPr>
          <p:nvPr>
            <p:ph idx="1"/>
          </p:nvPr>
        </p:nvSpPr>
        <p:spPr/>
        <p:txBody>
          <a:bodyPr/>
          <a:lstStyle/>
          <a:p>
            <a:r>
              <a:rPr lang="es-ES" dirty="0"/>
              <a:t>Gestión cuantitativa del proceso.</a:t>
            </a:r>
          </a:p>
          <a:p>
            <a:r>
              <a:rPr lang="es-ES" dirty="0"/>
              <a:t>Gestión de la calidad del software.</a:t>
            </a:r>
          </a:p>
          <a:p>
            <a:endParaRPr lang="es-CL" dirty="0"/>
          </a:p>
        </p:txBody>
      </p:sp>
    </p:spTree>
    <p:extLst>
      <p:ext uri="{BB962C8B-B14F-4D97-AF65-F5344CB8AC3E}">
        <p14:creationId xmlns:p14="http://schemas.microsoft.com/office/powerpoint/2010/main" val="51933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C3EEC-F6E4-458F-AB1E-68F116809C02}"/>
              </a:ext>
            </a:extLst>
          </p:cNvPr>
          <p:cNvSpPr>
            <a:spLocks noGrp="1"/>
          </p:cNvSpPr>
          <p:nvPr>
            <p:ph type="title"/>
          </p:nvPr>
        </p:nvSpPr>
        <p:spPr/>
        <p:txBody>
          <a:bodyPr/>
          <a:lstStyle/>
          <a:p>
            <a:r>
              <a:rPr lang="es-CL" dirty="0"/>
              <a:t>Introducción</a:t>
            </a:r>
          </a:p>
        </p:txBody>
      </p:sp>
      <p:sp>
        <p:nvSpPr>
          <p:cNvPr id="3" name="Marcador de contenido 2">
            <a:extLst>
              <a:ext uri="{FF2B5EF4-FFF2-40B4-BE49-F238E27FC236}">
                <a16:creationId xmlns:a16="http://schemas.microsoft.com/office/drawing/2014/main" id="{16D6A6FA-7D60-4E91-9058-4102CFA918CD}"/>
              </a:ext>
            </a:extLst>
          </p:cNvPr>
          <p:cNvSpPr>
            <a:spLocks noGrp="1"/>
          </p:cNvSpPr>
          <p:nvPr>
            <p:ph idx="1"/>
          </p:nvPr>
        </p:nvSpPr>
        <p:spPr>
          <a:xfrm>
            <a:off x="1295401" y="2414726"/>
            <a:ext cx="9601196" cy="3746377"/>
          </a:xfrm>
        </p:spPr>
        <p:txBody>
          <a:bodyPr>
            <a:noAutofit/>
          </a:bodyPr>
          <a:lstStyle/>
          <a:p>
            <a:r>
              <a:rPr lang="es-ES" dirty="0"/>
              <a:t>Debido a la crisis que experimentaba el software a principios de los ochenta el gobierno de los Estados Unidos decidió financiar un proyecto que mejorara la calidad de los productos software desarrollado en el SEI (Software </a:t>
            </a:r>
            <a:r>
              <a:rPr lang="es-ES" dirty="0" err="1"/>
              <a:t>Engineering</a:t>
            </a:r>
            <a:r>
              <a:rPr lang="es-ES" dirty="0"/>
              <a:t> </a:t>
            </a:r>
            <a:r>
              <a:rPr lang="es-ES" dirty="0" err="1"/>
              <a:t>Institute</a:t>
            </a:r>
            <a:r>
              <a:rPr lang="es-ES" dirty="0"/>
              <a:t>) relacionado con Carnegie Mellon </a:t>
            </a:r>
            <a:r>
              <a:rPr lang="es-ES" dirty="0" err="1"/>
              <a:t>University</a:t>
            </a:r>
            <a:r>
              <a:rPr lang="es-ES" dirty="0"/>
              <a:t>, en Pittsburgh. Como resultado de esas investigaciones surgió un modelo actualmente conocido como CMM estructurado en una serie de prácticas necesarias para obtener buenos resultados en el desarrollo y mantenimiento de los productos. Este modelo va dirigido a organizaciones que dedican a este tipo de actividades.</a:t>
            </a:r>
            <a:endParaRPr lang="es-CL" b="1" dirty="0"/>
          </a:p>
        </p:txBody>
      </p:sp>
    </p:spTree>
    <p:extLst>
      <p:ext uri="{BB962C8B-B14F-4D97-AF65-F5344CB8AC3E}">
        <p14:creationId xmlns:p14="http://schemas.microsoft.com/office/powerpoint/2010/main" val="79372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DD0E8-DF67-4C5B-97C8-C1EEB21074B9}"/>
              </a:ext>
            </a:extLst>
          </p:cNvPr>
          <p:cNvSpPr>
            <a:spLocks noGrp="1"/>
          </p:cNvSpPr>
          <p:nvPr>
            <p:ph type="title"/>
          </p:nvPr>
        </p:nvSpPr>
        <p:spPr/>
        <p:txBody>
          <a:bodyPr/>
          <a:lstStyle/>
          <a:p>
            <a:r>
              <a:rPr lang="es-ES" dirty="0"/>
              <a:t>Nivel 5. El mejoramiento permanente</a:t>
            </a:r>
            <a:endParaRPr lang="es-CL" dirty="0"/>
          </a:p>
        </p:txBody>
      </p:sp>
      <p:sp>
        <p:nvSpPr>
          <p:cNvPr id="3" name="Marcador de contenido 2">
            <a:extLst>
              <a:ext uri="{FF2B5EF4-FFF2-40B4-BE49-F238E27FC236}">
                <a16:creationId xmlns:a16="http://schemas.microsoft.com/office/drawing/2014/main" id="{DBFE3907-030D-4584-BD95-E88F905FD3B0}"/>
              </a:ext>
            </a:extLst>
          </p:cNvPr>
          <p:cNvSpPr>
            <a:spLocks noGrp="1"/>
          </p:cNvSpPr>
          <p:nvPr>
            <p:ph idx="1"/>
          </p:nvPr>
        </p:nvSpPr>
        <p:spPr>
          <a:xfrm>
            <a:off x="1295401" y="2476870"/>
            <a:ext cx="9601196" cy="3710866"/>
          </a:xfrm>
        </p:spPr>
        <p:txBody>
          <a:bodyPr>
            <a:normAutofit fontScale="92500" lnSpcReduction="10000"/>
          </a:bodyPr>
          <a:lstStyle/>
          <a:p>
            <a:r>
              <a:rPr lang="es-ES" dirty="0"/>
              <a:t>La calidad planificada y confiable.</a:t>
            </a:r>
          </a:p>
          <a:p>
            <a:r>
              <a:rPr lang="es-ES" dirty="0"/>
              <a:t>En el Nivel Optimizado, la característica principal es el mejoramiento continuo del proceso, en base a la realimentación cuantitativa y al ensayo de ideas y tecnologías innovadoras.</a:t>
            </a:r>
          </a:p>
          <a:p>
            <a:r>
              <a:rPr lang="es-ES" dirty="0"/>
              <a:t>La organización entera se aboca al mejoramiento continuo del proceso. La corporación cuenta con los medios para identificar las debilidades y reforzar el proceso, con objeto de prevenir la ocurrencia de defectos.</a:t>
            </a:r>
          </a:p>
          <a:p>
            <a:r>
              <a:rPr lang="es-ES" dirty="0"/>
              <a:t>Los datos relativos a la eficacia del proceso de software se usan para analizar el coste y el beneficio de usar nuevas tecnologías y de implementar cambios al proceso de software. </a:t>
            </a:r>
          </a:p>
          <a:p>
            <a:endParaRPr lang="es-CL" dirty="0"/>
          </a:p>
        </p:txBody>
      </p:sp>
    </p:spTree>
    <p:extLst>
      <p:ext uri="{BB962C8B-B14F-4D97-AF65-F5344CB8AC3E}">
        <p14:creationId xmlns:p14="http://schemas.microsoft.com/office/powerpoint/2010/main" val="336701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D81EE-E879-4053-8A00-54DBBDE65791}"/>
              </a:ext>
            </a:extLst>
          </p:cNvPr>
          <p:cNvSpPr>
            <a:spLocks noGrp="1"/>
          </p:cNvSpPr>
          <p:nvPr>
            <p:ph type="title"/>
          </p:nvPr>
        </p:nvSpPr>
        <p:spPr/>
        <p:txBody>
          <a:bodyPr/>
          <a:lstStyle/>
          <a:p>
            <a:r>
              <a:rPr lang="es-CL" dirty="0" err="1"/>
              <a:t>KPAs</a:t>
            </a:r>
            <a:r>
              <a:rPr lang="es-CL" dirty="0"/>
              <a:t> del Nivel 5</a:t>
            </a:r>
          </a:p>
        </p:txBody>
      </p:sp>
      <p:sp>
        <p:nvSpPr>
          <p:cNvPr id="3" name="Marcador de contenido 2">
            <a:extLst>
              <a:ext uri="{FF2B5EF4-FFF2-40B4-BE49-F238E27FC236}">
                <a16:creationId xmlns:a16="http://schemas.microsoft.com/office/drawing/2014/main" id="{D428F804-4B40-4DD8-8C6A-774C0EBAF050}"/>
              </a:ext>
            </a:extLst>
          </p:cNvPr>
          <p:cNvSpPr>
            <a:spLocks noGrp="1"/>
          </p:cNvSpPr>
          <p:nvPr>
            <p:ph idx="1"/>
          </p:nvPr>
        </p:nvSpPr>
        <p:spPr/>
        <p:txBody>
          <a:bodyPr/>
          <a:lstStyle/>
          <a:p>
            <a:r>
              <a:rPr lang="es-ES" dirty="0"/>
              <a:t>Prevención de defectos.</a:t>
            </a:r>
          </a:p>
          <a:p>
            <a:r>
              <a:rPr lang="es-ES" dirty="0"/>
              <a:t>Gestión del cambio de tecnología.</a:t>
            </a:r>
          </a:p>
          <a:p>
            <a:r>
              <a:rPr lang="es-ES" dirty="0"/>
              <a:t>Gestión del cambio del proceso.</a:t>
            </a:r>
          </a:p>
          <a:p>
            <a:endParaRPr lang="es-CL" dirty="0"/>
          </a:p>
        </p:txBody>
      </p:sp>
    </p:spTree>
    <p:extLst>
      <p:ext uri="{BB962C8B-B14F-4D97-AF65-F5344CB8AC3E}">
        <p14:creationId xmlns:p14="http://schemas.microsoft.com/office/powerpoint/2010/main" val="4163013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4" name="Marcador de contenido 3">
            <a:extLst>
              <a:ext uri="{FF2B5EF4-FFF2-40B4-BE49-F238E27FC236}">
                <a16:creationId xmlns:a16="http://schemas.microsoft.com/office/drawing/2014/main" id="{0600F739-D256-4E72-8DDA-3D99AD57E2E9}"/>
              </a:ext>
            </a:extLst>
          </p:cNvPr>
          <p:cNvPicPr>
            <a:picLocks noGrp="1" noChangeAspect="1"/>
          </p:cNvPicPr>
          <p:nvPr>
            <p:ph idx="4294967295"/>
          </p:nvPr>
        </p:nvPicPr>
        <p:blipFill>
          <a:blip r:embed="rId4"/>
          <a:stretch>
            <a:fillRect/>
          </a:stretch>
        </p:blipFill>
        <p:spPr>
          <a:xfrm>
            <a:off x="3099028" y="1149305"/>
            <a:ext cx="5975032" cy="4615479"/>
          </a:xfrm>
          <a:prstGeom prst="rect">
            <a:avLst/>
          </a:prstGeom>
        </p:spPr>
      </p:pic>
      <p:grpSp>
        <p:nvGrpSpPr>
          <p:cNvPr id="13" name="Group 12">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4"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5" name="Picture 14">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6"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7" name="Picture 16">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2196804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A8F755-CBF8-4BC7-A776-A2D971ABEF5A}"/>
              </a:ext>
            </a:extLst>
          </p:cNvPr>
          <p:cNvSpPr>
            <a:spLocks noGrp="1"/>
          </p:cNvSpPr>
          <p:nvPr>
            <p:ph type="title"/>
          </p:nvPr>
        </p:nvSpPr>
        <p:spPr/>
        <p:txBody>
          <a:bodyPr/>
          <a:lstStyle/>
          <a:p>
            <a:r>
              <a:rPr lang="es-CL" dirty="0"/>
              <a:t>Bibliografía</a:t>
            </a:r>
          </a:p>
        </p:txBody>
      </p:sp>
      <p:sp>
        <p:nvSpPr>
          <p:cNvPr id="3" name="Marcador de contenido 2">
            <a:extLst>
              <a:ext uri="{FF2B5EF4-FFF2-40B4-BE49-F238E27FC236}">
                <a16:creationId xmlns:a16="http://schemas.microsoft.com/office/drawing/2014/main" id="{8581C0F5-56F4-4D21-B511-AB7687C6FE4E}"/>
              </a:ext>
            </a:extLst>
          </p:cNvPr>
          <p:cNvSpPr>
            <a:spLocks noGrp="1"/>
          </p:cNvSpPr>
          <p:nvPr>
            <p:ph idx="1"/>
          </p:nvPr>
        </p:nvSpPr>
        <p:spPr/>
        <p:txBody>
          <a:bodyPr/>
          <a:lstStyle/>
          <a:p>
            <a:r>
              <a:rPr lang="es-CL" dirty="0"/>
              <a:t>12manage.com/methods_cmm_es.html</a:t>
            </a:r>
          </a:p>
          <a:p>
            <a:r>
              <a:rPr lang="es-CL" dirty="0"/>
              <a:t>pmvalue.com.ar/newsletters/Newsletter%20-%20CMM.pdf</a:t>
            </a:r>
          </a:p>
          <a:p>
            <a:endParaRPr lang="es-CL" dirty="0"/>
          </a:p>
        </p:txBody>
      </p:sp>
    </p:spTree>
    <p:extLst>
      <p:ext uri="{BB962C8B-B14F-4D97-AF65-F5344CB8AC3E}">
        <p14:creationId xmlns:p14="http://schemas.microsoft.com/office/powerpoint/2010/main" val="104362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C3EEC-F6E4-458F-AB1E-68F116809C02}"/>
              </a:ext>
            </a:extLst>
          </p:cNvPr>
          <p:cNvSpPr>
            <a:spLocks noGrp="1"/>
          </p:cNvSpPr>
          <p:nvPr>
            <p:ph type="title"/>
          </p:nvPr>
        </p:nvSpPr>
        <p:spPr/>
        <p:txBody>
          <a:bodyPr/>
          <a:lstStyle/>
          <a:p>
            <a:r>
              <a:rPr lang="es-CL" dirty="0"/>
              <a:t>¿Qué es el CMM?</a:t>
            </a:r>
          </a:p>
        </p:txBody>
      </p:sp>
      <p:sp>
        <p:nvSpPr>
          <p:cNvPr id="3" name="Marcador de contenido 2">
            <a:extLst>
              <a:ext uri="{FF2B5EF4-FFF2-40B4-BE49-F238E27FC236}">
                <a16:creationId xmlns:a16="http://schemas.microsoft.com/office/drawing/2014/main" id="{16D6A6FA-7D60-4E91-9058-4102CFA918CD}"/>
              </a:ext>
            </a:extLst>
          </p:cNvPr>
          <p:cNvSpPr>
            <a:spLocks noGrp="1"/>
          </p:cNvSpPr>
          <p:nvPr>
            <p:ph idx="1"/>
          </p:nvPr>
        </p:nvSpPr>
        <p:spPr/>
        <p:txBody>
          <a:bodyPr>
            <a:normAutofit fontScale="92500" lnSpcReduction="10000"/>
          </a:bodyPr>
          <a:lstStyle/>
          <a:p>
            <a:r>
              <a:rPr lang="es-ES" dirty="0"/>
              <a:t>El Modelo de Madurez de Capacidades es un modelo de referencia  para la aplicación de conceptos de gestión de procesos y de mejora de calidad en el desarrollo y mantenimiento de software,  que deben ser implementadas por toda organización interesada en desarrollar y mejorar la calidad de sus productos y su productividad. </a:t>
            </a:r>
          </a:p>
          <a:p>
            <a:r>
              <a:rPr lang="es-ES" dirty="0"/>
              <a:t>Este modelo está basado en conceptos de calidad total y de mejoramiento continuo.</a:t>
            </a:r>
          </a:p>
          <a:p>
            <a:r>
              <a:rPr lang="es-ES" dirty="0"/>
              <a:t>Utilizar el conocimiento del personal y la tecnología de forma eficiente para lograr productos que alta calidad que satisfagan las necesidades de los clientes, producidos dentro de costos y plazos aceptables.</a:t>
            </a:r>
            <a:endParaRPr lang="es-CL" dirty="0"/>
          </a:p>
        </p:txBody>
      </p:sp>
    </p:spTree>
    <p:extLst>
      <p:ext uri="{BB962C8B-B14F-4D97-AF65-F5344CB8AC3E}">
        <p14:creationId xmlns:p14="http://schemas.microsoft.com/office/powerpoint/2010/main" val="67964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A0709-A4A4-4FDA-9773-88369DF6716F}"/>
              </a:ext>
            </a:extLst>
          </p:cNvPr>
          <p:cNvSpPr>
            <a:spLocks noGrp="1"/>
          </p:cNvSpPr>
          <p:nvPr>
            <p:ph type="title"/>
          </p:nvPr>
        </p:nvSpPr>
        <p:spPr/>
        <p:txBody>
          <a:bodyPr/>
          <a:lstStyle/>
          <a:p>
            <a:r>
              <a:rPr lang="es-CL" dirty="0"/>
              <a:t>A grandes rasgos</a:t>
            </a:r>
          </a:p>
        </p:txBody>
      </p:sp>
      <p:sp>
        <p:nvSpPr>
          <p:cNvPr id="3" name="Marcador de contenido 2">
            <a:extLst>
              <a:ext uri="{FF2B5EF4-FFF2-40B4-BE49-F238E27FC236}">
                <a16:creationId xmlns:a16="http://schemas.microsoft.com/office/drawing/2014/main" id="{585D3547-127E-4112-8D7F-9097B45D0DF1}"/>
              </a:ext>
            </a:extLst>
          </p:cNvPr>
          <p:cNvSpPr>
            <a:spLocks noGrp="1"/>
          </p:cNvSpPr>
          <p:nvPr>
            <p:ph idx="1"/>
          </p:nvPr>
        </p:nvSpPr>
        <p:spPr/>
        <p:txBody>
          <a:bodyPr/>
          <a:lstStyle/>
          <a:p>
            <a:r>
              <a:rPr lang="es-ES" dirty="0"/>
              <a:t>El CMM se basa principalmente es dos conceptos importantes:</a:t>
            </a:r>
          </a:p>
          <a:p>
            <a:pPr lvl="1"/>
            <a:r>
              <a:rPr lang="es-ES" dirty="0"/>
              <a:t>El concepto de proceso maduro.</a:t>
            </a:r>
          </a:p>
          <a:p>
            <a:pPr lvl="1"/>
            <a:r>
              <a:rPr lang="es-ES" dirty="0"/>
              <a:t>El concepto de nivel de madurez que es definido como la capacidad de los procesos de ingeniería de software y de administración de proyectos en una organización de desarrollo de software</a:t>
            </a:r>
            <a:endParaRPr lang="es-CL" dirty="0"/>
          </a:p>
        </p:txBody>
      </p:sp>
    </p:spTree>
    <p:extLst>
      <p:ext uri="{BB962C8B-B14F-4D97-AF65-F5344CB8AC3E}">
        <p14:creationId xmlns:p14="http://schemas.microsoft.com/office/powerpoint/2010/main" val="182615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C3EEC-F6E4-458F-AB1E-68F116809C02}"/>
              </a:ext>
            </a:extLst>
          </p:cNvPr>
          <p:cNvSpPr>
            <a:spLocks noGrp="1"/>
          </p:cNvSpPr>
          <p:nvPr>
            <p:ph type="title"/>
          </p:nvPr>
        </p:nvSpPr>
        <p:spPr/>
        <p:txBody>
          <a:bodyPr/>
          <a:lstStyle/>
          <a:p>
            <a:r>
              <a:rPr lang="es-CL" dirty="0"/>
              <a:t>Criterios de madurez de proceso</a:t>
            </a:r>
          </a:p>
        </p:txBody>
      </p:sp>
      <p:sp>
        <p:nvSpPr>
          <p:cNvPr id="3" name="Marcador de contenido 2">
            <a:extLst>
              <a:ext uri="{FF2B5EF4-FFF2-40B4-BE49-F238E27FC236}">
                <a16:creationId xmlns:a16="http://schemas.microsoft.com/office/drawing/2014/main" id="{16D6A6FA-7D60-4E91-9058-4102CFA918CD}"/>
              </a:ext>
            </a:extLst>
          </p:cNvPr>
          <p:cNvSpPr>
            <a:spLocks noGrp="1"/>
          </p:cNvSpPr>
          <p:nvPr>
            <p:ph idx="1"/>
          </p:nvPr>
        </p:nvSpPr>
        <p:spPr/>
        <p:txBody>
          <a:bodyPr>
            <a:normAutofit fontScale="92500" lnSpcReduction="10000"/>
          </a:bodyPr>
          <a:lstStyle/>
          <a:p>
            <a:r>
              <a:rPr lang="es-ES" dirty="0"/>
              <a:t>Un proceso puede considerarse maduro si cumple con los siguientes criterios: </a:t>
            </a:r>
            <a:endParaRPr lang="es-CL" dirty="0"/>
          </a:p>
          <a:p>
            <a:r>
              <a:rPr lang="es-ES" dirty="0"/>
              <a:t>Está definido: El proceso es claro, sistemático y suficientemente detallado. Además existe acuerdo entre el personal, la gerencia y los proyectos respecto al proceso que se va a utilizar.</a:t>
            </a:r>
          </a:p>
          <a:p>
            <a:r>
              <a:rPr lang="es-ES" dirty="0"/>
              <a:t>Esta documentado: Esta escrito en un procedimiento publicado, aprobado y fácilmente accesible. </a:t>
            </a:r>
          </a:p>
          <a:p>
            <a:r>
              <a:rPr lang="es-ES" dirty="0"/>
              <a:t>El personal ha sido entrenado en el proceso: Los ingenieros de software y la gerencia han recibido cursos y entrenamiento en cada proceso que aplica a su trabajo,</a:t>
            </a:r>
          </a:p>
          <a:p>
            <a:endParaRPr lang="es-CL" dirty="0"/>
          </a:p>
        </p:txBody>
      </p:sp>
    </p:spTree>
    <p:extLst>
      <p:ext uri="{BB962C8B-B14F-4D97-AF65-F5344CB8AC3E}">
        <p14:creationId xmlns:p14="http://schemas.microsoft.com/office/powerpoint/2010/main" val="360031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C3EEC-F6E4-458F-AB1E-68F116809C02}"/>
              </a:ext>
            </a:extLst>
          </p:cNvPr>
          <p:cNvSpPr>
            <a:spLocks noGrp="1"/>
          </p:cNvSpPr>
          <p:nvPr>
            <p:ph type="title"/>
          </p:nvPr>
        </p:nvSpPr>
        <p:spPr/>
        <p:txBody>
          <a:bodyPr/>
          <a:lstStyle/>
          <a:p>
            <a:r>
              <a:rPr lang="es-CL" dirty="0"/>
              <a:t>Criterios de madurez de proceso</a:t>
            </a:r>
          </a:p>
        </p:txBody>
      </p:sp>
      <p:sp>
        <p:nvSpPr>
          <p:cNvPr id="3" name="Marcador de contenido 2">
            <a:extLst>
              <a:ext uri="{FF2B5EF4-FFF2-40B4-BE49-F238E27FC236}">
                <a16:creationId xmlns:a16="http://schemas.microsoft.com/office/drawing/2014/main" id="{16D6A6FA-7D60-4E91-9058-4102CFA918CD}"/>
              </a:ext>
            </a:extLst>
          </p:cNvPr>
          <p:cNvSpPr>
            <a:spLocks noGrp="1"/>
          </p:cNvSpPr>
          <p:nvPr>
            <p:ph idx="1"/>
          </p:nvPr>
        </p:nvSpPr>
        <p:spPr/>
        <p:txBody>
          <a:bodyPr>
            <a:normAutofit fontScale="92500" lnSpcReduction="10000"/>
          </a:bodyPr>
          <a:lstStyle/>
          <a:p>
            <a:r>
              <a:rPr lang="es-ES" dirty="0"/>
              <a:t>Es practicado: El proceso definido debe ser usado en las tareas habituales llevadas a cabo por los proyectos. El entrenamiento y la adaptación del proceso a la realidad de la empresa debieran garantizar su aplicación en la vida real.</a:t>
            </a:r>
          </a:p>
          <a:p>
            <a:r>
              <a:rPr lang="es-ES" dirty="0"/>
              <a:t>Es mantenido: El proceso es revisado regularmente, para asegurarse que está adaptado para satisfacer las necesidades reales de los proyectos.</a:t>
            </a:r>
          </a:p>
          <a:p>
            <a:r>
              <a:rPr lang="es-ES" dirty="0"/>
              <a:t>Está controlado: Los cambios y puestas al día del proceso son revisados, aprobados y comunicados oportunamente a todos los usuarios.</a:t>
            </a:r>
          </a:p>
          <a:p>
            <a:r>
              <a:rPr lang="es-ES" dirty="0"/>
              <a:t>Se verifica: La gerencia mantiene mecanismos para asegurarse de que todos los proyectos siguen el proceso vigente.</a:t>
            </a:r>
          </a:p>
        </p:txBody>
      </p:sp>
    </p:spTree>
    <p:extLst>
      <p:ext uri="{BB962C8B-B14F-4D97-AF65-F5344CB8AC3E}">
        <p14:creationId xmlns:p14="http://schemas.microsoft.com/office/powerpoint/2010/main" val="103393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60262-5937-4A50-969B-10220DD5ABFE}"/>
              </a:ext>
            </a:extLst>
          </p:cNvPr>
          <p:cNvSpPr>
            <a:spLocks noGrp="1"/>
          </p:cNvSpPr>
          <p:nvPr>
            <p:ph type="title"/>
          </p:nvPr>
        </p:nvSpPr>
        <p:spPr/>
        <p:txBody>
          <a:bodyPr/>
          <a:lstStyle/>
          <a:p>
            <a:r>
              <a:rPr lang="es-CL" dirty="0"/>
              <a:t>Criterios de madurez de proceso</a:t>
            </a:r>
          </a:p>
        </p:txBody>
      </p:sp>
      <p:sp>
        <p:nvSpPr>
          <p:cNvPr id="3" name="Marcador de contenido 2">
            <a:extLst>
              <a:ext uri="{FF2B5EF4-FFF2-40B4-BE49-F238E27FC236}">
                <a16:creationId xmlns:a16="http://schemas.microsoft.com/office/drawing/2014/main" id="{B1BCEC14-6840-45F0-A3FB-2D28DEC944BA}"/>
              </a:ext>
            </a:extLst>
          </p:cNvPr>
          <p:cNvSpPr>
            <a:spLocks noGrp="1"/>
          </p:cNvSpPr>
          <p:nvPr>
            <p:ph idx="1"/>
          </p:nvPr>
        </p:nvSpPr>
        <p:spPr/>
        <p:txBody>
          <a:bodyPr>
            <a:normAutofit/>
          </a:bodyPr>
          <a:lstStyle/>
          <a:p>
            <a:r>
              <a:rPr lang="es-ES" dirty="0"/>
              <a:t>Se valida: Se asegura que el proceso mantiene concordancia con los requerimientos y estándares aplicables.</a:t>
            </a:r>
          </a:p>
          <a:p>
            <a:r>
              <a:rPr lang="es-ES" dirty="0"/>
              <a:t>Se mide: La utilización, los beneficios y el rendimiento resultante del proceso se miden regularmente.</a:t>
            </a:r>
          </a:p>
          <a:p>
            <a:r>
              <a:rPr lang="es-ES" dirty="0"/>
              <a:t>Puede mejorarse: Existen mecanismos y apoyo de la gerencia para revisar e introducir cambios en el proceso, de manera que se pueda mejorar su eficacia e incorporar nuevas metodologías.</a:t>
            </a:r>
          </a:p>
          <a:p>
            <a:endParaRPr lang="es-CL" dirty="0"/>
          </a:p>
        </p:txBody>
      </p:sp>
    </p:spTree>
    <p:extLst>
      <p:ext uri="{BB962C8B-B14F-4D97-AF65-F5344CB8AC3E}">
        <p14:creationId xmlns:p14="http://schemas.microsoft.com/office/powerpoint/2010/main" val="89210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72" name="Picture 7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3" name="Rectangle 7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4" name="Picture 7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75" name="Picture 7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7" name="Straight Connector 7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82" name="Picture 81">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3" name="Rectangle 82">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4" name="Picture 83">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5" name="Picture 84">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44473B98-274A-48B9-ACDC-757A38568356}"/>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dirty="0">
                <a:solidFill>
                  <a:srgbClr val="262626"/>
                </a:solidFill>
              </a:rPr>
              <a:t>Niveles de madurez</a:t>
            </a:r>
          </a:p>
        </p:txBody>
      </p:sp>
      <p:sp>
        <p:nvSpPr>
          <p:cNvPr id="3" name="Marcador de contenido 2">
            <a:extLst>
              <a:ext uri="{FF2B5EF4-FFF2-40B4-BE49-F238E27FC236}">
                <a16:creationId xmlns:a16="http://schemas.microsoft.com/office/drawing/2014/main" id="{8D0DA425-070B-4568-9D78-EB13D51906FE}"/>
              </a:ext>
            </a:extLst>
          </p:cNvPr>
          <p:cNvSpPr>
            <a:spLocks noGrp="1"/>
          </p:cNvSpPr>
          <p:nvPr>
            <p:ph idx="1"/>
          </p:nvPr>
        </p:nvSpPr>
        <p:spPr>
          <a:xfrm>
            <a:off x="997528" y="4076944"/>
            <a:ext cx="4094017" cy="1679620"/>
          </a:xfrm>
        </p:spPr>
        <p:txBody>
          <a:bodyPr vert="horz" lIns="91440" tIns="45720" rIns="91440" bIns="45720" rtlCol="0" anchor="t">
            <a:normAutofit/>
          </a:bodyPr>
          <a:lstStyle/>
          <a:p>
            <a:pPr marL="0" indent="0" algn="ctr">
              <a:buNone/>
            </a:pPr>
            <a:r>
              <a:rPr lang="en-US" sz="2100" kern="1200" cap="none" dirty="0">
                <a:solidFill>
                  <a:srgbClr val="000000"/>
                </a:solidFill>
                <a:effectLst/>
                <a:latin typeface="+mn-lt"/>
                <a:ea typeface="+mn-ea"/>
                <a:cs typeface="+mn-cs"/>
              </a:rPr>
              <a:t>El CMM </a:t>
            </a:r>
            <a:r>
              <a:rPr lang="en-US" sz="2100" kern="1200" cap="none" dirty="0" err="1">
                <a:solidFill>
                  <a:srgbClr val="000000"/>
                </a:solidFill>
                <a:effectLst/>
                <a:latin typeface="+mn-lt"/>
                <a:ea typeface="+mn-ea"/>
                <a:cs typeface="+mn-cs"/>
              </a:rPr>
              <a:t>identifica</a:t>
            </a:r>
            <a:r>
              <a:rPr lang="en-US" sz="2100" kern="1200" cap="none" dirty="0">
                <a:solidFill>
                  <a:srgbClr val="000000"/>
                </a:solidFill>
                <a:effectLst/>
                <a:latin typeface="+mn-lt"/>
                <a:ea typeface="+mn-ea"/>
                <a:cs typeface="+mn-cs"/>
              </a:rPr>
              <a:t> los </a:t>
            </a:r>
            <a:r>
              <a:rPr lang="en-US" sz="2100" kern="1200" cap="none" dirty="0" err="1">
                <a:solidFill>
                  <a:srgbClr val="000000"/>
                </a:solidFill>
                <a:effectLst/>
                <a:latin typeface="+mn-lt"/>
                <a:ea typeface="+mn-ea"/>
                <a:cs typeface="+mn-cs"/>
              </a:rPr>
              <a:t>niveles</a:t>
            </a:r>
            <a:r>
              <a:rPr lang="en-US" sz="2100" kern="1200" cap="none" dirty="0">
                <a:solidFill>
                  <a:srgbClr val="000000"/>
                </a:solidFill>
                <a:effectLst/>
                <a:latin typeface="+mn-lt"/>
                <a:ea typeface="+mn-ea"/>
                <a:cs typeface="+mn-cs"/>
              </a:rPr>
              <a:t> de madurez de los </a:t>
            </a:r>
            <a:r>
              <a:rPr lang="en-US" sz="2100" kern="1200" cap="none" dirty="0" err="1">
                <a:solidFill>
                  <a:srgbClr val="000000"/>
                </a:solidFill>
                <a:effectLst/>
                <a:latin typeface="+mn-lt"/>
                <a:ea typeface="+mn-ea"/>
                <a:cs typeface="+mn-cs"/>
              </a:rPr>
              <a:t>procesos</a:t>
            </a:r>
            <a:r>
              <a:rPr lang="en-US" sz="2100" kern="1200" cap="none" dirty="0">
                <a:solidFill>
                  <a:srgbClr val="000000"/>
                </a:solidFill>
                <a:effectLst/>
                <a:latin typeface="+mn-lt"/>
                <a:ea typeface="+mn-ea"/>
                <a:cs typeface="+mn-cs"/>
              </a:rPr>
              <a:t> </a:t>
            </a:r>
            <a:r>
              <a:rPr lang="en-US" sz="2100" kern="1200" cap="none" dirty="0" err="1">
                <a:solidFill>
                  <a:srgbClr val="000000"/>
                </a:solidFill>
                <a:effectLst/>
                <a:latin typeface="+mn-lt"/>
                <a:ea typeface="+mn-ea"/>
                <a:cs typeface="+mn-cs"/>
              </a:rPr>
              <a:t>siguientes</a:t>
            </a:r>
            <a:r>
              <a:rPr lang="en-US" sz="2100" kern="1200" cap="none" dirty="0">
                <a:solidFill>
                  <a:srgbClr val="000000"/>
                </a:solidFill>
                <a:effectLst/>
                <a:latin typeface="+mn-lt"/>
                <a:ea typeface="+mn-ea"/>
                <a:cs typeface="+mn-cs"/>
              </a:rPr>
              <a:t>:</a:t>
            </a:r>
          </a:p>
        </p:txBody>
      </p:sp>
      <p:pic>
        <p:nvPicPr>
          <p:cNvPr id="1026" name="Picture 2" descr="tr24_1">
            <a:extLst>
              <a:ext uri="{FF2B5EF4-FFF2-40B4-BE49-F238E27FC236}">
                <a16:creationId xmlns:a16="http://schemas.microsoft.com/office/drawing/2014/main" id="{3FD93DE1-5B11-405C-9CB8-4AB4AC9787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1818" y="982131"/>
            <a:ext cx="4943166" cy="4893735"/>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42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727BA-F538-44D5-8F57-6EF44E03D3D1}"/>
              </a:ext>
            </a:extLst>
          </p:cNvPr>
          <p:cNvSpPr>
            <a:spLocks noGrp="1"/>
          </p:cNvSpPr>
          <p:nvPr>
            <p:ph type="title"/>
          </p:nvPr>
        </p:nvSpPr>
        <p:spPr/>
        <p:txBody>
          <a:bodyPr/>
          <a:lstStyle/>
          <a:p>
            <a:r>
              <a:rPr lang="en-US" dirty="0">
                <a:solidFill>
                  <a:srgbClr val="262626"/>
                </a:solidFill>
              </a:rPr>
              <a:t>Niveles de madurez</a:t>
            </a:r>
            <a:endParaRPr lang="es-CL" dirty="0"/>
          </a:p>
        </p:txBody>
      </p:sp>
      <p:sp>
        <p:nvSpPr>
          <p:cNvPr id="3" name="Marcador de contenido 2">
            <a:extLst>
              <a:ext uri="{FF2B5EF4-FFF2-40B4-BE49-F238E27FC236}">
                <a16:creationId xmlns:a16="http://schemas.microsoft.com/office/drawing/2014/main" id="{18D1B179-A7FC-43ED-B1CB-D7BD9505427B}"/>
              </a:ext>
            </a:extLst>
          </p:cNvPr>
          <p:cNvSpPr>
            <a:spLocks noGrp="1"/>
          </p:cNvSpPr>
          <p:nvPr>
            <p:ph idx="1"/>
          </p:nvPr>
        </p:nvSpPr>
        <p:spPr/>
        <p:txBody>
          <a:bodyPr/>
          <a:lstStyle/>
          <a:p>
            <a:r>
              <a:rPr lang="es-ES" dirty="0"/>
              <a:t>Así es como el modelo CMM mide el progreso conforme avanza, en niveles de madurez. Cada nivel tiene un cierto número de áreas de proceso importantes que deben lograrse. Su logro se detecta mediante la satisfacción (o no) de varias metas claras y cuantificables.</a:t>
            </a:r>
          </a:p>
          <a:p>
            <a:endParaRPr lang="es-CL" dirty="0"/>
          </a:p>
        </p:txBody>
      </p:sp>
    </p:spTree>
    <p:extLst>
      <p:ext uri="{BB962C8B-B14F-4D97-AF65-F5344CB8AC3E}">
        <p14:creationId xmlns:p14="http://schemas.microsoft.com/office/powerpoint/2010/main" val="1927957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77</TotalTime>
  <Words>1411</Words>
  <Application>Microsoft Office PowerPoint</Application>
  <PresentationFormat>Panorámica</PresentationFormat>
  <Paragraphs>86</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Garamond</vt:lpstr>
      <vt:lpstr>Orgánico</vt:lpstr>
      <vt:lpstr>CMM</vt:lpstr>
      <vt:lpstr>Introducción</vt:lpstr>
      <vt:lpstr>¿Qué es el CMM?</vt:lpstr>
      <vt:lpstr>A grandes rasgos</vt:lpstr>
      <vt:lpstr>Criterios de madurez de proceso</vt:lpstr>
      <vt:lpstr>Criterios de madurez de proceso</vt:lpstr>
      <vt:lpstr>Criterios de madurez de proceso</vt:lpstr>
      <vt:lpstr>Niveles de madurez</vt:lpstr>
      <vt:lpstr>Niveles de madurez</vt:lpstr>
      <vt:lpstr>Los cinco niveles de madurez</vt:lpstr>
      <vt:lpstr>KPA</vt:lpstr>
      <vt:lpstr>Características KPA</vt:lpstr>
      <vt:lpstr>Nivel 1. Nivel Inicial</vt:lpstr>
      <vt:lpstr>Nivel 2. Nivel Repetible</vt:lpstr>
      <vt:lpstr>KPAs del Nivel 2 </vt:lpstr>
      <vt:lpstr>Nivel 3. El proceso definido</vt:lpstr>
      <vt:lpstr>KPAs del Nivel 3</vt:lpstr>
      <vt:lpstr>Nivel 4 . El proceso gestionado.</vt:lpstr>
      <vt:lpstr>KPAs del Nivel 4</vt:lpstr>
      <vt:lpstr>Nivel 5. El mejoramiento permanente</vt:lpstr>
      <vt:lpstr>KPAs del Nivel 5</vt:lpstr>
      <vt:lpstr>Presentación de PowerPoint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CMM</dc:title>
  <dc:creator>Norton john Irarrázabal Callejas</dc:creator>
  <cp:lastModifiedBy>Norton john Irarrázabal Callejas</cp:lastModifiedBy>
  <cp:revision>4</cp:revision>
  <dcterms:created xsi:type="dcterms:W3CDTF">2018-11-19T01:21:55Z</dcterms:created>
  <dcterms:modified xsi:type="dcterms:W3CDTF">2018-11-19T02:42:49Z</dcterms:modified>
</cp:coreProperties>
</file>