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72" r:id="rId5"/>
    <p:sldId id="273" r:id="rId6"/>
    <p:sldId id="274" r:id="rId7"/>
    <p:sldId id="275" r:id="rId8"/>
    <p:sldId id="258" r:id="rId9"/>
    <p:sldId id="267" r:id="rId10"/>
    <p:sldId id="269" r:id="rId11"/>
    <p:sldId id="270" r:id="rId12"/>
    <p:sldId id="271" r:id="rId13"/>
    <p:sldId id="291" r:id="rId14"/>
    <p:sldId id="279" r:id="rId15"/>
    <p:sldId id="281" r:id="rId16"/>
    <p:sldId id="280" r:id="rId17"/>
    <p:sldId id="282" r:id="rId18"/>
    <p:sldId id="283" r:id="rId19"/>
    <p:sldId id="284" r:id="rId20"/>
    <p:sldId id="285" r:id="rId21"/>
    <p:sldId id="287" r:id="rId22"/>
    <p:sldId id="288" r:id="rId23"/>
    <p:sldId id="289" r:id="rId24"/>
    <p:sldId id="290" r:id="rId25"/>
    <p:sldId id="300" r:id="rId26"/>
    <p:sldId id="292" r:id="rId27"/>
    <p:sldId id="295" r:id="rId28"/>
    <p:sldId id="293" r:id="rId29"/>
    <p:sldId id="294" r:id="rId30"/>
    <p:sldId id="297" r:id="rId31"/>
    <p:sldId id="296" r:id="rId32"/>
    <p:sldId id="276" r:id="rId33"/>
    <p:sldId id="277" r:id="rId34"/>
    <p:sldId id="278" r:id="rId35"/>
    <p:sldId id="259" r:id="rId36"/>
    <p:sldId id="260" r:id="rId37"/>
    <p:sldId id="261" r:id="rId38"/>
    <p:sldId id="262" r:id="rId39"/>
    <p:sldId id="263" r:id="rId40"/>
    <p:sldId id="264" r:id="rId41"/>
    <p:sldId id="29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ortada" id="{A62AEB1B-DB1A-4360-A695-0650DB074D1B}">
          <p14:sldIdLst>
            <p14:sldId id="256"/>
          </p14:sldIdLst>
        </p14:section>
        <p14:section name="Análisis" id="{D345AE0C-99DD-4A14-B4C3-F7E97EBF3645}">
          <p14:sldIdLst>
            <p14:sldId id="257"/>
            <p14:sldId id="265"/>
            <p14:sldId id="272"/>
            <p14:sldId id="273"/>
            <p14:sldId id="274"/>
            <p14:sldId id="275"/>
          </p14:sldIdLst>
        </p14:section>
        <p14:section name="Diseño" id="{C0AF64CD-9881-4E54-9989-A31D9EE20F47}">
          <p14:sldIdLst>
            <p14:sldId id="258"/>
            <p14:sldId id="267"/>
            <p14:sldId id="269"/>
            <p14:sldId id="270"/>
            <p14:sldId id="271"/>
          </p14:sldIdLst>
        </p14:section>
        <p14:section name="Orientacion objeto" id="{84112579-4E2C-45FD-96C3-99E703FBD754}">
          <p14:sldIdLst>
            <p14:sldId id="291"/>
            <p14:sldId id="279"/>
            <p14:sldId id="281"/>
            <p14:sldId id="280"/>
            <p14:sldId id="282"/>
            <p14:sldId id="283"/>
            <p14:sldId id="284"/>
            <p14:sldId id="285"/>
            <p14:sldId id="287"/>
            <p14:sldId id="288"/>
            <p14:sldId id="289"/>
            <p14:sldId id="290"/>
            <p14:sldId id="300"/>
          </p14:sldIdLst>
        </p14:section>
        <p14:section name="Cohesion" id="{190FFDFB-FB5F-482B-83D3-93B024EA8ED1}">
          <p14:sldIdLst>
            <p14:sldId id="292"/>
          </p14:sldIdLst>
        </p14:section>
        <p14:section name="Acoplamiento" id="{BD741C63-0485-444E-B814-51C11317E457}">
          <p14:sldIdLst>
            <p14:sldId id="295"/>
          </p14:sldIdLst>
        </p14:section>
        <p14:section name="Modularidad" id="{F917C9CD-285B-4085-812D-EB5D45A85B1D}">
          <p14:sldIdLst>
            <p14:sldId id="293"/>
            <p14:sldId id="294"/>
          </p14:sldIdLst>
        </p14:section>
        <p14:section name="Descomponabilidad" id="{B6CBD8F7-C044-448C-AA1E-8D984751BAE8}">
          <p14:sldIdLst>
            <p14:sldId id="297"/>
          </p14:sldIdLst>
        </p14:section>
        <p14:section name="Componabilidad" id="{A37DD2B5-0B8A-43FC-A245-0C83EA4488E4}">
          <p14:sldIdLst>
            <p14:sldId id="296"/>
          </p14:sldIdLst>
        </p14:section>
        <p14:section name="Patrones de diseño" id="{A037A80B-5C42-4A0C-860D-25513652B35A}">
          <p14:sldIdLst>
            <p14:sldId id="276"/>
            <p14:sldId id="277"/>
            <p14:sldId id="278"/>
          </p14:sldIdLst>
        </p14:section>
        <p14:section name="Abstracción" id="{5EE21663-C6F4-40E8-AF85-36B3F18900C6}">
          <p14:sldIdLst>
            <p14:sldId id="259"/>
            <p14:sldId id="260"/>
            <p14:sldId id="261"/>
          </p14:sldIdLst>
        </p14:section>
        <p14:section name="Arquitectura" id="{8F3F538F-1687-49F3-8B11-14BDF11F71AF}">
          <p14:sldIdLst>
            <p14:sldId id="262"/>
            <p14:sldId id="263"/>
            <p14:sldId id="264"/>
          </p14:sldIdLst>
        </p14:section>
        <p14:section name="Bibliografia" id="{3434CF71-1D53-4BA1-B0F9-0076922C118F}">
          <p14:sldIdLst>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60"/>
  </p:normalViewPr>
  <p:slideViewPr>
    <p:cSldViewPr snapToGrid="0">
      <p:cViewPr varScale="1">
        <p:scale>
          <a:sx n="87" d="100"/>
          <a:sy n="87" d="100"/>
        </p:scale>
        <p:origin x="45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4E69A1E-99C1-4A75-B9A4-1D6BD133EA48}" type="datetimeFigureOut">
              <a:rPr lang="es-MX" smtClean="0"/>
              <a:t>21/04/2019</a:t>
            </a:fld>
            <a:endParaRPr lang="es-MX"/>
          </a:p>
        </p:txBody>
      </p:sp>
      <p:sp>
        <p:nvSpPr>
          <p:cNvPr id="5" name="Footer Placeholder 4"/>
          <p:cNvSpPr>
            <a:spLocks noGrp="1"/>
          </p:cNvSpPr>
          <p:nvPr>
            <p:ph type="ftr" sz="quarter" idx="11"/>
          </p:nvPr>
        </p:nvSpPr>
        <p:spPr>
          <a:xfrm>
            <a:off x="2692397" y="5037663"/>
            <a:ext cx="5214635" cy="279400"/>
          </a:xfrm>
        </p:spPr>
        <p:txBody>
          <a:bodyPr/>
          <a:lstStyle/>
          <a:p>
            <a:endParaRPr lang="es-MX"/>
          </a:p>
        </p:txBody>
      </p:sp>
      <p:sp>
        <p:nvSpPr>
          <p:cNvPr id="6" name="Slide Number Placeholder 5"/>
          <p:cNvSpPr>
            <a:spLocks noGrp="1"/>
          </p:cNvSpPr>
          <p:nvPr>
            <p:ph type="sldNum" sz="quarter" idx="12"/>
          </p:nvPr>
        </p:nvSpPr>
        <p:spPr>
          <a:xfrm>
            <a:off x="8956900" y="5037663"/>
            <a:ext cx="551167" cy="279400"/>
          </a:xfrm>
        </p:spPr>
        <p:txBody>
          <a:bodyPr/>
          <a:lstStyle/>
          <a:p>
            <a:fld id="{A64C0230-B22C-41CF-9A95-3EF0A98D8A9B}" type="slidenum">
              <a:rPr lang="es-MX" smtClean="0"/>
              <a:t>‹Nº›</a:t>
            </a:fld>
            <a:endParaRPr lang="es-MX"/>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080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4E69A1E-99C1-4A75-B9A4-1D6BD133EA48}" type="datetimeFigureOut">
              <a:rPr lang="es-MX" smtClean="0"/>
              <a:t>21/04/2019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64C0230-B22C-41CF-9A95-3EF0A98D8A9B}" type="slidenum">
              <a:rPr lang="es-MX" smtClean="0"/>
              <a:t>‹Nº›</a:t>
            </a:fld>
            <a:endParaRPr lang="es-MX"/>
          </a:p>
        </p:txBody>
      </p:sp>
    </p:spTree>
    <p:extLst>
      <p:ext uri="{BB962C8B-B14F-4D97-AF65-F5344CB8AC3E}">
        <p14:creationId xmlns:p14="http://schemas.microsoft.com/office/powerpoint/2010/main" val="399152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4E69A1E-99C1-4A75-B9A4-1D6BD133EA48}" type="datetimeFigureOut">
              <a:rPr lang="es-MX" smtClean="0"/>
              <a:t>21/04/2019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64C0230-B22C-41CF-9A95-3EF0A98D8A9B}" type="slidenum">
              <a:rPr lang="es-MX" smtClean="0"/>
              <a:t>‹Nº›</a:t>
            </a:fld>
            <a:endParaRPr lang="es-MX"/>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6617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4E69A1E-99C1-4A75-B9A4-1D6BD133EA48}" type="datetimeFigureOut">
              <a:rPr lang="es-MX" smtClean="0"/>
              <a:t>21/04/2019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64C0230-B22C-41CF-9A95-3EF0A98D8A9B}" type="slidenum">
              <a:rPr lang="es-MX" smtClean="0"/>
              <a:t>‹Nº›</a:t>
            </a:fld>
            <a:endParaRPr lang="es-MX"/>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4878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4E69A1E-99C1-4A75-B9A4-1D6BD133EA48}" type="datetimeFigureOut">
              <a:rPr lang="es-MX" smtClean="0"/>
              <a:t>21/04/2019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64C0230-B22C-41CF-9A95-3EF0A98D8A9B}" type="slidenum">
              <a:rPr lang="es-MX" smtClean="0"/>
              <a:t>‹Nº›</a:t>
            </a:fld>
            <a:endParaRPr lang="es-MX"/>
          </a:p>
        </p:txBody>
      </p:sp>
    </p:spTree>
    <p:extLst>
      <p:ext uri="{BB962C8B-B14F-4D97-AF65-F5344CB8AC3E}">
        <p14:creationId xmlns:p14="http://schemas.microsoft.com/office/powerpoint/2010/main" val="1783473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4E69A1E-99C1-4A75-B9A4-1D6BD133EA48}" type="datetimeFigureOut">
              <a:rPr lang="es-MX" smtClean="0"/>
              <a:t>21/04/2019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64C0230-B22C-41CF-9A95-3EF0A98D8A9B}" type="slidenum">
              <a:rPr lang="es-MX" smtClean="0"/>
              <a:t>‹Nº›</a:t>
            </a:fld>
            <a:endParaRPr lang="es-MX"/>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0134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4E69A1E-99C1-4A75-B9A4-1D6BD133EA48}" type="datetimeFigureOut">
              <a:rPr lang="es-MX" smtClean="0"/>
              <a:t>21/04/2019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64C0230-B22C-41CF-9A95-3EF0A98D8A9B}" type="slidenum">
              <a:rPr lang="es-MX" smtClean="0"/>
              <a:t>‹Nº›</a:t>
            </a:fld>
            <a:endParaRPr lang="es-MX"/>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937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4E69A1E-99C1-4A75-B9A4-1D6BD133EA48}" type="datetimeFigureOut">
              <a:rPr lang="es-MX" smtClean="0"/>
              <a:t>21/04/2019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64C0230-B22C-41CF-9A95-3EF0A98D8A9B}"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104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4E69A1E-99C1-4A75-B9A4-1D6BD133EA48}" type="datetimeFigureOut">
              <a:rPr lang="es-MX" smtClean="0"/>
              <a:t>21/04/2019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64C0230-B22C-41CF-9A95-3EF0A98D8A9B}" type="slidenum">
              <a:rPr lang="es-MX" smtClean="0"/>
              <a:t>‹Nº›</a:t>
            </a:fld>
            <a:endParaRPr lang="es-MX"/>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246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4E69A1E-99C1-4A75-B9A4-1D6BD133EA48}" type="datetimeFigureOut">
              <a:rPr lang="es-MX" smtClean="0"/>
              <a:t>21/04/2019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64C0230-B22C-41CF-9A95-3EF0A98D8A9B}" type="slidenum">
              <a:rPr lang="es-MX" smtClean="0"/>
              <a:t>‹Nº›</a:t>
            </a:fld>
            <a:endParaRPr lang="es-MX"/>
          </a:p>
        </p:txBody>
      </p:sp>
    </p:spTree>
    <p:extLst>
      <p:ext uri="{BB962C8B-B14F-4D97-AF65-F5344CB8AC3E}">
        <p14:creationId xmlns:p14="http://schemas.microsoft.com/office/powerpoint/2010/main" val="1108668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4E69A1E-99C1-4A75-B9A4-1D6BD133EA48}" type="datetimeFigureOut">
              <a:rPr lang="es-MX" smtClean="0"/>
              <a:t>21/04/2019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64C0230-B22C-41CF-9A95-3EF0A98D8A9B}" type="slidenum">
              <a:rPr lang="es-MX" smtClean="0"/>
              <a:t>‹Nº›</a:t>
            </a:fld>
            <a:endParaRPr lang="es-MX"/>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029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4E69A1E-99C1-4A75-B9A4-1D6BD133EA48}" type="datetimeFigureOut">
              <a:rPr lang="es-MX" smtClean="0"/>
              <a:t>21/04/2019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64C0230-B22C-41CF-9A95-3EF0A98D8A9B}" type="slidenum">
              <a:rPr lang="es-MX" smtClean="0"/>
              <a:t>‹Nº›</a:t>
            </a:fld>
            <a:endParaRPr lang="es-MX"/>
          </a:p>
        </p:txBody>
      </p:sp>
    </p:spTree>
    <p:extLst>
      <p:ext uri="{BB962C8B-B14F-4D97-AF65-F5344CB8AC3E}">
        <p14:creationId xmlns:p14="http://schemas.microsoft.com/office/powerpoint/2010/main" val="2766746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4E69A1E-99C1-4A75-B9A4-1D6BD133EA48}" type="datetimeFigureOut">
              <a:rPr lang="es-MX" smtClean="0"/>
              <a:t>21/04/2019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64C0230-B22C-41CF-9A95-3EF0A98D8A9B}" type="slidenum">
              <a:rPr lang="es-MX" smtClean="0"/>
              <a:t>‹Nº›</a:t>
            </a:fld>
            <a:endParaRPr lang="es-MX"/>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067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4E69A1E-99C1-4A75-B9A4-1D6BD133EA48}" type="datetimeFigureOut">
              <a:rPr lang="es-MX" smtClean="0"/>
              <a:t>21/04/2019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64C0230-B22C-41CF-9A95-3EF0A98D8A9B}" type="slidenum">
              <a:rPr lang="es-MX" smtClean="0"/>
              <a:t>‹Nº›</a:t>
            </a:fld>
            <a:endParaRPr lang="es-MX"/>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28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69A1E-99C1-4A75-B9A4-1D6BD133EA48}" type="datetimeFigureOut">
              <a:rPr lang="es-MX" smtClean="0"/>
              <a:t>21/04/2019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64C0230-B22C-41CF-9A95-3EF0A98D8A9B}" type="slidenum">
              <a:rPr lang="es-MX" smtClean="0"/>
              <a:t>‹Nº›</a:t>
            </a:fld>
            <a:endParaRPr lang="es-MX"/>
          </a:p>
        </p:txBody>
      </p:sp>
    </p:spTree>
    <p:extLst>
      <p:ext uri="{BB962C8B-B14F-4D97-AF65-F5344CB8AC3E}">
        <p14:creationId xmlns:p14="http://schemas.microsoft.com/office/powerpoint/2010/main" val="2946938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4E69A1E-99C1-4A75-B9A4-1D6BD133EA48}" type="datetimeFigureOut">
              <a:rPr lang="es-MX" smtClean="0"/>
              <a:t>21/04/2019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64C0230-B22C-41CF-9A95-3EF0A98D8A9B}" type="slidenum">
              <a:rPr lang="es-MX" smtClean="0"/>
              <a:t>‹Nº›</a:t>
            </a:fld>
            <a:endParaRPr lang="es-MX"/>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503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4E69A1E-99C1-4A75-B9A4-1D6BD133EA48}" type="datetimeFigureOut">
              <a:rPr lang="es-MX" smtClean="0"/>
              <a:t>21/04/2019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64C0230-B22C-41CF-9A95-3EF0A98D8A9B}" type="slidenum">
              <a:rPr lang="es-MX" smtClean="0"/>
              <a:t>‹Nº›</a:t>
            </a:fld>
            <a:endParaRPr lang="es-MX"/>
          </a:p>
        </p:txBody>
      </p:sp>
    </p:spTree>
    <p:extLst>
      <p:ext uri="{BB962C8B-B14F-4D97-AF65-F5344CB8AC3E}">
        <p14:creationId xmlns:p14="http://schemas.microsoft.com/office/powerpoint/2010/main" val="305847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E69A1E-99C1-4A75-B9A4-1D6BD133EA48}" type="datetimeFigureOut">
              <a:rPr lang="es-MX" smtClean="0"/>
              <a:t>21/04/2019</a:t>
            </a:fld>
            <a:endParaRPr lang="es-MX"/>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4C0230-B22C-41CF-9A95-3EF0A98D8A9B}" type="slidenum">
              <a:rPr lang="es-MX" smtClean="0"/>
              <a:t>‹Nº›</a:t>
            </a:fld>
            <a:endParaRPr lang="es-MX"/>
          </a:p>
        </p:txBody>
      </p:sp>
    </p:spTree>
    <p:extLst>
      <p:ext uri="{BB962C8B-B14F-4D97-AF65-F5344CB8AC3E}">
        <p14:creationId xmlns:p14="http://schemas.microsoft.com/office/powerpoint/2010/main" val="2418887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BFC9B-85E2-444B-AB72-6B4CCF9EFEE9}"/>
              </a:ext>
            </a:extLst>
          </p:cNvPr>
          <p:cNvSpPr>
            <a:spLocks noGrp="1"/>
          </p:cNvSpPr>
          <p:nvPr>
            <p:ph type="ctrTitle"/>
          </p:nvPr>
        </p:nvSpPr>
        <p:spPr>
          <a:xfrm>
            <a:off x="2692398" y="1841499"/>
            <a:ext cx="6815669" cy="967156"/>
          </a:xfrm>
        </p:spPr>
        <p:txBody>
          <a:bodyPr/>
          <a:lstStyle/>
          <a:p>
            <a:r>
              <a:rPr lang="es-ES" dirty="0"/>
              <a:t>Software I</a:t>
            </a:r>
            <a:endParaRPr lang="es-MX" dirty="0"/>
          </a:p>
        </p:txBody>
      </p:sp>
      <p:sp>
        <p:nvSpPr>
          <p:cNvPr id="3" name="Subtítulo 2">
            <a:extLst>
              <a:ext uri="{FF2B5EF4-FFF2-40B4-BE49-F238E27FC236}">
                <a16:creationId xmlns:a16="http://schemas.microsoft.com/office/drawing/2014/main" id="{2E0B097E-F936-4E47-BE90-F1BFC5CF46B5}"/>
              </a:ext>
            </a:extLst>
          </p:cNvPr>
          <p:cNvSpPr>
            <a:spLocks noGrp="1"/>
          </p:cNvSpPr>
          <p:nvPr>
            <p:ph type="subTitle" idx="1"/>
          </p:nvPr>
        </p:nvSpPr>
        <p:spPr>
          <a:xfrm>
            <a:off x="2692398" y="2794976"/>
            <a:ext cx="6815669" cy="580292"/>
          </a:xfrm>
        </p:spPr>
        <p:txBody>
          <a:bodyPr>
            <a:normAutofit/>
          </a:bodyPr>
          <a:lstStyle/>
          <a:p>
            <a:r>
              <a:rPr lang="es-ES" sz="1800"/>
              <a:t>Tarea 4: </a:t>
            </a:r>
            <a:r>
              <a:rPr lang="es-ES" sz="1800" dirty="0"/>
              <a:t>“Tópicos”.</a:t>
            </a:r>
          </a:p>
          <a:p>
            <a:endParaRPr lang="es-ES" dirty="0"/>
          </a:p>
          <a:p>
            <a:endParaRPr lang="es-MX" dirty="0"/>
          </a:p>
        </p:txBody>
      </p:sp>
      <p:sp>
        <p:nvSpPr>
          <p:cNvPr id="4" name="Subtítulo 2">
            <a:extLst>
              <a:ext uri="{FF2B5EF4-FFF2-40B4-BE49-F238E27FC236}">
                <a16:creationId xmlns:a16="http://schemas.microsoft.com/office/drawing/2014/main" id="{C7FDEE55-21D2-4738-92C7-AFD277DD9FEA}"/>
              </a:ext>
            </a:extLst>
          </p:cNvPr>
          <p:cNvSpPr txBox="1">
            <a:spLocks/>
          </p:cNvSpPr>
          <p:nvPr/>
        </p:nvSpPr>
        <p:spPr>
          <a:xfrm>
            <a:off x="2844798" y="3941882"/>
            <a:ext cx="6815669" cy="1320802"/>
          </a:xfrm>
          <a:prstGeom prst="rect">
            <a:avLst/>
          </a:prstGeom>
        </p:spPr>
        <p:txBody>
          <a:bodyPr vert="horz" lIns="91440" tIns="45720" rIns="91440" bIns="45720" rtlCol="0" anchor="t">
            <a:normAutofit fontScale="85000" lnSpcReduction="20000"/>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endParaRPr lang="es-ES" sz="1800"/>
          </a:p>
          <a:p>
            <a:r>
              <a:rPr lang="es-ES" sz="1800"/>
              <a:t>Fecha: 23 abril 2019</a:t>
            </a:r>
          </a:p>
          <a:p>
            <a:r>
              <a:rPr lang="es-ES" sz="1800"/>
              <a:t>Alumno: Norton Irarrázabal</a:t>
            </a:r>
          </a:p>
          <a:p>
            <a:r>
              <a:rPr lang="es-ES" sz="1800"/>
              <a:t>Profesor: Guillermo Leyton</a:t>
            </a:r>
          </a:p>
          <a:p>
            <a:endParaRPr lang="es-ES"/>
          </a:p>
          <a:p>
            <a:endParaRPr lang="es-MX" dirty="0"/>
          </a:p>
        </p:txBody>
      </p:sp>
    </p:spTree>
    <p:extLst>
      <p:ext uri="{BB962C8B-B14F-4D97-AF65-F5344CB8AC3E}">
        <p14:creationId xmlns:p14="http://schemas.microsoft.com/office/powerpoint/2010/main" val="123384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A2A014-D944-44F6-A1BE-FF8B84EF8F97}"/>
              </a:ext>
            </a:extLst>
          </p:cNvPr>
          <p:cNvSpPr>
            <a:spLocks noGrp="1"/>
          </p:cNvSpPr>
          <p:nvPr>
            <p:ph type="title"/>
          </p:nvPr>
        </p:nvSpPr>
        <p:spPr/>
        <p:txBody>
          <a:bodyPr/>
          <a:lstStyle/>
          <a:p>
            <a:r>
              <a:rPr lang="es-ES" dirty="0"/>
              <a:t>Diseño de software</a:t>
            </a:r>
            <a:endParaRPr lang="es-MX" dirty="0"/>
          </a:p>
        </p:txBody>
      </p:sp>
      <p:sp>
        <p:nvSpPr>
          <p:cNvPr id="3" name="Marcador de contenido 2">
            <a:extLst>
              <a:ext uri="{FF2B5EF4-FFF2-40B4-BE49-F238E27FC236}">
                <a16:creationId xmlns:a16="http://schemas.microsoft.com/office/drawing/2014/main" id="{DC460894-BCD8-4166-99F0-D1286721F648}"/>
              </a:ext>
            </a:extLst>
          </p:cNvPr>
          <p:cNvSpPr>
            <a:spLocks noGrp="1"/>
          </p:cNvSpPr>
          <p:nvPr>
            <p:ph idx="1"/>
          </p:nvPr>
        </p:nvSpPr>
        <p:spPr/>
        <p:txBody>
          <a:bodyPr>
            <a:normAutofit/>
          </a:bodyPr>
          <a:lstStyle/>
          <a:p>
            <a:r>
              <a:rPr lang="es-ES" b="1" dirty="0"/>
              <a:t>El diseño en el nivel de componente </a:t>
            </a:r>
            <a:r>
              <a:rPr lang="es-ES" dirty="0"/>
              <a:t>transforma los elementos estructurales de la arquitectura del software en una descripción de sus componentes en cuanto a procedimiento.</a:t>
            </a:r>
          </a:p>
          <a:p>
            <a:r>
              <a:rPr lang="es-ES" b="1" dirty="0"/>
              <a:t>El diseño de la interfaz </a:t>
            </a:r>
            <a:r>
              <a:rPr lang="es-ES" dirty="0"/>
              <a:t>describe la forma en la que el software se comunica con los sistemas que interactúan con él y con los humanos que lo utilizan. Una interfaz implica un flujo de información (por ejemplo, datos o control) y un tipo específico de comportamiento.</a:t>
            </a:r>
          </a:p>
          <a:p>
            <a:endParaRPr lang="es-ES" dirty="0"/>
          </a:p>
          <a:p>
            <a:endParaRPr lang="es-MX" dirty="0"/>
          </a:p>
        </p:txBody>
      </p:sp>
    </p:spTree>
    <p:extLst>
      <p:ext uri="{BB962C8B-B14F-4D97-AF65-F5344CB8AC3E}">
        <p14:creationId xmlns:p14="http://schemas.microsoft.com/office/powerpoint/2010/main" val="162420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73D36C-94D2-467A-8932-66AEFF4E2D4A}"/>
              </a:ext>
            </a:extLst>
          </p:cNvPr>
          <p:cNvSpPr>
            <a:spLocks noGrp="1"/>
          </p:cNvSpPr>
          <p:nvPr>
            <p:ph type="title"/>
          </p:nvPr>
        </p:nvSpPr>
        <p:spPr/>
        <p:txBody>
          <a:bodyPr/>
          <a:lstStyle/>
          <a:p>
            <a:r>
              <a:rPr lang="es-ES" dirty="0"/>
              <a:t>El proceso de diseño</a:t>
            </a:r>
            <a:endParaRPr lang="es-MX" dirty="0"/>
          </a:p>
        </p:txBody>
      </p:sp>
      <p:sp>
        <p:nvSpPr>
          <p:cNvPr id="3" name="Marcador de contenido 2">
            <a:extLst>
              <a:ext uri="{FF2B5EF4-FFF2-40B4-BE49-F238E27FC236}">
                <a16:creationId xmlns:a16="http://schemas.microsoft.com/office/drawing/2014/main" id="{5AC30262-3C9D-404A-BC00-A7F81520553A}"/>
              </a:ext>
            </a:extLst>
          </p:cNvPr>
          <p:cNvSpPr>
            <a:spLocks noGrp="1"/>
          </p:cNvSpPr>
          <p:nvPr>
            <p:ph idx="1"/>
          </p:nvPr>
        </p:nvSpPr>
        <p:spPr/>
        <p:txBody>
          <a:bodyPr>
            <a:normAutofit/>
          </a:bodyPr>
          <a:lstStyle/>
          <a:p>
            <a:r>
              <a:rPr lang="es-ES" dirty="0"/>
              <a:t>El diseño de software es un proceso iterativo por medio del cual se traducen los requerimientos en un “plano” para construir el software. Al principio, el diseño se representa en un nivel alto de abstracción, en el que se </a:t>
            </a:r>
            <a:r>
              <a:rPr lang="es-ES" dirty="0">
                <a:solidFill>
                  <a:schemeClr val="tx1"/>
                </a:solidFill>
              </a:rPr>
              <a:t>rastrea</a:t>
            </a:r>
            <a:r>
              <a:rPr lang="es-ES" dirty="0"/>
              <a:t> directamente el objetivo específico del sistema y los requerimientos más detallados de datos, funcionamiento y comportamiento. </a:t>
            </a:r>
          </a:p>
          <a:p>
            <a:r>
              <a:rPr lang="es-ES" dirty="0"/>
              <a:t>A medida que tienen lugar las iteraciones del diseño, las mejoras posteriores conducen a niveles menores de abstracción. </a:t>
            </a:r>
            <a:endParaRPr lang="es-MX" dirty="0"/>
          </a:p>
        </p:txBody>
      </p:sp>
    </p:spTree>
    <p:extLst>
      <p:ext uri="{BB962C8B-B14F-4D97-AF65-F5344CB8AC3E}">
        <p14:creationId xmlns:p14="http://schemas.microsoft.com/office/powerpoint/2010/main" val="4015318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34E3EC-E3F0-4E77-88BB-DA0B3608C235}"/>
              </a:ext>
            </a:extLst>
          </p:cNvPr>
          <p:cNvSpPr>
            <a:spLocks noGrp="1"/>
          </p:cNvSpPr>
          <p:nvPr>
            <p:ph type="title"/>
          </p:nvPr>
        </p:nvSpPr>
        <p:spPr/>
        <p:txBody>
          <a:bodyPr/>
          <a:lstStyle/>
          <a:p>
            <a:r>
              <a:rPr lang="es-ES" dirty="0"/>
              <a:t>Pasos del diseño</a:t>
            </a:r>
            <a:endParaRPr lang="es-MX" dirty="0"/>
          </a:p>
        </p:txBody>
      </p:sp>
      <p:sp>
        <p:nvSpPr>
          <p:cNvPr id="3" name="Marcador de contenido 2">
            <a:extLst>
              <a:ext uri="{FF2B5EF4-FFF2-40B4-BE49-F238E27FC236}">
                <a16:creationId xmlns:a16="http://schemas.microsoft.com/office/drawing/2014/main" id="{D9DC5B66-A45D-4112-8922-413313C2D89A}"/>
              </a:ext>
            </a:extLst>
          </p:cNvPr>
          <p:cNvSpPr>
            <a:spLocks noGrp="1"/>
          </p:cNvSpPr>
          <p:nvPr>
            <p:ph idx="1"/>
          </p:nvPr>
        </p:nvSpPr>
        <p:spPr/>
        <p:txBody>
          <a:bodyPr>
            <a:normAutofit/>
          </a:bodyPr>
          <a:lstStyle/>
          <a:p>
            <a:r>
              <a:rPr lang="es-ES" dirty="0"/>
              <a:t>En primer lugar, debe representarse la arquitectura del sistema o producto. Después se modelan las interfaces que conectan al software con los usuarios finales, con otros sistemas y dispositivos, y con sus propios componentes constitutivos. Por último, se diseñan los componentes del software que se utilizan para construir el sistema. Cada una de estas perspectivas representa una acción de diseño distinta, pero todas deben apegarse a un conjunto básico de conceptos de diseño que guíe el trabajo </a:t>
            </a:r>
            <a:r>
              <a:rPr lang="es-MX" dirty="0"/>
              <a:t>de producción de software.</a:t>
            </a:r>
          </a:p>
        </p:txBody>
      </p:sp>
    </p:spTree>
    <p:extLst>
      <p:ext uri="{BB962C8B-B14F-4D97-AF65-F5344CB8AC3E}">
        <p14:creationId xmlns:p14="http://schemas.microsoft.com/office/powerpoint/2010/main" val="1236105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AC8F6F-EA26-47C0-AA01-4BF9D4FAC301}"/>
              </a:ext>
            </a:extLst>
          </p:cNvPr>
          <p:cNvSpPr>
            <a:spLocks noGrp="1"/>
          </p:cNvSpPr>
          <p:nvPr>
            <p:ph type="title"/>
          </p:nvPr>
        </p:nvSpPr>
        <p:spPr/>
        <p:txBody>
          <a:bodyPr/>
          <a:lstStyle/>
          <a:p>
            <a:r>
              <a:rPr lang="es-ES" dirty="0"/>
              <a:t>Orientación a objetos</a:t>
            </a:r>
            <a:endParaRPr lang="es-MX" dirty="0"/>
          </a:p>
        </p:txBody>
      </p:sp>
      <p:sp>
        <p:nvSpPr>
          <p:cNvPr id="3" name="Marcador de contenido 2">
            <a:extLst>
              <a:ext uri="{FF2B5EF4-FFF2-40B4-BE49-F238E27FC236}">
                <a16:creationId xmlns:a16="http://schemas.microsoft.com/office/drawing/2014/main" id="{89CBB5D7-28A1-4B9F-8DE5-268DFE04AAAE}"/>
              </a:ext>
            </a:extLst>
          </p:cNvPr>
          <p:cNvSpPr>
            <a:spLocks noGrp="1"/>
          </p:cNvSpPr>
          <p:nvPr>
            <p:ph idx="1"/>
          </p:nvPr>
        </p:nvSpPr>
        <p:spPr>
          <a:xfrm>
            <a:off x="1295401" y="2556932"/>
            <a:ext cx="9601196" cy="3615268"/>
          </a:xfrm>
        </p:spPr>
        <p:txBody>
          <a:bodyPr>
            <a:normAutofit fontScale="85000" lnSpcReduction="20000"/>
          </a:bodyPr>
          <a:lstStyle/>
          <a:p>
            <a:r>
              <a:rPr lang="es-ES" dirty="0"/>
              <a:t>Es un enfoque de la ingeniería de software que modela un sistema como un grupo de objetos que interactúan entre sí. </a:t>
            </a:r>
          </a:p>
          <a:p>
            <a:r>
              <a:rPr lang="es-ES" dirty="0"/>
              <a:t>Los objetos manipulan los datos de entrada para la obtención de datos de salida específicos, donde cada objeto ofrece una funcionalidad especial.</a:t>
            </a:r>
          </a:p>
          <a:p>
            <a:r>
              <a:rPr lang="es-ES" dirty="0"/>
              <a:t>Su uso induce a desarrolladores y programadores a pensar en términos de objetos, en vez de procedimientos, cuando planifican el código.</a:t>
            </a:r>
          </a:p>
          <a:p>
            <a:r>
              <a:rPr lang="es-ES" dirty="0"/>
              <a:t>Un objeto agrupa datos encapsulados y procedimientos para representar una entidad. </a:t>
            </a:r>
          </a:p>
          <a:p>
            <a:r>
              <a:rPr lang="es-ES" dirty="0"/>
              <a:t>Un programa orientado a objetos se caracteriza por la interacción de esos objetos.</a:t>
            </a:r>
          </a:p>
          <a:p>
            <a:r>
              <a:rPr lang="es-ES" b="1" dirty="0"/>
              <a:t>Diseño orientado a objetos</a:t>
            </a:r>
            <a:r>
              <a:rPr lang="es-ES" dirty="0"/>
              <a:t>: es la disciplina que define los objetos y sus interacciones para resolver un problema de negocio que fue identificado y documentado durante el análisis orientado a objetos.</a:t>
            </a:r>
          </a:p>
          <a:p>
            <a:endParaRPr lang="es-MX" dirty="0"/>
          </a:p>
        </p:txBody>
      </p:sp>
    </p:spTree>
    <p:extLst>
      <p:ext uri="{BB962C8B-B14F-4D97-AF65-F5344CB8AC3E}">
        <p14:creationId xmlns:p14="http://schemas.microsoft.com/office/powerpoint/2010/main" val="2643167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BBAAEF-28AE-4F58-9C0E-8C25A892C407}"/>
              </a:ext>
            </a:extLst>
          </p:cNvPr>
          <p:cNvSpPr>
            <a:spLocks noGrp="1"/>
          </p:cNvSpPr>
          <p:nvPr>
            <p:ph type="title"/>
          </p:nvPr>
        </p:nvSpPr>
        <p:spPr/>
        <p:txBody>
          <a:bodyPr/>
          <a:lstStyle/>
          <a:p>
            <a:r>
              <a:rPr lang="es-ES" dirty="0"/>
              <a:t>Conceptos de diseño orientado a objetos</a:t>
            </a:r>
            <a:endParaRPr lang="es-MX" dirty="0"/>
          </a:p>
        </p:txBody>
      </p:sp>
      <p:sp>
        <p:nvSpPr>
          <p:cNvPr id="3" name="Marcador de contenido 2">
            <a:extLst>
              <a:ext uri="{FF2B5EF4-FFF2-40B4-BE49-F238E27FC236}">
                <a16:creationId xmlns:a16="http://schemas.microsoft.com/office/drawing/2014/main" id="{0C58712E-D89C-4B08-B5D6-60A0ACEF2C02}"/>
              </a:ext>
            </a:extLst>
          </p:cNvPr>
          <p:cNvSpPr>
            <a:spLocks noGrp="1"/>
          </p:cNvSpPr>
          <p:nvPr>
            <p:ph idx="1"/>
          </p:nvPr>
        </p:nvSpPr>
        <p:spPr>
          <a:xfrm>
            <a:off x="1295401" y="2556931"/>
            <a:ext cx="9601196" cy="3716050"/>
          </a:xfrm>
        </p:spPr>
        <p:txBody>
          <a:bodyPr>
            <a:normAutofit/>
          </a:bodyPr>
          <a:lstStyle/>
          <a:p>
            <a:r>
              <a:rPr lang="es-ES" dirty="0"/>
              <a:t>Clases y objetos: Una clase es un concepto OO que encapsula los datos y abstracciones procedurales requeridos para describir el contenido y el comportamiento de alguna entidad del mundo real. Dicho de otra forma, una clase es una descripción generalizada de una colección de objetos similares. Por definición, los objetos son instancias de una clase específica y heredan sus atributos y las operaciones que están disponibles para manipular </a:t>
            </a:r>
            <a:r>
              <a:rPr lang="es-MX" dirty="0"/>
              <a:t>esos atributos.</a:t>
            </a:r>
          </a:p>
        </p:txBody>
      </p:sp>
    </p:spTree>
    <p:extLst>
      <p:ext uri="{BB962C8B-B14F-4D97-AF65-F5344CB8AC3E}">
        <p14:creationId xmlns:p14="http://schemas.microsoft.com/office/powerpoint/2010/main" val="1531145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D6A22-77BC-4911-A96E-2513A3360D7F}"/>
              </a:ext>
            </a:extLst>
          </p:cNvPr>
          <p:cNvSpPr>
            <a:spLocks noGrp="1"/>
          </p:cNvSpPr>
          <p:nvPr>
            <p:ph type="title"/>
          </p:nvPr>
        </p:nvSpPr>
        <p:spPr/>
        <p:txBody>
          <a:bodyPr/>
          <a:lstStyle/>
          <a:p>
            <a:r>
              <a:rPr lang="es-ES" dirty="0"/>
              <a:t>Ejemplo</a:t>
            </a:r>
            <a:endParaRPr lang="es-MX" dirty="0"/>
          </a:p>
        </p:txBody>
      </p:sp>
      <p:sp>
        <p:nvSpPr>
          <p:cNvPr id="3" name="Marcador de contenido 2">
            <a:extLst>
              <a:ext uri="{FF2B5EF4-FFF2-40B4-BE49-F238E27FC236}">
                <a16:creationId xmlns:a16="http://schemas.microsoft.com/office/drawing/2014/main" id="{4D42A66B-32A6-4CD1-8733-CE1573294D66}"/>
              </a:ext>
            </a:extLst>
          </p:cNvPr>
          <p:cNvSpPr>
            <a:spLocks noGrp="1"/>
          </p:cNvSpPr>
          <p:nvPr>
            <p:ph idx="1"/>
          </p:nvPr>
        </p:nvSpPr>
        <p:spPr/>
        <p:txBody>
          <a:bodyPr>
            <a:normAutofit/>
          </a:bodyPr>
          <a:lstStyle/>
          <a:p>
            <a:r>
              <a:rPr lang="es-ES" dirty="0"/>
              <a:t>La superclase </a:t>
            </a:r>
            <a:r>
              <a:rPr lang="es-ES" b="1" dirty="0" err="1"/>
              <a:t>VehículoDeMotor</a:t>
            </a:r>
            <a:r>
              <a:rPr lang="es-ES" b="1" dirty="0"/>
              <a:t> </a:t>
            </a:r>
            <a:r>
              <a:rPr lang="es-ES" dirty="0"/>
              <a:t>es una generalización de las clases </a:t>
            </a:r>
            <a:r>
              <a:rPr lang="es-ES" b="1" dirty="0"/>
              <a:t>Camión</a:t>
            </a:r>
            <a:r>
              <a:rPr lang="es-ES" dirty="0"/>
              <a:t>, </a:t>
            </a:r>
            <a:r>
              <a:rPr lang="es-ES" b="1" dirty="0"/>
              <a:t>SUV</a:t>
            </a:r>
            <a:r>
              <a:rPr lang="es-ES" dirty="0"/>
              <a:t>, </a:t>
            </a:r>
            <a:r>
              <a:rPr lang="es-ES" b="1" dirty="0"/>
              <a:t>Automóvil </a:t>
            </a:r>
            <a:r>
              <a:rPr lang="es-ES" dirty="0"/>
              <a:t>y </a:t>
            </a:r>
            <a:r>
              <a:rPr lang="es-ES" b="1" dirty="0"/>
              <a:t>Van</a:t>
            </a:r>
            <a:r>
              <a:rPr lang="es-ES" dirty="0"/>
              <a:t>. La subclase </a:t>
            </a:r>
            <a:r>
              <a:rPr lang="es-ES" b="1" dirty="0"/>
              <a:t>Automóvil </a:t>
            </a:r>
            <a:r>
              <a:rPr lang="es-ES" dirty="0"/>
              <a:t>hereda todos los atributos de </a:t>
            </a:r>
            <a:r>
              <a:rPr lang="es-ES" b="1" dirty="0" err="1"/>
              <a:t>VehículoDeMotor</a:t>
            </a:r>
            <a:r>
              <a:rPr lang="es-ES" dirty="0"/>
              <a:t>, pero además incorpora atributos adicionales que son específicos solamente de </a:t>
            </a:r>
            <a:r>
              <a:rPr lang="es-MX" dirty="0"/>
              <a:t>automóviles.</a:t>
            </a:r>
          </a:p>
          <a:p>
            <a:r>
              <a:rPr lang="es-ES" dirty="0"/>
              <a:t>Estas definiciones implican la existencia de una jerarquía de clase en la que los atributos y operaciones de la superclase se heredan por parte de la subclase, que puede agregar atributos </a:t>
            </a:r>
            <a:r>
              <a:rPr lang="es-MX" dirty="0"/>
              <a:t>y métodos “privados” adicionales.</a:t>
            </a:r>
          </a:p>
        </p:txBody>
      </p:sp>
    </p:spTree>
    <p:extLst>
      <p:ext uri="{BB962C8B-B14F-4D97-AF65-F5344CB8AC3E}">
        <p14:creationId xmlns:p14="http://schemas.microsoft.com/office/powerpoint/2010/main" val="3382452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D5500E-8EF4-443B-9806-C24B6329095F}"/>
              </a:ext>
            </a:extLst>
          </p:cNvPr>
          <p:cNvSpPr>
            <a:spLocks noGrp="1"/>
          </p:cNvSpPr>
          <p:nvPr>
            <p:ph type="title"/>
          </p:nvPr>
        </p:nvSpPr>
        <p:spPr/>
        <p:txBody>
          <a:bodyPr/>
          <a:lstStyle/>
          <a:p>
            <a:r>
              <a:rPr lang="es-ES" dirty="0"/>
              <a:t>Representación esquemática de una clase</a:t>
            </a:r>
            <a:endParaRPr lang="es-MX" dirty="0"/>
          </a:p>
        </p:txBody>
      </p:sp>
      <p:pic>
        <p:nvPicPr>
          <p:cNvPr id="4" name="Marcador de contenido 3">
            <a:extLst>
              <a:ext uri="{FF2B5EF4-FFF2-40B4-BE49-F238E27FC236}">
                <a16:creationId xmlns:a16="http://schemas.microsoft.com/office/drawing/2014/main" id="{67E9DC10-5675-4914-8EC3-F5E0C39594D1}"/>
              </a:ext>
            </a:extLst>
          </p:cNvPr>
          <p:cNvPicPr>
            <a:picLocks noGrp="1" noChangeAspect="1"/>
          </p:cNvPicPr>
          <p:nvPr>
            <p:ph idx="1"/>
          </p:nvPr>
        </p:nvPicPr>
        <p:blipFill>
          <a:blip r:embed="rId2"/>
          <a:stretch>
            <a:fillRect/>
          </a:stretch>
        </p:blipFill>
        <p:spPr>
          <a:xfrm>
            <a:off x="3282963" y="2628332"/>
            <a:ext cx="5103830" cy="3317875"/>
          </a:xfrm>
          <a:prstGeom prst="rect">
            <a:avLst/>
          </a:prstGeom>
        </p:spPr>
      </p:pic>
    </p:spTree>
    <p:extLst>
      <p:ext uri="{BB962C8B-B14F-4D97-AF65-F5344CB8AC3E}">
        <p14:creationId xmlns:p14="http://schemas.microsoft.com/office/powerpoint/2010/main" val="2950630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6E83A1-6901-499C-842E-B6FE5660513E}"/>
              </a:ext>
            </a:extLst>
          </p:cNvPr>
          <p:cNvSpPr>
            <a:spLocks noGrp="1"/>
          </p:cNvSpPr>
          <p:nvPr>
            <p:ph type="title"/>
          </p:nvPr>
        </p:nvSpPr>
        <p:spPr/>
        <p:txBody>
          <a:bodyPr/>
          <a:lstStyle/>
          <a:p>
            <a:r>
              <a:rPr lang="es-ES" dirty="0"/>
              <a:t>Atributos</a:t>
            </a:r>
            <a:endParaRPr lang="es-MX" dirty="0"/>
          </a:p>
        </p:txBody>
      </p:sp>
      <p:sp>
        <p:nvSpPr>
          <p:cNvPr id="3" name="Marcador de contenido 2">
            <a:extLst>
              <a:ext uri="{FF2B5EF4-FFF2-40B4-BE49-F238E27FC236}">
                <a16:creationId xmlns:a16="http://schemas.microsoft.com/office/drawing/2014/main" id="{C8F7A677-EDCA-4BBD-9626-E9BFCC6CB867}"/>
              </a:ext>
            </a:extLst>
          </p:cNvPr>
          <p:cNvSpPr>
            <a:spLocks noGrp="1"/>
          </p:cNvSpPr>
          <p:nvPr>
            <p:ph idx="1"/>
          </p:nvPr>
        </p:nvSpPr>
        <p:spPr/>
        <p:txBody>
          <a:bodyPr/>
          <a:lstStyle/>
          <a:p>
            <a:r>
              <a:rPr lang="es-ES" dirty="0"/>
              <a:t>los atributos se vinculan a las clases y que describen la clase en alguna forma. Un atributo puede tomar un valor definido por un </a:t>
            </a:r>
            <a:r>
              <a:rPr lang="es-ES" b="1" dirty="0"/>
              <a:t>dominio</a:t>
            </a:r>
            <a:r>
              <a:rPr lang="es-ES" i="1" dirty="0"/>
              <a:t> </a:t>
            </a:r>
            <a:r>
              <a:rPr lang="es-ES" dirty="0"/>
              <a:t>enumerado. En la mayoría de los casos, un dominio es simplemente un conjunto de valores específicos.</a:t>
            </a:r>
            <a:endParaRPr lang="es-MX" dirty="0"/>
          </a:p>
        </p:txBody>
      </p:sp>
    </p:spTree>
    <p:extLst>
      <p:ext uri="{BB962C8B-B14F-4D97-AF65-F5344CB8AC3E}">
        <p14:creationId xmlns:p14="http://schemas.microsoft.com/office/powerpoint/2010/main" val="838768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28A58C-7935-4433-9752-9FA475533E0C}"/>
              </a:ext>
            </a:extLst>
          </p:cNvPr>
          <p:cNvSpPr>
            <a:spLocks noGrp="1"/>
          </p:cNvSpPr>
          <p:nvPr>
            <p:ph type="title"/>
          </p:nvPr>
        </p:nvSpPr>
        <p:spPr/>
        <p:txBody>
          <a:bodyPr/>
          <a:lstStyle/>
          <a:p>
            <a:r>
              <a:rPr lang="es-ES" dirty="0"/>
              <a:t>Operaciones, métodos.</a:t>
            </a:r>
            <a:endParaRPr lang="es-MX" dirty="0"/>
          </a:p>
        </p:txBody>
      </p:sp>
      <p:sp>
        <p:nvSpPr>
          <p:cNvPr id="3" name="Marcador de contenido 2">
            <a:extLst>
              <a:ext uri="{FF2B5EF4-FFF2-40B4-BE49-F238E27FC236}">
                <a16:creationId xmlns:a16="http://schemas.microsoft.com/office/drawing/2014/main" id="{9EF1FF0A-ACA4-419B-9502-2EB78638902C}"/>
              </a:ext>
            </a:extLst>
          </p:cNvPr>
          <p:cNvSpPr>
            <a:spLocks noGrp="1"/>
          </p:cNvSpPr>
          <p:nvPr>
            <p:ph idx="1"/>
          </p:nvPr>
        </p:nvSpPr>
        <p:spPr/>
        <p:txBody>
          <a:bodyPr>
            <a:normAutofit fontScale="92500"/>
          </a:bodyPr>
          <a:lstStyle/>
          <a:p>
            <a:r>
              <a:rPr lang="es-ES" dirty="0"/>
              <a:t>Pueden verse como componentes de procesamiento.</a:t>
            </a:r>
          </a:p>
          <a:p>
            <a:r>
              <a:rPr lang="es-ES" dirty="0"/>
              <a:t>Cada una de las operaciones que se encapsula mediante un objeto proporciona una representación de uno de los comportamientos del objeto.</a:t>
            </a:r>
          </a:p>
          <a:p>
            <a:r>
              <a:rPr lang="es-ES" dirty="0"/>
              <a:t>Por ejemplo, la operación </a:t>
            </a:r>
            <a:r>
              <a:rPr lang="es-ES" i="1" dirty="0" err="1"/>
              <a:t>ObtenerColor</a:t>
            </a:r>
            <a:r>
              <a:rPr lang="es-ES" i="1" dirty="0"/>
              <a:t>() </a:t>
            </a:r>
            <a:r>
              <a:rPr lang="es-ES" dirty="0"/>
              <a:t>para el objeto </a:t>
            </a:r>
            <a:r>
              <a:rPr lang="es-ES" b="1" dirty="0"/>
              <a:t>Automóvil </a:t>
            </a:r>
            <a:r>
              <a:rPr lang="es-ES" dirty="0"/>
              <a:t>extraerá el color almacenado en el atributo color. La implicación de la existencia de estas operaciones es que la clase </a:t>
            </a:r>
            <a:r>
              <a:rPr lang="es-ES" b="1" dirty="0"/>
              <a:t>Automóvil </a:t>
            </a:r>
            <a:r>
              <a:rPr lang="es-ES" dirty="0"/>
              <a:t>se diseñó para recibir un estímulo (a los estímulos se les llama </a:t>
            </a:r>
            <a:r>
              <a:rPr lang="es-ES" b="1" dirty="0">
                <a:highlight>
                  <a:srgbClr val="00FF00"/>
                </a:highlight>
              </a:rPr>
              <a:t>mensajes</a:t>
            </a:r>
            <a:r>
              <a:rPr lang="es-ES" dirty="0"/>
              <a:t>) que solicitan el color de la instancia particular de una clase. Siempre que un objeto recibe un estímulo, inicia cierto comportamiento.</a:t>
            </a:r>
            <a:endParaRPr lang="es-MX" dirty="0"/>
          </a:p>
        </p:txBody>
      </p:sp>
    </p:spTree>
    <p:extLst>
      <p:ext uri="{BB962C8B-B14F-4D97-AF65-F5344CB8AC3E}">
        <p14:creationId xmlns:p14="http://schemas.microsoft.com/office/powerpoint/2010/main" val="50381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10EF37-6CF7-4C34-A942-33FEA4CE32DE}"/>
              </a:ext>
            </a:extLst>
          </p:cNvPr>
          <p:cNvSpPr>
            <a:spLocks noGrp="1"/>
          </p:cNvSpPr>
          <p:nvPr>
            <p:ph type="title"/>
          </p:nvPr>
        </p:nvSpPr>
        <p:spPr/>
        <p:txBody>
          <a:bodyPr/>
          <a:lstStyle/>
          <a:p>
            <a:r>
              <a:rPr lang="es-ES" dirty="0"/>
              <a:t>Herencia</a:t>
            </a:r>
            <a:endParaRPr lang="es-MX" dirty="0"/>
          </a:p>
        </p:txBody>
      </p:sp>
      <p:sp>
        <p:nvSpPr>
          <p:cNvPr id="3" name="Marcador de contenido 2">
            <a:extLst>
              <a:ext uri="{FF2B5EF4-FFF2-40B4-BE49-F238E27FC236}">
                <a16:creationId xmlns:a16="http://schemas.microsoft.com/office/drawing/2014/main" id="{702C1335-5543-4FE5-9DE6-DA71B9EFCEED}"/>
              </a:ext>
            </a:extLst>
          </p:cNvPr>
          <p:cNvSpPr>
            <a:spLocks noGrp="1"/>
          </p:cNvSpPr>
          <p:nvPr>
            <p:ph idx="1"/>
          </p:nvPr>
        </p:nvSpPr>
        <p:spPr/>
        <p:txBody>
          <a:bodyPr>
            <a:normAutofit/>
          </a:bodyPr>
          <a:lstStyle/>
          <a:p>
            <a:r>
              <a:rPr lang="es-ES" dirty="0"/>
              <a:t>La herencia es uno de los diferenciadores clave entre sistemas convencionales y orientados a objeto. Una subclase </a:t>
            </a:r>
            <a:r>
              <a:rPr lang="es-ES" b="1" dirty="0">
                <a:highlight>
                  <a:srgbClr val="00FF00"/>
                </a:highlight>
              </a:rPr>
              <a:t>Y </a:t>
            </a:r>
            <a:r>
              <a:rPr lang="es-ES" dirty="0"/>
              <a:t>hereda todos los atributos y operaciones asociadas con su superclase </a:t>
            </a:r>
            <a:r>
              <a:rPr lang="es-ES" b="1" dirty="0">
                <a:highlight>
                  <a:srgbClr val="FFFF00"/>
                </a:highlight>
              </a:rPr>
              <a:t>X</a:t>
            </a:r>
            <a:r>
              <a:rPr lang="es-ES" dirty="0"/>
              <a:t>. Esto significa que todas las estructuras de datos y algoritmos originalmente diseñados e implementados para </a:t>
            </a:r>
            <a:r>
              <a:rPr lang="es-ES" b="1" dirty="0">
                <a:highlight>
                  <a:srgbClr val="FFFF00"/>
                </a:highlight>
              </a:rPr>
              <a:t>X</a:t>
            </a:r>
            <a:r>
              <a:rPr lang="es-ES" b="1" dirty="0"/>
              <a:t> </a:t>
            </a:r>
            <a:r>
              <a:rPr lang="es-ES" dirty="0"/>
              <a:t>están disponibles de inmediato para </a:t>
            </a:r>
            <a:r>
              <a:rPr lang="es-ES" b="1" dirty="0">
                <a:highlight>
                  <a:srgbClr val="00FF00"/>
                </a:highlight>
              </a:rPr>
              <a:t>Y</a:t>
            </a:r>
            <a:r>
              <a:rPr lang="es-ES" dirty="0"/>
              <a:t>; no se necesita hacer más trabajo. La reutilización se logra directamente.</a:t>
            </a:r>
            <a:endParaRPr lang="es-MX" dirty="0"/>
          </a:p>
        </p:txBody>
      </p:sp>
    </p:spTree>
    <p:extLst>
      <p:ext uri="{BB962C8B-B14F-4D97-AF65-F5344CB8AC3E}">
        <p14:creationId xmlns:p14="http://schemas.microsoft.com/office/powerpoint/2010/main" val="540295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3E148F-8F1B-44DC-B52A-BAA6024F9118}"/>
              </a:ext>
            </a:extLst>
          </p:cNvPr>
          <p:cNvSpPr>
            <a:spLocks noGrp="1"/>
          </p:cNvSpPr>
          <p:nvPr>
            <p:ph type="title"/>
          </p:nvPr>
        </p:nvSpPr>
        <p:spPr/>
        <p:txBody>
          <a:bodyPr/>
          <a:lstStyle/>
          <a:p>
            <a:r>
              <a:rPr lang="es-ES" dirty="0"/>
              <a:t>Análisis de software</a:t>
            </a:r>
            <a:endParaRPr lang="es-MX" dirty="0"/>
          </a:p>
        </p:txBody>
      </p:sp>
      <p:sp>
        <p:nvSpPr>
          <p:cNvPr id="3" name="Marcador de contenido 2">
            <a:extLst>
              <a:ext uri="{FF2B5EF4-FFF2-40B4-BE49-F238E27FC236}">
                <a16:creationId xmlns:a16="http://schemas.microsoft.com/office/drawing/2014/main" id="{17326919-CB53-4C34-8BCA-646A652553DB}"/>
              </a:ext>
            </a:extLst>
          </p:cNvPr>
          <p:cNvSpPr>
            <a:spLocks noGrp="1"/>
          </p:cNvSpPr>
          <p:nvPr>
            <p:ph idx="1"/>
          </p:nvPr>
        </p:nvSpPr>
        <p:spPr>
          <a:xfrm>
            <a:off x="1295402" y="2505808"/>
            <a:ext cx="9601196" cy="3725662"/>
          </a:xfrm>
        </p:spPr>
        <p:txBody>
          <a:bodyPr>
            <a:normAutofit/>
          </a:bodyPr>
          <a:lstStyle/>
          <a:p>
            <a:r>
              <a:rPr lang="es-ES" dirty="0"/>
              <a:t>Modelados de los requerimientos:</a:t>
            </a:r>
          </a:p>
          <a:p>
            <a:pPr lvl="1"/>
            <a:r>
              <a:rPr lang="es-ES" dirty="0"/>
              <a:t>Modelado basado en el escenario: Es una representación del sistema desde el punto de vista del usuario. </a:t>
            </a:r>
          </a:p>
          <a:p>
            <a:pPr lvl="1"/>
            <a:r>
              <a:rPr lang="es-ES" dirty="0"/>
              <a:t>Modelado de datos. (información): Recrea el espacio de información e ilustra los objetos de datos que manipulará el software y las relaciones entre ellos. </a:t>
            </a:r>
          </a:p>
          <a:p>
            <a:pPr lvl="1"/>
            <a:r>
              <a:rPr lang="es-ES" dirty="0"/>
              <a:t>Modelado basado en las clases: </a:t>
            </a:r>
            <a:r>
              <a:rPr lang="es-MX" dirty="0"/>
              <a:t>Define objetos, atributos y </a:t>
            </a:r>
            <a:r>
              <a:rPr lang="es-ES" dirty="0"/>
              <a:t>relaciones.	</a:t>
            </a:r>
          </a:p>
          <a:p>
            <a:r>
              <a:rPr lang="es-ES" dirty="0"/>
              <a:t>Una vez que se crean los modelos preliminares, se mejoran y analizan para evaluar si están claros y completos, y si son consistentes.</a:t>
            </a:r>
          </a:p>
          <a:p>
            <a:endParaRPr lang="es-ES" dirty="0"/>
          </a:p>
          <a:p>
            <a:endParaRPr lang="es-MX" dirty="0"/>
          </a:p>
        </p:txBody>
      </p:sp>
    </p:spTree>
    <p:extLst>
      <p:ext uri="{BB962C8B-B14F-4D97-AF65-F5344CB8AC3E}">
        <p14:creationId xmlns:p14="http://schemas.microsoft.com/office/powerpoint/2010/main" val="3033188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AB1FB-663C-4154-90C8-6E688116E414}"/>
              </a:ext>
            </a:extLst>
          </p:cNvPr>
          <p:cNvSpPr>
            <a:spLocks noGrp="1"/>
          </p:cNvSpPr>
          <p:nvPr>
            <p:ph type="title" idx="4294967295"/>
          </p:nvPr>
        </p:nvSpPr>
        <p:spPr>
          <a:xfrm>
            <a:off x="6555351" y="1169475"/>
            <a:ext cx="4129548" cy="1303337"/>
          </a:xfrm>
        </p:spPr>
        <p:txBody>
          <a:bodyPr>
            <a:normAutofit fontScale="90000"/>
          </a:bodyPr>
          <a:lstStyle/>
          <a:p>
            <a:r>
              <a:rPr lang="es-ES" dirty="0"/>
              <a:t>Mensaje entre objeto</a:t>
            </a:r>
            <a:endParaRPr lang="es-MX" dirty="0"/>
          </a:p>
        </p:txBody>
      </p:sp>
      <p:pic>
        <p:nvPicPr>
          <p:cNvPr id="4" name="Marcador de contenido 3">
            <a:extLst>
              <a:ext uri="{FF2B5EF4-FFF2-40B4-BE49-F238E27FC236}">
                <a16:creationId xmlns:a16="http://schemas.microsoft.com/office/drawing/2014/main" id="{16BCF600-E09E-4FEA-9CC5-E37EA163007A}"/>
              </a:ext>
            </a:extLst>
          </p:cNvPr>
          <p:cNvPicPr>
            <a:picLocks noGrp="1" noChangeAspect="1"/>
          </p:cNvPicPr>
          <p:nvPr>
            <p:ph idx="4294967295"/>
          </p:nvPr>
        </p:nvPicPr>
        <p:blipFill>
          <a:blip r:embed="rId2"/>
          <a:stretch>
            <a:fillRect/>
          </a:stretch>
        </p:blipFill>
        <p:spPr>
          <a:xfrm>
            <a:off x="5997676" y="2807197"/>
            <a:ext cx="5279923" cy="2753508"/>
          </a:xfrm>
          <a:prstGeom prst="rect">
            <a:avLst/>
          </a:prstGeom>
        </p:spPr>
      </p:pic>
      <p:sp>
        <p:nvSpPr>
          <p:cNvPr id="5" name="Título 1">
            <a:extLst>
              <a:ext uri="{FF2B5EF4-FFF2-40B4-BE49-F238E27FC236}">
                <a16:creationId xmlns:a16="http://schemas.microsoft.com/office/drawing/2014/main" id="{01B3DC8D-750E-448C-9535-892659AE44E0}"/>
              </a:ext>
            </a:extLst>
          </p:cNvPr>
          <p:cNvSpPr txBox="1">
            <a:spLocks/>
          </p:cNvSpPr>
          <p:nvPr/>
        </p:nvSpPr>
        <p:spPr>
          <a:xfrm>
            <a:off x="788732" y="932938"/>
            <a:ext cx="4129548" cy="1303337"/>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t>Mensajes</a:t>
            </a:r>
            <a:endParaRPr lang="es-MX" dirty="0"/>
          </a:p>
        </p:txBody>
      </p:sp>
      <p:cxnSp>
        <p:nvCxnSpPr>
          <p:cNvPr id="7" name="Conector recto 6">
            <a:extLst>
              <a:ext uri="{FF2B5EF4-FFF2-40B4-BE49-F238E27FC236}">
                <a16:creationId xmlns:a16="http://schemas.microsoft.com/office/drawing/2014/main" id="{7C8CC0FB-56BE-4374-8F04-B8BB4D24B794}"/>
              </a:ext>
            </a:extLst>
          </p:cNvPr>
          <p:cNvCxnSpPr/>
          <p:nvPr/>
        </p:nvCxnSpPr>
        <p:spPr>
          <a:xfrm>
            <a:off x="5801032" y="932938"/>
            <a:ext cx="0" cy="5074572"/>
          </a:xfrm>
          <a:prstGeom prst="line">
            <a:avLst/>
          </a:prstGeom>
        </p:spPr>
        <p:style>
          <a:lnRef idx="1">
            <a:schemeClr val="accent1"/>
          </a:lnRef>
          <a:fillRef idx="0">
            <a:schemeClr val="accent1"/>
          </a:fillRef>
          <a:effectRef idx="0">
            <a:schemeClr val="accent1"/>
          </a:effectRef>
          <a:fontRef idx="minor">
            <a:schemeClr val="tx1"/>
          </a:fontRef>
        </p:style>
      </p:cxnSp>
      <p:sp>
        <p:nvSpPr>
          <p:cNvPr id="8" name="Marcador de contenido 2">
            <a:extLst>
              <a:ext uri="{FF2B5EF4-FFF2-40B4-BE49-F238E27FC236}">
                <a16:creationId xmlns:a16="http://schemas.microsoft.com/office/drawing/2014/main" id="{D393B911-8C52-4D82-9E5E-FA9F657B9530}"/>
              </a:ext>
            </a:extLst>
          </p:cNvPr>
          <p:cNvSpPr txBox="1">
            <a:spLocks/>
          </p:cNvSpPr>
          <p:nvPr/>
        </p:nvSpPr>
        <p:spPr>
          <a:xfrm>
            <a:off x="914401" y="2329962"/>
            <a:ext cx="4765428" cy="3789484"/>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s-ES" dirty="0"/>
              <a:t>Las clases deben interactuar unas con otras para lograr las metas del diseño. Un mensaje estimula la ocurrencia de algunos comportamientos en el objeto receptor. El comportamiento se logra cuando una operación se ejecuta.</a:t>
            </a:r>
            <a:endParaRPr lang="es-MX" dirty="0"/>
          </a:p>
        </p:txBody>
      </p:sp>
    </p:spTree>
    <p:extLst>
      <p:ext uri="{BB962C8B-B14F-4D97-AF65-F5344CB8AC3E}">
        <p14:creationId xmlns:p14="http://schemas.microsoft.com/office/powerpoint/2010/main" val="2730337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10EF37-6CF7-4C34-A942-33FEA4CE32DE}"/>
              </a:ext>
            </a:extLst>
          </p:cNvPr>
          <p:cNvSpPr>
            <a:spLocks noGrp="1"/>
          </p:cNvSpPr>
          <p:nvPr>
            <p:ph type="title"/>
          </p:nvPr>
        </p:nvSpPr>
        <p:spPr/>
        <p:txBody>
          <a:bodyPr/>
          <a:lstStyle/>
          <a:p>
            <a:r>
              <a:rPr lang="es-ES" dirty="0"/>
              <a:t>Polimorfismo</a:t>
            </a:r>
            <a:endParaRPr lang="es-MX" dirty="0"/>
          </a:p>
        </p:txBody>
      </p:sp>
      <p:sp>
        <p:nvSpPr>
          <p:cNvPr id="3" name="Marcador de contenido 2">
            <a:extLst>
              <a:ext uri="{FF2B5EF4-FFF2-40B4-BE49-F238E27FC236}">
                <a16:creationId xmlns:a16="http://schemas.microsoft.com/office/drawing/2014/main" id="{702C1335-5543-4FE5-9DE6-DA71B9EFCEED}"/>
              </a:ext>
            </a:extLst>
          </p:cNvPr>
          <p:cNvSpPr>
            <a:spLocks noGrp="1"/>
          </p:cNvSpPr>
          <p:nvPr>
            <p:ph idx="1"/>
          </p:nvPr>
        </p:nvSpPr>
        <p:spPr/>
        <p:txBody>
          <a:bodyPr>
            <a:normAutofit/>
          </a:bodyPr>
          <a:lstStyle/>
          <a:p>
            <a:r>
              <a:rPr lang="es-ES" dirty="0"/>
              <a:t>Es una característica que reduce enormemente el esfuerzo requerido para extender el diseño de un sistema orientado a objeto existente.</a:t>
            </a:r>
          </a:p>
          <a:p>
            <a:r>
              <a:rPr lang="es-ES" dirty="0"/>
              <a:t>Considere una aplicación convencional que debe dibujar cuatro tipos diferentes </a:t>
            </a:r>
            <a:r>
              <a:rPr lang="es-MX" dirty="0"/>
              <a:t>de gráficas: gráficas de línea, gráficas de pastel, histogramas y diagramas </a:t>
            </a:r>
            <a:r>
              <a:rPr lang="es-MX" dirty="0" err="1"/>
              <a:t>Kiviat</a:t>
            </a:r>
            <a:r>
              <a:rPr lang="es-MX" dirty="0"/>
              <a:t>.</a:t>
            </a:r>
          </a:p>
          <a:p>
            <a:endParaRPr lang="es-MX" dirty="0"/>
          </a:p>
        </p:txBody>
      </p:sp>
      <p:pic>
        <p:nvPicPr>
          <p:cNvPr id="4" name="Imagen 3">
            <a:extLst>
              <a:ext uri="{FF2B5EF4-FFF2-40B4-BE49-F238E27FC236}">
                <a16:creationId xmlns:a16="http://schemas.microsoft.com/office/drawing/2014/main" id="{0D042C29-E316-4FDE-85FF-AE80B85B641B}"/>
              </a:ext>
            </a:extLst>
          </p:cNvPr>
          <p:cNvPicPr>
            <a:picLocks noChangeAspect="1"/>
          </p:cNvPicPr>
          <p:nvPr/>
        </p:nvPicPr>
        <p:blipFill>
          <a:blip r:embed="rId2"/>
          <a:stretch>
            <a:fillRect/>
          </a:stretch>
        </p:blipFill>
        <p:spPr>
          <a:xfrm>
            <a:off x="4707500" y="4375151"/>
            <a:ext cx="5353050" cy="1771650"/>
          </a:xfrm>
          <a:prstGeom prst="rect">
            <a:avLst/>
          </a:prstGeom>
        </p:spPr>
      </p:pic>
    </p:spTree>
    <p:extLst>
      <p:ext uri="{BB962C8B-B14F-4D97-AF65-F5344CB8AC3E}">
        <p14:creationId xmlns:p14="http://schemas.microsoft.com/office/powerpoint/2010/main" val="4040691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53395C4-E37A-44E0-9AA7-D30F15AB1F74}"/>
              </a:ext>
            </a:extLst>
          </p:cNvPr>
          <p:cNvSpPr>
            <a:spLocks noGrp="1"/>
          </p:cNvSpPr>
          <p:nvPr>
            <p:ph idx="4294967295"/>
          </p:nvPr>
        </p:nvSpPr>
        <p:spPr>
          <a:xfrm>
            <a:off x="1219199" y="944973"/>
            <a:ext cx="9881419" cy="5072369"/>
          </a:xfrm>
        </p:spPr>
        <p:txBody>
          <a:bodyPr>
            <a:normAutofit/>
          </a:bodyPr>
          <a:lstStyle/>
          <a:p>
            <a:r>
              <a:rPr lang="es-ES" dirty="0"/>
              <a:t>Aunque este diseño es razonablemente directo, agregar nuevos tipos de gráfica podría ser truculento. Tendría que crearse un nuevo módulo de dibujo para cada tipo de gráfica y luego la lógica de control tendría que actualizarse para reflejar el nuevo tipo de gráfica.</a:t>
            </a:r>
          </a:p>
          <a:p>
            <a:r>
              <a:rPr lang="es-ES" dirty="0"/>
              <a:t>Para resolver este problema en un sistema orientado a objeto, todas las gráficas se convierten en subclases de una clase general llamada </a:t>
            </a:r>
            <a:r>
              <a:rPr lang="es-ES" b="1" dirty="0"/>
              <a:t>Gráfica</a:t>
            </a:r>
            <a:r>
              <a:rPr lang="es-ES" dirty="0"/>
              <a:t>. Usando un concepto llamado </a:t>
            </a:r>
            <a:r>
              <a:rPr lang="es-ES" b="1" dirty="0">
                <a:highlight>
                  <a:srgbClr val="00FF00"/>
                </a:highlight>
              </a:rPr>
              <a:t>sobrecargar</a:t>
            </a:r>
            <a:r>
              <a:rPr lang="es-ES" i="1" dirty="0"/>
              <a:t>.</a:t>
            </a:r>
          </a:p>
          <a:p>
            <a:r>
              <a:rPr lang="es-ES" dirty="0"/>
              <a:t>Cada subclase define una operación llamada </a:t>
            </a:r>
            <a:r>
              <a:rPr lang="es-ES" b="1" dirty="0">
                <a:highlight>
                  <a:srgbClr val="00FFFF"/>
                </a:highlight>
              </a:rPr>
              <a:t>dibujar</a:t>
            </a:r>
            <a:r>
              <a:rPr lang="es-ES" dirty="0"/>
              <a:t>. Un objeto puede enviar un mensaje </a:t>
            </a:r>
            <a:r>
              <a:rPr lang="es-ES" b="1" dirty="0">
                <a:highlight>
                  <a:srgbClr val="00FFFF"/>
                </a:highlight>
              </a:rPr>
              <a:t>dibujar</a:t>
            </a:r>
            <a:r>
              <a:rPr lang="es-ES" i="1" dirty="0"/>
              <a:t> </a:t>
            </a:r>
            <a:r>
              <a:rPr lang="es-ES" dirty="0"/>
              <a:t>a cualquiera de los objetos instanciados de cualquiera de las subclases. El objeto que recibe el mensaje invocará su propia operación </a:t>
            </a:r>
            <a:r>
              <a:rPr lang="es-ES" b="1" dirty="0">
                <a:highlight>
                  <a:srgbClr val="00FFFF"/>
                </a:highlight>
              </a:rPr>
              <a:t>dibujo</a:t>
            </a:r>
            <a:r>
              <a:rPr lang="es-ES" i="1" dirty="0"/>
              <a:t> </a:t>
            </a:r>
            <a:r>
              <a:rPr lang="es-ES" dirty="0"/>
              <a:t>para crear la gráfica adecuada. Por tanto, el diseño se reduce a:</a:t>
            </a:r>
            <a:endParaRPr lang="es-MX" dirty="0"/>
          </a:p>
        </p:txBody>
      </p:sp>
      <p:pic>
        <p:nvPicPr>
          <p:cNvPr id="4" name="Imagen 3">
            <a:extLst>
              <a:ext uri="{FF2B5EF4-FFF2-40B4-BE49-F238E27FC236}">
                <a16:creationId xmlns:a16="http://schemas.microsoft.com/office/drawing/2014/main" id="{E99C81FE-0A34-47A0-9679-21F44728A975}"/>
              </a:ext>
            </a:extLst>
          </p:cNvPr>
          <p:cNvPicPr>
            <a:picLocks noChangeAspect="1"/>
          </p:cNvPicPr>
          <p:nvPr/>
        </p:nvPicPr>
        <p:blipFill>
          <a:blip r:embed="rId2"/>
          <a:stretch>
            <a:fillRect/>
          </a:stretch>
        </p:blipFill>
        <p:spPr>
          <a:xfrm>
            <a:off x="4898308" y="5636342"/>
            <a:ext cx="1943100" cy="381000"/>
          </a:xfrm>
          <a:prstGeom prst="rect">
            <a:avLst/>
          </a:prstGeom>
        </p:spPr>
      </p:pic>
    </p:spTree>
    <p:extLst>
      <p:ext uri="{BB962C8B-B14F-4D97-AF65-F5344CB8AC3E}">
        <p14:creationId xmlns:p14="http://schemas.microsoft.com/office/powerpoint/2010/main" val="4197069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7FF3AB4E-3E68-4CC5-9756-F3F77C89D01D}"/>
              </a:ext>
            </a:extLst>
          </p:cNvPr>
          <p:cNvSpPr>
            <a:spLocks noGrp="1"/>
          </p:cNvSpPr>
          <p:nvPr>
            <p:ph idx="4294967295"/>
          </p:nvPr>
        </p:nvSpPr>
        <p:spPr>
          <a:xfrm>
            <a:off x="984507" y="915476"/>
            <a:ext cx="9742487" cy="3317875"/>
          </a:xfrm>
        </p:spPr>
        <p:txBody>
          <a:bodyPr>
            <a:normAutofit/>
          </a:bodyPr>
          <a:lstStyle/>
          <a:p>
            <a:r>
              <a:rPr lang="es-ES" dirty="0"/>
              <a:t>Cuando un nuevo tipo de gráfica se agrega al sistema, se crea una subclase con su propia operación </a:t>
            </a:r>
            <a:r>
              <a:rPr lang="es-ES" b="1" dirty="0">
                <a:highlight>
                  <a:srgbClr val="00FFFF"/>
                </a:highlight>
              </a:rPr>
              <a:t>dibujar</a:t>
            </a:r>
            <a:r>
              <a:rPr lang="es-ES" dirty="0"/>
              <a:t>. Pero no se requieren cambios dentro de algún objeto que quiera una gráfica dibujada porque el mensaje </a:t>
            </a:r>
          </a:p>
          <a:p>
            <a:pPr marL="0" indent="0">
              <a:buNone/>
            </a:pPr>
            <a:r>
              <a:rPr lang="es-ES" dirty="0"/>
              <a:t>	Sigue invariable. Para resumir, el polimorfismo permite que algunas operaciones diferentes tengan el mismo nombre. Esto a su vez desacopla objetos uno de otro, lo que los hace más independientes.</a:t>
            </a:r>
            <a:endParaRPr lang="es-MX" dirty="0"/>
          </a:p>
        </p:txBody>
      </p:sp>
      <p:pic>
        <p:nvPicPr>
          <p:cNvPr id="5" name="Imagen 4">
            <a:extLst>
              <a:ext uri="{FF2B5EF4-FFF2-40B4-BE49-F238E27FC236}">
                <a16:creationId xmlns:a16="http://schemas.microsoft.com/office/drawing/2014/main" id="{8B36C555-A123-4BA4-A315-161E3025FAA9}"/>
              </a:ext>
            </a:extLst>
          </p:cNvPr>
          <p:cNvPicPr>
            <a:picLocks noChangeAspect="1"/>
          </p:cNvPicPr>
          <p:nvPr/>
        </p:nvPicPr>
        <p:blipFill>
          <a:blip r:embed="rId2"/>
          <a:stretch>
            <a:fillRect/>
          </a:stretch>
        </p:blipFill>
        <p:spPr>
          <a:xfrm>
            <a:off x="8479553" y="1777181"/>
            <a:ext cx="1781175" cy="323850"/>
          </a:xfrm>
          <a:prstGeom prst="rect">
            <a:avLst/>
          </a:prstGeom>
        </p:spPr>
      </p:pic>
    </p:spTree>
    <p:extLst>
      <p:ext uri="{BB962C8B-B14F-4D97-AF65-F5344CB8AC3E}">
        <p14:creationId xmlns:p14="http://schemas.microsoft.com/office/powerpoint/2010/main" val="4068784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260769C-417C-4303-9718-07B6F66A2956}"/>
              </a:ext>
            </a:extLst>
          </p:cNvPr>
          <p:cNvPicPr>
            <a:picLocks noChangeAspect="1"/>
          </p:cNvPicPr>
          <p:nvPr/>
        </p:nvPicPr>
        <p:blipFill>
          <a:blip r:embed="rId2"/>
          <a:stretch>
            <a:fillRect/>
          </a:stretch>
        </p:blipFill>
        <p:spPr>
          <a:xfrm>
            <a:off x="2995460" y="1807529"/>
            <a:ext cx="6404180" cy="4154657"/>
          </a:xfrm>
          <a:prstGeom prst="rect">
            <a:avLst/>
          </a:prstGeom>
        </p:spPr>
      </p:pic>
      <p:sp>
        <p:nvSpPr>
          <p:cNvPr id="3" name="Título 2">
            <a:extLst>
              <a:ext uri="{FF2B5EF4-FFF2-40B4-BE49-F238E27FC236}">
                <a16:creationId xmlns:a16="http://schemas.microsoft.com/office/drawing/2014/main" id="{37E7AC8E-4A27-4929-87ED-72017E87B806}"/>
              </a:ext>
            </a:extLst>
          </p:cNvPr>
          <p:cNvSpPr>
            <a:spLocks noGrp="1"/>
          </p:cNvSpPr>
          <p:nvPr>
            <p:ph type="title" idx="4294967295"/>
          </p:nvPr>
        </p:nvSpPr>
        <p:spPr>
          <a:xfrm>
            <a:off x="1295400" y="895814"/>
            <a:ext cx="9601200" cy="708025"/>
          </a:xfrm>
        </p:spPr>
        <p:txBody>
          <a:bodyPr>
            <a:normAutofit fontScale="90000"/>
          </a:bodyPr>
          <a:lstStyle/>
          <a:p>
            <a:r>
              <a:rPr lang="es-ES" dirty="0"/>
              <a:t>Otro ejemplo</a:t>
            </a:r>
            <a:endParaRPr lang="es-MX" dirty="0"/>
          </a:p>
        </p:txBody>
      </p:sp>
    </p:spTree>
    <p:extLst>
      <p:ext uri="{BB962C8B-B14F-4D97-AF65-F5344CB8AC3E}">
        <p14:creationId xmlns:p14="http://schemas.microsoft.com/office/powerpoint/2010/main" val="435630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4F77E-ECBA-4CCA-8915-BF0476B48C46}"/>
              </a:ext>
            </a:extLst>
          </p:cNvPr>
          <p:cNvSpPr>
            <a:spLocks noGrp="1"/>
          </p:cNvSpPr>
          <p:nvPr>
            <p:ph type="title"/>
          </p:nvPr>
        </p:nvSpPr>
        <p:spPr/>
        <p:txBody>
          <a:bodyPr/>
          <a:lstStyle/>
          <a:p>
            <a:r>
              <a:rPr lang="es-ES" dirty="0"/>
              <a:t>Encapsulamiento</a:t>
            </a:r>
            <a:endParaRPr lang="es-MX" dirty="0"/>
          </a:p>
        </p:txBody>
      </p:sp>
      <p:sp>
        <p:nvSpPr>
          <p:cNvPr id="3" name="Marcador de contenido 2">
            <a:extLst>
              <a:ext uri="{FF2B5EF4-FFF2-40B4-BE49-F238E27FC236}">
                <a16:creationId xmlns:a16="http://schemas.microsoft.com/office/drawing/2014/main" id="{3961AF2E-AD83-4E23-A50B-D699A1622E6C}"/>
              </a:ext>
            </a:extLst>
          </p:cNvPr>
          <p:cNvSpPr>
            <a:spLocks noGrp="1"/>
          </p:cNvSpPr>
          <p:nvPr>
            <p:ph idx="1"/>
          </p:nvPr>
        </p:nvSpPr>
        <p:spPr/>
        <p:txBody>
          <a:bodyPr>
            <a:normAutofit lnSpcReduction="10000"/>
          </a:bodyPr>
          <a:lstStyle/>
          <a:p>
            <a:r>
              <a:rPr lang="es-ES" dirty="0"/>
              <a:t>El encapsulamiento oculta los detalles de la implementación de un objeto.</a:t>
            </a:r>
          </a:p>
          <a:p>
            <a:r>
              <a:rPr lang="es-ES" dirty="0"/>
              <a:t>Niveles de ocultación: </a:t>
            </a:r>
          </a:p>
          <a:p>
            <a:pPr lvl="1"/>
            <a:r>
              <a:rPr lang="es-ES" dirty="0"/>
              <a:t>Público.</a:t>
            </a:r>
          </a:p>
          <a:p>
            <a:pPr lvl="1"/>
            <a:r>
              <a:rPr lang="es-ES" dirty="0"/>
              <a:t>Privado.</a:t>
            </a:r>
          </a:p>
          <a:p>
            <a:pPr lvl="1"/>
            <a:r>
              <a:rPr lang="es-ES" dirty="0"/>
              <a:t>Protegido.</a:t>
            </a:r>
          </a:p>
          <a:p>
            <a:r>
              <a:rPr lang="es-ES" dirty="0"/>
              <a:t>Evita el acceso a datos por cualquier otro medio distinto a los especificados. Por lo tanto, la encapsulación garantiza la integridad de los datos que contiene un objeto.</a:t>
            </a:r>
            <a:endParaRPr lang="es-MX" dirty="0"/>
          </a:p>
        </p:txBody>
      </p:sp>
    </p:spTree>
    <p:extLst>
      <p:ext uri="{BB962C8B-B14F-4D97-AF65-F5344CB8AC3E}">
        <p14:creationId xmlns:p14="http://schemas.microsoft.com/office/powerpoint/2010/main" val="169304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9F2F03-27A3-438E-9E16-543B75DE24BF}"/>
              </a:ext>
            </a:extLst>
          </p:cNvPr>
          <p:cNvSpPr>
            <a:spLocks noGrp="1"/>
          </p:cNvSpPr>
          <p:nvPr>
            <p:ph type="title"/>
          </p:nvPr>
        </p:nvSpPr>
        <p:spPr/>
        <p:txBody>
          <a:bodyPr/>
          <a:lstStyle/>
          <a:p>
            <a:r>
              <a:rPr lang="es-ES" dirty="0"/>
              <a:t>Cohesión</a:t>
            </a:r>
            <a:endParaRPr lang="es-MX" dirty="0"/>
          </a:p>
        </p:txBody>
      </p:sp>
      <p:sp>
        <p:nvSpPr>
          <p:cNvPr id="3" name="Marcador de contenido 2">
            <a:extLst>
              <a:ext uri="{FF2B5EF4-FFF2-40B4-BE49-F238E27FC236}">
                <a16:creationId xmlns:a16="http://schemas.microsoft.com/office/drawing/2014/main" id="{DB9C2CF3-0F84-4C42-A963-DD06641E9AFE}"/>
              </a:ext>
            </a:extLst>
          </p:cNvPr>
          <p:cNvSpPr>
            <a:spLocks noGrp="1"/>
          </p:cNvSpPr>
          <p:nvPr>
            <p:ph idx="1"/>
          </p:nvPr>
        </p:nvSpPr>
        <p:spPr/>
        <p:txBody>
          <a:bodyPr>
            <a:normAutofit fontScale="92500" lnSpcReduction="20000"/>
          </a:bodyPr>
          <a:lstStyle/>
          <a:p>
            <a:r>
              <a:rPr lang="es-ES" dirty="0"/>
              <a:t>La </a:t>
            </a:r>
            <a:r>
              <a:rPr lang="es-ES" b="1" dirty="0"/>
              <a:t>cohesión</a:t>
            </a:r>
            <a:r>
              <a:rPr lang="es-ES" i="1" dirty="0"/>
              <a:t> </a:t>
            </a:r>
            <a:r>
              <a:rPr lang="es-ES" dirty="0"/>
              <a:t>es un indicador de la fortaleza relativa funcional de un módulo.</a:t>
            </a:r>
          </a:p>
          <a:p>
            <a:r>
              <a:rPr lang="es-ES" dirty="0"/>
              <a:t>La cohesión es un indicador cualitativo del grado en el que un módulo se centra en hacer una sola </a:t>
            </a:r>
            <a:r>
              <a:rPr lang="es-MX" dirty="0"/>
              <a:t>cosa.</a:t>
            </a:r>
          </a:p>
          <a:p>
            <a:r>
              <a:rPr lang="es-ES" dirty="0"/>
              <a:t>La cohesión es una extensión natural del concepto de ocultamiento de información.</a:t>
            </a:r>
          </a:p>
          <a:p>
            <a:r>
              <a:rPr lang="es-ES" dirty="0"/>
              <a:t>Un módulo cohesivo ejecuta una sola tarea, por lo que requiere interactuar poco con otros componentes en otras partes del programa. En pocas palabras, un módulo cohesivo debe (idealmente) hacer sólo una cosa.</a:t>
            </a:r>
          </a:p>
          <a:p>
            <a:r>
              <a:rPr lang="es-ES" dirty="0"/>
              <a:t>Para lograr un buen diseño hay que evitar los componentes “esquizofrénicos” (módulos que llevan a cabo funciones </a:t>
            </a:r>
            <a:r>
              <a:rPr lang="es-MX" dirty="0"/>
              <a:t>no relacionadas).</a:t>
            </a:r>
          </a:p>
        </p:txBody>
      </p:sp>
    </p:spTree>
    <p:extLst>
      <p:ext uri="{BB962C8B-B14F-4D97-AF65-F5344CB8AC3E}">
        <p14:creationId xmlns:p14="http://schemas.microsoft.com/office/powerpoint/2010/main" val="31028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90456-B8C2-4728-A664-2D0A85CD2F42}"/>
              </a:ext>
            </a:extLst>
          </p:cNvPr>
          <p:cNvSpPr>
            <a:spLocks noGrp="1"/>
          </p:cNvSpPr>
          <p:nvPr>
            <p:ph type="title"/>
          </p:nvPr>
        </p:nvSpPr>
        <p:spPr/>
        <p:txBody>
          <a:bodyPr/>
          <a:lstStyle/>
          <a:p>
            <a:r>
              <a:rPr lang="es-ES" dirty="0"/>
              <a:t>Acoplamiento</a:t>
            </a:r>
            <a:endParaRPr lang="es-MX" dirty="0"/>
          </a:p>
        </p:txBody>
      </p:sp>
      <p:sp>
        <p:nvSpPr>
          <p:cNvPr id="3" name="Marcador de contenido 2">
            <a:extLst>
              <a:ext uri="{FF2B5EF4-FFF2-40B4-BE49-F238E27FC236}">
                <a16:creationId xmlns:a16="http://schemas.microsoft.com/office/drawing/2014/main" id="{6185756D-9DDE-45ED-8619-D264A254B890}"/>
              </a:ext>
            </a:extLst>
          </p:cNvPr>
          <p:cNvSpPr>
            <a:spLocks noGrp="1"/>
          </p:cNvSpPr>
          <p:nvPr>
            <p:ph idx="1"/>
          </p:nvPr>
        </p:nvSpPr>
        <p:spPr>
          <a:xfrm>
            <a:off x="1295401" y="2530555"/>
            <a:ext cx="9601196" cy="3571306"/>
          </a:xfrm>
        </p:spPr>
        <p:txBody>
          <a:bodyPr>
            <a:normAutofit fontScale="92500"/>
          </a:bodyPr>
          <a:lstStyle/>
          <a:p>
            <a:r>
              <a:rPr lang="es-ES" dirty="0"/>
              <a:t>Es un indicador cualitativo del grado en el que un módulo está conectado con otros y </a:t>
            </a:r>
            <a:r>
              <a:rPr lang="es-MX" dirty="0"/>
              <a:t>con el mundo exterior.</a:t>
            </a:r>
          </a:p>
          <a:p>
            <a:r>
              <a:rPr lang="es-ES" dirty="0"/>
              <a:t>Es una indicación de la interconexión entre módulos en una estructura de software, y depende de la complejidad de la interfaz entre módulos, del grado en el que se entra o se hace referencia a un módulo y de qué datos pasan a través de la interfaz.</a:t>
            </a:r>
          </a:p>
          <a:p>
            <a:r>
              <a:rPr lang="es-MX" dirty="0"/>
              <a:t>En el diseño de </a:t>
            </a:r>
            <a:r>
              <a:rPr lang="es-ES" dirty="0"/>
              <a:t>software, debe buscarse el mínimo acoplamiento posible. La conectividad simple entre módulos da como resultado un software que es más fácil de entender y menos propenso al “efecto de oleaje”, ocasionado cuando ocurren errores en un sitio y se propagan por todo el sistema.</a:t>
            </a:r>
            <a:endParaRPr lang="es-MX" dirty="0"/>
          </a:p>
        </p:txBody>
      </p:sp>
    </p:spTree>
    <p:extLst>
      <p:ext uri="{BB962C8B-B14F-4D97-AF65-F5344CB8AC3E}">
        <p14:creationId xmlns:p14="http://schemas.microsoft.com/office/powerpoint/2010/main" val="1483222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A6938D-0C54-4A2E-BC3D-A7AE5007E3BD}"/>
              </a:ext>
            </a:extLst>
          </p:cNvPr>
          <p:cNvSpPr>
            <a:spLocks noGrp="1"/>
          </p:cNvSpPr>
          <p:nvPr>
            <p:ph type="title"/>
          </p:nvPr>
        </p:nvSpPr>
        <p:spPr/>
        <p:txBody>
          <a:bodyPr/>
          <a:lstStyle/>
          <a:p>
            <a:r>
              <a:rPr lang="es-ES" dirty="0"/>
              <a:t>Modularidad</a:t>
            </a:r>
            <a:endParaRPr lang="es-MX" dirty="0"/>
          </a:p>
        </p:txBody>
      </p:sp>
      <p:sp>
        <p:nvSpPr>
          <p:cNvPr id="3" name="Marcador de contenido 2">
            <a:extLst>
              <a:ext uri="{FF2B5EF4-FFF2-40B4-BE49-F238E27FC236}">
                <a16:creationId xmlns:a16="http://schemas.microsoft.com/office/drawing/2014/main" id="{259D34A4-88F7-4030-BAAB-99D726D1EDC4}"/>
              </a:ext>
            </a:extLst>
          </p:cNvPr>
          <p:cNvSpPr>
            <a:spLocks noGrp="1"/>
          </p:cNvSpPr>
          <p:nvPr>
            <p:ph idx="1"/>
          </p:nvPr>
        </p:nvSpPr>
        <p:spPr/>
        <p:txBody>
          <a:bodyPr>
            <a:normAutofit fontScale="92500" lnSpcReduction="10000"/>
          </a:bodyPr>
          <a:lstStyle/>
          <a:p>
            <a:r>
              <a:rPr lang="es-ES" dirty="0"/>
              <a:t>La modularidad es la manifestación más común de la división de problemas. El software se divide en componentes con nombres distintos y abordables por separado, en ocasiones llamados </a:t>
            </a:r>
            <a:r>
              <a:rPr lang="es-ES" i="1" dirty="0"/>
              <a:t>módulos</a:t>
            </a:r>
            <a:r>
              <a:rPr lang="es-ES" dirty="0"/>
              <a:t>, que se integran para satisfacer los requerimientos del problema.</a:t>
            </a:r>
          </a:p>
          <a:p>
            <a:r>
              <a:rPr lang="es-ES" dirty="0"/>
              <a:t>la modularidad es el único atributo del software que permite que un programa sea manejable en lo intelectual.</a:t>
            </a:r>
          </a:p>
          <a:p>
            <a:r>
              <a:rPr lang="es-ES" dirty="0"/>
              <a:t>Tener más módulos significa tamaños individuales más pequeños. Sin embargo, a medida que se incrementa el número de módulos, el esfuerzo (costo) asociado con su integración también aumenta.</a:t>
            </a:r>
            <a:endParaRPr lang="es-MX" dirty="0"/>
          </a:p>
        </p:txBody>
      </p:sp>
    </p:spTree>
    <p:extLst>
      <p:ext uri="{BB962C8B-B14F-4D97-AF65-F5344CB8AC3E}">
        <p14:creationId xmlns:p14="http://schemas.microsoft.com/office/powerpoint/2010/main" val="3864535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8CD2A-45E3-4839-A636-762236E53A28}"/>
              </a:ext>
            </a:extLst>
          </p:cNvPr>
          <p:cNvSpPr>
            <a:spLocks noGrp="1"/>
          </p:cNvSpPr>
          <p:nvPr>
            <p:ph type="title"/>
          </p:nvPr>
        </p:nvSpPr>
        <p:spPr/>
        <p:txBody>
          <a:bodyPr/>
          <a:lstStyle/>
          <a:p>
            <a:r>
              <a:rPr lang="es-ES" dirty="0"/>
              <a:t>Modularidad</a:t>
            </a:r>
            <a:endParaRPr lang="es-MX" dirty="0"/>
          </a:p>
        </p:txBody>
      </p:sp>
      <p:sp>
        <p:nvSpPr>
          <p:cNvPr id="3" name="Marcador de contenido 2">
            <a:extLst>
              <a:ext uri="{FF2B5EF4-FFF2-40B4-BE49-F238E27FC236}">
                <a16:creationId xmlns:a16="http://schemas.microsoft.com/office/drawing/2014/main" id="{337A4C71-E7C4-4CC0-A9F0-EA97FE347E69}"/>
              </a:ext>
            </a:extLst>
          </p:cNvPr>
          <p:cNvSpPr>
            <a:spLocks noGrp="1"/>
          </p:cNvSpPr>
          <p:nvPr>
            <p:ph idx="1"/>
          </p:nvPr>
        </p:nvSpPr>
        <p:spPr/>
        <p:txBody>
          <a:bodyPr>
            <a:normAutofit/>
          </a:bodyPr>
          <a:lstStyle/>
          <a:p>
            <a:r>
              <a:rPr lang="es-MX" dirty="0"/>
              <a:t>El software monolítico (un programa grande </a:t>
            </a:r>
            <a:r>
              <a:rPr lang="es-ES" dirty="0"/>
              <a:t>compuesto de un solo módulo) no es fácil de entender para un ingeniero de software. El número de trayectorias de control, alcance de referencia, número de variables y complejidad genera haría que comprenderlo fuera casi imposible. En función de las circunstancias, el diseño debe descomponerse en muchos módulos con la esperanza de que sea más fácil entenderlos y, en consecuencia, reducir el costo requerido para elaborar el software.</a:t>
            </a:r>
            <a:endParaRPr lang="es-MX" dirty="0"/>
          </a:p>
        </p:txBody>
      </p:sp>
    </p:spTree>
    <p:extLst>
      <p:ext uri="{BB962C8B-B14F-4D97-AF65-F5344CB8AC3E}">
        <p14:creationId xmlns:p14="http://schemas.microsoft.com/office/powerpoint/2010/main" val="65105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354487-73E6-4D70-9350-314BFE8568F8}"/>
              </a:ext>
            </a:extLst>
          </p:cNvPr>
          <p:cNvSpPr>
            <a:spLocks noGrp="1"/>
          </p:cNvSpPr>
          <p:nvPr>
            <p:ph type="title"/>
          </p:nvPr>
        </p:nvSpPr>
        <p:spPr/>
        <p:txBody>
          <a:bodyPr/>
          <a:lstStyle/>
          <a:p>
            <a:r>
              <a:rPr lang="es-ES" dirty="0"/>
              <a:t>Análisis de software</a:t>
            </a:r>
            <a:endParaRPr lang="es-MX" dirty="0"/>
          </a:p>
        </p:txBody>
      </p:sp>
      <p:sp>
        <p:nvSpPr>
          <p:cNvPr id="3" name="Marcador de contenido 2">
            <a:extLst>
              <a:ext uri="{FF2B5EF4-FFF2-40B4-BE49-F238E27FC236}">
                <a16:creationId xmlns:a16="http://schemas.microsoft.com/office/drawing/2014/main" id="{11C50030-2567-4A84-B1A1-B57010B8A47D}"/>
              </a:ext>
            </a:extLst>
          </p:cNvPr>
          <p:cNvSpPr>
            <a:spLocks noGrp="1"/>
          </p:cNvSpPr>
          <p:nvPr>
            <p:ph idx="1"/>
          </p:nvPr>
        </p:nvSpPr>
        <p:spPr>
          <a:xfrm>
            <a:off x="1295401" y="2556932"/>
            <a:ext cx="9601196" cy="3318936"/>
          </a:xfrm>
        </p:spPr>
        <p:txBody>
          <a:bodyPr>
            <a:normAutofit fontScale="92500"/>
          </a:bodyPr>
          <a:lstStyle/>
          <a:p>
            <a:r>
              <a:rPr lang="es-ES" dirty="0"/>
              <a:t>Se construye un modelo con el uso de los requerimientos recabados del cliente.</a:t>
            </a:r>
          </a:p>
          <a:p>
            <a:r>
              <a:rPr lang="es-ES" dirty="0"/>
              <a:t>Establece requisitos de los elementos del sistema.</a:t>
            </a:r>
          </a:p>
          <a:p>
            <a:r>
              <a:rPr lang="es-ES" dirty="0"/>
              <a:t>Establece requerimientos funcionales.</a:t>
            </a:r>
          </a:p>
          <a:p>
            <a:r>
              <a:rPr lang="es-ES" dirty="0"/>
              <a:t>Establece requerimientos no funcionales.</a:t>
            </a:r>
          </a:p>
          <a:p>
            <a:r>
              <a:rPr lang="es-ES" dirty="0"/>
              <a:t>Se analizan los requisitos del software.</a:t>
            </a:r>
          </a:p>
          <a:p>
            <a:r>
              <a:rPr lang="es-ES" dirty="0"/>
              <a:t>Comprensión de sus funciones, comportamiento, rendimiento e interconexión.</a:t>
            </a:r>
          </a:p>
        </p:txBody>
      </p:sp>
    </p:spTree>
    <p:extLst>
      <p:ext uri="{BB962C8B-B14F-4D97-AF65-F5344CB8AC3E}">
        <p14:creationId xmlns:p14="http://schemas.microsoft.com/office/powerpoint/2010/main" val="1787061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CADE0-B85D-4BD0-A130-3DB6009D5234}"/>
              </a:ext>
            </a:extLst>
          </p:cNvPr>
          <p:cNvSpPr>
            <a:spLocks noGrp="1"/>
          </p:cNvSpPr>
          <p:nvPr>
            <p:ph type="title"/>
          </p:nvPr>
        </p:nvSpPr>
        <p:spPr/>
        <p:txBody>
          <a:bodyPr/>
          <a:lstStyle/>
          <a:p>
            <a:r>
              <a:rPr lang="es-ES" dirty="0"/>
              <a:t>Descomponabilidad</a:t>
            </a:r>
            <a:endParaRPr lang="es-MX" dirty="0"/>
          </a:p>
        </p:txBody>
      </p:sp>
      <p:sp>
        <p:nvSpPr>
          <p:cNvPr id="3" name="Marcador de contenido 2">
            <a:extLst>
              <a:ext uri="{FF2B5EF4-FFF2-40B4-BE49-F238E27FC236}">
                <a16:creationId xmlns:a16="http://schemas.microsoft.com/office/drawing/2014/main" id="{C06C2710-6FE8-4662-86F5-9417E207F798}"/>
              </a:ext>
            </a:extLst>
          </p:cNvPr>
          <p:cNvSpPr>
            <a:spLocks noGrp="1"/>
          </p:cNvSpPr>
          <p:nvPr>
            <p:ph idx="1"/>
          </p:nvPr>
        </p:nvSpPr>
        <p:spPr/>
        <p:txBody>
          <a:bodyPr/>
          <a:lstStyle/>
          <a:p>
            <a:r>
              <a:rPr lang="es-ES" dirty="0"/>
              <a:t>Permite descomponer sucesivamente cada módulo en otros mas simples que puedan ser abordados.</a:t>
            </a:r>
          </a:p>
          <a:p>
            <a:r>
              <a:rPr lang="es-ES" dirty="0"/>
              <a:t>El criterio requiere, que los módulos resultantes sean consistentes por sí y puedan ser tratados y manejados de forma independiente por diferentes diseñadores. El método de diseño top-</a:t>
            </a:r>
            <a:r>
              <a:rPr lang="es-ES" dirty="0" err="1"/>
              <a:t>down</a:t>
            </a:r>
            <a:r>
              <a:rPr lang="es-ES" dirty="0"/>
              <a:t> es el mas utilizado. El diseñador comienza con la descripción mas general del sistema, y luego la refina paso a paso, descomponiéndolo en nuevos subsistemas de complejidad mas simple.</a:t>
            </a:r>
          </a:p>
          <a:p>
            <a:endParaRPr lang="es-MX" dirty="0"/>
          </a:p>
        </p:txBody>
      </p:sp>
    </p:spTree>
    <p:extLst>
      <p:ext uri="{BB962C8B-B14F-4D97-AF65-F5344CB8AC3E}">
        <p14:creationId xmlns:p14="http://schemas.microsoft.com/office/powerpoint/2010/main" val="2793421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C0683C-48EE-46EC-8E78-C25A28470A80}"/>
              </a:ext>
            </a:extLst>
          </p:cNvPr>
          <p:cNvSpPr>
            <a:spLocks noGrp="1"/>
          </p:cNvSpPr>
          <p:nvPr>
            <p:ph type="title"/>
          </p:nvPr>
        </p:nvSpPr>
        <p:spPr/>
        <p:txBody>
          <a:bodyPr/>
          <a:lstStyle/>
          <a:p>
            <a:r>
              <a:rPr lang="es-ES" dirty="0"/>
              <a:t>Componabilidad</a:t>
            </a:r>
            <a:endParaRPr lang="es-MX" dirty="0"/>
          </a:p>
        </p:txBody>
      </p:sp>
      <p:sp>
        <p:nvSpPr>
          <p:cNvPr id="3" name="Marcador de contenido 2">
            <a:extLst>
              <a:ext uri="{FF2B5EF4-FFF2-40B4-BE49-F238E27FC236}">
                <a16:creationId xmlns:a16="http://schemas.microsoft.com/office/drawing/2014/main" id="{B32A9DAF-21C4-4AF5-ACD4-F7D9D9B9573D}"/>
              </a:ext>
            </a:extLst>
          </p:cNvPr>
          <p:cNvSpPr>
            <a:spLocks noGrp="1"/>
          </p:cNvSpPr>
          <p:nvPr>
            <p:ph idx="1"/>
          </p:nvPr>
        </p:nvSpPr>
        <p:spPr/>
        <p:txBody>
          <a:bodyPr>
            <a:normAutofit/>
          </a:bodyPr>
          <a:lstStyle/>
          <a:p>
            <a:r>
              <a:rPr lang="es-MX" dirty="0"/>
              <a:t>Genere módulos que puedan ser libremente combinados para generar módulos mas complejos.</a:t>
            </a:r>
          </a:p>
          <a:p>
            <a:r>
              <a:rPr lang="es-ES" dirty="0"/>
              <a:t>Este criterio tiene como finalidad la reusabilidad. </a:t>
            </a:r>
          </a:p>
          <a:p>
            <a:r>
              <a:rPr lang="es-ES" dirty="0"/>
              <a:t>Se busca que el trabajo desarrollado en un proyecto pueda ser aprovechado en los siguientes proyectos. </a:t>
            </a:r>
            <a:endParaRPr lang="es-MX" dirty="0"/>
          </a:p>
        </p:txBody>
      </p:sp>
    </p:spTree>
    <p:extLst>
      <p:ext uri="{BB962C8B-B14F-4D97-AF65-F5344CB8AC3E}">
        <p14:creationId xmlns:p14="http://schemas.microsoft.com/office/powerpoint/2010/main" val="280177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5AF2C-E76B-4CB5-A8F6-DB118DAA2E11}"/>
              </a:ext>
            </a:extLst>
          </p:cNvPr>
          <p:cNvSpPr>
            <a:spLocks noGrp="1"/>
          </p:cNvSpPr>
          <p:nvPr>
            <p:ph type="title"/>
          </p:nvPr>
        </p:nvSpPr>
        <p:spPr/>
        <p:txBody>
          <a:bodyPr/>
          <a:lstStyle/>
          <a:p>
            <a:r>
              <a:rPr lang="es-ES" dirty="0"/>
              <a:t>Patrones de diseño</a:t>
            </a:r>
            <a:endParaRPr lang="es-MX" dirty="0"/>
          </a:p>
        </p:txBody>
      </p:sp>
      <p:sp>
        <p:nvSpPr>
          <p:cNvPr id="3" name="Marcador de contenido 2">
            <a:extLst>
              <a:ext uri="{FF2B5EF4-FFF2-40B4-BE49-F238E27FC236}">
                <a16:creationId xmlns:a16="http://schemas.microsoft.com/office/drawing/2014/main" id="{E763B0E3-FA45-44E6-8148-479BCFCA6794}"/>
              </a:ext>
            </a:extLst>
          </p:cNvPr>
          <p:cNvSpPr>
            <a:spLocks noGrp="1"/>
          </p:cNvSpPr>
          <p:nvPr>
            <p:ph idx="1"/>
          </p:nvPr>
        </p:nvSpPr>
        <p:spPr/>
        <p:txBody>
          <a:bodyPr>
            <a:normAutofit fontScale="92500"/>
          </a:bodyPr>
          <a:lstStyle/>
          <a:p>
            <a:r>
              <a:rPr lang="es-ES" dirty="0"/>
              <a:t>Un </a:t>
            </a:r>
            <a:r>
              <a:rPr lang="es-ES" b="1" dirty="0"/>
              <a:t>patrón de diseño </a:t>
            </a:r>
            <a:r>
              <a:rPr lang="es-ES" dirty="0"/>
              <a:t>se caracteriza como “una regla de tres partes que expresa una relación entre cierto contexto, un problema y una solución”.</a:t>
            </a:r>
          </a:p>
          <a:p>
            <a:r>
              <a:rPr lang="es-ES" dirty="0"/>
              <a:t>Para el diseño de software, el </a:t>
            </a:r>
            <a:r>
              <a:rPr lang="es-ES" b="1" dirty="0"/>
              <a:t>contexto </a:t>
            </a:r>
            <a:r>
              <a:rPr lang="es-ES" dirty="0"/>
              <a:t>permite al lector entender el ambiente en el que reside el problema y qué solución sería apropiada en dicho ambiente. </a:t>
            </a:r>
          </a:p>
          <a:p>
            <a:r>
              <a:rPr lang="es-ES" dirty="0"/>
              <a:t>Un conjunto de requerimientos, incluidas limitaciones y restricciones, actúan como </a:t>
            </a:r>
            <a:r>
              <a:rPr lang="es-ES" b="1" dirty="0"/>
              <a:t>sistema de fuerzas </a:t>
            </a:r>
            <a:r>
              <a:rPr lang="es-ES" dirty="0"/>
              <a:t>que influyen en la manera en la que puede interpretarse el problema en este contexto y en cómo podría aplicarse con eficacia la solución.</a:t>
            </a:r>
          </a:p>
          <a:p>
            <a:endParaRPr lang="es-MX" dirty="0"/>
          </a:p>
        </p:txBody>
      </p:sp>
    </p:spTree>
    <p:extLst>
      <p:ext uri="{BB962C8B-B14F-4D97-AF65-F5344CB8AC3E}">
        <p14:creationId xmlns:p14="http://schemas.microsoft.com/office/powerpoint/2010/main" val="561438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9450F-3312-453E-BEE0-D489FB02EF3C}"/>
              </a:ext>
            </a:extLst>
          </p:cNvPr>
          <p:cNvSpPr>
            <a:spLocks noGrp="1"/>
          </p:cNvSpPr>
          <p:nvPr>
            <p:ph type="title"/>
          </p:nvPr>
        </p:nvSpPr>
        <p:spPr/>
        <p:txBody>
          <a:bodyPr/>
          <a:lstStyle/>
          <a:p>
            <a:r>
              <a:rPr lang="es-ES" dirty="0"/>
              <a:t>Patrón de diseño eficaz</a:t>
            </a:r>
            <a:endParaRPr lang="es-MX" dirty="0"/>
          </a:p>
        </p:txBody>
      </p:sp>
      <p:sp>
        <p:nvSpPr>
          <p:cNvPr id="3" name="Marcador de contenido 2">
            <a:extLst>
              <a:ext uri="{FF2B5EF4-FFF2-40B4-BE49-F238E27FC236}">
                <a16:creationId xmlns:a16="http://schemas.microsoft.com/office/drawing/2014/main" id="{14498DC2-B63D-44E4-ACE4-EEE47489E409}"/>
              </a:ext>
            </a:extLst>
          </p:cNvPr>
          <p:cNvSpPr>
            <a:spLocks noGrp="1"/>
          </p:cNvSpPr>
          <p:nvPr>
            <p:ph idx="1"/>
          </p:nvPr>
        </p:nvSpPr>
        <p:spPr>
          <a:xfrm>
            <a:off x="1295401" y="2488223"/>
            <a:ext cx="9601196" cy="3736731"/>
          </a:xfrm>
        </p:spPr>
        <p:txBody>
          <a:bodyPr>
            <a:normAutofit fontScale="92500"/>
          </a:bodyPr>
          <a:lstStyle/>
          <a:p>
            <a:r>
              <a:rPr lang="es-ES" b="1" dirty="0"/>
              <a:t>Resuelve un problema</a:t>
            </a:r>
            <a:r>
              <a:rPr lang="es-ES" i="1" dirty="0"/>
              <a:t>: L</a:t>
            </a:r>
            <a:r>
              <a:rPr lang="es-ES" dirty="0"/>
              <a:t>os patrones entrañan soluciones, no sólo principios o estrategias abstractas.</a:t>
            </a:r>
          </a:p>
          <a:p>
            <a:r>
              <a:rPr lang="es-ES" b="1" dirty="0"/>
              <a:t>Es un concepto probado</a:t>
            </a:r>
            <a:r>
              <a:rPr lang="es-ES" i="1" dirty="0"/>
              <a:t>: L</a:t>
            </a:r>
            <a:r>
              <a:rPr lang="es-ES" dirty="0"/>
              <a:t>os patrones incluyen soluciones con un historial, no teorías o especulaciones.</a:t>
            </a:r>
          </a:p>
          <a:p>
            <a:r>
              <a:rPr lang="es-ES" b="1" dirty="0"/>
              <a:t>Describe una relación</a:t>
            </a:r>
            <a:r>
              <a:rPr lang="es-ES" i="1" dirty="0"/>
              <a:t>: </a:t>
            </a:r>
            <a:r>
              <a:rPr lang="es-ES" dirty="0"/>
              <a:t>los patrones no sólo describen módulos, sino estructuras y mecanismos </a:t>
            </a:r>
            <a:r>
              <a:rPr lang="es-MX" dirty="0"/>
              <a:t>más profundos del sistema.</a:t>
            </a:r>
          </a:p>
          <a:p>
            <a:r>
              <a:rPr lang="es-ES" b="1" dirty="0"/>
              <a:t>El patrón tiene un componente humano significativo (minimiza la intervención humana)</a:t>
            </a:r>
            <a:r>
              <a:rPr lang="es-ES" b="1" i="1" dirty="0"/>
              <a:t>: </a:t>
            </a:r>
            <a:r>
              <a:rPr lang="es-ES" dirty="0"/>
              <a:t>Todo el software sirve para el confort humano o la calidad de vida, los mejores patrones recurren explícitamente a la estética y a la utilidad.</a:t>
            </a:r>
            <a:endParaRPr lang="es-MX" dirty="0"/>
          </a:p>
        </p:txBody>
      </p:sp>
    </p:spTree>
    <p:extLst>
      <p:ext uri="{BB962C8B-B14F-4D97-AF65-F5344CB8AC3E}">
        <p14:creationId xmlns:p14="http://schemas.microsoft.com/office/powerpoint/2010/main" val="689213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77EE5F-8703-46CC-884E-4D4EE3710A4D}"/>
              </a:ext>
            </a:extLst>
          </p:cNvPr>
          <p:cNvSpPr>
            <a:spLocks noGrp="1"/>
          </p:cNvSpPr>
          <p:nvPr>
            <p:ph type="title"/>
          </p:nvPr>
        </p:nvSpPr>
        <p:spPr>
          <a:xfrm>
            <a:off x="1295402" y="621891"/>
            <a:ext cx="9601196" cy="1303867"/>
          </a:xfrm>
        </p:spPr>
        <p:txBody>
          <a:bodyPr/>
          <a:lstStyle/>
          <a:p>
            <a:r>
              <a:rPr lang="es-ES" dirty="0"/>
              <a:t>Formato de patrones de diseño</a:t>
            </a:r>
            <a:endParaRPr lang="es-MX" dirty="0"/>
          </a:p>
        </p:txBody>
      </p:sp>
      <p:pic>
        <p:nvPicPr>
          <p:cNvPr id="6" name="Imagen 5">
            <a:extLst>
              <a:ext uri="{FF2B5EF4-FFF2-40B4-BE49-F238E27FC236}">
                <a16:creationId xmlns:a16="http://schemas.microsoft.com/office/drawing/2014/main" id="{0D01D661-6236-4ECE-AA89-D80F665CF763}"/>
              </a:ext>
            </a:extLst>
          </p:cNvPr>
          <p:cNvPicPr>
            <a:picLocks noChangeAspect="1"/>
          </p:cNvPicPr>
          <p:nvPr/>
        </p:nvPicPr>
        <p:blipFill>
          <a:blip r:embed="rId2"/>
          <a:stretch>
            <a:fillRect/>
          </a:stretch>
        </p:blipFill>
        <p:spPr>
          <a:xfrm>
            <a:off x="629034" y="1710814"/>
            <a:ext cx="10933932" cy="4525296"/>
          </a:xfrm>
          <a:prstGeom prst="rect">
            <a:avLst/>
          </a:prstGeom>
        </p:spPr>
      </p:pic>
    </p:spTree>
    <p:extLst>
      <p:ext uri="{BB962C8B-B14F-4D97-AF65-F5344CB8AC3E}">
        <p14:creationId xmlns:p14="http://schemas.microsoft.com/office/powerpoint/2010/main" val="1692222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D9CE56-C07C-4A41-A716-C01E8C0D3188}"/>
              </a:ext>
            </a:extLst>
          </p:cNvPr>
          <p:cNvSpPr>
            <a:spLocks noGrp="1"/>
          </p:cNvSpPr>
          <p:nvPr>
            <p:ph type="title"/>
          </p:nvPr>
        </p:nvSpPr>
        <p:spPr/>
        <p:txBody>
          <a:bodyPr/>
          <a:lstStyle/>
          <a:p>
            <a:r>
              <a:rPr lang="es-ES" dirty="0"/>
              <a:t>Abstracción</a:t>
            </a:r>
            <a:endParaRPr lang="es-MX" dirty="0"/>
          </a:p>
        </p:txBody>
      </p:sp>
      <p:sp>
        <p:nvSpPr>
          <p:cNvPr id="3" name="Marcador de contenido 2">
            <a:extLst>
              <a:ext uri="{FF2B5EF4-FFF2-40B4-BE49-F238E27FC236}">
                <a16:creationId xmlns:a16="http://schemas.microsoft.com/office/drawing/2014/main" id="{F52CD7A1-50A8-482E-B8D9-F9380049E740}"/>
              </a:ext>
            </a:extLst>
          </p:cNvPr>
          <p:cNvSpPr>
            <a:spLocks noGrp="1"/>
          </p:cNvSpPr>
          <p:nvPr>
            <p:ph idx="1"/>
          </p:nvPr>
        </p:nvSpPr>
        <p:spPr/>
        <p:txBody>
          <a:bodyPr>
            <a:normAutofit fontScale="85000" lnSpcReduction="10000"/>
          </a:bodyPr>
          <a:lstStyle/>
          <a:p>
            <a:r>
              <a:rPr lang="es-ES" dirty="0"/>
              <a:t>“Modo fundamental en que los humanos luchan contra la complejidad” (Grady Booch)</a:t>
            </a:r>
          </a:p>
          <a:p>
            <a:r>
              <a:rPr lang="es-ES" dirty="0"/>
              <a:t>Cuando se considera una solución modular para cualquier problema, es posible plantear muchos niveles de abstracción. </a:t>
            </a:r>
          </a:p>
          <a:p>
            <a:r>
              <a:rPr lang="es-ES" dirty="0"/>
              <a:t>En el más elevado se enuncia una solución  con el uso del lenguaje del ambiente del problema. </a:t>
            </a:r>
          </a:p>
          <a:p>
            <a:r>
              <a:rPr lang="es-ES" dirty="0"/>
              <a:t>En niveles más bajos de abstracción se da la descripción más detallada de la solución. La terminología </a:t>
            </a:r>
            <a:r>
              <a:rPr lang="es-ES" dirty="0">
                <a:highlight>
                  <a:srgbClr val="FFFF00"/>
                </a:highlight>
              </a:rPr>
              <a:t>orientada al problema </a:t>
            </a:r>
            <a:r>
              <a:rPr lang="es-ES" dirty="0"/>
              <a:t>se </a:t>
            </a:r>
            <a:r>
              <a:rPr lang="es-ES" dirty="0">
                <a:highlight>
                  <a:srgbClr val="00FF00"/>
                </a:highlight>
              </a:rPr>
              <a:t>acopla</a:t>
            </a:r>
            <a:r>
              <a:rPr lang="es-ES" dirty="0"/>
              <a:t> con la que se </a:t>
            </a:r>
            <a:r>
              <a:rPr lang="es-ES" dirty="0">
                <a:highlight>
                  <a:srgbClr val="00FFFF"/>
                </a:highlight>
              </a:rPr>
              <a:t>orienta a la implementación</a:t>
            </a:r>
            <a:r>
              <a:rPr lang="es-ES" dirty="0"/>
              <a:t>, en un esfuerzo por enunciar la solución.</a:t>
            </a:r>
          </a:p>
          <a:p>
            <a:r>
              <a:rPr lang="es-ES" dirty="0"/>
              <a:t>Se crean abstracciones tanto de procedimientos como de datos.</a:t>
            </a:r>
          </a:p>
        </p:txBody>
      </p:sp>
    </p:spTree>
    <p:extLst>
      <p:ext uri="{BB962C8B-B14F-4D97-AF65-F5344CB8AC3E}">
        <p14:creationId xmlns:p14="http://schemas.microsoft.com/office/powerpoint/2010/main" val="3481355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56284B-731D-40F3-AD63-7E87BC3699CB}"/>
              </a:ext>
            </a:extLst>
          </p:cNvPr>
          <p:cNvSpPr>
            <a:spLocks noGrp="1"/>
          </p:cNvSpPr>
          <p:nvPr>
            <p:ph type="title"/>
          </p:nvPr>
        </p:nvSpPr>
        <p:spPr/>
        <p:txBody>
          <a:bodyPr/>
          <a:lstStyle/>
          <a:p>
            <a:r>
              <a:rPr lang="es-ES" dirty="0"/>
              <a:t>Abstracciones de procedimiento</a:t>
            </a:r>
            <a:endParaRPr lang="es-MX" dirty="0"/>
          </a:p>
        </p:txBody>
      </p:sp>
      <p:sp>
        <p:nvSpPr>
          <p:cNvPr id="3" name="Marcador de contenido 2">
            <a:extLst>
              <a:ext uri="{FF2B5EF4-FFF2-40B4-BE49-F238E27FC236}">
                <a16:creationId xmlns:a16="http://schemas.microsoft.com/office/drawing/2014/main" id="{8497E24F-2B7C-4920-A0A3-A06C5201D8B2}"/>
              </a:ext>
            </a:extLst>
          </p:cNvPr>
          <p:cNvSpPr>
            <a:spLocks noGrp="1"/>
          </p:cNvSpPr>
          <p:nvPr>
            <p:ph idx="1"/>
          </p:nvPr>
        </p:nvSpPr>
        <p:spPr>
          <a:xfrm>
            <a:off x="1295401" y="2556932"/>
            <a:ext cx="9601196" cy="3615268"/>
          </a:xfrm>
        </p:spPr>
        <p:txBody>
          <a:bodyPr>
            <a:normAutofit fontScale="85000" lnSpcReduction="10000"/>
          </a:bodyPr>
          <a:lstStyle/>
          <a:p>
            <a:r>
              <a:rPr lang="es-ES" dirty="0"/>
              <a:t>Secuencia de instrucciones que tienen una función especifica y limitada.</a:t>
            </a:r>
          </a:p>
          <a:p>
            <a:r>
              <a:rPr lang="es-ES" dirty="0"/>
              <a:t>Se omiten detalles específicos.</a:t>
            </a:r>
          </a:p>
          <a:p>
            <a:r>
              <a:rPr lang="es-ES" dirty="0"/>
              <a:t>Ejemplo la palabra abrir:</a:t>
            </a:r>
          </a:p>
          <a:p>
            <a:pPr lvl="1"/>
            <a:r>
              <a:rPr lang="es-ES" dirty="0"/>
              <a:t>Abrir implica una secuencia larga de pasos del procedimiento:</a:t>
            </a:r>
          </a:p>
          <a:p>
            <a:pPr lvl="2"/>
            <a:r>
              <a:rPr lang="es-ES" dirty="0"/>
              <a:t>Caminar hacia la puerta.</a:t>
            </a:r>
          </a:p>
          <a:p>
            <a:pPr lvl="2"/>
            <a:r>
              <a:rPr lang="es-ES" dirty="0"/>
              <a:t>Llegar.</a:t>
            </a:r>
          </a:p>
          <a:p>
            <a:pPr lvl="2"/>
            <a:r>
              <a:rPr lang="es-ES" dirty="0"/>
              <a:t>Tomar el picaporte. (manilla)</a:t>
            </a:r>
          </a:p>
          <a:p>
            <a:pPr lvl="2"/>
            <a:r>
              <a:rPr lang="es-ES" dirty="0"/>
              <a:t>Girar esté.</a:t>
            </a:r>
          </a:p>
          <a:p>
            <a:pPr lvl="2"/>
            <a:r>
              <a:rPr lang="es-ES" dirty="0"/>
              <a:t>Jalar la puerta.</a:t>
            </a:r>
          </a:p>
          <a:p>
            <a:pPr lvl="2"/>
            <a:r>
              <a:rPr lang="es-ES" dirty="0"/>
              <a:t>Retroceder para que la puerta se abra un poco, etc.</a:t>
            </a:r>
          </a:p>
          <a:p>
            <a:endParaRPr lang="es-MX" dirty="0"/>
          </a:p>
        </p:txBody>
      </p:sp>
    </p:spTree>
    <p:extLst>
      <p:ext uri="{BB962C8B-B14F-4D97-AF65-F5344CB8AC3E}">
        <p14:creationId xmlns:p14="http://schemas.microsoft.com/office/powerpoint/2010/main" val="1950753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CAFDA-0BB0-4280-AF27-0C2313CB6167}"/>
              </a:ext>
            </a:extLst>
          </p:cNvPr>
          <p:cNvSpPr>
            <a:spLocks noGrp="1"/>
          </p:cNvSpPr>
          <p:nvPr>
            <p:ph type="title"/>
          </p:nvPr>
        </p:nvSpPr>
        <p:spPr/>
        <p:txBody>
          <a:bodyPr/>
          <a:lstStyle/>
          <a:p>
            <a:r>
              <a:rPr lang="es-ES" dirty="0"/>
              <a:t>Abstracciones de datos </a:t>
            </a:r>
            <a:endParaRPr lang="es-MX" dirty="0"/>
          </a:p>
        </p:txBody>
      </p:sp>
      <p:sp>
        <p:nvSpPr>
          <p:cNvPr id="3" name="Marcador de contenido 2">
            <a:extLst>
              <a:ext uri="{FF2B5EF4-FFF2-40B4-BE49-F238E27FC236}">
                <a16:creationId xmlns:a16="http://schemas.microsoft.com/office/drawing/2014/main" id="{332DB589-DD99-4120-8E53-7003A5AD4902}"/>
              </a:ext>
            </a:extLst>
          </p:cNvPr>
          <p:cNvSpPr>
            <a:spLocks noGrp="1"/>
          </p:cNvSpPr>
          <p:nvPr>
            <p:ph idx="1"/>
          </p:nvPr>
        </p:nvSpPr>
        <p:spPr>
          <a:xfrm>
            <a:off x="1295401" y="2505808"/>
            <a:ext cx="9601196" cy="3710354"/>
          </a:xfrm>
        </p:spPr>
        <p:txBody>
          <a:bodyPr>
            <a:normAutofit fontScale="70000" lnSpcReduction="20000"/>
          </a:bodyPr>
          <a:lstStyle/>
          <a:p>
            <a:r>
              <a:rPr lang="es-ES" dirty="0">
                <a:highlight>
                  <a:srgbClr val="FFFF00"/>
                </a:highlight>
              </a:rPr>
              <a:t>Conjunto con nombre</a:t>
            </a:r>
            <a:r>
              <a:rPr lang="es-ES" dirty="0"/>
              <a:t> que describe a un </a:t>
            </a:r>
            <a:r>
              <a:rPr lang="es-ES" dirty="0">
                <a:highlight>
                  <a:srgbClr val="00FF00"/>
                </a:highlight>
              </a:rPr>
              <a:t>objeto de datos.</a:t>
            </a:r>
          </a:p>
          <a:p>
            <a:r>
              <a:rPr lang="es-ES" dirty="0"/>
              <a:t>Ejemplo en el contexto de la abstracción de procedimiento abrir, se puede definir la abstracción de datos llamada </a:t>
            </a:r>
            <a:r>
              <a:rPr lang="es-ES" dirty="0">
                <a:highlight>
                  <a:srgbClr val="00FFFF"/>
                </a:highlight>
              </a:rPr>
              <a:t>puerta</a:t>
            </a:r>
            <a:r>
              <a:rPr lang="es-ES" dirty="0"/>
              <a:t>.</a:t>
            </a:r>
          </a:p>
          <a:p>
            <a:r>
              <a:rPr lang="es-ES" dirty="0"/>
              <a:t>Como cualquier objeto de datos, la abstracción de datos para </a:t>
            </a:r>
            <a:r>
              <a:rPr lang="es-ES" dirty="0">
                <a:highlight>
                  <a:srgbClr val="00FFFF"/>
                </a:highlight>
              </a:rPr>
              <a:t>puerta</a:t>
            </a:r>
            <a:r>
              <a:rPr lang="es-ES" dirty="0"/>
              <a:t> agruparía un conjunto de atributos que describirían la puerta.</a:t>
            </a:r>
          </a:p>
          <a:p>
            <a:pPr lvl="1"/>
            <a:r>
              <a:rPr lang="es-ES" dirty="0"/>
              <a:t>Tipo.</a:t>
            </a:r>
          </a:p>
          <a:p>
            <a:pPr lvl="1"/>
            <a:r>
              <a:rPr lang="es-ES" dirty="0"/>
              <a:t>Dirección del abatimiento. (sentido de apertura)</a:t>
            </a:r>
          </a:p>
          <a:p>
            <a:pPr lvl="1"/>
            <a:r>
              <a:rPr lang="es-ES" dirty="0"/>
              <a:t>Mecanismo de apertura.</a:t>
            </a:r>
          </a:p>
          <a:p>
            <a:pPr lvl="1"/>
            <a:r>
              <a:rPr lang="es-ES" dirty="0"/>
              <a:t>Peso.</a:t>
            </a:r>
          </a:p>
          <a:p>
            <a:pPr lvl="1"/>
            <a:r>
              <a:rPr lang="es-ES" dirty="0"/>
              <a:t>Dimensiones, etc.</a:t>
            </a:r>
          </a:p>
          <a:p>
            <a:r>
              <a:rPr lang="es-ES" dirty="0">
                <a:solidFill>
                  <a:srgbClr val="00B0F0"/>
                </a:solidFill>
              </a:rPr>
              <a:t>Se concluye que la abstracción de procedimiento </a:t>
            </a:r>
            <a:r>
              <a:rPr lang="es-ES" dirty="0">
                <a:solidFill>
                  <a:srgbClr val="FF0000"/>
                </a:solidFill>
              </a:rPr>
              <a:t>abrir </a:t>
            </a:r>
            <a:r>
              <a:rPr lang="es-ES" dirty="0">
                <a:solidFill>
                  <a:srgbClr val="00B0F0"/>
                </a:solidFill>
              </a:rPr>
              <a:t>usaría información contenida en los atributos de la abstracción de datos </a:t>
            </a:r>
            <a:r>
              <a:rPr lang="es-ES" dirty="0">
                <a:solidFill>
                  <a:srgbClr val="002060"/>
                </a:solidFill>
              </a:rPr>
              <a:t>puerta.</a:t>
            </a:r>
            <a:endParaRPr lang="es-ES" dirty="0">
              <a:solidFill>
                <a:srgbClr val="FF0000"/>
              </a:solidFill>
            </a:endParaRPr>
          </a:p>
          <a:p>
            <a:endParaRPr lang="es-MX" dirty="0"/>
          </a:p>
        </p:txBody>
      </p:sp>
    </p:spTree>
    <p:extLst>
      <p:ext uri="{BB962C8B-B14F-4D97-AF65-F5344CB8AC3E}">
        <p14:creationId xmlns:p14="http://schemas.microsoft.com/office/powerpoint/2010/main" val="3131217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41B066-5CD4-48C8-A968-EC51B7B60848}"/>
              </a:ext>
            </a:extLst>
          </p:cNvPr>
          <p:cNvSpPr>
            <a:spLocks noGrp="1"/>
          </p:cNvSpPr>
          <p:nvPr>
            <p:ph type="title"/>
          </p:nvPr>
        </p:nvSpPr>
        <p:spPr/>
        <p:txBody>
          <a:bodyPr/>
          <a:lstStyle/>
          <a:p>
            <a:r>
              <a:rPr lang="es-ES" dirty="0"/>
              <a:t>Arquitectura</a:t>
            </a:r>
            <a:endParaRPr lang="es-MX" dirty="0"/>
          </a:p>
        </p:txBody>
      </p:sp>
      <p:sp>
        <p:nvSpPr>
          <p:cNvPr id="3" name="Marcador de contenido 2">
            <a:extLst>
              <a:ext uri="{FF2B5EF4-FFF2-40B4-BE49-F238E27FC236}">
                <a16:creationId xmlns:a16="http://schemas.microsoft.com/office/drawing/2014/main" id="{F1FEAC70-0899-46CC-A107-6DAFBD76626E}"/>
              </a:ext>
            </a:extLst>
          </p:cNvPr>
          <p:cNvSpPr>
            <a:spLocks noGrp="1"/>
          </p:cNvSpPr>
          <p:nvPr>
            <p:ph idx="1"/>
          </p:nvPr>
        </p:nvSpPr>
        <p:spPr>
          <a:xfrm>
            <a:off x="1295401" y="2556932"/>
            <a:ext cx="9601196" cy="3668022"/>
          </a:xfrm>
        </p:spPr>
        <p:txBody>
          <a:bodyPr>
            <a:normAutofit fontScale="92500"/>
          </a:bodyPr>
          <a:lstStyle/>
          <a:p>
            <a:r>
              <a:rPr lang="es-ES" dirty="0"/>
              <a:t>Estructura general del software y las formas en las que esta da integridad conceptual a un sistema.</a:t>
            </a:r>
          </a:p>
          <a:p>
            <a:r>
              <a:rPr lang="es-ES" dirty="0"/>
              <a:t>Es la estructura de organización de los componentes de un programa (módulos), la forma en que estos interactúan y la estructura de datos que utilizan.</a:t>
            </a:r>
          </a:p>
          <a:p>
            <a:r>
              <a:rPr lang="es-ES" dirty="0"/>
              <a:t>Conjunto de propiedades que deben especificarse como parte del diseño de la arquitectura:</a:t>
            </a:r>
          </a:p>
          <a:p>
            <a:pPr lvl="1"/>
            <a:r>
              <a:rPr lang="es-MX" b="1" dirty="0"/>
              <a:t>Propiedades estructurales.</a:t>
            </a:r>
          </a:p>
          <a:p>
            <a:pPr lvl="1"/>
            <a:r>
              <a:rPr lang="es-MX" b="1" dirty="0"/>
              <a:t>Propiedades extrafuncionales.</a:t>
            </a:r>
          </a:p>
          <a:p>
            <a:pPr lvl="1"/>
            <a:r>
              <a:rPr lang="es-MX" b="1" dirty="0"/>
              <a:t>Familias de sistemas relacionados.</a:t>
            </a:r>
            <a:endParaRPr lang="es-MX" dirty="0"/>
          </a:p>
        </p:txBody>
      </p:sp>
    </p:spTree>
    <p:extLst>
      <p:ext uri="{BB962C8B-B14F-4D97-AF65-F5344CB8AC3E}">
        <p14:creationId xmlns:p14="http://schemas.microsoft.com/office/powerpoint/2010/main" val="1524962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EDD20CC-5F9E-47CB-B10D-B4B79D855D32}"/>
              </a:ext>
            </a:extLst>
          </p:cNvPr>
          <p:cNvSpPr>
            <a:spLocks noGrp="1"/>
          </p:cNvSpPr>
          <p:nvPr>
            <p:ph idx="4294967295"/>
          </p:nvPr>
        </p:nvSpPr>
        <p:spPr>
          <a:xfrm>
            <a:off x="1178169" y="886924"/>
            <a:ext cx="9601200" cy="5214938"/>
          </a:xfrm>
        </p:spPr>
        <p:txBody>
          <a:bodyPr>
            <a:normAutofit/>
          </a:bodyPr>
          <a:lstStyle/>
          <a:p>
            <a:r>
              <a:rPr lang="es-MX" sz="2200" b="1" dirty="0"/>
              <a:t>Propiedades estructurales: </a:t>
            </a:r>
            <a:r>
              <a:rPr lang="es-MX" sz="2200" dirty="0"/>
              <a:t>Define los componentes de un sistema (módulos, objetos, filtros, etc.) y la manera en la que están agrupados e interactúan unos con los otros. Ejemplo: Los objetos se agrupan para que </a:t>
            </a:r>
            <a:r>
              <a:rPr lang="es-MX" sz="2200" dirty="0">
                <a:highlight>
                  <a:srgbClr val="FFFF00"/>
                </a:highlight>
              </a:rPr>
              <a:t>encapsulen</a:t>
            </a:r>
            <a:r>
              <a:rPr lang="es-MX" sz="2200" dirty="0"/>
              <a:t> tanto </a:t>
            </a:r>
            <a:r>
              <a:rPr lang="es-MX" sz="2200" dirty="0">
                <a:highlight>
                  <a:srgbClr val="00FF00"/>
                </a:highlight>
              </a:rPr>
              <a:t>datos</a:t>
            </a:r>
            <a:r>
              <a:rPr lang="es-MX" sz="2200" dirty="0"/>
              <a:t> como el </a:t>
            </a:r>
            <a:r>
              <a:rPr lang="es-MX" sz="2200" dirty="0">
                <a:highlight>
                  <a:srgbClr val="00FFFF"/>
                </a:highlight>
              </a:rPr>
              <a:t>procedimiento que los manipula </a:t>
            </a:r>
            <a:r>
              <a:rPr lang="es-MX" sz="2200" dirty="0"/>
              <a:t>e interactúen invocando métodos.</a:t>
            </a:r>
          </a:p>
          <a:p>
            <a:pPr marL="0" indent="0">
              <a:buNone/>
            </a:pPr>
            <a:endParaRPr lang="es-MX" sz="2200" dirty="0"/>
          </a:p>
          <a:p>
            <a:r>
              <a:rPr lang="es-MX" sz="2200" b="1" dirty="0"/>
              <a:t>Propiedades extrafuncionales: </a:t>
            </a:r>
            <a:r>
              <a:rPr lang="es-MX" sz="2200" dirty="0"/>
              <a:t>Forma en que la arquitectura satisface los requerimientos de desempeño, capacidad, confiabilidad, seguridad y adaptabilidad, así como otras características del sistema.</a:t>
            </a:r>
          </a:p>
          <a:p>
            <a:pPr marL="0" indent="0">
              <a:buNone/>
            </a:pPr>
            <a:endParaRPr lang="es-MX" sz="2200" dirty="0"/>
          </a:p>
          <a:p>
            <a:r>
              <a:rPr lang="es-ES" sz="2200" b="1" dirty="0"/>
              <a:t>Familias de sistemas relacionados. </a:t>
            </a:r>
            <a:r>
              <a:rPr lang="es-ES" sz="2200" dirty="0"/>
              <a:t>El diseño arquitectónico debe basarse en patrones repetibles que es común encontrar en el diseño de familias de sistemas similares. En esencia debe tener la capacidad de reutilizar bloques de construcción arquitectónica.</a:t>
            </a:r>
            <a:endParaRPr lang="es-MX" sz="2200" dirty="0"/>
          </a:p>
          <a:p>
            <a:endParaRPr lang="es-MX" b="1" dirty="0"/>
          </a:p>
          <a:p>
            <a:endParaRPr lang="es-MX" dirty="0"/>
          </a:p>
        </p:txBody>
      </p:sp>
    </p:spTree>
    <p:extLst>
      <p:ext uri="{BB962C8B-B14F-4D97-AF65-F5344CB8AC3E}">
        <p14:creationId xmlns:p14="http://schemas.microsoft.com/office/powerpoint/2010/main" val="450921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DDC074-E93B-4805-8936-527E7151E3F5}"/>
              </a:ext>
            </a:extLst>
          </p:cNvPr>
          <p:cNvSpPr>
            <a:spLocks noGrp="1"/>
          </p:cNvSpPr>
          <p:nvPr>
            <p:ph type="title"/>
          </p:nvPr>
        </p:nvSpPr>
        <p:spPr/>
        <p:txBody>
          <a:bodyPr>
            <a:normAutofit fontScale="90000"/>
          </a:bodyPr>
          <a:lstStyle/>
          <a:p>
            <a:r>
              <a:rPr lang="es-ES" dirty="0"/>
              <a:t>Tipos de modelos generados del análisis de requerimientos</a:t>
            </a:r>
            <a:endParaRPr lang="es-MX" dirty="0"/>
          </a:p>
        </p:txBody>
      </p:sp>
      <p:sp>
        <p:nvSpPr>
          <p:cNvPr id="3" name="Marcador de contenido 2">
            <a:extLst>
              <a:ext uri="{FF2B5EF4-FFF2-40B4-BE49-F238E27FC236}">
                <a16:creationId xmlns:a16="http://schemas.microsoft.com/office/drawing/2014/main" id="{8D9C3631-6697-49AC-84EB-780D265541E3}"/>
              </a:ext>
            </a:extLst>
          </p:cNvPr>
          <p:cNvSpPr>
            <a:spLocks noGrp="1"/>
          </p:cNvSpPr>
          <p:nvPr>
            <p:ph idx="1"/>
          </p:nvPr>
        </p:nvSpPr>
        <p:spPr>
          <a:xfrm>
            <a:off x="1178169" y="2488223"/>
            <a:ext cx="9935308" cy="3789485"/>
          </a:xfrm>
        </p:spPr>
        <p:txBody>
          <a:bodyPr>
            <a:normAutofit fontScale="77500" lnSpcReduction="20000"/>
          </a:bodyPr>
          <a:lstStyle/>
          <a:p>
            <a:r>
              <a:rPr lang="es-ES" dirty="0"/>
              <a:t>El análisis de los requerimientos da como resultado la especificación de las características operativas del software, indica la interfaz de éste y otros elementos del sistema, y establece las restricciones que limitan al software.</a:t>
            </a:r>
          </a:p>
          <a:p>
            <a:r>
              <a:rPr lang="es-ES" b="1" dirty="0"/>
              <a:t>Modelos basados en el escenario</a:t>
            </a:r>
            <a:r>
              <a:rPr lang="es-ES" dirty="0"/>
              <a:t>: Requerimientos desde el punto de vista de </a:t>
            </a:r>
            <a:r>
              <a:rPr lang="es-MX" dirty="0"/>
              <a:t>distintos “actores” del sistema.</a:t>
            </a:r>
          </a:p>
          <a:p>
            <a:r>
              <a:rPr lang="es-ES" b="1" dirty="0"/>
              <a:t>Modelos de datos</a:t>
            </a:r>
            <a:r>
              <a:rPr lang="es-ES" dirty="0"/>
              <a:t>: Ilustran el dominio de información del problema.</a:t>
            </a:r>
          </a:p>
          <a:p>
            <a:r>
              <a:rPr lang="es-MX" b="1" dirty="0"/>
              <a:t>Modelos orientados a clases</a:t>
            </a:r>
            <a:r>
              <a:rPr lang="es-MX" dirty="0"/>
              <a:t>: Representan clases orientadas a objetos (atributos y </a:t>
            </a:r>
            <a:r>
              <a:rPr lang="es-ES" dirty="0"/>
              <a:t>operaciones) y la manera en la que las clases colaboran para cumplir con los requerimientos </a:t>
            </a:r>
            <a:r>
              <a:rPr lang="es-MX" dirty="0"/>
              <a:t>del sistema.</a:t>
            </a:r>
          </a:p>
          <a:p>
            <a:r>
              <a:rPr lang="es-ES" b="1" dirty="0"/>
              <a:t>Modelos orientados al flujo</a:t>
            </a:r>
            <a:r>
              <a:rPr lang="es-ES" dirty="0"/>
              <a:t>: Representan los elementos funcionales del sistema y la manera como transforman los datos a medida que se avanza a través del sistema.</a:t>
            </a:r>
          </a:p>
          <a:p>
            <a:r>
              <a:rPr lang="es-ES" b="1" dirty="0"/>
              <a:t>Modelos de comportamiento</a:t>
            </a:r>
            <a:r>
              <a:rPr lang="es-ES" dirty="0"/>
              <a:t>: Ilustran el modo en el que se comparte el software como consecuencia de “eventos” externos.</a:t>
            </a:r>
          </a:p>
        </p:txBody>
      </p:sp>
    </p:spTree>
    <p:extLst>
      <p:ext uri="{BB962C8B-B14F-4D97-AF65-F5344CB8AC3E}">
        <p14:creationId xmlns:p14="http://schemas.microsoft.com/office/powerpoint/2010/main" val="2313506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6BD996A-C986-4030-A672-F3460A123978}"/>
              </a:ext>
            </a:extLst>
          </p:cNvPr>
          <p:cNvSpPr txBox="1">
            <a:spLocks/>
          </p:cNvSpPr>
          <p:nvPr/>
        </p:nvSpPr>
        <p:spPr>
          <a:xfrm>
            <a:off x="1178169" y="672612"/>
            <a:ext cx="9601200" cy="5512776"/>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s-MX" sz="2200" dirty="0"/>
              <a:t>Dada la especificación de las propiedades anteriores, el diseño arquitectónico se representa con el uso de uno o mas modelos diferentes.</a:t>
            </a:r>
          </a:p>
          <a:p>
            <a:pPr marL="0" indent="0">
              <a:buNone/>
            </a:pPr>
            <a:endParaRPr lang="es-MX" sz="2200" dirty="0"/>
          </a:p>
          <a:p>
            <a:r>
              <a:rPr lang="es-MX" sz="2200" b="1" dirty="0"/>
              <a:t>Modelos estructurales</a:t>
            </a:r>
            <a:r>
              <a:rPr lang="es-MX" sz="2200" dirty="0"/>
              <a:t>: representan la arquitectura como un conjunto organizado de componentes del programa.</a:t>
            </a:r>
          </a:p>
          <a:p>
            <a:r>
              <a:rPr lang="es-MX" sz="2200" b="1" dirty="0"/>
              <a:t>Modelos de marco</a:t>
            </a:r>
            <a:r>
              <a:rPr lang="es-MX" sz="2200" dirty="0"/>
              <a:t>: Aumentan el nivel de abstracción del diseño, al tratar de identificar patrones de diseño arquitectónicos repetibles que se encuentran en tipos similares de aplicaciones.</a:t>
            </a:r>
          </a:p>
          <a:p>
            <a:r>
              <a:rPr lang="es-MX" sz="2200" b="1" dirty="0"/>
              <a:t>Modelos dinámicos</a:t>
            </a:r>
            <a:r>
              <a:rPr lang="es-MX" sz="2200" dirty="0"/>
              <a:t>: Abordan los aspectos estructurales de la arquitectura del programa e indican como cambia la configuración del sistema en función de eventos externos.</a:t>
            </a:r>
          </a:p>
          <a:p>
            <a:r>
              <a:rPr lang="es-MX" sz="2200" b="1" dirty="0"/>
              <a:t>Modelos del proceso</a:t>
            </a:r>
            <a:r>
              <a:rPr lang="es-MX" sz="2200" dirty="0"/>
              <a:t>: Se centran en el diseño de negocio o proceso técnico al que debe dar acomodo el sistema.</a:t>
            </a:r>
          </a:p>
          <a:p>
            <a:r>
              <a:rPr lang="es-MX" sz="2200" b="1" dirty="0"/>
              <a:t>Modelos funcionales</a:t>
            </a:r>
            <a:r>
              <a:rPr lang="es-MX" sz="2200" dirty="0"/>
              <a:t>: Se usan para representar la jerarquía funcional del sistema.</a:t>
            </a:r>
          </a:p>
          <a:p>
            <a:pPr marL="0" indent="0">
              <a:buNone/>
            </a:pPr>
            <a:endParaRPr lang="es-MX" b="1" dirty="0"/>
          </a:p>
          <a:p>
            <a:endParaRPr lang="es-MX" dirty="0"/>
          </a:p>
        </p:txBody>
      </p:sp>
    </p:spTree>
    <p:extLst>
      <p:ext uri="{BB962C8B-B14F-4D97-AF65-F5344CB8AC3E}">
        <p14:creationId xmlns:p14="http://schemas.microsoft.com/office/powerpoint/2010/main" val="2614333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83C9F-16DA-4B54-9C92-114D8ED8AA15}"/>
              </a:ext>
            </a:extLst>
          </p:cNvPr>
          <p:cNvSpPr>
            <a:spLocks noGrp="1"/>
          </p:cNvSpPr>
          <p:nvPr>
            <p:ph type="title"/>
          </p:nvPr>
        </p:nvSpPr>
        <p:spPr/>
        <p:txBody>
          <a:bodyPr/>
          <a:lstStyle/>
          <a:p>
            <a:r>
              <a:rPr lang="es-ES" dirty="0"/>
              <a:t>Bibliografía</a:t>
            </a:r>
            <a:endParaRPr lang="es-MX" dirty="0"/>
          </a:p>
        </p:txBody>
      </p:sp>
      <p:sp>
        <p:nvSpPr>
          <p:cNvPr id="3" name="Marcador de contenido 2">
            <a:extLst>
              <a:ext uri="{FF2B5EF4-FFF2-40B4-BE49-F238E27FC236}">
                <a16:creationId xmlns:a16="http://schemas.microsoft.com/office/drawing/2014/main" id="{047BE82A-CE94-4F42-80A7-AB943CFFE6D0}"/>
              </a:ext>
            </a:extLst>
          </p:cNvPr>
          <p:cNvSpPr>
            <a:spLocks noGrp="1"/>
          </p:cNvSpPr>
          <p:nvPr>
            <p:ph idx="1"/>
          </p:nvPr>
        </p:nvSpPr>
        <p:spPr/>
        <p:txBody>
          <a:bodyPr/>
          <a:lstStyle/>
          <a:p>
            <a:r>
              <a:rPr lang="es-ES" dirty="0"/>
              <a:t>Ingeniería de software Pressman 7ed.</a:t>
            </a:r>
            <a:endParaRPr lang="es-MX" dirty="0"/>
          </a:p>
        </p:txBody>
      </p:sp>
    </p:spTree>
    <p:extLst>
      <p:ext uri="{BB962C8B-B14F-4D97-AF65-F5344CB8AC3E}">
        <p14:creationId xmlns:p14="http://schemas.microsoft.com/office/powerpoint/2010/main" val="3529245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8E987-F860-4D72-A461-0D54F344CD2C}"/>
              </a:ext>
            </a:extLst>
          </p:cNvPr>
          <p:cNvSpPr>
            <a:spLocks noGrp="1"/>
          </p:cNvSpPr>
          <p:nvPr>
            <p:ph type="title"/>
          </p:nvPr>
        </p:nvSpPr>
        <p:spPr>
          <a:xfrm>
            <a:off x="1295402" y="982132"/>
            <a:ext cx="9800490" cy="1303867"/>
          </a:xfrm>
        </p:spPr>
        <p:txBody>
          <a:bodyPr>
            <a:normAutofit fontScale="90000"/>
          </a:bodyPr>
          <a:lstStyle/>
          <a:p>
            <a:r>
              <a:rPr lang="es-ES" dirty="0"/>
              <a:t>El modelo de requerimientos como puente entre la descripción del sistema y el modelo de diseño.</a:t>
            </a:r>
            <a:endParaRPr lang="es-MX" dirty="0"/>
          </a:p>
        </p:txBody>
      </p:sp>
      <p:pic>
        <p:nvPicPr>
          <p:cNvPr id="4" name="Imagen 3">
            <a:extLst>
              <a:ext uri="{FF2B5EF4-FFF2-40B4-BE49-F238E27FC236}">
                <a16:creationId xmlns:a16="http://schemas.microsoft.com/office/drawing/2014/main" id="{8D4205F1-0CE2-4A00-BAEA-75CB56678EA2}"/>
              </a:ext>
            </a:extLst>
          </p:cNvPr>
          <p:cNvPicPr>
            <a:picLocks noChangeAspect="1"/>
          </p:cNvPicPr>
          <p:nvPr/>
        </p:nvPicPr>
        <p:blipFill>
          <a:blip r:embed="rId2"/>
          <a:stretch>
            <a:fillRect/>
          </a:stretch>
        </p:blipFill>
        <p:spPr>
          <a:xfrm>
            <a:off x="3246487" y="2790364"/>
            <a:ext cx="5484557" cy="3045813"/>
          </a:xfrm>
          <a:prstGeom prst="rect">
            <a:avLst/>
          </a:prstGeom>
        </p:spPr>
      </p:pic>
    </p:spTree>
    <p:extLst>
      <p:ext uri="{BB962C8B-B14F-4D97-AF65-F5344CB8AC3E}">
        <p14:creationId xmlns:p14="http://schemas.microsoft.com/office/powerpoint/2010/main" val="1958573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FA2FAF-22BF-4339-AA01-2FA292025DB6}"/>
              </a:ext>
            </a:extLst>
          </p:cNvPr>
          <p:cNvSpPr>
            <a:spLocks noGrp="1"/>
          </p:cNvSpPr>
          <p:nvPr>
            <p:ph type="title"/>
          </p:nvPr>
        </p:nvSpPr>
        <p:spPr/>
        <p:txBody>
          <a:bodyPr/>
          <a:lstStyle/>
          <a:p>
            <a:r>
              <a:rPr lang="es-ES" dirty="0"/>
              <a:t>Análisis de software</a:t>
            </a:r>
            <a:endParaRPr lang="es-MX" dirty="0"/>
          </a:p>
        </p:txBody>
      </p:sp>
      <p:sp>
        <p:nvSpPr>
          <p:cNvPr id="3" name="Marcador de contenido 2">
            <a:extLst>
              <a:ext uri="{FF2B5EF4-FFF2-40B4-BE49-F238E27FC236}">
                <a16:creationId xmlns:a16="http://schemas.microsoft.com/office/drawing/2014/main" id="{12A40269-A784-4D36-8F9E-DAE1732ED272}"/>
              </a:ext>
            </a:extLst>
          </p:cNvPr>
          <p:cNvSpPr>
            <a:spLocks noGrp="1"/>
          </p:cNvSpPr>
          <p:nvPr>
            <p:ph idx="1"/>
          </p:nvPr>
        </p:nvSpPr>
        <p:spPr/>
        <p:txBody>
          <a:bodyPr/>
          <a:lstStyle/>
          <a:p>
            <a:r>
              <a:rPr lang="es-ES" dirty="0"/>
              <a:t>la atención se centra en </a:t>
            </a:r>
            <a:r>
              <a:rPr lang="es-ES" b="1" dirty="0"/>
              <a:t>qué</a:t>
            </a:r>
            <a:r>
              <a:rPr lang="es-ES" dirty="0"/>
              <a:t>, no en </a:t>
            </a:r>
            <a:r>
              <a:rPr lang="es-ES" b="1" dirty="0"/>
              <a:t>cómo</a:t>
            </a:r>
            <a:r>
              <a:rPr lang="es-ES" dirty="0"/>
              <a:t>. </a:t>
            </a:r>
          </a:p>
          <a:p>
            <a:pPr lvl="1"/>
            <a:r>
              <a:rPr lang="es-ES" dirty="0"/>
              <a:t>¿Qué interacción del usuario ocurre en una circunstancia particular?.</a:t>
            </a:r>
          </a:p>
          <a:p>
            <a:pPr lvl="1"/>
            <a:r>
              <a:rPr lang="es-ES" dirty="0"/>
              <a:t>¿Qué objetos manipula el sistema?.</a:t>
            </a:r>
          </a:p>
          <a:p>
            <a:pPr lvl="1"/>
            <a:r>
              <a:rPr lang="es-ES" dirty="0"/>
              <a:t>¿Qué funciones debe realizar el sistema?.</a:t>
            </a:r>
          </a:p>
          <a:p>
            <a:pPr lvl="1"/>
            <a:r>
              <a:rPr lang="es-ES" dirty="0"/>
              <a:t>¿Qué comportamientos tiene el sistema?.</a:t>
            </a:r>
          </a:p>
          <a:p>
            <a:pPr lvl="1"/>
            <a:r>
              <a:rPr lang="es-ES" dirty="0"/>
              <a:t>¿Qué interfaces se definen?.</a:t>
            </a:r>
          </a:p>
          <a:p>
            <a:pPr lvl="1"/>
            <a:r>
              <a:rPr lang="es-ES" dirty="0"/>
              <a:t>¿Qué restricciones son aplicables?.</a:t>
            </a:r>
          </a:p>
          <a:p>
            <a:endParaRPr lang="es-MX" dirty="0"/>
          </a:p>
        </p:txBody>
      </p:sp>
    </p:spTree>
    <p:extLst>
      <p:ext uri="{BB962C8B-B14F-4D97-AF65-F5344CB8AC3E}">
        <p14:creationId xmlns:p14="http://schemas.microsoft.com/office/powerpoint/2010/main" val="99055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9F669E-2818-4784-A7C6-8BF43316D83C}"/>
              </a:ext>
            </a:extLst>
          </p:cNvPr>
          <p:cNvSpPr>
            <a:spLocks noGrp="1"/>
          </p:cNvSpPr>
          <p:nvPr>
            <p:ph type="title"/>
          </p:nvPr>
        </p:nvSpPr>
        <p:spPr/>
        <p:txBody>
          <a:bodyPr/>
          <a:lstStyle/>
          <a:p>
            <a:r>
              <a:rPr lang="es-ES" dirty="0"/>
              <a:t>Elementos del modelo de análisis.</a:t>
            </a:r>
            <a:endParaRPr lang="es-MX" dirty="0"/>
          </a:p>
        </p:txBody>
      </p:sp>
      <p:pic>
        <p:nvPicPr>
          <p:cNvPr id="4" name="Imagen 3">
            <a:extLst>
              <a:ext uri="{FF2B5EF4-FFF2-40B4-BE49-F238E27FC236}">
                <a16:creationId xmlns:a16="http://schemas.microsoft.com/office/drawing/2014/main" id="{B3F20EFF-7036-4D97-B4E8-66CCDBC3770D}"/>
              </a:ext>
            </a:extLst>
          </p:cNvPr>
          <p:cNvPicPr>
            <a:picLocks noChangeAspect="1"/>
          </p:cNvPicPr>
          <p:nvPr/>
        </p:nvPicPr>
        <p:blipFill>
          <a:blip r:embed="rId2"/>
          <a:stretch>
            <a:fillRect/>
          </a:stretch>
        </p:blipFill>
        <p:spPr>
          <a:xfrm>
            <a:off x="3322994" y="2511424"/>
            <a:ext cx="5546012" cy="3663233"/>
          </a:xfrm>
          <a:prstGeom prst="rect">
            <a:avLst/>
          </a:prstGeom>
        </p:spPr>
      </p:pic>
    </p:spTree>
    <p:extLst>
      <p:ext uri="{BB962C8B-B14F-4D97-AF65-F5344CB8AC3E}">
        <p14:creationId xmlns:p14="http://schemas.microsoft.com/office/powerpoint/2010/main" val="24761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A2A014-D944-44F6-A1BE-FF8B84EF8F97}"/>
              </a:ext>
            </a:extLst>
          </p:cNvPr>
          <p:cNvSpPr>
            <a:spLocks noGrp="1"/>
          </p:cNvSpPr>
          <p:nvPr>
            <p:ph type="title"/>
          </p:nvPr>
        </p:nvSpPr>
        <p:spPr/>
        <p:txBody>
          <a:bodyPr/>
          <a:lstStyle/>
          <a:p>
            <a:r>
              <a:rPr lang="es-ES" dirty="0"/>
              <a:t>Diseño de software</a:t>
            </a:r>
            <a:endParaRPr lang="es-MX" dirty="0"/>
          </a:p>
        </p:txBody>
      </p:sp>
      <p:sp>
        <p:nvSpPr>
          <p:cNvPr id="3" name="Marcador de contenido 2">
            <a:extLst>
              <a:ext uri="{FF2B5EF4-FFF2-40B4-BE49-F238E27FC236}">
                <a16:creationId xmlns:a16="http://schemas.microsoft.com/office/drawing/2014/main" id="{DC460894-BCD8-4166-99F0-D1286721F648}"/>
              </a:ext>
            </a:extLst>
          </p:cNvPr>
          <p:cNvSpPr>
            <a:spLocks noGrp="1"/>
          </p:cNvSpPr>
          <p:nvPr>
            <p:ph idx="1"/>
          </p:nvPr>
        </p:nvSpPr>
        <p:spPr/>
        <p:txBody>
          <a:bodyPr>
            <a:normAutofit fontScale="85000" lnSpcReduction="10000"/>
          </a:bodyPr>
          <a:lstStyle/>
          <a:p>
            <a:r>
              <a:rPr lang="es-ES" dirty="0"/>
              <a:t>Conjunto de principios, conceptos y practicas que llevan al desarrollo de un sistema de alta calidad.</a:t>
            </a:r>
          </a:p>
          <a:p>
            <a:r>
              <a:rPr lang="es-MX" dirty="0"/>
              <a:t>El modelo de </a:t>
            </a:r>
            <a:r>
              <a:rPr lang="es-ES" dirty="0"/>
              <a:t>diseño proporciona detalles sobre arquitectura del software, estructuras de datos, interfaces y componentes que se necesitan para implementar el sistema.</a:t>
            </a:r>
          </a:p>
          <a:p>
            <a:r>
              <a:rPr lang="es-MX" dirty="0"/>
              <a:t>Objetivo del diseño producir un modelo que tenga resistencia, funcionalidad, belleza.</a:t>
            </a:r>
          </a:p>
          <a:p>
            <a:pPr lvl="1"/>
            <a:r>
              <a:rPr lang="es-MX" dirty="0"/>
              <a:t>Resistencia: No debe tener ningún error que impida su funcionamiento.</a:t>
            </a:r>
          </a:p>
          <a:p>
            <a:pPr lvl="1"/>
            <a:r>
              <a:rPr lang="es-MX" dirty="0"/>
              <a:t>Funcionalidad: Debe ser apropiado para los fines que persigue.</a:t>
            </a:r>
          </a:p>
          <a:p>
            <a:pPr lvl="1"/>
            <a:r>
              <a:rPr lang="es-MX" dirty="0"/>
              <a:t>Belleza: La experiencia de usar el programa debe ser placentera.</a:t>
            </a:r>
          </a:p>
          <a:p>
            <a:endParaRPr lang="es-MX" dirty="0"/>
          </a:p>
        </p:txBody>
      </p:sp>
    </p:spTree>
    <p:extLst>
      <p:ext uri="{BB962C8B-B14F-4D97-AF65-F5344CB8AC3E}">
        <p14:creationId xmlns:p14="http://schemas.microsoft.com/office/powerpoint/2010/main" val="2523532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E00146C-9ED9-4F14-A74F-63647110E423}"/>
              </a:ext>
            </a:extLst>
          </p:cNvPr>
          <p:cNvPicPr>
            <a:picLocks noChangeAspect="1"/>
          </p:cNvPicPr>
          <p:nvPr/>
        </p:nvPicPr>
        <p:blipFill>
          <a:blip r:embed="rId2"/>
          <a:stretch>
            <a:fillRect/>
          </a:stretch>
        </p:blipFill>
        <p:spPr>
          <a:xfrm>
            <a:off x="1873677" y="1994908"/>
            <a:ext cx="8444645" cy="4217956"/>
          </a:xfrm>
          <a:prstGeom prst="rect">
            <a:avLst/>
          </a:prstGeom>
        </p:spPr>
      </p:pic>
      <p:sp>
        <p:nvSpPr>
          <p:cNvPr id="5" name="Marcador de contenido 2">
            <a:extLst>
              <a:ext uri="{FF2B5EF4-FFF2-40B4-BE49-F238E27FC236}">
                <a16:creationId xmlns:a16="http://schemas.microsoft.com/office/drawing/2014/main" id="{7E56C88D-51FC-41F8-B19E-E6B066C46D39}"/>
              </a:ext>
            </a:extLst>
          </p:cNvPr>
          <p:cNvSpPr txBox="1">
            <a:spLocks/>
          </p:cNvSpPr>
          <p:nvPr/>
        </p:nvSpPr>
        <p:spPr>
          <a:xfrm>
            <a:off x="1137139" y="745717"/>
            <a:ext cx="9601196" cy="1179799"/>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s-ES" sz="2200" dirty="0"/>
              <a:t>El diseño del software comienza una vez que se han analizado y modelado los requerimientos, es la última acción de la ingeniería de software dentro de la actividad de modelado y prepara la etapa de </a:t>
            </a:r>
            <a:r>
              <a:rPr lang="es-ES" sz="2200" b="1" dirty="0"/>
              <a:t>construcción </a:t>
            </a:r>
            <a:r>
              <a:rPr lang="es-ES" sz="2200" dirty="0"/>
              <a:t>(generación y </a:t>
            </a:r>
            <a:r>
              <a:rPr lang="es-MX" sz="2200" dirty="0"/>
              <a:t>prueba de código).</a:t>
            </a:r>
          </a:p>
        </p:txBody>
      </p:sp>
    </p:spTree>
    <p:extLst>
      <p:ext uri="{BB962C8B-B14F-4D97-AF65-F5344CB8AC3E}">
        <p14:creationId xmlns:p14="http://schemas.microsoft.com/office/powerpoint/2010/main" val="19358189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954</TotalTime>
  <Words>2767</Words>
  <Application>Microsoft Office PowerPoint</Application>
  <PresentationFormat>Panorámica</PresentationFormat>
  <Paragraphs>173</Paragraphs>
  <Slides>41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41</vt:i4>
      </vt:variant>
    </vt:vector>
  </HeadingPairs>
  <TitlesOfParts>
    <vt:vector size="44" baseType="lpstr">
      <vt:lpstr>Arial</vt:lpstr>
      <vt:lpstr>Garamond</vt:lpstr>
      <vt:lpstr>Orgánico</vt:lpstr>
      <vt:lpstr>Software I</vt:lpstr>
      <vt:lpstr>Análisis de software</vt:lpstr>
      <vt:lpstr>Análisis de software</vt:lpstr>
      <vt:lpstr>Tipos de modelos generados del análisis de requerimientos</vt:lpstr>
      <vt:lpstr>El modelo de requerimientos como puente entre la descripción del sistema y el modelo de diseño.</vt:lpstr>
      <vt:lpstr>Análisis de software</vt:lpstr>
      <vt:lpstr>Elementos del modelo de análisis.</vt:lpstr>
      <vt:lpstr>Diseño de software</vt:lpstr>
      <vt:lpstr>Presentación de PowerPoint</vt:lpstr>
      <vt:lpstr>Diseño de software</vt:lpstr>
      <vt:lpstr>El proceso de diseño</vt:lpstr>
      <vt:lpstr>Pasos del diseño</vt:lpstr>
      <vt:lpstr>Orientación a objetos</vt:lpstr>
      <vt:lpstr>Conceptos de diseño orientado a objetos</vt:lpstr>
      <vt:lpstr>Ejemplo</vt:lpstr>
      <vt:lpstr>Representación esquemática de una clase</vt:lpstr>
      <vt:lpstr>Atributos</vt:lpstr>
      <vt:lpstr>Operaciones, métodos.</vt:lpstr>
      <vt:lpstr>Herencia</vt:lpstr>
      <vt:lpstr>Mensaje entre objeto</vt:lpstr>
      <vt:lpstr>Polimorfismo</vt:lpstr>
      <vt:lpstr>Presentación de PowerPoint</vt:lpstr>
      <vt:lpstr>Presentación de PowerPoint</vt:lpstr>
      <vt:lpstr>Otro ejemplo</vt:lpstr>
      <vt:lpstr>Encapsulamiento</vt:lpstr>
      <vt:lpstr>Cohesión</vt:lpstr>
      <vt:lpstr>Acoplamiento</vt:lpstr>
      <vt:lpstr>Modularidad</vt:lpstr>
      <vt:lpstr>Modularidad</vt:lpstr>
      <vt:lpstr>Descomponabilidad</vt:lpstr>
      <vt:lpstr>Componabilidad</vt:lpstr>
      <vt:lpstr>Patrones de diseño</vt:lpstr>
      <vt:lpstr>Patrón de diseño eficaz</vt:lpstr>
      <vt:lpstr>Formato de patrones de diseño</vt:lpstr>
      <vt:lpstr>Abstracción</vt:lpstr>
      <vt:lpstr>Abstracciones de procedimiento</vt:lpstr>
      <vt:lpstr>Abstracciones de datos </vt:lpstr>
      <vt:lpstr>Arquitectura</vt:lpstr>
      <vt:lpstr>Presentación de PowerPoint</vt:lpstr>
      <vt:lpstr>Presentación de PowerPoint</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Yo</dc:creator>
  <cp:lastModifiedBy>Yo</cp:lastModifiedBy>
  <cp:revision>45</cp:revision>
  <dcterms:created xsi:type="dcterms:W3CDTF">2019-04-21T18:26:49Z</dcterms:created>
  <dcterms:modified xsi:type="dcterms:W3CDTF">2019-04-22T10:22:17Z</dcterms:modified>
</cp:coreProperties>
</file>