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65" r:id="rId5"/>
    <p:sldId id="266" r:id="rId6"/>
    <p:sldId id="267" r:id="rId7"/>
    <p:sldId id="268" r:id="rId8"/>
    <p:sldId id="269" r:id="rId9"/>
    <p:sldId id="270" r:id="rId10"/>
    <p:sldId id="271" r:id="rId11"/>
    <p:sldId id="274" r:id="rId12"/>
    <p:sldId id="272" r:id="rId13"/>
    <p:sldId id="276" r:id="rId14"/>
    <p:sldId id="277" r:id="rId15"/>
    <p:sldId id="281" r:id="rId16"/>
    <p:sldId id="278" r:id="rId17"/>
    <p:sldId id="279" r:id="rId18"/>
    <p:sldId id="280"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D9E029E-34DA-42E1-8912-F856C1DCBEDA}">
          <p14:sldIdLst>
            <p14:sldId id="256"/>
          </p14:sldIdLst>
        </p14:section>
        <p14:section name="ISO 9126" id="{59123287-B172-4D13-AC00-830E6F78C2B5}">
          <p14:sldIdLst>
            <p14:sldId id="257"/>
            <p14:sldId id="273"/>
            <p14:sldId id="265"/>
            <p14:sldId id="266"/>
            <p14:sldId id="267"/>
            <p14:sldId id="268"/>
            <p14:sldId id="269"/>
            <p14:sldId id="270"/>
            <p14:sldId id="271"/>
            <p14:sldId id="274"/>
            <p14:sldId id="272"/>
          </p14:sldIdLst>
        </p14:section>
        <p14:section name="Invariante de una clase" id="{23DD29F5-A8EE-40AE-B29B-446438156337}">
          <p14:sldIdLst>
            <p14:sldId id="276"/>
            <p14:sldId id="277"/>
            <p14:sldId id="281"/>
            <p14:sldId id="278"/>
            <p14:sldId id="279"/>
            <p14:sldId id="28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6AE59630-A408-49F1-BCF7-B24F7133E173}"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42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808514-5E16-4349-9358-A98AAEB98BD1}" type="datetimeFigureOut">
              <a:rPr lang="es-MX" smtClean="0"/>
              <a:t>07/05/2019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E59630-A408-49F1-BCF7-B24F7133E173}" type="slidenum">
              <a:rPr lang="es-MX" smtClean="0"/>
              <a:t>‹Nº›</a:t>
            </a:fld>
            <a:endParaRPr lang="es-MX"/>
          </a:p>
        </p:txBody>
      </p:sp>
    </p:spTree>
    <p:extLst>
      <p:ext uri="{BB962C8B-B14F-4D97-AF65-F5344CB8AC3E}">
        <p14:creationId xmlns:p14="http://schemas.microsoft.com/office/powerpoint/2010/main" val="79307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27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59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spTree>
    <p:extLst>
      <p:ext uri="{BB962C8B-B14F-4D97-AF65-F5344CB8AC3E}">
        <p14:creationId xmlns:p14="http://schemas.microsoft.com/office/powerpoint/2010/main" val="3654679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87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979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93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745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spTree>
    <p:extLst>
      <p:ext uri="{BB962C8B-B14F-4D97-AF65-F5344CB8AC3E}">
        <p14:creationId xmlns:p14="http://schemas.microsoft.com/office/powerpoint/2010/main" val="267181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808514-5E16-4349-9358-A98AAEB98BD1}" type="datetimeFigureOut">
              <a:rPr lang="es-MX" smtClean="0"/>
              <a:t>07/05/2019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E59630-A408-49F1-BCF7-B24F7133E173}"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769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808514-5E16-4349-9358-A98AAEB98BD1}" type="datetimeFigureOut">
              <a:rPr lang="es-MX" smtClean="0"/>
              <a:t>07/05/2019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E59630-A408-49F1-BCF7-B24F7133E173}" type="slidenum">
              <a:rPr lang="es-MX" smtClean="0"/>
              <a:t>‹Nº›</a:t>
            </a:fld>
            <a:endParaRPr lang="es-MX"/>
          </a:p>
        </p:txBody>
      </p:sp>
    </p:spTree>
    <p:extLst>
      <p:ext uri="{BB962C8B-B14F-4D97-AF65-F5344CB8AC3E}">
        <p14:creationId xmlns:p14="http://schemas.microsoft.com/office/powerpoint/2010/main" val="147098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808514-5E16-4349-9358-A98AAEB98BD1}" type="datetimeFigureOut">
              <a:rPr lang="es-MX" smtClean="0"/>
              <a:t>07/05/2019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AE59630-A408-49F1-BCF7-B24F7133E173}"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03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808514-5E16-4349-9358-A98AAEB98BD1}" type="datetimeFigureOut">
              <a:rPr lang="es-MX" smtClean="0"/>
              <a:t>07/05/2019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AE59630-A408-49F1-BCF7-B24F7133E173}"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78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08514-5E16-4349-9358-A98AAEB98BD1}" type="datetimeFigureOut">
              <a:rPr lang="es-MX" smtClean="0"/>
              <a:t>07/05/2019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AE59630-A408-49F1-BCF7-B24F7133E173}" type="slidenum">
              <a:rPr lang="es-MX" smtClean="0"/>
              <a:t>‹Nº›</a:t>
            </a:fld>
            <a:endParaRPr lang="es-MX"/>
          </a:p>
        </p:txBody>
      </p:sp>
    </p:spTree>
    <p:extLst>
      <p:ext uri="{BB962C8B-B14F-4D97-AF65-F5344CB8AC3E}">
        <p14:creationId xmlns:p14="http://schemas.microsoft.com/office/powerpoint/2010/main" val="378296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808514-5E16-4349-9358-A98AAEB98BD1}" type="datetimeFigureOut">
              <a:rPr lang="es-MX" smtClean="0"/>
              <a:t>07/05/2019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E59630-A408-49F1-BCF7-B24F7133E173}"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76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808514-5E16-4349-9358-A98AAEB98BD1}" type="datetimeFigureOut">
              <a:rPr lang="es-MX" smtClean="0"/>
              <a:t>07/05/2019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E59630-A408-49F1-BCF7-B24F7133E173}" type="slidenum">
              <a:rPr lang="es-MX" smtClean="0"/>
              <a:t>‹Nº›</a:t>
            </a:fld>
            <a:endParaRPr lang="es-MX"/>
          </a:p>
        </p:txBody>
      </p:sp>
    </p:spTree>
    <p:extLst>
      <p:ext uri="{BB962C8B-B14F-4D97-AF65-F5344CB8AC3E}">
        <p14:creationId xmlns:p14="http://schemas.microsoft.com/office/powerpoint/2010/main" val="417881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808514-5E16-4349-9358-A98AAEB98BD1}" type="datetimeFigureOut">
              <a:rPr lang="es-MX" smtClean="0"/>
              <a:t>07/05/2019</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E59630-A408-49F1-BCF7-B24F7133E173}" type="slidenum">
              <a:rPr lang="es-MX" smtClean="0"/>
              <a:t>‹Nº›</a:t>
            </a:fld>
            <a:endParaRPr lang="es-MX"/>
          </a:p>
        </p:txBody>
      </p:sp>
    </p:spTree>
    <p:extLst>
      <p:ext uri="{BB962C8B-B14F-4D97-AF65-F5344CB8AC3E}">
        <p14:creationId xmlns:p14="http://schemas.microsoft.com/office/powerpoint/2010/main" val="67832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es.wikipedia.org/wiki/Invariantes_de_clase" TargetMode="External"/><Relationship Id="rId2" Type="http://schemas.openxmlformats.org/officeDocument/2006/relationships/hyperlink" Target="http://recursosbiblioteca.utp.edu.co/tesisd/textoyanexos/0053L864e_anexo.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675C4-DB6F-429D-A465-70546FD170F1}"/>
              </a:ext>
            </a:extLst>
          </p:cNvPr>
          <p:cNvSpPr>
            <a:spLocks noGrp="1"/>
          </p:cNvSpPr>
          <p:nvPr>
            <p:ph type="ctrTitle"/>
          </p:nvPr>
        </p:nvSpPr>
        <p:spPr/>
        <p:txBody>
          <a:bodyPr/>
          <a:lstStyle/>
          <a:p>
            <a:r>
              <a:rPr lang="es-ES" dirty="0"/>
              <a:t>Software 1</a:t>
            </a:r>
            <a:br>
              <a:rPr lang="es-ES" dirty="0"/>
            </a:br>
            <a:r>
              <a:rPr lang="es-ES" sz="1800" dirty="0"/>
              <a:t>Tarea 5: “ISO 9126 – Invariante de una clase”</a:t>
            </a:r>
            <a:endParaRPr lang="es-MX" sz="1800" dirty="0"/>
          </a:p>
        </p:txBody>
      </p:sp>
      <p:sp>
        <p:nvSpPr>
          <p:cNvPr id="3" name="Subtítulo 2">
            <a:extLst>
              <a:ext uri="{FF2B5EF4-FFF2-40B4-BE49-F238E27FC236}">
                <a16:creationId xmlns:a16="http://schemas.microsoft.com/office/drawing/2014/main" id="{F4F466EC-1ACB-4FBE-99E4-8ADF6A0A3AE9}"/>
              </a:ext>
            </a:extLst>
          </p:cNvPr>
          <p:cNvSpPr>
            <a:spLocks noGrp="1"/>
          </p:cNvSpPr>
          <p:nvPr>
            <p:ph type="subTitle" idx="1"/>
          </p:nvPr>
        </p:nvSpPr>
        <p:spPr/>
        <p:txBody>
          <a:bodyPr>
            <a:normAutofit fontScale="62500" lnSpcReduction="20000"/>
          </a:bodyPr>
          <a:lstStyle/>
          <a:p>
            <a:endParaRPr lang="es-ES" sz="2400" dirty="0"/>
          </a:p>
          <a:p>
            <a:r>
              <a:rPr lang="es-ES" sz="2400" dirty="0"/>
              <a:t>Fecha: 29 abril 2019</a:t>
            </a:r>
          </a:p>
          <a:p>
            <a:r>
              <a:rPr lang="es-ES" sz="2400" dirty="0"/>
              <a:t>Alumno: Norton Irarrázabal</a:t>
            </a:r>
          </a:p>
          <a:p>
            <a:r>
              <a:rPr lang="es-ES" sz="2400" dirty="0"/>
              <a:t>Profesor: Guillermo Leyton</a:t>
            </a:r>
          </a:p>
          <a:p>
            <a:endParaRPr lang="es-MX" dirty="0"/>
          </a:p>
        </p:txBody>
      </p:sp>
    </p:spTree>
    <p:extLst>
      <p:ext uri="{BB962C8B-B14F-4D97-AF65-F5344CB8AC3E}">
        <p14:creationId xmlns:p14="http://schemas.microsoft.com/office/powerpoint/2010/main" val="11837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9750CE2-4D98-41F0-88CB-C19D23F6CF8B}"/>
              </a:ext>
            </a:extLst>
          </p:cNvPr>
          <p:cNvPicPr>
            <a:picLocks noChangeAspect="1"/>
          </p:cNvPicPr>
          <p:nvPr/>
        </p:nvPicPr>
        <p:blipFill>
          <a:blip r:embed="rId2"/>
          <a:stretch>
            <a:fillRect/>
          </a:stretch>
        </p:blipFill>
        <p:spPr>
          <a:xfrm>
            <a:off x="1524000" y="632138"/>
            <a:ext cx="8915400" cy="5426393"/>
          </a:xfrm>
          <a:prstGeom prst="rect">
            <a:avLst/>
          </a:prstGeom>
        </p:spPr>
      </p:pic>
    </p:spTree>
    <p:extLst>
      <p:ext uri="{BB962C8B-B14F-4D97-AF65-F5344CB8AC3E}">
        <p14:creationId xmlns:p14="http://schemas.microsoft.com/office/powerpoint/2010/main" val="103694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8DF5E71-EBBB-472E-BC83-6C2792BA6C7B}"/>
              </a:ext>
            </a:extLst>
          </p:cNvPr>
          <p:cNvSpPr>
            <a:spLocks noGrp="1"/>
          </p:cNvSpPr>
          <p:nvPr>
            <p:ph type="title"/>
          </p:nvPr>
        </p:nvSpPr>
        <p:spPr/>
        <p:txBody>
          <a:bodyPr/>
          <a:lstStyle/>
          <a:p>
            <a:r>
              <a:rPr lang="es-ES" dirty="0"/>
              <a:t>Calidad en uso</a:t>
            </a:r>
            <a:endParaRPr lang="es-MX" dirty="0"/>
          </a:p>
        </p:txBody>
      </p:sp>
      <p:sp>
        <p:nvSpPr>
          <p:cNvPr id="5" name="Marcador de contenido 4">
            <a:extLst>
              <a:ext uri="{FF2B5EF4-FFF2-40B4-BE49-F238E27FC236}">
                <a16:creationId xmlns:a16="http://schemas.microsoft.com/office/drawing/2014/main" id="{C4E75014-F5D7-4C11-ACFE-D7A833C785FA}"/>
              </a:ext>
            </a:extLst>
          </p:cNvPr>
          <p:cNvSpPr>
            <a:spLocks noGrp="1"/>
          </p:cNvSpPr>
          <p:nvPr>
            <p:ph idx="1"/>
          </p:nvPr>
        </p:nvSpPr>
        <p:spPr/>
        <p:txBody>
          <a:bodyPr>
            <a:normAutofit fontScale="92500" lnSpcReduction="10000"/>
          </a:bodyPr>
          <a:lstStyle/>
          <a:p>
            <a:r>
              <a:rPr lang="es-ES" dirty="0"/>
              <a:t> Conjunto de atributos relacionados con la aceptación por parte del usuario final y Seguridad.</a:t>
            </a:r>
          </a:p>
          <a:p>
            <a:r>
              <a:rPr lang="es-ES" dirty="0"/>
              <a:t>Atributos:</a:t>
            </a:r>
          </a:p>
          <a:p>
            <a:pPr lvl="1"/>
            <a:r>
              <a:rPr lang="es-ES" dirty="0"/>
              <a:t>Eficacia - Atributos relacionados con la eficiencia del software cuando el usuario final realiza los procesos.</a:t>
            </a:r>
          </a:p>
          <a:p>
            <a:pPr lvl="1"/>
            <a:r>
              <a:rPr lang="es-ES" dirty="0"/>
              <a:t>Productividad - Atributos relacionados con el rendimiento en las tareas cotidiana realizadas por el usuario final.</a:t>
            </a:r>
          </a:p>
          <a:p>
            <a:pPr lvl="1"/>
            <a:r>
              <a:rPr lang="es-ES" dirty="0"/>
              <a:t>Seguridad - Atributos para medir los niveles de riesgo.</a:t>
            </a:r>
          </a:p>
          <a:p>
            <a:pPr lvl="1"/>
            <a:r>
              <a:rPr lang="es-ES" dirty="0"/>
              <a:t>Satisfacción - Atributos relacionados con la satisfacción de uso del software.</a:t>
            </a:r>
          </a:p>
          <a:p>
            <a:endParaRPr lang="es-MX" dirty="0"/>
          </a:p>
        </p:txBody>
      </p:sp>
    </p:spTree>
    <p:extLst>
      <p:ext uri="{BB962C8B-B14F-4D97-AF65-F5344CB8AC3E}">
        <p14:creationId xmlns:p14="http://schemas.microsoft.com/office/powerpoint/2010/main" val="86854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702D6C9-F23D-4E4E-9EA6-0E28CF66969B}"/>
              </a:ext>
            </a:extLst>
          </p:cNvPr>
          <p:cNvPicPr>
            <a:picLocks noChangeAspect="1"/>
          </p:cNvPicPr>
          <p:nvPr/>
        </p:nvPicPr>
        <p:blipFill>
          <a:blip r:embed="rId2"/>
          <a:stretch>
            <a:fillRect/>
          </a:stretch>
        </p:blipFill>
        <p:spPr>
          <a:xfrm>
            <a:off x="1995487" y="652462"/>
            <a:ext cx="8201025" cy="5343525"/>
          </a:xfrm>
          <a:prstGeom prst="rect">
            <a:avLst/>
          </a:prstGeom>
        </p:spPr>
      </p:pic>
    </p:spTree>
    <p:extLst>
      <p:ext uri="{BB962C8B-B14F-4D97-AF65-F5344CB8AC3E}">
        <p14:creationId xmlns:p14="http://schemas.microsoft.com/office/powerpoint/2010/main" val="351471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BE8C2-045C-4DCE-92D8-AA9BED26E51D}"/>
              </a:ext>
            </a:extLst>
          </p:cNvPr>
          <p:cNvSpPr>
            <a:spLocks noGrp="1"/>
          </p:cNvSpPr>
          <p:nvPr>
            <p:ph type="title"/>
          </p:nvPr>
        </p:nvSpPr>
        <p:spPr/>
        <p:txBody>
          <a:bodyPr/>
          <a:lstStyle/>
          <a:p>
            <a:r>
              <a:rPr lang="es-MX" dirty="0"/>
              <a:t>Invariantes en informática </a:t>
            </a:r>
          </a:p>
        </p:txBody>
      </p:sp>
      <p:sp>
        <p:nvSpPr>
          <p:cNvPr id="3" name="Marcador de contenido 2">
            <a:extLst>
              <a:ext uri="{FF2B5EF4-FFF2-40B4-BE49-F238E27FC236}">
                <a16:creationId xmlns:a16="http://schemas.microsoft.com/office/drawing/2014/main" id="{D0D8E361-1445-47C8-843A-8CC6CB170C67}"/>
              </a:ext>
            </a:extLst>
          </p:cNvPr>
          <p:cNvSpPr>
            <a:spLocks noGrp="1"/>
          </p:cNvSpPr>
          <p:nvPr>
            <p:ph idx="1"/>
          </p:nvPr>
        </p:nvSpPr>
        <p:spPr/>
        <p:txBody>
          <a:bodyPr>
            <a:normAutofit/>
          </a:bodyPr>
          <a:lstStyle/>
          <a:p>
            <a:r>
              <a:rPr lang="es-ES" sz="2200" dirty="0">
                <a:solidFill>
                  <a:schemeClr val="tx1"/>
                </a:solidFill>
              </a:rPr>
              <a:t>En informática , uno puede encontrar invariantes en los que se puede confiar que sean verdaderos durante la ejecución de un programa, o durante una parte de él. Es una afirmación lógica que siempre se considera cierta durante una determinada fase de ejecución. Por ejemplo, un bucle invariante es una condición que se cumple al principio y al final de cada ejecución de un bucle.</a:t>
            </a:r>
          </a:p>
          <a:p>
            <a:r>
              <a:rPr lang="es-ES" sz="2200" dirty="0">
                <a:solidFill>
                  <a:schemeClr val="tx1"/>
                </a:solidFill>
              </a:rPr>
              <a:t>Las invariantes son especialmente útiles al razonar si un programa de computadora es correcto.</a:t>
            </a:r>
          </a:p>
          <a:p>
            <a:endParaRPr lang="es-MX" dirty="0"/>
          </a:p>
        </p:txBody>
      </p:sp>
    </p:spTree>
    <p:extLst>
      <p:ext uri="{BB962C8B-B14F-4D97-AF65-F5344CB8AC3E}">
        <p14:creationId xmlns:p14="http://schemas.microsoft.com/office/powerpoint/2010/main" val="200622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FE045-FB85-44CC-98CB-12735C006400}"/>
              </a:ext>
            </a:extLst>
          </p:cNvPr>
          <p:cNvSpPr>
            <a:spLocks noGrp="1"/>
          </p:cNvSpPr>
          <p:nvPr>
            <p:ph type="title"/>
          </p:nvPr>
        </p:nvSpPr>
        <p:spPr/>
        <p:txBody>
          <a:bodyPr>
            <a:normAutofit/>
          </a:bodyPr>
          <a:lstStyle/>
          <a:p>
            <a:r>
              <a:rPr lang="es-MX" dirty="0"/>
              <a:t>Clase invariante</a:t>
            </a:r>
          </a:p>
        </p:txBody>
      </p:sp>
      <p:sp>
        <p:nvSpPr>
          <p:cNvPr id="3" name="Marcador de contenido 2">
            <a:extLst>
              <a:ext uri="{FF2B5EF4-FFF2-40B4-BE49-F238E27FC236}">
                <a16:creationId xmlns:a16="http://schemas.microsoft.com/office/drawing/2014/main" id="{7D78200E-EB46-4292-8D51-9DC3DCC3E0C4}"/>
              </a:ext>
            </a:extLst>
          </p:cNvPr>
          <p:cNvSpPr>
            <a:spLocks noGrp="1"/>
          </p:cNvSpPr>
          <p:nvPr>
            <p:ph idx="1"/>
          </p:nvPr>
        </p:nvSpPr>
        <p:spPr>
          <a:xfrm>
            <a:off x="1295401" y="2479431"/>
            <a:ext cx="9601196" cy="3842237"/>
          </a:xfrm>
        </p:spPr>
        <p:txBody>
          <a:bodyPr>
            <a:normAutofit/>
          </a:bodyPr>
          <a:lstStyle/>
          <a:p>
            <a:r>
              <a:rPr lang="es-ES" sz="2200" dirty="0">
                <a:solidFill>
                  <a:schemeClr val="tx1"/>
                </a:solidFill>
              </a:rPr>
              <a:t>Específicamente en la programación orientada a objetos, una clase invariante (o tipo invariante ) es una invariante utilizada para restringir objetos de una clase. Los métodos de la clase deben preservar el invariante. La clase invariante restringe el estado almacenado en el objeto.</a:t>
            </a:r>
          </a:p>
          <a:p>
            <a:r>
              <a:rPr lang="es-ES" sz="2200" dirty="0"/>
              <a:t>Las invariantes de clase se establecen durante la construcción y se mantienen constantemente entre llamadas a métodos públicos. El código dentro de las funciones puede romper invariantes siempre que las invariantes se restauren antes de que finalice una función pública.</a:t>
            </a:r>
          </a:p>
        </p:txBody>
      </p:sp>
    </p:spTree>
    <p:extLst>
      <p:ext uri="{BB962C8B-B14F-4D97-AF65-F5344CB8AC3E}">
        <p14:creationId xmlns:p14="http://schemas.microsoft.com/office/powerpoint/2010/main" val="39237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A870B-5EA4-4370-B47C-C932FEA1AC62}"/>
              </a:ext>
            </a:extLst>
          </p:cNvPr>
          <p:cNvSpPr>
            <a:spLocks noGrp="1"/>
          </p:cNvSpPr>
          <p:nvPr>
            <p:ph type="title"/>
          </p:nvPr>
        </p:nvSpPr>
        <p:spPr/>
        <p:txBody>
          <a:bodyPr/>
          <a:lstStyle/>
          <a:p>
            <a:r>
              <a:rPr lang="es-MX" dirty="0"/>
              <a:t>Clase invariante</a:t>
            </a:r>
          </a:p>
        </p:txBody>
      </p:sp>
      <p:sp>
        <p:nvSpPr>
          <p:cNvPr id="3" name="Marcador de contenido 2">
            <a:extLst>
              <a:ext uri="{FF2B5EF4-FFF2-40B4-BE49-F238E27FC236}">
                <a16:creationId xmlns:a16="http://schemas.microsoft.com/office/drawing/2014/main" id="{173D2E78-51F5-4A95-8ED4-599E531FC831}"/>
              </a:ext>
            </a:extLst>
          </p:cNvPr>
          <p:cNvSpPr>
            <a:spLocks noGrp="1"/>
          </p:cNvSpPr>
          <p:nvPr>
            <p:ph idx="1"/>
          </p:nvPr>
        </p:nvSpPr>
        <p:spPr/>
        <p:txBody>
          <a:bodyPr>
            <a:normAutofit fontScale="92500" lnSpcReduction="10000"/>
          </a:bodyPr>
          <a:lstStyle/>
          <a:p>
            <a:r>
              <a:rPr lang="es-ES" dirty="0"/>
              <a:t>Consiste en un conjunto de propiedades invariantes que permanecen intransigentes independientemente del estado del objeto. Esto garantiza que el objeto siempre cumpla con las condiciones predefinidas, y que los métodos, por lo tanto, siempre hagan referencia al objeto sin el riesgo de hacer suposiciones inexactas. </a:t>
            </a:r>
          </a:p>
          <a:p>
            <a:r>
              <a:rPr lang="es-ES" dirty="0"/>
              <a:t>La definición de invariantes de clase puede ayudar a los programadores y evaluadores a detectar más errores durante las pruebas del software.</a:t>
            </a:r>
          </a:p>
          <a:p>
            <a:r>
              <a:rPr lang="es-ES" dirty="0"/>
              <a:t>Únicamente se deben satisfacer los invariantes en las llamadas a métodos públicos de la clase de forma que dichas llamadas deben partir de un estado que satisfagan los invariantes de clase y debe terminar con un estado que también los satisfagan.</a:t>
            </a:r>
            <a:endParaRPr lang="es-MX" sz="2200" dirty="0">
              <a:solidFill>
                <a:schemeClr val="tx1"/>
              </a:solidFill>
            </a:endParaRPr>
          </a:p>
          <a:p>
            <a:endParaRPr lang="es-MX" dirty="0"/>
          </a:p>
        </p:txBody>
      </p:sp>
    </p:spTree>
    <p:extLst>
      <p:ext uri="{BB962C8B-B14F-4D97-AF65-F5344CB8AC3E}">
        <p14:creationId xmlns:p14="http://schemas.microsoft.com/office/powerpoint/2010/main" val="184943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B22F7-D151-4B83-BA97-EEA2E15F1AB8}"/>
              </a:ext>
            </a:extLst>
          </p:cNvPr>
          <p:cNvSpPr>
            <a:spLocks noGrp="1"/>
          </p:cNvSpPr>
          <p:nvPr>
            <p:ph type="title"/>
          </p:nvPr>
        </p:nvSpPr>
        <p:spPr/>
        <p:txBody>
          <a:bodyPr>
            <a:normAutofit fontScale="90000"/>
          </a:bodyPr>
          <a:lstStyle/>
          <a:p>
            <a:r>
              <a:rPr lang="es-ES" dirty="0"/>
              <a:t>Herramientas de programación de soporte a invariantes</a:t>
            </a:r>
          </a:p>
        </p:txBody>
      </p:sp>
      <p:sp>
        <p:nvSpPr>
          <p:cNvPr id="3" name="Marcador de contenido 2">
            <a:extLst>
              <a:ext uri="{FF2B5EF4-FFF2-40B4-BE49-F238E27FC236}">
                <a16:creationId xmlns:a16="http://schemas.microsoft.com/office/drawing/2014/main" id="{35E1C767-05F4-4C76-9A42-50C6AE957326}"/>
              </a:ext>
            </a:extLst>
          </p:cNvPr>
          <p:cNvSpPr>
            <a:spLocks noGrp="1"/>
          </p:cNvSpPr>
          <p:nvPr>
            <p:ph idx="1"/>
          </p:nvPr>
        </p:nvSpPr>
        <p:spPr/>
        <p:txBody>
          <a:bodyPr/>
          <a:lstStyle/>
          <a:p>
            <a:r>
              <a:rPr lang="es-ES" b="1" dirty="0"/>
              <a:t>Aserciones:</a:t>
            </a:r>
          </a:p>
          <a:p>
            <a:pPr lvl="1"/>
            <a:r>
              <a:rPr lang="es-ES" dirty="0"/>
              <a:t>Algunos de los lenguajes de programación más comunes, como C++ y Java permiten el uso de aserciones por defecto, estas pueden usarse para definir invariantes de clase.</a:t>
            </a:r>
          </a:p>
          <a:p>
            <a:pPr lvl="1"/>
            <a:r>
              <a:rPr lang="es-ES" dirty="0"/>
              <a:t>Un patrón de diseño común para implementar las invariantes de clase en el constructor del objeto es lanzar una excepción si la invariante no se cumple. </a:t>
            </a:r>
          </a:p>
          <a:p>
            <a:pPr lvl="1"/>
            <a:r>
              <a:rPr lang="es-ES" dirty="0"/>
              <a:t>Dado que los métodos respetan las invariantes, pueden asumir su validez y no necesitan verificarlas explícitamente.</a:t>
            </a:r>
          </a:p>
        </p:txBody>
      </p:sp>
    </p:spTree>
    <p:extLst>
      <p:ext uri="{BB962C8B-B14F-4D97-AF65-F5344CB8AC3E}">
        <p14:creationId xmlns:p14="http://schemas.microsoft.com/office/powerpoint/2010/main" val="140698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62DD-81E7-4CBF-8B9B-72F2D51C15EF}"/>
              </a:ext>
            </a:extLst>
          </p:cNvPr>
          <p:cNvSpPr>
            <a:spLocks noGrp="1"/>
          </p:cNvSpPr>
          <p:nvPr>
            <p:ph type="title"/>
          </p:nvPr>
        </p:nvSpPr>
        <p:spPr/>
        <p:txBody>
          <a:bodyPr>
            <a:normAutofit fontScale="90000"/>
          </a:bodyPr>
          <a:lstStyle/>
          <a:p>
            <a:r>
              <a:rPr lang="es-ES" dirty="0"/>
              <a:t>Herramientas de programación de soporte a invariantes</a:t>
            </a:r>
            <a:endParaRPr lang="es-MX" dirty="0"/>
          </a:p>
        </p:txBody>
      </p:sp>
      <p:sp>
        <p:nvSpPr>
          <p:cNvPr id="3" name="Marcador de contenido 2">
            <a:extLst>
              <a:ext uri="{FF2B5EF4-FFF2-40B4-BE49-F238E27FC236}">
                <a16:creationId xmlns:a16="http://schemas.microsoft.com/office/drawing/2014/main" id="{7642D678-D892-4353-A36F-37D57F6C8EEF}"/>
              </a:ext>
            </a:extLst>
          </p:cNvPr>
          <p:cNvSpPr>
            <a:spLocks noGrp="1"/>
          </p:cNvSpPr>
          <p:nvPr>
            <p:ph idx="1"/>
          </p:nvPr>
        </p:nvSpPr>
        <p:spPr/>
        <p:txBody>
          <a:bodyPr>
            <a:normAutofit fontScale="92500" lnSpcReduction="10000"/>
          </a:bodyPr>
          <a:lstStyle/>
          <a:p>
            <a:r>
              <a:rPr lang="es-ES" dirty="0"/>
              <a:t>Soporte nativo:</a:t>
            </a:r>
          </a:p>
          <a:p>
            <a:pPr lvl="1"/>
            <a:r>
              <a:rPr lang="es-ES" dirty="0"/>
              <a:t>Las invariantes de clase son un componente esencial para el patrón de diseño por contrato. Por ello, los lenguajes que proporcionan un soporte completo al diseño por contrato, como Ada, Eiffel o D. también proporcionan un soporte completo a las invariantes de clase.</a:t>
            </a:r>
          </a:p>
          <a:p>
            <a:r>
              <a:rPr lang="es-MX" dirty="0"/>
              <a:t>Soporte no nativo:</a:t>
            </a:r>
          </a:p>
          <a:p>
            <a:pPr lvl="1"/>
            <a:r>
              <a:rPr lang="es-ES" dirty="0"/>
              <a:t>Java dispone de una herramienta más potente llamada Java </a:t>
            </a:r>
            <a:r>
              <a:rPr lang="es-ES" dirty="0" err="1"/>
              <a:t>Modeling</a:t>
            </a:r>
            <a:r>
              <a:rPr lang="es-ES" dirty="0"/>
              <a:t> </a:t>
            </a:r>
            <a:r>
              <a:rPr lang="es-ES" dirty="0" err="1"/>
              <a:t>Language</a:t>
            </a:r>
            <a:r>
              <a:rPr lang="es-ES" dirty="0"/>
              <a:t> que ofrece un método más robusto para definir invariantes de clase.</a:t>
            </a:r>
          </a:p>
          <a:p>
            <a:pPr lvl="1"/>
            <a:r>
              <a:rPr lang="es-ES" dirty="0"/>
              <a:t>Los métodos deben definir precondiciones y postcondiciones para ayudar a cumplir la invariabilidad de la clase.</a:t>
            </a:r>
            <a:endParaRPr lang="es-MX" dirty="0"/>
          </a:p>
          <a:p>
            <a:pPr lvl="1"/>
            <a:endParaRPr lang="es-MX" dirty="0"/>
          </a:p>
        </p:txBody>
      </p:sp>
    </p:spTree>
    <p:extLst>
      <p:ext uri="{BB962C8B-B14F-4D97-AF65-F5344CB8AC3E}">
        <p14:creationId xmlns:p14="http://schemas.microsoft.com/office/powerpoint/2010/main" val="327808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97697-CA07-4AFC-AB78-7345975E3C29}"/>
              </a:ext>
            </a:extLst>
          </p:cNvPr>
          <p:cNvSpPr>
            <a:spLocks noGrp="1"/>
          </p:cNvSpPr>
          <p:nvPr>
            <p:ph type="title" idx="4294967295"/>
          </p:nvPr>
        </p:nvSpPr>
        <p:spPr>
          <a:xfrm>
            <a:off x="781050" y="735013"/>
            <a:ext cx="2714625" cy="1303337"/>
          </a:xfrm>
        </p:spPr>
        <p:txBody>
          <a:bodyPr/>
          <a:lstStyle/>
          <a:p>
            <a:r>
              <a:rPr lang="es-ES" dirty="0"/>
              <a:t>Ejemplos</a:t>
            </a:r>
            <a:endParaRPr lang="es-MX" dirty="0"/>
          </a:p>
        </p:txBody>
      </p:sp>
      <p:pic>
        <p:nvPicPr>
          <p:cNvPr id="4" name="Imagen 3">
            <a:extLst>
              <a:ext uri="{FF2B5EF4-FFF2-40B4-BE49-F238E27FC236}">
                <a16:creationId xmlns:a16="http://schemas.microsoft.com/office/drawing/2014/main" id="{C33BD7E9-E142-4DD1-AA9F-0E7DB557CFCE}"/>
              </a:ext>
            </a:extLst>
          </p:cNvPr>
          <p:cNvPicPr>
            <a:picLocks noChangeAspect="1"/>
          </p:cNvPicPr>
          <p:nvPr/>
        </p:nvPicPr>
        <p:blipFill>
          <a:blip r:embed="rId2"/>
          <a:stretch>
            <a:fillRect/>
          </a:stretch>
        </p:blipFill>
        <p:spPr>
          <a:xfrm>
            <a:off x="1133476" y="2200803"/>
            <a:ext cx="4381500" cy="2095500"/>
          </a:xfrm>
          <a:prstGeom prst="rect">
            <a:avLst/>
          </a:prstGeom>
        </p:spPr>
      </p:pic>
      <p:pic>
        <p:nvPicPr>
          <p:cNvPr id="5" name="Imagen 4">
            <a:extLst>
              <a:ext uri="{FF2B5EF4-FFF2-40B4-BE49-F238E27FC236}">
                <a16:creationId xmlns:a16="http://schemas.microsoft.com/office/drawing/2014/main" id="{095AF1CE-B733-4D81-B580-E867C2BDAAF6}"/>
              </a:ext>
            </a:extLst>
          </p:cNvPr>
          <p:cNvPicPr>
            <a:picLocks noChangeAspect="1"/>
          </p:cNvPicPr>
          <p:nvPr/>
        </p:nvPicPr>
        <p:blipFill>
          <a:blip r:embed="rId3"/>
          <a:stretch>
            <a:fillRect/>
          </a:stretch>
        </p:blipFill>
        <p:spPr>
          <a:xfrm>
            <a:off x="6376796" y="624148"/>
            <a:ext cx="5034154" cy="5609704"/>
          </a:xfrm>
          <a:prstGeom prst="rect">
            <a:avLst/>
          </a:prstGeom>
        </p:spPr>
      </p:pic>
      <p:pic>
        <p:nvPicPr>
          <p:cNvPr id="6" name="Imagen 5">
            <a:extLst>
              <a:ext uri="{FF2B5EF4-FFF2-40B4-BE49-F238E27FC236}">
                <a16:creationId xmlns:a16="http://schemas.microsoft.com/office/drawing/2014/main" id="{70247C1B-9893-4BDF-87EF-B413534B0AF8}"/>
              </a:ext>
            </a:extLst>
          </p:cNvPr>
          <p:cNvPicPr>
            <a:picLocks noChangeAspect="1"/>
          </p:cNvPicPr>
          <p:nvPr/>
        </p:nvPicPr>
        <p:blipFill>
          <a:blip r:embed="rId4"/>
          <a:stretch>
            <a:fillRect/>
          </a:stretch>
        </p:blipFill>
        <p:spPr>
          <a:xfrm>
            <a:off x="1247775" y="1945216"/>
            <a:ext cx="285750" cy="200025"/>
          </a:xfrm>
          <a:prstGeom prst="rect">
            <a:avLst/>
          </a:prstGeom>
        </p:spPr>
      </p:pic>
    </p:spTree>
    <p:extLst>
      <p:ext uri="{BB962C8B-B14F-4D97-AF65-F5344CB8AC3E}">
        <p14:creationId xmlns:p14="http://schemas.microsoft.com/office/powerpoint/2010/main" val="146352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77BC4-89D8-4D15-ABFE-D28F1E5D9651}"/>
              </a:ext>
            </a:extLst>
          </p:cNvPr>
          <p:cNvSpPr>
            <a:spLocks noGrp="1"/>
          </p:cNvSpPr>
          <p:nvPr>
            <p:ph type="title"/>
          </p:nvPr>
        </p:nvSpPr>
        <p:spPr/>
        <p:txBody>
          <a:bodyPr/>
          <a:lstStyle/>
          <a:p>
            <a:r>
              <a:rPr lang="es-ES" dirty="0"/>
              <a:t>Bibliografía</a:t>
            </a:r>
            <a:endParaRPr lang="es-MX" dirty="0"/>
          </a:p>
        </p:txBody>
      </p:sp>
      <p:sp>
        <p:nvSpPr>
          <p:cNvPr id="3" name="Marcador de contenido 2">
            <a:extLst>
              <a:ext uri="{FF2B5EF4-FFF2-40B4-BE49-F238E27FC236}">
                <a16:creationId xmlns:a16="http://schemas.microsoft.com/office/drawing/2014/main" id="{6B589A52-805D-4141-8645-8813576C952C}"/>
              </a:ext>
            </a:extLst>
          </p:cNvPr>
          <p:cNvSpPr>
            <a:spLocks noGrp="1"/>
          </p:cNvSpPr>
          <p:nvPr>
            <p:ph idx="1"/>
          </p:nvPr>
        </p:nvSpPr>
        <p:spPr/>
        <p:txBody>
          <a:bodyPr/>
          <a:lstStyle/>
          <a:p>
            <a:r>
              <a:rPr lang="es-MX" dirty="0">
                <a:hlinkClick r:id="rId2"/>
              </a:rPr>
              <a:t>http://recursosbiblioteca.utp.edu.co/tesisd/textoyanexos/0053L864e_anexo.pdf</a:t>
            </a:r>
            <a:endParaRPr lang="es-MX" dirty="0"/>
          </a:p>
          <a:p>
            <a:r>
              <a:rPr lang="es-MX" dirty="0">
                <a:hlinkClick r:id="rId3"/>
              </a:rPr>
              <a:t>https://es.wikipedia.org/wiki/Invariantes_de_clase</a:t>
            </a:r>
            <a:endParaRPr lang="es-MX" dirty="0"/>
          </a:p>
        </p:txBody>
      </p:sp>
    </p:spTree>
    <p:extLst>
      <p:ext uri="{BB962C8B-B14F-4D97-AF65-F5344CB8AC3E}">
        <p14:creationId xmlns:p14="http://schemas.microsoft.com/office/powerpoint/2010/main" val="154294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59327-DA17-43E9-A32F-7517CA4DF25A}"/>
              </a:ext>
            </a:extLst>
          </p:cNvPr>
          <p:cNvSpPr>
            <a:spLocks noGrp="1"/>
          </p:cNvSpPr>
          <p:nvPr>
            <p:ph type="title"/>
          </p:nvPr>
        </p:nvSpPr>
        <p:spPr/>
        <p:txBody>
          <a:bodyPr/>
          <a:lstStyle/>
          <a:p>
            <a:r>
              <a:rPr lang="es-ES" dirty="0"/>
              <a:t>ISO 9126</a:t>
            </a:r>
            <a:endParaRPr lang="es-MX" dirty="0"/>
          </a:p>
        </p:txBody>
      </p:sp>
      <p:sp>
        <p:nvSpPr>
          <p:cNvPr id="3" name="Marcador de contenido 2">
            <a:extLst>
              <a:ext uri="{FF2B5EF4-FFF2-40B4-BE49-F238E27FC236}">
                <a16:creationId xmlns:a16="http://schemas.microsoft.com/office/drawing/2014/main" id="{336B9E89-CDB2-4F8F-80F6-C9BEE20A92E2}"/>
              </a:ext>
            </a:extLst>
          </p:cNvPr>
          <p:cNvSpPr>
            <a:spLocks noGrp="1"/>
          </p:cNvSpPr>
          <p:nvPr>
            <p:ph idx="1"/>
          </p:nvPr>
        </p:nvSpPr>
        <p:spPr/>
        <p:txBody>
          <a:bodyPr/>
          <a:lstStyle/>
          <a:p>
            <a:r>
              <a:rPr lang="es-ES" dirty="0"/>
              <a:t>Esta norma es un estándar internacional para la evaluación  del software que surge debido a la necesidad de un modelo único para expresar la calidad del software.</a:t>
            </a:r>
          </a:p>
          <a:p>
            <a:r>
              <a:rPr lang="es-ES" dirty="0"/>
              <a:t>Fue publicado en 1992 bajo el nombre de “</a:t>
            </a:r>
            <a:r>
              <a:rPr lang="es-ES" dirty="0" err="1"/>
              <a:t>Information</a:t>
            </a:r>
            <a:r>
              <a:rPr lang="es-ES" dirty="0"/>
              <a:t> </a:t>
            </a:r>
            <a:r>
              <a:rPr lang="es-ES" dirty="0" err="1"/>
              <a:t>technology</a:t>
            </a:r>
            <a:r>
              <a:rPr lang="es-ES" dirty="0"/>
              <a:t> – Software </a:t>
            </a:r>
            <a:r>
              <a:rPr lang="es-ES" dirty="0" err="1"/>
              <a:t>product</a:t>
            </a:r>
            <a:r>
              <a:rPr lang="es-ES" dirty="0"/>
              <a:t> </a:t>
            </a:r>
            <a:r>
              <a:rPr lang="es-ES" dirty="0" err="1"/>
              <a:t>evaluation</a:t>
            </a:r>
            <a:r>
              <a:rPr lang="es-ES" dirty="0"/>
              <a:t>: </a:t>
            </a:r>
            <a:r>
              <a:rPr lang="es-ES" dirty="0" err="1"/>
              <a:t>Quality</a:t>
            </a:r>
            <a:r>
              <a:rPr lang="es-ES" dirty="0"/>
              <a:t> </a:t>
            </a:r>
            <a:r>
              <a:rPr lang="es-ES" dirty="0" err="1"/>
              <a:t>characteristics</a:t>
            </a:r>
            <a:r>
              <a:rPr lang="es-ES" dirty="0"/>
              <a:t> and </a:t>
            </a:r>
            <a:r>
              <a:rPr lang="es-ES" dirty="0" err="1"/>
              <a:t>guidelines</a:t>
            </a:r>
            <a:r>
              <a:rPr lang="es-ES" dirty="0"/>
              <a:t> </a:t>
            </a:r>
            <a:r>
              <a:rPr lang="es-ES" dirty="0" err="1"/>
              <a:t>for</a:t>
            </a:r>
            <a:r>
              <a:rPr lang="es-ES" dirty="0"/>
              <a:t> </a:t>
            </a:r>
            <a:r>
              <a:rPr lang="es-ES" dirty="0" err="1"/>
              <a:t>their</a:t>
            </a:r>
            <a:r>
              <a:rPr lang="es-ES" dirty="0"/>
              <a:t> use”, en el cual se establecen las características de calidad  para productos de software.</a:t>
            </a:r>
          </a:p>
        </p:txBody>
      </p:sp>
    </p:spTree>
    <p:extLst>
      <p:ext uri="{BB962C8B-B14F-4D97-AF65-F5344CB8AC3E}">
        <p14:creationId xmlns:p14="http://schemas.microsoft.com/office/powerpoint/2010/main" val="347498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001D9-8DFA-44BD-BFA2-86221B208955}"/>
              </a:ext>
            </a:extLst>
          </p:cNvPr>
          <p:cNvSpPr>
            <a:spLocks noGrp="1"/>
          </p:cNvSpPr>
          <p:nvPr>
            <p:ph type="title"/>
          </p:nvPr>
        </p:nvSpPr>
        <p:spPr/>
        <p:txBody>
          <a:bodyPr/>
          <a:lstStyle/>
          <a:p>
            <a:r>
              <a:rPr lang="es-ES" dirty="0"/>
              <a:t>ISO 9126-1</a:t>
            </a:r>
            <a:endParaRPr lang="es-MX" dirty="0"/>
          </a:p>
        </p:txBody>
      </p:sp>
      <p:sp>
        <p:nvSpPr>
          <p:cNvPr id="3" name="Marcador de contenido 2">
            <a:extLst>
              <a:ext uri="{FF2B5EF4-FFF2-40B4-BE49-F238E27FC236}">
                <a16:creationId xmlns:a16="http://schemas.microsoft.com/office/drawing/2014/main" id="{94C5D770-D19C-4E3F-9DEB-9D34F879895E}"/>
              </a:ext>
            </a:extLst>
          </p:cNvPr>
          <p:cNvSpPr>
            <a:spLocks noGrp="1"/>
          </p:cNvSpPr>
          <p:nvPr>
            <p:ph idx="1"/>
          </p:nvPr>
        </p:nvSpPr>
        <p:spPr/>
        <p:txBody>
          <a:bodyPr>
            <a:normAutofit fontScale="92500" lnSpcReduction="20000"/>
          </a:bodyPr>
          <a:lstStyle/>
          <a:p>
            <a:r>
              <a:rPr lang="es-ES" dirty="0"/>
              <a:t>El modelo de calidad establecido en la primera parte del estándar, clasifica la calidad del software en un conjunto estructurado de características y su características de la siguiente manera:</a:t>
            </a:r>
          </a:p>
          <a:p>
            <a:pPr lvl="1"/>
            <a:r>
              <a:rPr lang="es-ES" dirty="0"/>
              <a:t>Funcionabilidad.</a:t>
            </a:r>
          </a:p>
          <a:p>
            <a:pPr lvl="1"/>
            <a:r>
              <a:rPr lang="es-ES" dirty="0"/>
              <a:t>Fiabilidad.</a:t>
            </a:r>
          </a:p>
          <a:p>
            <a:pPr lvl="1"/>
            <a:r>
              <a:rPr lang="es-ES" dirty="0"/>
              <a:t>Usabilidad.</a:t>
            </a:r>
          </a:p>
          <a:p>
            <a:pPr lvl="1"/>
            <a:r>
              <a:rPr lang="es-ES" dirty="0"/>
              <a:t>Eficiencia</a:t>
            </a:r>
          </a:p>
          <a:p>
            <a:pPr lvl="1"/>
            <a:r>
              <a:rPr lang="es-ES" dirty="0"/>
              <a:t>Mantenibilidad.</a:t>
            </a:r>
          </a:p>
          <a:p>
            <a:pPr lvl="1"/>
            <a:r>
              <a:rPr lang="es-ES" dirty="0"/>
              <a:t>Portabilidad.</a:t>
            </a:r>
            <a:endParaRPr lang="es-MX" dirty="0"/>
          </a:p>
        </p:txBody>
      </p:sp>
    </p:spTree>
    <p:extLst>
      <p:ext uri="{BB962C8B-B14F-4D97-AF65-F5344CB8AC3E}">
        <p14:creationId xmlns:p14="http://schemas.microsoft.com/office/powerpoint/2010/main" val="407355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E8D28-C1B6-43B1-9F2B-20C512FE05B0}"/>
              </a:ext>
            </a:extLst>
          </p:cNvPr>
          <p:cNvSpPr>
            <a:spLocks noGrp="1"/>
          </p:cNvSpPr>
          <p:nvPr>
            <p:ph type="title"/>
          </p:nvPr>
        </p:nvSpPr>
        <p:spPr/>
        <p:txBody>
          <a:bodyPr/>
          <a:lstStyle/>
          <a:p>
            <a:r>
              <a:rPr lang="es-ES" dirty="0"/>
              <a:t>Funcionabilidad</a:t>
            </a:r>
            <a:endParaRPr lang="es-MX" dirty="0"/>
          </a:p>
        </p:txBody>
      </p:sp>
      <p:sp>
        <p:nvSpPr>
          <p:cNvPr id="3" name="Marcador de contenido 2">
            <a:extLst>
              <a:ext uri="{FF2B5EF4-FFF2-40B4-BE49-F238E27FC236}">
                <a16:creationId xmlns:a16="http://schemas.microsoft.com/office/drawing/2014/main" id="{D4AFE208-0298-46F4-B3B1-434A4C2E9A4F}"/>
              </a:ext>
            </a:extLst>
          </p:cNvPr>
          <p:cNvSpPr>
            <a:spLocks noGrp="1"/>
          </p:cNvSpPr>
          <p:nvPr>
            <p:ph idx="1"/>
          </p:nvPr>
        </p:nvSpPr>
        <p:spPr>
          <a:xfrm>
            <a:off x="1295401" y="2556931"/>
            <a:ext cx="9601196" cy="3632853"/>
          </a:xfrm>
        </p:spPr>
        <p:txBody>
          <a:bodyPr>
            <a:normAutofit fontScale="85000" lnSpcReduction="10000"/>
          </a:bodyPr>
          <a:lstStyle/>
          <a:p>
            <a:r>
              <a:rPr lang="es-ES" dirty="0"/>
              <a:t>Esta característica permite calificar si un producto de software maneja de forma adecuada el conjunto de funciones que satisfagan las necesidades para las cuales fue diseñado.</a:t>
            </a:r>
          </a:p>
          <a:p>
            <a:r>
              <a:rPr lang="es-ES" dirty="0"/>
              <a:t>Atributos:</a:t>
            </a:r>
          </a:p>
          <a:p>
            <a:pPr lvl="1"/>
            <a:r>
              <a:rPr lang="es-ES" dirty="0"/>
              <a:t>Adecuación: Atributos del software relacionados con la presencia y aptitud de un conjunto de funciones para tareas especificadas.</a:t>
            </a:r>
          </a:p>
          <a:p>
            <a:pPr lvl="1"/>
            <a:r>
              <a:rPr lang="es-ES" dirty="0"/>
              <a:t>Exactitud: </a:t>
            </a:r>
            <a:r>
              <a:rPr lang="es-MX" dirty="0"/>
              <a:t>Atributos del software relacionados con la disposición de resultados o efectos correctos o acordados.</a:t>
            </a:r>
            <a:endParaRPr lang="es-ES" dirty="0"/>
          </a:p>
          <a:p>
            <a:pPr lvl="1"/>
            <a:r>
              <a:rPr lang="es-ES" dirty="0"/>
              <a:t>Interoperabilidad: Atributos del software que se relacionan con su habilidad para la interacción con sistemas especificados.</a:t>
            </a:r>
          </a:p>
          <a:p>
            <a:pPr lvl="1"/>
            <a:r>
              <a:rPr lang="es-ES" dirty="0"/>
              <a:t>Seguridad: Atributos del software relacionados con su habilidad para prevenir acceso no autorizado ya sea accidental o deliberado, a programas y datos.</a:t>
            </a:r>
            <a:endParaRPr lang="es-MX" dirty="0"/>
          </a:p>
        </p:txBody>
      </p:sp>
    </p:spTree>
    <p:extLst>
      <p:ext uri="{BB962C8B-B14F-4D97-AF65-F5344CB8AC3E}">
        <p14:creationId xmlns:p14="http://schemas.microsoft.com/office/powerpoint/2010/main" val="18191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9E62E-17C0-4883-A8FD-A07AC0E568BB}"/>
              </a:ext>
            </a:extLst>
          </p:cNvPr>
          <p:cNvSpPr>
            <a:spLocks noGrp="1"/>
          </p:cNvSpPr>
          <p:nvPr>
            <p:ph type="title"/>
          </p:nvPr>
        </p:nvSpPr>
        <p:spPr/>
        <p:txBody>
          <a:bodyPr/>
          <a:lstStyle/>
          <a:p>
            <a:r>
              <a:rPr lang="es-ES" dirty="0"/>
              <a:t>Confiabilidad</a:t>
            </a:r>
            <a:endParaRPr lang="es-MX" dirty="0"/>
          </a:p>
        </p:txBody>
      </p:sp>
      <p:sp>
        <p:nvSpPr>
          <p:cNvPr id="3" name="Marcador de contenido 2">
            <a:extLst>
              <a:ext uri="{FF2B5EF4-FFF2-40B4-BE49-F238E27FC236}">
                <a16:creationId xmlns:a16="http://schemas.microsoft.com/office/drawing/2014/main" id="{6F052B90-159F-4705-B185-6A7E35224994}"/>
              </a:ext>
            </a:extLst>
          </p:cNvPr>
          <p:cNvSpPr>
            <a:spLocks noGrp="1"/>
          </p:cNvSpPr>
          <p:nvPr>
            <p:ph idx="1"/>
          </p:nvPr>
        </p:nvSpPr>
        <p:spPr/>
        <p:txBody>
          <a:bodyPr>
            <a:normAutofit fontScale="92500" lnSpcReduction="10000"/>
          </a:bodyPr>
          <a:lstStyle/>
          <a:p>
            <a:r>
              <a:rPr lang="es-ES" dirty="0"/>
              <a:t>Se refieren a la capacidad del software de mantener su nivel de ejecución bajo condiciones normales en un periodo de tiempo establecido.</a:t>
            </a:r>
          </a:p>
          <a:p>
            <a:r>
              <a:rPr lang="es-ES" dirty="0"/>
              <a:t>Sub-Características:</a:t>
            </a:r>
          </a:p>
          <a:p>
            <a:pPr lvl="1"/>
            <a:r>
              <a:rPr lang="es-ES" dirty="0"/>
              <a:t>Madurez: Atributos del software que se relacionan con la frecuencia fallas en el software.</a:t>
            </a:r>
          </a:p>
          <a:p>
            <a:pPr lvl="1"/>
            <a:r>
              <a:rPr lang="es-ES" dirty="0"/>
              <a:t>Tolerancia a fallas: Atributos del software que se relacionan con su habilidad para mantener un nivel especificado de desempeño en casos de fallas de software o de una infracción a su interfaz especificada.</a:t>
            </a:r>
          </a:p>
          <a:p>
            <a:pPr lvl="1"/>
            <a:r>
              <a:rPr lang="es-ES" dirty="0"/>
              <a:t>Recuperación: Atributos del software que se relacionan con la capacidad para restablecer su nivel de operación y recuperar los datos directamente afectos en caso de falla.</a:t>
            </a:r>
          </a:p>
        </p:txBody>
      </p:sp>
    </p:spTree>
    <p:extLst>
      <p:ext uri="{BB962C8B-B14F-4D97-AF65-F5344CB8AC3E}">
        <p14:creationId xmlns:p14="http://schemas.microsoft.com/office/powerpoint/2010/main" val="292174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8347F-4605-4843-B9EA-DF1745820A6C}"/>
              </a:ext>
            </a:extLst>
          </p:cNvPr>
          <p:cNvSpPr>
            <a:spLocks noGrp="1"/>
          </p:cNvSpPr>
          <p:nvPr>
            <p:ph type="title"/>
          </p:nvPr>
        </p:nvSpPr>
        <p:spPr/>
        <p:txBody>
          <a:bodyPr/>
          <a:lstStyle/>
          <a:p>
            <a:r>
              <a:rPr lang="es-ES" dirty="0"/>
              <a:t>Usabilidad</a:t>
            </a:r>
            <a:endParaRPr lang="es-MX" dirty="0"/>
          </a:p>
        </p:txBody>
      </p:sp>
      <p:sp>
        <p:nvSpPr>
          <p:cNvPr id="3" name="Marcador de contenido 2">
            <a:extLst>
              <a:ext uri="{FF2B5EF4-FFF2-40B4-BE49-F238E27FC236}">
                <a16:creationId xmlns:a16="http://schemas.microsoft.com/office/drawing/2014/main" id="{586DFFAF-0271-4788-9864-0ADA99FF0966}"/>
              </a:ext>
            </a:extLst>
          </p:cNvPr>
          <p:cNvSpPr>
            <a:spLocks noGrp="1"/>
          </p:cNvSpPr>
          <p:nvPr>
            <p:ph idx="1"/>
          </p:nvPr>
        </p:nvSpPr>
        <p:spPr/>
        <p:txBody>
          <a:bodyPr>
            <a:normAutofit/>
          </a:bodyPr>
          <a:lstStyle/>
          <a:p>
            <a:r>
              <a:rPr lang="es-ES" dirty="0"/>
              <a:t>Característica que permite evaluar el esfuerzo necesario que deberá invertir el usuario para utilizar el sistema.</a:t>
            </a:r>
          </a:p>
          <a:p>
            <a:r>
              <a:rPr lang="es-ES" dirty="0"/>
              <a:t>Atributos:</a:t>
            </a:r>
          </a:p>
          <a:p>
            <a:pPr lvl="1"/>
            <a:r>
              <a:rPr lang="es-ES"/>
              <a:t>Facilidad </a:t>
            </a:r>
            <a:r>
              <a:rPr lang="es-ES" dirty="0"/>
              <a:t>de aprender: Atributos del software que se relacionan al esfuerzo de los usuarios para reconocer el concepto lógico y sus aplicaciones.</a:t>
            </a:r>
          </a:p>
          <a:p>
            <a:pPr lvl="1"/>
            <a:r>
              <a:rPr lang="es-ES" dirty="0"/>
              <a:t>Operabilidad: Atributos del software que se relacionan con el esfuerzo de los usuario para la operación y control del software.</a:t>
            </a:r>
            <a:endParaRPr lang="es-MX" dirty="0"/>
          </a:p>
        </p:txBody>
      </p:sp>
    </p:spTree>
    <p:extLst>
      <p:ext uri="{BB962C8B-B14F-4D97-AF65-F5344CB8AC3E}">
        <p14:creationId xmlns:p14="http://schemas.microsoft.com/office/powerpoint/2010/main" val="253410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94DFA-9082-4A62-9A5F-A9995E9528EF}"/>
              </a:ext>
            </a:extLst>
          </p:cNvPr>
          <p:cNvSpPr>
            <a:spLocks noGrp="1"/>
          </p:cNvSpPr>
          <p:nvPr>
            <p:ph type="title"/>
          </p:nvPr>
        </p:nvSpPr>
        <p:spPr/>
        <p:txBody>
          <a:bodyPr/>
          <a:lstStyle/>
          <a:p>
            <a:r>
              <a:rPr lang="es-ES" dirty="0"/>
              <a:t>Eficiencia</a:t>
            </a:r>
            <a:endParaRPr lang="es-MX" dirty="0"/>
          </a:p>
        </p:txBody>
      </p:sp>
      <p:sp>
        <p:nvSpPr>
          <p:cNvPr id="3" name="Marcador de contenido 2">
            <a:extLst>
              <a:ext uri="{FF2B5EF4-FFF2-40B4-BE49-F238E27FC236}">
                <a16:creationId xmlns:a16="http://schemas.microsoft.com/office/drawing/2014/main" id="{79AAD45A-358C-4493-9C46-F2A21E113AF3}"/>
              </a:ext>
            </a:extLst>
          </p:cNvPr>
          <p:cNvSpPr>
            <a:spLocks noGrp="1"/>
          </p:cNvSpPr>
          <p:nvPr>
            <p:ph idx="1"/>
          </p:nvPr>
        </p:nvSpPr>
        <p:spPr/>
        <p:txBody>
          <a:bodyPr/>
          <a:lstStyle/>
          <a:p>
            <a:r>
              <a:rPr lang="es-ES" dirty="0"/>
              <a:t>Permite evaluar la relación entre el nivel de funcionamiento del software y la cantidad de recursos usados.</a:t>
            </a:r>
          </a:p>
          <a:p>
            <a:r>
              <a:rPr lang="es-ES" dirty="0"/>
              <a:t>Aspectos a evaluar:</a:t>
            </a:r>
          </a:p>
          <a:p>
            <a:pPr lvl="1"/>
            <a:r>
              <a:rPr lang="es-ES" dirty="0"/>
              <a:t>Comportamiento con respecto al tiempo: Atributos del software que se relacionan con los tiempos de respuesta y procesamiento y en las tasas de rendimientos en desempeñar su función.</a:t>
            </a:r>
          </a:p>
          <a:p>
            <a:pPr lvl="1"/>
            <a:r>
              <a:rPr lang="es-ES" dirty="0"/>
              <a:t>Comportamiento con respecto a recursos: Usar las cantidades y tipos de recursos adecuados cuando el software lleva a cabo su función bajo condiciones determinadas.</a:t>
            </a:r>
            <a:endParaRPr lang="es-MX" dirty="0"/>
          </a:p>
        </p:txBody>
      </p:sp>
    </p:spTree>
    <p:extLst>
      <p:ext uri="{BB962C8B-B14F-4D97-AF65-F5344CB8AC3E}">
        <p14:creationId xmlns:p14="http://schemas.microsoft.com/office/powerpoint/2010/main" val="341021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CFDCBC-2C83-4D1A-B002-77ABA7F0621B}"/>
              </a:ext>
            </a:extLst>
          </p:cNvPr>
          <p:cNvSpPr>
            <a:spLocks noGrp="1"/>
          </p:cNvSpPr>
          <p:nvPr>
            <p:ph type="title"/>
          </p:nvPr>
        </p:nvSpPr>
        <p:spPr/>
        <p:txBody>
          <a:bodyPr/>
          <a:lstStyle/>
          <a:p>
            <a:r>
              <a:rPr lang="es-ES" dirty="0"/>
              <a:t>Mantenibilidad</a:t>
            </a:r>
            <a:endParaRPr lang="es-MX" dirty="0"/>
          </a:p>
        </p:txBody>
      </p:sp>
      <p:sp>
        <p:nvSpPr>
          <p:cNvPr id="3" name="Marcador de contenido 2">
            <a:extLst>
              <a:ext uri="{FF2B5EF4-FFF2-40B4-BE49-F238E27FC236}">
                <a16:creationId xmlns:a16="http://schemas.microsoft.com/office/drawing/2014/main" id="{3B26B345-19B2-49ED-A10B-12FDBDB36DB3}"/>
              </a:ext>
            </a:extLst>
          </p:cNvPr>
          <p:cNvSpPr>
            <a:spLocks noGrp="1"/>
          </p:cNvSpPr>
          <p:nvPr>
            <p:ph idx="1"/>
          </p:nvPr>
        </p:nvSpPr>
        <p:spPr/>
        <p:txBody>
          <a:bodyPr>
            <a:normAutofit fontScale="85000" lnSpcReduction="20000"/>
          </a:bodyPr>
          <a:lstStyle/>
          <a:p>
            <a:r>
              <a:rPr lang="es-ES" dirty="0"/>
              <a:t>Aquí permite medir el esfuerzo necesario para realizar modificaciones al software, ya sea por la corrección de errores o por el incremento de funcionabilidad.</a:t>
            </a:r>
          </a:p>
          <a:p>
            <a:r>
              <a:rPr lang="es-ES" dirty="0"/>
              <a:t>Factores:	</a:t>
            </a:r>
          </a:p>
          <a:p>
            <a:pPr lvl="1"/>
            <a:r>
              <a:rPr lang="es-ES" dirty="0"/>
              <a:t>Capacidad de análisis: Atributos del software relacionados con el esfuerzo necesario para el diagnóstico de deficiencias o causas de fallos, o identificaciones de partes a modificar.</a:t>
            </a:r>
          </a:p>
          <a:p>
            <a:pPr lvl="1"/>
            <a:r>
              <a:rPr lang="es-ES" dirty="0"/>
              <a:t>Capacidad de modificación: Atributos del software relacionados con el esfuerzo necesario para la modificación, corrección de falla, o cambio de ambiente.</a:t>
            </a:r>
          </a:p>
          <a:p>
            <a:pPr lvl="1"/>
            <a:r>
              <a:rPr lang="es-ES" dirty="0"/>
              <a:t>Estabilidad: Atributos del software relacionados con el riesgo de efectos inesperados por modificaciones.</a:t>
            </a:r>
          </a:p>
          <a:p>
            <a:pPr lvl="1"/>
            <a:r>
              <a:rPr lang="es-ES" dirty="0"/>
              <a:t>Facilidad de prueba: Atributos del software relacionados con el esfuerzo necesario para validar el software modificado.</a:t>
            </a:r>
            <a:endParaRPr lang="es-MX" dirty="0"/>
          </a:p>
        </p:txBody>
      </p:sp>
    </p:spTree>
    <p:extLst>
      <p:ext uri="{BB962C8B-B14F-4D97-AF65-F5344CB8AC3E}">
        <p14:creationId xmlns:p14="http://schemas.microsoft.com/office/powerpoint/2010/main" val="153496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1CF66-01FB-474A-AE2D-894DF01272BF}"/>
              </a:ext>
            </a:extLst>
          </p:cNvPr>
          <p:cNvSpPr>
            <a:spLocks noGrp="1"/>
          </p:cNvSpPr>
          <p:nvPr>
            <p:ph type="title"/>
          </p:nvPr>
        </p:nvSpPr>
        <p:spPr/>
        <p:txBody>
          <a:bodyPr/>
          <a:lstStyle/>
          <a:p>
            <a:r>
              <a:rPr lang="es-ES" dirty="0"/>
              <a:t>Portabilidad</a:t>
            </a:r>
            <a:endParaRPr lang="es-MX" dirty="0"/>
          </a:p>
        </p:txBody>
      </p:sp>
      <p:sp>
        <p:nvSpPr>
          <p:cNvPr id="3" name="Marcador de contenido 2">
            <a:extLst>
              <a:ext uri="{FF2B5EF4-FFF2-40B4-BE49-F238E27FC236}">
                <a16:creationId xmlns:a16="http://schemas.microsoft.com/office/drawing/2014/main" id="{EBE03DEE-CE5D-4CF3-9FE3-1FC785C7275C}"/>
              </a:ext>
            </a:extLst>
          </p:cNvPr>
          <p:cNvSpPr>
            <a:spLocks noGrp="1"/>
          </p:cNvSpPr>
          <p:nvPr>
            <p:ph idx="1"/>
          </p:nvPr>
        </p:nvSpPr>
        <p:spPr/>
        <p:txBody>
          <a:bodyPr>
            <a:normAutofit/>
          </a:bodyPr>
          <a:lstStyle/>
          <a:p>
            <a:r>
              <a:rPr lang="es-ES" dirty="0"/>
              <a:t>Se refiere a la habilidad del software de ser transferido de un ambiente a otro.</a:t>
            </a:r>
          </a:p>
          <a:p>
            <a:r>
              <a:rPr lang="es-ES" dirty="0"/>
              <a:t>Aspectos:</a:t>
            </a:r>
          </a:p>
          <a:p>
            <a:pPr lvl="1"/>
            <a:r>
              <a:rPr lang="es-ES" dirty="0"/>
              <a:t>Adaptabilidad: Evalúa la oportunidad para adaptar el software a diferentes ambientes sin necesidad de aplicarle modificaciones. </a:t>
            </a:r>
          </a:p>
          <a:p>
            <a:pPr lvl="1"/>
            <a:r>
              <a:rPr lang="es-ES" dirty="0"/>
              <a:t>Facilidad de instalación: Atributos del software relacionados con el esfuerzo necesario para instalar el software en un ambiente especificado.</a:t>
            </a:r>
          </a:p>
          <a:p>
            <a:pPr lvl="1"/>
            <a:r>
              <a:rPr lang="es-ES" dirty="0"/>
              <a:t>Capacidad para reemplazar: Capacidad del producto software para ser usado en lugar de otro producto software, para el mismo propósito, en el mismo entorno.</a:t>
            </a:r>
            <a:endParaRPr lang="es-MX" dirty="0"/>
          </a:p>
        </p:txBody>
      </p:sp>
    </p:spTree>
    <p:extLst>
      <p:ext uri="{BB962C8B-B14F-4D97-AF65-F5344CB8AC3E}">
        <p14:creationId xmlns:p14="http://schemas.microsoft.com/office/powerpoint/2010/main" val="42096932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409</TotalTime>
  <Words>717</Words>
  <Application>Microsoft Office PowerPoint</Application>
  <PresentationFormat>Panorámica</PresentationFormat>
  <Paragraphs>84</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Garamond</vt:lpstr>
      <vt:lpstr>Orgánico</vt:lpstr>
      <vt:lpstr>Software 1 Tarea 5: “ISO 9126 – Invariante de una clase”</vt:lpstr>
      <vt:lpstr>ISO 9126</vt:lpstr>
      <vt:lpstr>ISO 9126-1</vt:lpstr>
      <vt:lpstr>Funcionabilidad</vt:lpstr>
      <vt:lpstr>Confiabilidad</vt:lpstr>
      <vt:lpstr>Usabilidad</vt:lpstr>
      <vt:lpstr>Eficiencia</vt:lpstr>
      <vt:lpstr>Mantenibilidad</vt:lpstr>
      <vt:lpstr>Portabilidad</vt:lpstr>
      <vt:lpstr>Presentación de PowerPoint</vt:lpstr>
      <vt:lpstr>Calidad en uso</vt:lpstr>
      <vt:lpstr>Presentación de PowerPoint</vt:lpstr>
      <vt:lpstr>Invariantes en informática </vt:lpstr>
      <vt:lpstr>Clase invariante</vt:lpstr>
      <vt:lpstr>Clase invariante</vt:lpstr>
      <vt:lpstr>Herramientas de programación de soporte a invariantes</vt:lpstr>
      <vt:lpstr>Herramientas de programación de soporte a invariantes</vt:lpstr>
      <vt:lpstr>Ejemplos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dc:creator>
  <cp:lastModifiedBy>Yo</cp:lastModifiedBy>
  <cp:revision>19</cp:revision>
  <dcterms:created xsi:type="dcterms:W3CDTF">2019-04-29T23:36:59Z</dcterms:created>
  <dcterms:modified xsi:type="dcterms:W3CDTF">2019-05-08T01:05:18Z</dcterms:modified>
</cp:coreProperties>
</file>