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4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7F3D-C913-5E45-86E9-DB25DB7E6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Date-a-Scientist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146BE-A224-B349-B350-C38A73ECB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5724" y="4541267"/>
            <a:ext cx="8673427" cy="500634"/>
          </a:xfrm>
        </p:spPr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Sam Norton (who incidentally is a scientist)</a:t>
            </a:r>
          </a:p>
        </p:txBody>
      </p:sp>
    </p:spTree>
    <p:extLst>
      <p:ext uri="{BB962C8B-B14F-4D97-AF65-F5344CB8AC3E}">
        <p14:creationId xmlns:p14="http://schemas.microsoft.com/office/powerpoint/2010/main" val="290757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9595-1D9C-9945-B4AA-0793ADFD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simplified religious view points were </a:t>
            </a:r>
            <a:r>
              <a:rPr lang="en-US" dirty="0" err="1"/>
              <a:t>numerised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D8AB-1DBF-DC45-B3AF-A7424C19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social parameters were </a:t>
            </a:r>
            <a:r>
              <a:rPr lang="en-US" dirty="0" err="1"/>
              <a:t>numerised</a:t>
            </a:r>
            <a:r>
              <a:rPr lang="en-US" dirty="0"/>
              <a:t> as with the previous objective</a:t>
            </a:r>
          </a:p>
          <a:p>
            <a:r>
              <a:rPr lang="en-US" dirty="0"/>
              <a:t>In addition, the simplified religious parameters were also </a:t>
            </a:r>
            <a:r>
              <a:rPr lang="en-US" dirty="0" err="1"/>
              <a:t>numerised</a:t>
            </a:r>
            <a:r>
              <a:rPr lang="en-US" dirty="0"/>
              <a:t> and a new column created called “</a:t>
            </a:r>
            <a:r>
              <a:rPr lang="en-US" dirty="0" err="1"/>
              <a:t>simple_religions_code</a:t>
            </a:r>
            <a:r>
              <a:rPr lang="en-US" dirty="0"/>
              <a:t>”</a:t>
            </a:r>
          </a:p>
          <a:p>
            <a:r>
              <a:rPr lang="en-US" dirty="0"/>
              <a:t>This was created using the same approach as the social parameters.</a:t>
            </a:r>
          </a:p>
        </p:txBody>
      </p:sp>
    </p:spTree>
    <p:extLst>
      <p:ext uri="{BB962C8B-B14F-4D97-AF65-F5344CB8AC3E}">
        <p14:creationId xmlns:p14="http://schemas.microsoft.com/office/powerpoint/2010/main" val="159868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DCFD-E7FE-8742-B067-84926894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regression methods were used to determine whether income could be predicted </a:t>
            </a:r>
            <a:r>
              <a:rPr lang="en-US" sz="2400" dirty="0" err="1"/>
              <a:t>bysocial</a:t>
            </a:r>
            <a:r>
              <a:rPr lang="en-US" sz="2400" dirty="0"/>
              <a:t> parameters and religions 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F1C4-2573-B54B-AB23-CACFD4DF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models required very little time to run</a:t>
            </a:r>
          </a:p>
          <a:p>
            <a:r>
              <a:rPr lang="en-US" dirty="0"/>
              <a:t>Multiple Linear Regression (MLR)</a:t>
            </a:r>
          </a:p>
          <a:p>
            <a:pPr lvl="1"/>
            <a:r>
              <a:rPr lang="en-US" dirty="0"/>
              <a:t>This approach had an accuracy of 0.004</a:t>
            </a:r>
          </a:p>
          <a:p>
            <a:pPr lvl="1"/>
            <a:r>
              <a:rPr lang="en-US" dirty="0"/>
              <a:t>Not very accurate at all</a:t>
            </a:r>
          </a:p>
          <a:p>
            <a:r>
              <a:rPr lang="en-US" dirty="0"/>
              <a:t>K-Nearest </a:t>
            </a:r>
            <a:r>
              <a:rPr lang="en-US" dirty="0" err="1"/>
              <a:t>Neighbours</a:t>
            </a:r>
            <a:r>
              <a:rPr lang="en-US" dirty="0"/>
              <a:t> Regression (KNR)</a:t>
            </a:r>
          </a:p>
          <a:p>
            <a:pPr lvl="1"/>
            <a:r>
              <a:rPr lang="en-US" dirty="0"/>
              <a:t>This approach had an accuracy of 0.12</a:t>
            </a:r>
          </a:p>
          <a:p>
            <a:pPr lvl="1"/>
            <a:r>
              <a:rPr lang="en-US" dirty="0"/>
              <a:t>Which is considerably better than MLR but still not great</a:t>
            </a:r>
          </a:p>
          <a:p>
            <a:pPr lvl="1"/>
            <a:r>
              <a:rPr lang="en-US" dirty="0"/>
              <a:t>This approach was probably better suited to this question given that the parameters were categorical rather than being continuous data.</a:t>
            </a:r>
          </a:p>
          <a:p>
            <a:pPr lvl="1"/>
            <a:r>
              <a:rPr lang="en-US" dirty="0"/>
              <a:t>It is unlikely that there would be a linear relationship between any of the social categories and income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7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4C8E-E120-D947-B757-56D64487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Can income be predicted by social parameters and a persons religious standing?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5DCC-A071-9540-9C41-B1B39591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From this dataset, it would appear that income </a:t>
            </a:r>
            <a:r>
              <a:rPr lang="en-US" b="1" dirty="0">
                <a:solidFill>
                  <a:srgbClr val="FF0000"/>
                </a:solidFill>
              </a:rPr>
              <a:t>cannot </a:t>
            </a:r>
            <a:r>
              <a:rPr lang="en-US" b="1" dirty="0"/>
              <a:t>be predicted by drinking culture, drug use and sexual orientation</a:t>
            </a:r>
          </a:p>
          <a:p>
            <a:r>
              <a:rPr lang="en-US" i="1" dirty="0"/>
              <a:t>Many of the individuals in this cohort did not disclose their income, this would have greatly impacted our ability to train the model</a:t>
            </a:r>
          </a:p>
          <a:p>
            <a:pPr lvl="1"/>
            <a:r>
              <a:rPr lang="en-US" i="1" dirty="0"/>
              <a:t>A next step could be to follow up some of these members and request their income</a:t>
            </a:r>
          </a:p>
          <a:p>
            <a:r>
              <a:rPr lang="en-US" i="1" dirty="0"/>
              <a:t>The parameters used to predict income were all categorical – further social data of a continuous nature would potentially be better suited for answering this question.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5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6129-A3D4-F247-A7E8-0F2D475B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THE COURSE!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4125-01C3-5248-82D1-007C3556F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learned a lot!! Just want to know the best way to put </a:t>
            </a:r>
            <a:r>
              <a:rPr lang="en-US" dirty="0" err="1"/>
              <a:t>perceptrons</a:t>
            </a:r>
            <a:r>
              <a:rPr lang="en-US" dirty="0"/>
              <a:t> together now!!</a:t>
            </a:r>
          </a:p>
        </p:txBody>
      </p:sp>
    </p:spTree>
    <p:extLst>
      <p:ext uri="{BB962C8B-B14F-4D97-AF65-F5344CB8AC3E}">
        <p14:creationId xmlns:p14="http://schemas.microsoft.com/office/powerpoint/2010/main" val="407497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D36-902B-E741-A4F5-EB12AE45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FB7D-3DF3-CC41-89E3-1519F88B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Can a persons religious views be predicted by simple social parameters?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Can income be predicted by the same social parameters and the addition of a persons religious standing?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7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4AF5-B54D-B84F-B2C6-B8087F91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a persons religious views be predicted by simple social parameters?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AF4A71-2562-024F-A85C-A418BE4E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modern world leads to considerable overlap between different cultures and religions</a:t>
            </a:r>
          </a:p>
          <a:p>
            <a:r>
              <a:rPr lang="en-US" dirty="0"/>
              <a:t>Where previously religion often dictated local social </a:t>
            </a:r>
            <a:r>
              <a:rPr lang="en-US" dirty="0" err="1"/>
              <a:t>behaviours</a:t>
            </a:r>
            <a:r>
              <a:rPr lang="en-US" dirty="0"/>
              <a:t>, there is now a melting pot of religious views and social behavior</a:t>
            </a:r>
          </a:p>
          <a:p>
            <a:r>
              <a:rPr lang="en-US" dirty="0"/>
              <a:t>Here I tested whether drinking culture, drug use and sexual orientation could predict an individuals religious standing.</a:t>
            </a:r>
          </a:p>
        </p:txBody>
      </p:sp>
    </p:spTree>
    <p:extLst>
      <p:ext uri="{BB962C8B-B14F-4D97-AF65-F5344CB8AC3E}">
        <p14:creationId xmlns:p14="http://schemas.microsoft.com/office/powerpoint/2010/main" val="137919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ACBE-E48C-2D4B-920B-D7025C3B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Religious views were simplified for ease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D2A7-C7CD-3B45-807E-E821B0A95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Nuances in the ‘quality’ of belief were removed for each religious group.</a:t>
            </a:r>
          </a:p>
          <a:p>
            <a:r>
              <a:rPr lang="en-US" dirty="0"/>
              <a:t>A new column called “</a:t>
            </a:r>
            <a:r>
              <a:rPr lang="en-US" dirty="0" err="1"/>
              <a:t>religions_simple</a:t>
            </a:r>
            <a:r>
              <a:rPr lang="en-US" dirty="0"/>
              <a:t>” was created to contain these values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“</a:t>
            </a:r>
            <a:r>
              <a:rPr lang="en-NZ" dirty="0" err="1"/>
              <a:t>catholicism</a:t>
            </a:r>
            <a:r>
              <a:rPr lang="en-US" dirty="0"/>
              <a:t> and laughing about it” becomes:</a:t>
            </a:r>
          </a:p>
          <a:p>
            <a:pPr lvl="2"/>
            <a:r>
              <a:rPr lang="en-US" dirty="0"/>
              <a:t>“</a:t>
            </a:r>
            <a:r>
              <a:rPr lang="en-NZ" dirty="0" err="1"/>
              <a:t>catholicism</a:t>
            </a:r>
            <a:r>
              <a:rPr lang="en-US" dirty="0"/>
              <a:t>”</a:t>
            </a:r>
          </a:p>
          <a:p>
            <a:pPr lvl="2"/>
            <a:r>
              <a:rPr lang="en-NZ" dirty="0"/>
              <a:t>for </a:t>
            </a:r>
            <a:r>
              <a:rPr lang="en-NZ" dirty="0" err="1"/>
              <a:t>i</a:t>
            </a:r>
            <a:r>
              <a:rPr lang="en-NZ" dirty="0"/>
              <a:t> in range(</a:t>
            </a:r>
            <a:r>
              <a:rPr lang="en-NZ" dirty="0" err="1"/>
              <a:t>len</a:t>
            </a:r>
            <a:r>
              <a:rPr lang="en-NZ" dirty="0"/>
              <a:t>(religions)):</a:t>
            </a:r>
          </a:p>
          <a:p>
            <a:pPr marL="1371600" lvl="3" indent="0">
              <a:buNone/>
            </a:pPr>
            <a:r>
              <a:rPr lang="en-NZ" sz="1400" dirty="0"/>
              <a:t>if '</a:t>
            </a:r>
            <a:r>
              <a:rPr lang="en-NZ" sz="1400" dirty="0" err="1"/>
              <a:t>catholicism</a:t>
            </a:r>
            <a:r>
              <a:rPr lang="en-NZ" sz="1400" dirty="0"/>
              <a:t>' in religions[</a:t>
            </a:r>
            <a:r>
              <a:rPr lang="en-NZ" sz="1400" dirty="0" err="1"/>
              <a:t>i</a:t>
            </a:r>
            <a:r>
              <a:rPr lang="en-NZ" sz="1400" dirty="0"/>
              <a:t>]:</a:t>
            </a:r>
            <a:br>
              <a:rPr lang="en-NZ" sz="1400" dirty="0"/>
            </a:br>
            <a:r>
              <a:rPr lang="en-NZ" sz="1400" dirty="0"/>
              <a:t>    religions[</a:t>
            </a:r>
            <a:r>
              <a:rPr lang="en-NZ" sz="1400" dirty="0" err="1"/>
              <a:t>i</a:t>
            </a:r>
            <a:r>
              <a:rPr lang="en-NZ" sz="1400" dirty="0"/>
              <a:t>] = '</a:t>
            </a:r>
            <a:r>
              <a:rPr lang="en-NZ" sz="1400" dirty="0" err="1"/>
              <a:t>catholicism</a:t>
            </a:r>
            <a:r>
              <a:rPr lang="en-NZ" sz="1400" dirty="0"/>
              <a:t>'</a:t>
            </a:r>
            <a:endParaRPr lang="en-US" sz="1400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4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035C-74BF-984B-B78D-C44420B2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en-US" dirty="0"/>
              <a:t>Agnosticism was the most prevalent religious belief of people who recorded a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D869B-2300-E34D-9CF5-884CBC61E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1" r="9031"/>
          <a:stretch/>
        </p:blipFill>
        <p:spPr>
          <a:xfrm>
            <a:off x="4546600" y="2057401"/>
            <a:ext cx="7541264" cy="29453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ACF6EE-0670-DC49-93E5-4372168E721C}"/>
              </a:ext>
            </a:extLst>
          </p:cNvPr>
          <p:cNvSpPr/>
          <p:nvPr/>
        </p:nvSpPr>
        <p:spPr>
          <a:xfrm>
            <a:off x="5981700" y="3644900"/>
            <a:ext cx="647700" cy="13578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0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F969-3F43-AD4E-9DCF-C1961BB8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social parameters were </a:t>
            </a:r>
            <a:r>
              <a:rPr lang="en-US" dirty="0" err="1"/>
              <a:t>numerised</a:t>
            </a:r>
            <a:r>
              <a:rPr lang="en-US" dirty="0"/>
              <a:t> in the same manner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C60C-D695-DB4B-9941-484521B9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330414"/>
          </a:xfrm>
        </p:spPr>
        <p:txBody>
          <a:bodyPr/>
          <a:lstStyle/>
          <a:p>
            <a:r>
              <a:rPr lang="en-US" dirty="0"/>
              <a:t>Drug use, drinking culture and sexual orientation were converted to a numeric code system and assigned new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3FE85-F081-4642-9659-56FDB5A05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2044700"/>
            <a:ext cx="6654800" cy="4381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BA3FBB-7FFE-BC43-8EE8-D7F758E1C208}"/>
              </a:ext>
            </a:extLst>
          </p:cNvPr>
          <p:cNvSpPr txBox="1">
            <a:spLocks/>
          </p:cNvSpPr>
          <p:nvPr/>
        </p:nvSpPr>
        <p:spPr>
          <a:xfrm>
            <a:off x="271327" y="4706310"/>
            <a:ext cx="5532573" cy="2409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example: For drinking - </a:t>
            </a:r>
            <a:r>
              <a:rPr lang="en-NZ" dirty="0"/>
              <a:t>"not at all” = 0, "rarely” = 1, "socially” = 2, "often” = 3, "very often” = 4, "desperately” = 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E24BC3-DF31-AA4F-99EC-16D06F8658EA}"/>
              </a:ext>
            </a:extLst>
          </p:cNvPr>
          <p:cNvSpPr/>
          <p:nvPr/>
        </p:nvSpPr>
        <p:spPr>
          <a:xfrm>
            <a:off x="6362700" y="2641600"/>
            <a:ext cx="787400" cy="36449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1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D15E-F5DB-9840-A118-F46C3B6D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Two classification methods were used to determine whether religious standing could be predicted by social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4C73F-D676-4F43-B870-79AD3C898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Machines(SVM)</a:t>
            </a:r>
          </a:p>
          <a:p>
            <a:r>
              <a:rPr lang="en-US" dirty="0" err="1"/>
              <a:t>KNearestNeighbours</a:t>
            </a:r>
            <a:r>
              <a:rPr lang="en-US" dirty="0"/>
              <a:t>(KN)</a:t>
            </a:r>
          </a:p>
          <a:p>
            <a:pPr lvl="1"/>
            <a:r>
              <a:rPr lang="en-US" dirty="0"/>
              <a:t>This approach was considerably faster than the SVM model</a:t>
            </a:r>
          </a:p>
          <a:p>
            <a:pPr lvl="2"/>
            <a:r>
              <a:rPr lang="en-US" dirty="0"/>
              <a:t>10 iterations of KN, with different K values, completed faster than a single iteration of SVM</a:t>
            </a:r>
          </a:p>
          <a:p>
            <a:pPr lvl="1"/>
            <a:r>
              <a:rPr lang="en-US" dirty="0"/>
              <a:t>It also provided a higher accuracy and F1 score than SVM</a:t>
            </a:r>
          </a:p>
          <a:p>
            <a:pPr lvl="2"/>
            <a:r>
              <a:rPr lang="en-US" dirty="0"/>
              <a:t>Accuracy = 0.30</a:t>
            </a:r>
          </a:p>
          <a:p>
            <a:pPr lvl="2"/>
            <a:r>
              <a:rPr lang="en-US" dirty="0"/>
              <a:t>F1 score = 0.07</a:t>
            </a:r>
          </a:p>
          <a:p>
            <a:pPr lvl="1"/>
            <a:r>
              <a:rPr lang="en-US" dirty="0"/>
              <a:t>These scores are very low and therefore indicate an inability to predict religion based on these social parameters</a:t>
            </a:r>
          </a:p>
          <a:p>
            <a:pPr lvl="2"/>
            <a:r>
              <a:rPr lang="en-US" dirty="0"/>
              <a:t>While the accuracy would suggest the model is better than guessing (1/10) the F1 score does not support this. </a:t>
            </a:r>
          </a:p>
        </p:txBody>
      </p:sp>
    </p:spTree>
    <p:extLst>
      <p:ext uri="{BB962C8B-B14F-4D97-AF65-F5344CB8AC3E}">
        <p14:creationId xmlns:p14="http://schemas.microsoft.com/office/powerpoint/2010/main" val="279029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FC8C-82E3-1E4E-A775-4DF49A75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a persons religious views be predicted by simple social 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7058-FCCA-5F49-9321-C486C093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From this dataset, it would appear that religion </a:t>
            </a:r>
            <a:r>
              <a:rPr lang="en-US" b="1" dirty="0">
                <a:solidFill>
                  <a:srgbClr val="FF0000"/>
                </a:solidFill>
              </a:rPr>
              <a:t>cannot </a:t>
            </a:r>
            <a:r>
              <a:rPr lang="en-US" b="1" dirty="0"/>
              <a:t>be predicted by drinking culture, drug use and sexual orientation</a:t>
            </a:r>
          </a:p>
          <a:p>
            <a:r>
              <a:rPr lang="en-US" i="1" dirty="0"/>
              <a:t>Including more of the social parameters within this dataset may however have altered this result</a:t>
            </a:r>
          </a:p>
          <a:p>
            <a:r>
              <a:rPr lang="en-US" i="1" dirty="0"/>
              <a:t>More categorical data on social values would greatly improve the relevance of this broad question to real life</a:t>
            </a:r>
          </a:p>
          <a:p>
            <a:r>
              <a:rPr lang="en-US" i="1" dirty="0"/>
              <a:t>A cohort of people that more evenly represent the religious groups would be more appropriate for answering this question</a:t>
            </a:r>
          </a:p>
          <a:p>
            <a:pPr lvl="1"/>
            <a:r>
              <a:rPr lang="en-US" i="1" dirty="0"/>
              <a:t>Some religions have much stricter ‘rules’ regarding these parameters</a:t>
            </a:r>
          </a:p>
        </p:txBody>
      </p:sp>
    </p:spTree>
    <p:extLst>
      <p:ext uri="{BB962C8B-B14F-4D97-AF65-F5344CB8AC3E}">
        <p14:creationId xmlns:p14="http://schemas.microsoft.com/office/powerpoint/2010/main" val="360286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B446-0C1F-0948-8F7C-A4EBEC29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489625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en-NZ" sz="3600" dirty="0"/>
              <a:t>Can income be predicted by social parameters and a persons religious standing?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A912-B0CC-B14E-8FB2-88C3B3BFF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we like it or not, there is an unofficial “class” system in most western societies</a:t>
            </a:r>
          </a:p>
          <a:p>
            <a:r>
              <a:rPr lang="en-US" dirty="0"/>
              <a:t>And different social cultures often arise within these “classes”</a:t>
            </a:r>
          </a:p>
          <a:p>
            <a:r>
              <a:rPr lang="en-US" dirty="0"/>
              <a:t>Further, in some societies there are still unfortunately prejudices towards certain religious groups when it comes to employment – NOT GOOD.</a:t>
            </a:r>
          </a:p>
          <a:p>
            <a:r>
              <a:rPr lang="en-US" dirty="0"/>
              <a:t>Here I tested whether simple social parameters and religious standing could predict a persons income.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034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66</TotalTime>
  <Words>832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 Light</vt:lpstr>
      <vt:lpstr>Rockwell</vt:lpstr>
      <vt:lpstr>Wingdings</vt:lpstr>
      <vt:lpstr>Atlas</vt:lpstr>
      <vt:lpstr>Date-a-Scientist</vt:lpstr>
      <vt:lpstr>Study Questions</vt:lpstr>
      <vt:lpstr>Can a persons religious views be predicted by simple social parameters?</vt:lpstr>
      <vt:lpstr>Religious views were simplified for ease of analysis</vt:lpstr>
      <vt:lpstr>Agnosticism was the most prevalent religious belief of people who recorded a value</vt:lpstr>
      <vt:lpstr>All social parameters were numerised in the same manner</vt:lpstr>
      <vt:lpstr>Two classification methods were used to determine whether religious standing could be predicted by social parameters</vt:lpstr>
      <vt:lpstr>Can a persons religious views be predicted by simple social parameters?</vt:lpstr>
      <vt:lpstr>Can income be predicted by social parameters and a persons religious standing? </vt:lpstr>
      <vt:lpstr>The simplified religious view points were numerised </vt:lpstr>
      <vt:lpstr>Two regression methods were used to determine whether income could be predicted bysocial parameters and religions standing</vt:lpstr>
      <vt:lpstr>Can income be predicted by social parameters and a persons religious standing?</vt:lpstr>
      <vt:lpstr>THANKS FOR THE COURSE!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Date-a-Scientist</dc:title>
  <dc:creator>Microsoft Office User</dc:creator>
  <cp:lastModifiedBy>Microsoft Office User</cp:lastModifiedBy>
  <cp:revision>18</cp:revision>
  <dcterms:created xsi:type="dcterms:W3CDTF">2018-11-07T20:01:07Z</dcterms:created>
  <dcterms:modified xsi:type="dcterms:W3CDTF">2018-11-07T21:07:47Z</dcterms:modified>
</cp:coreProperties>
</file>