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57" r:id="rId24"/>
    <p:sldId id="281" r:id="rId25"/>
    <p:sldId id="283" r:id="rId26"/>
    <p:sldId id="286" r:id="rId27"/>
    <p:sldId id="287" r:id="rId28"/>
    <p:sldId id="288" r:id="rId29"/>
    <p:sldId id="285" r:id="rId30"/>
    <p:sldId id="280" r:id="rId31"/>
    <p:sldId id="2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>
        <p:scale>
          <a:sx n="100" d="100"/>
          <a:sy n="100" d="100"/>
        </p:scale>
        <p:origin x="7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D213-50E8-49E3-84D0-D3D396E6C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9AC8A-A264-4DE1-8FDD-C8D5C31EA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0A9B6-C4A3-443F-962B-C171EEBE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8566D-65CC-4315-AC8C-5466A728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2B23C-3BA9-4F19-91E3-73DD29F4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B4EA0-EE89-4D5C-9D9D-3A38B19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F515E-723C-497C-9E94-E9EA1B56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D41E0-5C18-4BAC-8F39-40B516AB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CB6CE-8E34-414F-ADA6-3FD6A32B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EA990-1B9B-458E-86C0-7DF4D83E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CAC3D-666D-4A23-86FD-4A506CBB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470A3-D4EC-4BC7-AAAA-FCCFB7B8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CCB-DECA-4E81-909B-DBD30C1C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58820-A3D8-4E27-A3FE-9BA914DF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E9BA-560B-4202-A993-4CB992B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6DEF8-3259-4CD6-9570-1C8D8E16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5EECC-5E64-49BC-B798-345ADEEA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650F9-6A39-48DF-B9E5-E0D211EC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A69B4-8D9E-4220-9A6A-26EA8F80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56E0-BBC3-4446-AED4-97ED4327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EE8BF-C777-4252-865D-FB7AD12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F8730-ED6F-4BF8-B804-99D26B83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4B0D-22D2-4783-9799-FC476431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95825-0240-481C-AE47-5A4565BD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F2DEB-82E7-40E7-A3AB-6FECE6A4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2FD3-26EF-4A28-8D24-12F909E4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BC0AC-3EC3-4113-8CBA-96E7C610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55B09-0DDE-4D0C-BE77-62DED53AA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2F027-9682-4537-A6BD-FF5EE76A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4584D-B594-42A2-A6B0-992B6FF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8752D-4132-4491-A126-FFE397B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185A-AE19-4168-81D7-EB49354D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C037C-6B2E-4080-9134-F375007B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60D26-40B2-477B-9003-CF250129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BB89F-4B91-457C-8CF5-9195CE3A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1CBAE-2DB6-4651-88FC-5224C57C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CFDC6-F5C6-4B34-819E-FF92DA9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54812-C8C3-437E-8AC6-78C40E3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061AF-AD10-4A71-A2AF-F8A9341F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E0F9F-FD4A-48C4-9C8B-12869D76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BBEF8D-CD59-4183-B8CC-423DD40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A82AD-22FF-452E-B87A-861D7894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DF875-AC27-4A3D-B19D-4AA51BAA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90A72-A745-44F0-9F9E-D6E54340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A5DFE-7F2B-4220-9F8F-13EEA793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B43B3-BC24-42EA-AC50-5B209FB7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EB7D6-6EEA-47FF-A5FC-47EAA2C8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2585-5561-4019-8772-41189FA2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A2D47-89F1-410F-8935-9920AD162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1FE3F-91D7-4D11-8566-E69E234E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CD8EB-F6E2-4DF3-94D4-DE7039D7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B5B84-0926-46FA-B539-B913D85F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3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10CB-5E3E-4A22-9553-E8C2FD38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45571-9FA4-4C96-BD5A-D529A98BF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8E636-D2EB-411F-B123-1399B317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DACD3-A7CF-4B5A-BBC6-41494750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DB436-66C1-4354-B2D7-5F3C4CF1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D9F8-D18E-4699-8206-2B7E9858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B002D-DE8D-4307-8A24-506C1C9E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635AE-F616-4FCC-B820-D67249F1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82DB5-FC64-4014-AA52-0E7BDA4B4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ADD7-E5CD-4D1E-895D-D2CFBE64EF21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5DB5-6EEF-4E66-9A14-B11C4DF6A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C3B7B-B00D-4E62-98C5-1FB02740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E2DC-EAC0-44B3-B495-E789027F8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1266B-F0F4-4B78-8288-47F1B44F134D}"/>
              </a:ext>
            </a:extLst>
          </p:cNvPr>
          <p:cNvSpPr txBox="1"/>
          <p:nvPr/>
        </p:nvSpPr>
        <p:spPr>
          <a:xfrm>
            <a:off x="2199860" y="1377938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6C35-A5C2-418A-8745-0374277FEBDC}"/>
              </a:ext>
            </a:extLst>
          </p:cNvPr>
          <p:cNvSpPr txBox="1"/>
          <p:nvPr/>
        </p:nvSpPr>
        <p:spPr>
          <a:xfrm>
            <a:off x="2199859" y="306096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EDE29-8D99-44EF-93AE-587BFF5CF9C0}"/>
              </a:ext>
            </a:extLst>
          </p:cNvPr>
          <p:cNvSpPr txBox="1"/>
          <p:nvPr/>
        </p:nvSpPr>
        <p:spPr>
          <a:xfrm>
            <a:off x="2199859" y="4743990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97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E994E-0B45-4292-9B56-021F06A3A006}"/>
              </a:ext>
            </a:extLst>
          </p:cNvPr>
          <p:cNvSpPr txBox="1"/>
          <p:nvPr/>
        </p:nvSpPr>
        <p:spPr>
          <a:xfrm>
            <a:off x="693020" y="1748218"/>
            <a:ext cx="197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Input Gate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F285D-569E-45E7-8E7E-012405DC2A00}"/>
              </a:ext>
            </a:extLst>
          </p:cNvPr>
          <p:cNvSpPr txBox="1"/>
          <p:nvPr/>
        </p:nvSpPr>
        <p:spPr>
          <a:xfrm>
            <a:off x="815129" y="5453563"/>
            <a:ext cx="9738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현재의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 err="1"/>
              <a:t>X_t</a:t>
            </a:r>
            <a:r>
              <a:rPr lang="ko-KR" altLang="en-US" dirty="0"/>
              <a:t>와 이전 </a:t>
            </a:r>
            <a:r>
              <a:rPr lang="en-US" altLang="ko-KR" dirty="0"/>
              <a:t>hidden state</a:t>
            </a:r>
            <a:r>
              <a:rPr lang="ko-KR" altLang="en-US" dirty="0"/>
              <a:t>를 사용하여 현재 </a:t>
            </a:r>
            <a:r>
              <a:rPr lang="en-US" altLang="ko-KR" dirty="0"/>
              <a:t>Cell</a:t>
            </a:r>
            <a:r>
              <a:rPr lang="ko-KR" altLang="en-US" dirty="0"/>
              <a:t>의 </a:t>
            </a:r>
            <a:r>
              <a:rPr lang="en-US" altLang="ko-KR" dirty="0"/>
              <a:t>Local State</a:t>
            </a:r>
            <a:r>
              <a:rPr lang="ko-KR" altLang="en-US" dirty="0"/>
              <a:t>를 얻어내고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Global Cell State</a:t>
            </a:r>
            <a:r>
              <a:rPr lang="ko-KR" altLang="en-US" dirty="0"/>
              <a:t>에 얼마나 반영할지를 결정하는 게이트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8A64B7-BF53-46F9-8370-2052F271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9" y="2338799"/>
            <a:ext cx="7384594" cy="27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C43D9D-0ECF-4522-B8D1-7B990AB3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133600"/>
            <a:ext cx="81153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0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E994E-0B45-4292-9B56-021F06A3A006}"/>
              </a:ext>
            </a:extLst>
          </p:cNvPr>
          <p:cNvSpPr txBox="1"/>
          <p:nvPr/>
        </p:nvSpPr>
        <p:spPr>
          <a:xfrm>
            <a:off x="693020" y="1748218"/>
            <a:ext cx="197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Output Gate</a:t>
            </a:r>
            <a:endParaRPr lang="ko-KR" alt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48007D6-40E4-49D6-9800-82F43555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300288"/>
            <a:ext cx="83724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9DE1E0-8A9E-4885-9099-5BDB2FBD5172}"/>
              </a:ext>
            </a:extLst>
          </p:cNvPr>
          <p:cNvSpPr txBox="1"/>
          <p:nvPr/>
        </p:nvSpPr>
        <p:spPr>
          <a:xfrm>
            <a:off x="495300" y="5591807"/>
            <a:ext cx="1194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최종적으로 얻어진 </a:t>
            </a:r>
            <a:r>
              <a:rPr lang="en-US" altLang="ko-KR" dirty="0"/>
              <a:t>Cell State </a:t>
            </a:r>
            <a:r>
              <a:rPr lang="ko-KR" altLang="en-US" dirty="0"/>
              <a:t>값에서 어느 정도를 취해서 </a:t>
            </a:r>
            <a:r>
              <a:rPr lang="en-US" altLang="ko-KR" dirty="0"/>
              <a:t>Hidden State</a:t>
            </a:r>
            <a:r>
              <a:rPr lang="ko-KR" altLang="en-US" dirty="0"/>
              <a:t>로 전달할 것인지를 정하는 마지막 </a:t>
            </a:r>
            <a:r>
              <a:rPr lang="en-US" altLang="ko-KR" dirty="0"/>
              <a:t>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E994E-0B45-4292-9B56-021F06A3A006}"/>
              </a:ext>
            </a:extLst>
          </p:cNvPr>
          <p:cNvSpPr txBox="1"/>
          <p:nvPr/>
        </p:nvSpPr>
        <p:spPr>
          <a:xfrm>
            <a:off x="721595" y="1767268"/>
            <a:ext cx="168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Conclusion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B10C0-6EEF-4387-9010-64D571BE31AF}"/>
              </a:ext>
            </a:extLst>
          </p:cNvPr>
          <p:cNvSpPr txBox="1"/>
          <p:nvPr/>
        </p:nvSpPr>
        <p:spPr>
          <a:xfrm>
            <a:off x="732537" y="3854923"/>
            <a:ext cx="9727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 가지는 문제점인 </a:t>
            </a:r>
            <a:r>
              <a:rPr lang="en-US" altLang="ko-KR" dirty="0"/>
              <a:t>Long-term dependencies</a:t>
            </a:r>
            <a:r>
              <a:rPr lang="ko-KR" altLang="en-US" dirty="0"/>
              <a:t>를 효과적으로 해결할 수 있는 방식 제안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14110-2B41-4181-B24B-6BAC972C973B}"/>
              </a:ext>
            </a:extLst>
          </p:cNvPr>
          <p:cNvSpPr txBox="1"/>
          <p:nvPr/>
        </p:nvSpPr>
        <p:spPr>
          <a:xfrm>
            <a:off x="732537" y="5038267"/>
            <a:ext cx="10270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Cell State </a:t>
            </a:r>
            <a:r>
              <a:rPr lang="ko-KR" altLang="en-US" dirty="0"/>
              <a:t>개념을 도입하여 과거의 데이터를 유지하면서도 불필요한 데이터는 </a:t>
            </a:r>
            <a:r>
              <a:rPr lang="en-US" altLang="ko-KR" dirty="0"/>
              <a:t>Forget Gate</a:t>
            </a:r>
            <a:r>
              <a:rPr lang="ko-KR" altLang="en-US" dirty="0"/>
              <a:t>를 통해 삭제하여 </a:t>
            </a:r>
            <a:r>
              <a:rPr lang="en-US" altLang="ko-KR" dirty="0"/>
              <a:t>Gradient Update</a:t>
            </a:r>
            <a:r>
              <a:rPr lang="ko-KR" altLang="en-US" dirty="0"/>
              <a:t>에 최적의 상태를 유지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4CC3E18-A5B1-4E66-816D-C39CBF5B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34" y="629562"/>
            <a:ext cx="2391033" cy="279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4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4CC3E18-A5B1-4E66-816D-C39CBF5B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34" y="1867811"/>
            <a:ext cx="3246866" cy="380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B8C6C1-83C0-4F35-BDE1-F70855A5B7F4}"/>
              </a:ext>
            </a:extLst>
          </p:cNvPr>
          <p:cNvSpPr txBox="1"/>
          <p:nvPr/>
        </p:nvSpPr>
        <p:spPr>
          <a:xfrm>
            <a:off x="4868692" y="4782234"/>
            <a:ext cx="755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파라미터는</a:t>
            </a:r>
            <a:r>
              <a:rPr lang="en-US" altLang="ko-KR" dirty="0"/>
              <a:t> </a:t>
            </a:r>
            <a:r>
              <a:rPr lang="ko-KR" altLang="en-US" dirty="0"/>
              <a:t>많은데 데이터가 충분하지 않은 경우</a:t>
            </a:r>
            <a:r>
              <a:rPr lang="en-US" altLang="ko-KR" dirty="0"/>
              <a:t>, overfitting</a:t>
            </a:r>
            <a:r>
              <a:rPr lang="ko-KR" altLang="en-US" dirty="0"/>
              <a:t>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EEF80-9128-48F5-A629-BEE054D1102B}"/>
              </a:ext>
            </a:extLst>
          </p:cNvPr>
          <p:cNvSpPr txBox="1"/>
          <p:nvPr/>
        </p:nvSpPr>
        <p:spPr>
          <a:xfrm>
            <a:off x="4868692" y="3244334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11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2B6C35-A5C2-418A-8745-0374277FEBDC}"/>
              </a:ext>
            </a:extLst>
          </p:cNvPr>
          <p:cNvSpPr txBox="1"/>
          <p:nvPr/>
        </p:nvSpPr>
        <p:spPr>
          <a:xfrm>
            <a:off x="2716044" y="642938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C5980-E9C2-49B0-9AF0-69B646EE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595437"/>
            <a:ext cx="6172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15362" name="Picture 2" descr="딥러닝] GRU(Gated Recurrent Unit)">
            <a:extLst>
              <a:ext uri="{FF2B5EF4-FFF2-40B4-BE49-F238E27FC236}">
                <a16:creationId xmlns:a16="http://schemas.microsoft.com/office/drawing/2014/main" id="{ECACDF5B-D61F-49AB-A0C4-FD333005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93" y="1485803"/>
            <a:ext cx="9884492" cy="45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15362" name="Picture 2" descr="딥러닝] GRU(Gated Recurrent Unit)">
            <a:extLst>
              <a:ext uri="{FF2B5EF4-FFF2-40B4-BE49-F238E27FC236}">
                <a16:creationId xmlns:a16="http://schemas.microsoft.com/office/drawing/2014/main" id="{ECACDF5B-D61F-49AB-A0C4-FD3330058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1"/>
          <a:stretch/>
        </p:blipFill>
        <p:spPr bwMode="auto">
          <a:xfrm>
            <a:off x="580785" y="1748616"/>
            <a:ext cx="4495800" cy="40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24C5C-4DB8-4311-9F82-D47EA0B0427A}"/>
              </a:ext>
            </a:extLst>
          </p:cNvPr>
          <p:cNvSpPr txBox="1"/>
          <p:nvPr/>
        </p:nvSpPr>
        <p:spPr>
          <a:xfrm>
            <a:off x="5438775" y="29673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forget gate</a:t>
            </a:r>
            <a:r>
              <a:rPr lang="ko-KR" altLang="en-US" dirty="0"/>
              <a:t>와 </a:t>
            </a:r>
            <a:r>
              <a:rPr lang="en-US" altLang="ko-KR" dirty="0"/>
              <a:t>input gate</a:t>
            </a:r>
            <a:r>
              <a:rPr lang="ko-KR" altLang="en-US" dirty="0"/>
              <a:t>를 통합하여 하나의 </a:t>
            </a:r>
            <a:r>
              <a:rPr lang="en-US" altLang="ko-KR" dirty="0"/>
              <a:t>'update gate'</a:t>
            </a:r>
            <a:r>
              <a:rPr lang="ko-KR" altLang="en-US" dirty="0"/>
              <a:t>를 만든다</a:t>
            </a:r>
            <a:r>
              <a:rPr lang="en-US" altLang="ko-KR" dirty="0"/>
              <a:t>. 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 Cell State</a:t>
            </a:r>
            <a:r>
              <a:rPr lang="ko-KR" altLang="en-US" dirty="0"/>
              <a:t>와 </a:t>
            </a:r>
            <a:r>
              <a:rPr lang="en-US" altLang="ko-KR" dirty="0"/>
              <a:t>Hidden State</a:t>
            </a:r>
            <a:r>
              <a:rPr lang="ko-KR" altLang="en-US" dirty="0"/>
              <a:t>를 통합</a:t>
            </a:r>
          </a:p>
        </p:txBody>
      </p:sp>
    </p:spTree>
    <p:extLst>
      <p:ext uri="{BB962C8B-B14F-4D97-AF65-F5344CB8AC3E}">
        <p14:creationId xmlns:p14="http://schemas.microsoft.com/office/powerpoint/2010/main" val="182469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5A75B0E-5073-4C65-8073-D78C0C2E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5" y="1933575"/>
            <a:ext cx="50101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E8039-478E-42D2-BF0F-05B199E822B5}"/>
              </a:ext>
            </a:extLst>
          </p:cNvPr>
          <p:cNvSpPr txBox="1"/>
          <p:nvPr/>
        </p:nvSpPr>
        <p:spPr>
          <a:xfrm>
            <a:off x="5500688" y="2274838"/>
            <a:ext cx="65008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Reset gate, r(t) : </a:t>
            </a:r>
            <a:r>
              <a:rPr lang="ko-KR" altLang="en-US" dirty="0"/>
              <a:t>이전의 정보를 얼마나 잊어야 하는지 결정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Update gate, z(t) : </a:t>
            </a:r>
            <a:r>
              <a:rPr lang="ko-KR" altLang="en-US" dirty="0"/>
              <a:t>이전의 정보를 얼마나 유지시킬지 결정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C3B340C0-0D7E-4B61-85CA-8E1D7828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198563"/>
            <a:ext cx="3162300" cy="4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F34440E4-DE25-43A7-B09F-6D414466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5076825"/>
            <a:ext cx="3009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1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F1BE2-A9A8-47BD-BDE4-E47EC3D6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914525"/>
            <a:ext cx="5748338" cy="37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8A38F0E5-ED5D-4FBC-9F47-4BE8D1B2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842" y="4376738"/>
            <a:ext cx="46005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2EC48-1CE7-4362-B5C7-24430544E488}"/>
              </a:ext>
            </a:extLst>
          </p:cNvPr>
          <p:cNvSpPr txBox="1"/>
          <p:nvPr/>
        </p:nvSpPr>
        <p:spPr>
          <a:xfrm>
            <a:off x="6449842" y="2677120"/>
            <a:ext cx="5608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hidden layer</a:t>
            </a:r>
            <a:r>
              <a:rPr lang="ko-KR" altLang="en-US" dirty="0"/>
              <a:t>의 후보</a:t>
            </a:r>
            <a:r>
              <a:rPr lang="en-US" altLang="ko-KR" dirty="0"/>
              <a:t>(candidate)</a:t>
            </a:r>
            <a:r>
              <a:rPr lang="ko-KR" altLang="en-US" dirty="0"/>
              <a:t>로 </a:t>
            </a:r>
            <a:r>
              <a:rPr lang="en-US" altLang="ko-KR" dirty="0"/>
              <a:t>reset gate</a:t>
            </a:r>
            <a:r>
              <a:rPr lang="ko-KR" altLang="en-US" dirty="0"/>
              <a:t>인 </a:t>
            </a:r>
            <a:r>
              <a:rPr lang="en-US" altLang="ko-KR" dirty="0"/>
              <a:t>r(t)</a:t>
            </a:r>
            <a:r>
              <a:rPr lang="ko-KR" altLang="en-US" dirty="0"/>
              <a:t>와 </a:t>
            </a:r>
            <a:r>
              <a:rPr lang="en-US" altLang="ko-KR" dirty="0"/>
              <a:t>H(t-1)</a:t>
            </a:r>
            <a:r>
              <a:rPr lang="ko-KR" altLang="en-US" dirty="0"/>
              <a:t>를 곱해서</a:t>
            </a:r>
            <a:r>
              <a:rPr lang="en-US" altLang="ko-KR" dirty="0"/>
              <a:t>, </a:t>
            </a:r>
            <a:r>
              <a:rPr lang="ko-KR" altLang="en-US" dirty="0"/>
              <a:t>이전 타임 스텝에서 무엇을 지워야 할지 결정</a:t>
            </a:r>
          </a:p>
        </p:txBody>
      </p:sp>
    </p:spTree>
    <p:extLst>
      <p:ext uri="{BB962C8B-B14F-4D97-AF65-F5344CB8AC3E}">
        <p14:creationId xmlns:p14="http://schemas.microsoft.com/office/powerpoint/2010/main" val="211700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26F2-DBC6-4C76-A027-8BBF5768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0" y="2045975"/>
            <a:ext cx="10568539" cy="33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F4D31FC-53C1-412D-8072-831A3C93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71650"/>
            <a:ext cx="70389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EF46939E-D749-494D-9F70-B6DBE310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5657850"/>
            <a:ext cx="44481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40860-5B8E-4164-8A1D-D2F37D6EC243}"/>
              </a:ext>
            </a:extLst>
          </p:cNvPr>
          <p:cNvSpPr txBox="1"/>
          <p:nvPr/>
        </p:nvSpPr>
        <p:spPr>
          <a:xfrm>
            <a:off x="788270" y="2005393"/>
            <a:ext cx="168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Conclusion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A6244-675A-45C2-B116-CA176A71AF64}"/>
              </a:ext>
            </a:extLst>
          </p:cNvPr>
          <p:cNvSpPr txBox="1"/>
          <p:nvPr/>
        </p:nvSpPr>
        <p:spPr>
          <a:xfrm>
            <a:off x="788270" y="3533001"/>
            <a:ext cx="9727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를 비교했을 때 어느 쪽이 더 우월한지는 명확한 결론을 내릴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CF9DA-9539-491A-BE7E-A0E0FA82021E}"/>
              </a:ext>
            </a:extLst>
          </p:cNvPr>
          <p:cNvSpPr txBox="1"/>
          <p:nvPr/>
        </p:nvSpPr>
        <p:spPr>
          <a:xfrm>
            <a:off x="788270" y="4504597"/>
            <a:ext cx="9727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보다는 확실히 더 잘 작동한다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C6605-0587-400B-9B8B-4FF04C20C1C6}"/>
              </a:ext>
            </a:extLst>
          </p:cNvPr>
          <p:cNvSpPr txBox="1"/>
          <p:nvPr/>
        </p:nvSpPr>
        <p:spPr>
          <a:xfrm>
            <a:off x="788270" y="5496847"/>
            <a:ext cx="9727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보다 파라미터 수가 적어 연산 비용이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4AF7A3-5CAE-4826-AF47-70F4E890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9" y="1174608"/>
            <a:ext cx="4127036" cy="20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6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1266B-F0F4-4B78-8288-47F1B44F134D}"/>
              </a:ext>
            </a:extLst>
          </p:cNvPr>
          <p:cNvSpPr txBox="1"/>
          <p:nvPr/>
        </p:nvSpPr>
        <p:spPr>
          <a:xfrm>
            <a:off x="2199860" y="1377938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6C35-A5C2-418A-8745-0374277FEBDC}"/>
              </a:ext>
            </a:extLst>
          </p:cNvPr>
          <p:cNvSpPr txBox="1"/>
          <p:nvPr/>
        </p:nvSpPr>
        <p:spPr>
          <a:xfrm>
            <a:off x="2199859" y="306096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EDE29-8D99-44EF-93AE-587BFF5CF9C0}"/>
              </a:ext>
            </a:extLst>
          </p:cNvPr>
          <p:cNvSpPr txBox="1"/>
          <p:nvPr/>
        </p:nvSpPr>
        <p:spPr>
          <a:xfrm>
            <a:off x="2199859" y="4743990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Gated Recurrent Unit (GRU)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113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3564705" y="1963519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240E8E-0A03-418F-9F7B-56CA49A2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429000"/>
            <a:ext cx="6629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7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3726630" y="420469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5" name="Picture 4" descr="Hands-On Batch normalization. Story Begins after using He… | by Kushan  Sharma | Medium">
            <a:extLst>
              <a:ext uri="{FF2B5EF4-FFF2-40B4-BE49-F238E27FC236}">
                <a16:creationId xmlns:a16="http://schemas.microsoft.com/office/drawing/2014/main" id="{3C4CD85E-AE8B-41C7-8118-571C96A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385888"/>
            <a:ext cx="8720047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4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707205" y="39189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B369-789B-419A-8D60-593ACF701675}"/>
              </a:ext>
            </a:extLst>
          </p:cNvPr>
          <p:cNvSpPr txBox="1"/>
          <p:nvPr/>
        </p:nvSpPr>
        <p:spPr>
          <a:xfrm>
            <a:off x="707205" y="18419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Internal covariate shift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4D27A-0C8A-46A7-9175-67394743E735}"/>
              </a:ext>
            </a:extLst>
          </p:cNvPr>
          <p:cNvSpPr txBox="1"/>
          <p:nvPr/>
        </p:nvSpPr>
        <p:spPr>
          <a:xfrm>
            <a:off x="588142" y="2341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 딥러닝 학습에서 내부 노드의 분포가 바뀌는 현상</a:t>
            </a:r>
            <a:endParaRPr lang="ko-KR" alt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18DB8EEF-FB9F-4AFD-B725-946E2A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72" y="3107292"/>
            <a:ext cx="7431908" cy="29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48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707205" y="39189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30722" name="Picture 2" descr="image">
            <a:extLst>
              <a:ext uri="{FF2B5EF4-FFF2-40B4-BE49-F238E27FC236}">
                <a16:creationId xmlns:a16="http://schemas.microsoft.com/office/drawing/2014/main" id="{2A30CEA1-1A1C-4F90-B492-37A3A4CE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881187"/>
            <a:ext cx="6019589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2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707205" y="39189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30722" name="Picture 2" descr="image">
            <a:extLst>
              <a:ext uri="{FF2B5EF4-FFF2-40B4-BE49-F238E27FC236}">
                <a16:creationId xmlns:a16="http://schemas.microsoft.com/office/drawing/2014/main" id="{2A30CEA1-1A1C-4F90-B492-37A3A4CE0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4520"/>
          <a:stretch/>
        </p:blipFill>
        <p:spPr bwMode="auto">
          <a:xfrm>
            <a:off x="852697" y="1616870"/>
            <a:ext cx="474450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E7327-1E1A-4C46-9882-5D7BBC5DDC60}"/>
              </a:ext>
            </a:extLst>
          </p:cNvPr>
          <p:cNvSpPr txBox="1"/>
          <p:nvPr/>
        </p:nvSpPr>
        <p:spPr>
          <a:xfrm>
            <a:off x="1123949" y="4943472"/>
            <a:ext cx="10086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단순하게 입력을 </a:t>
            </a:r>
            <a:r>
              <a:rPr lang="ko-KR" altLang="en-US" dirty="0" err="1"/>
              <a:t>정규화하게</a:t>
            </a:r>
            <a:r>
              <a:rPr lang="ko-KR" altLang="en-US" dirty="0"/>
              <a:t> 되면 </a:t>
            </a:r>
            <a:r>
              <a:rPr lang="en-US" altLang="ko-KR" dirty="0"/>
              <a:t>non-linear </a:t>
            </a:r>
            <a:r>
              <a:rPr lang="ko-KR" altLang="en-US" dirty="0"/>
              <a:t>함수의 선형구간에 갇힐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되면 </a:t>
            </a:r>
            <a:r>
              <a:rPr lang="en-US" altLang="ko-KR" dirty="0"/>
              <a:t>non-linear </a:t>
            </a:r>
            <a:r>
              <a:rPr lang="ko-KR" altLang="en-US" dirty="0"/>
              <a:t>함수를 사용하는 의미가 사라지게 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정규화된</a:t>
            </a:r>
            <a:r>
              <a:rPr lang="ko-KR" altLang="en-US" dirty="0"/>
              <a:t> 값을 </a:t>
            </a:r>
            <a:r>
              <a:rPr lang="en-US" altLang="ko-KR" dirty="0"/>
              <a:t>scale</a:t>
            </a:r>
            <a:r>
              <a:rPr lang="ko-KR" altLang="en-US" dirty="0"/>
              <a:t>하고 </a:t>
            </a:r>
            <a:r>
              <a:rPr lang="en-US" altLang="ko-KR" dirty="0"/>
              <a:t>shift </a:t>
            </a:r>
            <a:r>
              <a:rPr lang="ko-KR" altLang="en-US" dirty="0"/>
              <a:t>하는 </a:t>
            </a:r>
            <a:r>
              <a:rPr lang="en-US" altLang="ko-KR" dirty="0"/>
              <a:t>identity transform</a:t>
            </a:r>
            <a:r>
              <a:rPr lang="ko-KR" altLang="en-US" dirty="0"/>
              <a:t>을 적용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5CB3088-B779-402A-9231-DA8839E0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49" y="1288257"/>
            <a:ext cx="4219575" cy="32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15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707205" y="39189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5CB3088-B779-402A-9231-DA8839E0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5" y="1038225"/>
            <a:ext cx="4219575" cy="32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">
            <a:extLst>
              <a:ext uri="{FF2B5EF4-FFF2-40B4-BE49-F238E27FC236}">
                <a16:creationId xmlns:a16="http://schemas.microsoft.com/office/drawing/2014/main" id="{623267DA-F30F-48BD-A72B-75080ADA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1805650"/>
            <a:ext cx="56505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01E70A32-990B-4D1E-A60D-64320C370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4520"/>
          <a:stretch/>
        </p:blipFill>
        <p:spPr bwMode="auto">
          <a:xfrm>
            <a:off x="958564" y="4545366"/>
            <a:ext cx="3968216" cy="19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0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707205" y="39189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5ABB1-82C6-4F78-9525-73FE175EF286}"/>
              </a:ext>
            </a:extLst>
          </p:cNvPr>
          <p:cNvSpPr txBox="1"/>
          <p:nvPr/>
        </p:nvSpPr>
        <p:spPr>
          <a:xfrm>
            <a:off x="783405" y="2345889"/>
            <a:ext cx="110585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파라미터의 크기나 초기 값 설정에 대한 의존을 줄일 수 있어 더 큰 </a:t>
            </a:r>
            <a:r>
              <a:rPr lang="en-US" altLang="ko-KR" sz="2000" dirty="0"/>
              <a:t>learning rate</a:t>
            </a:r>
            <a:r>
              <a:rPr lang="ko-KR" altLang="en-US" sz="2000" dirty="0"/>
              <a:t>을 사용해도 </a:t>
            </a:r>
            <a:r>
              <a:rPr lang="en-US" altLang="ko-KR" sz="2000" dirty="0"/>
              <a:t>divergence(</a:t>
            </a:r>
            <a:r>
              <a:rPr lang="ko-KR" altLang="en-US" sz="2000" dirty="0"/>
              <a:t>발산</a:t>
            </a:r>
            <a:r>
              <a:rPr lang="en-US" altLang="ko-KR" sz="2000" dirty="0"/>
              <a:t>) </a:t>
            </a:r>
            <a:r>
              <a:rPr lang="ko-KR" altLang="en-US" sz="2000" dirty="0"/>
              <a:t>위험이 적다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모델을 </a:t>
            </a:r>
            <a:r>
              <a:rPr lang="en-US" altLang="ko-KR" sz="2000" dirty="0"/>
              <a:t>normalization</a:t>
            </a:r>
            <a:r>
              <a:rPr lang="ko-KR" altLang="en-US" sz="2000" dirty="0"/>
              <a:t>을 하여 </a:t>
            </a:r>
            <a:r>
              <a:rPr lang="en-US" altLang="ko-KR" sz="2000" dirty="0"/>
              <a:t>dropout</a:t>
            </a:r>
            <a:r>
              <a:rPr lang="ko-KR" altLang="en-US" sz="2000" dirty="0"/>
              <a:t>과 같은 추가적인 </a:t>
            </a:r>
            <a:r>
              <a:rPr lang="en-US" altLang="ko-KR" sz="2000" dirty="0"/>
              <a:t>regularization</a:t>
            </a:r>
            <a:r>
              <a:rPr lang="ko-KR" altLang="en-US" sz="2000" dirty="0"/>
              <a:t>의 필요를 줄인다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Non-linear </a:t>
            </a:r>
            <a:r>
              <a:rPr lang="ko-KR" altLang="en-US" sz="2000" dirty="0"/>
              <a:t>함수의 포화영역에 갇히지 않도록 해서 </a:t>
            </a:r>
            <a:r>
              <a:rPr lang="en-US" altLang="ko-KR" sz="2000" dirty="0"/>
              <a:t>sigmoid </a:t>
            </a:r>
            <a:r>
              <a:rPr lang="ko-KR" altLang="en-US" sz="2000" dirty="0"/>
              <a:t>함수와 같은 </a:t>
            </a:r>
            <a:r>
              <a:rPr lang="en-US" altLang="ko-KR" sz="2000" dirty="0"/>
              <a:t>saturating nonlinearity</a:t>
            </a:r>
            <a:r>
              <a:rPr lang="ko-KR" altLang="en-US" sz="2000" dirty="0"/>
              <a:t>를 사용할 수 있게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65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pic>
        <p:nvPicPr>
          <p:cNvPr id="2050" name="Picture 2" descr="An example RNN architecture from [53]. RNN is a class of neural... |  Download Scientific Diagram">
            <a:extLst>
              <a:ext uri="{FF2B5EF4-FFF2-40B4-BE49-F238E27FC236}">
                <a16:creationId xmlns:a16="http://schemas.microsoft.com/office/drawing/2014/main" id="{48D49066-BD1A-4DE6-B3B1-46FA55E5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84" y="1829893"/>
            <a:ext cx="8096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0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3755205" y="109674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22530" name="Picture 2" descr="How does Batch Normalization Help Optimization? – gradient science">
            <a:extLst>
              <a:ext uri="{FF2B5EF4-FFF2-40B4-BE49-F238E27FC236}">
                <a16:creationId xmlns:a16="http://schemas.microsoft.com/office/drawing/2014/main" id="{08E360C8-5C60-40D4-89DA-F11423B2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70163"/>
            <a:ext cx="9058275" cy="27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70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7494C-55F3-4A54-8975-0F34689F9316}"/>
              </a:ext>
            </a:extLst>
          </p:cNvPr>
          <p:cNvSpPr txBox="1"/>
          <p:nvPr/>
        </p:nvSpPr>
        <p:spPr>
          <a:xfrm>
            <a:off x="3726630" y="420469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Batch Normalization</a:t>
            </a:r>
            <a:endParaRPr lang="ko-KR" altLang="en-US" sz="3600" dirty="0"/>
          </a:p>
        </p:txBody>
      </p:sp>
      <p:pic>
        <p:nvPicPr>
          <p:cNvPr id="5" name="Picture 4" descr="Hands-On Batch normalization. Story Begins after using He… | by Kushan  Sharma | Medium">
            <a:extLst>
              <a:ext uri="{FF2B5EF4-FFF2-40B4-BE49-F238E27FC236}">
                <a16:creationId xmlns:a16="http://schemas.microsoft.com/office/drawing/2014/main" id="{3C4CD85E-AE8B-41C7-8118-571C96A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385888"/>
            <a:ext cx="8720047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2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325647-3244-4C9B-B231-890B8C08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5" y="1289165"/>
            <a:ext cx="10016609" cy="5231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CD9613-927F-406E-AF13-3936017C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64" y="2066468"/>
            <a:ext cx="2549960" cy="8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7A2FA-29E1-4694-863E-9003FEC5EB69}"/>
              </a:ext>
            </a:extLst>
          </p:cNvPr>
          <p:cNvSpPr txBox="1"/>
          <p:nvPr/>
        </p:nvSpPr>
        <p:spPr>
          <a:xfrm>
            <a:off x="2295785" y="2791437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Gradient Vanishing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53330-2F5A-448B-B0B1-FA648D36E254}"/>
              </a:ext>
            </a:extLst>
          </p:cNvPr>
          <p:cNvSpPr txBox="1"/>
          <p:nvPr/>
        </p:nvSpPr>
        <p:spPr>
          <a:xfrm>
            <a:off x="2295784" y="4113812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Gradient Exploding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B0D79-DC0C-4615-9182-C26C5B810356}"/>
              </a:ext>
            </a:extLst>
          </p:cNvPr>
          <p:cNvSpPr txBox="1"/>
          <p:nvPr/>
        </p:nvSpPr>
        <p:spPr>
          <a:xfrm>
            <a:off x="739626" y="1613911"/>
            <a:ext cx="311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79358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Recurrent Neural Network (RNN)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A17DAB-F396-488F-8717-A31499FD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337"/>
            <a:ext cx="6973216" cy="5018297"/>
          </a:xfrm>
          <a:prstGeom prst="rect">
            <a:avLst/>
          </a:prstGeom>
        </p:spPr>
      </p:pic>
      <p:pic>
        <p:nvPicPr>
          <p:cNvPr id="3074" name="Picture 2" descr="RNN gradient exploding/vanishing">
            <a:extLst>
              <a:ext uri="{FF2B5EF4-FFF2-40B4-BE49-F238E27FC236}">
                <a16:creationId xmlns:a16="http://schemas.microsoft.com/office/drawing/2014/main" id="{2E6C2503-69F2-45B1-8D00-A10ABD4B9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7090"/>
          <a:stretch/>
        </p:blipFill>
        <p:spPr bwMode="auto">
          <a:xfrm>
            <a:off x="6587323" y="1915849"/>
            <a:ext cx="5316655" cy="3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C29689-AD93-4924-B7C3-20CA6AEBFAD0}"/>
              </a:ext>
            </a:extLst>
          </p:cNvPr>
          <p:cNvSpPr txBox="1"/>
          <p:nvPr/>
        </p:nvSpPr>
        <p:spPr>
          <a:xfrm>
            <a:off x="580785" y="1070853"/>
            <a:ext cx="311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Gradient Vanishing</a:t>
            </a:r>
          </a:p>
        </p:txBody>
      </p:sp>
    </p:spTree>
    <p:extLst>
      <p:ext uri="{BB962C8B-B14F-4D97-AF65-F5344CB8AC3E}">
        <p14:creationId xmlns:p14="http://schemas.microsoft.com/office/powerpoint/2010/main" val="141597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2B6C35-A5C2-418A-8745-0374277FEBDC}"/>
              </a:ext>
            </a:extLst>
          </p:cNvPr>
          <p:cNvSpPr txBox="1"/>
          <p:nvPr/>
        </p:nvSpPr>
        <p:spPr>
          <a:xfrm>
            <a:off x="2404079" y="912724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E2C0F-C4A3-44F4-BEB1-8C7376A9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11" y="2355035"/>
            <a:ext cx="8048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0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7AF4681-DDCE-4E1C-A334-9961DF73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9263"/>
            <a:ext cx="7626918" cy="39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1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1DABC-FCE7-4663-94F0-601520A68EB4}"/>
              </a:ext>
            </a:extLst>
          </p:cNvPr>
          <p:cNvSpPr txBox="1"/>
          <p:nvPr/>
        </p:nvSpPr>
        <p:spPr>
          <a:xfrm>
            <a:off x="580785" y="337703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effectLst/>
              </a:rPr>
              <a:t>Long Short-Term Memory (LSTM)</a:t>
            </a:r>
            <a:endParaRPr lang="ko-KR" altLang="en-US" sz="3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2D824D-9ADA-448B-8D10-84E222F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5" y="2148328"/>
            <a:ext cx="84010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CE994E-0B45-4292-9B56-021F06A3A006}"/>
              </a:ext>
            </a:extLst>
          </p:cNvPr>
          <p:cNvSpPr txBox="1"/>
          <p:nvPr/>
        </p:nvSpPr>
        <p:spPr>
          <a:xfrm>
            <a:off x="693020" y="1748218"/>
            <a:ext cx="197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Forget Gate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F285D-569E-45E7-8E7E-012405DC2A00}"/>
              </a:ext>
            </a:extLst>
          </p:cNvPr>
          <p:cNvSpPr txBox="1"/>
          <p:nvPr/>
        </p:nvSpPr>
        <p:spPr>
          <a:xfrm>
            <a:off x="815129" y="5453563"/>
            <a:ext cx="853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이전 단계에서 넘어온 정보 중</a:t>
            </a:r>
            <a:r>
              <a:rPr lang="en-US" altLang="ko-KR" dirty="0"/>
              <a:t>, </a:t>
            </a:r>
            <a:r>
              <a:rPr lang="ko-KR" altLang="en-US" dirty="0"/>
              <a:t>불필요하다고 여겨지는 데이터들을 걸러주는 역할</a:t>
            </a:r>
          </a:p>
        </p:txBody>
      </p:sp>
    </p:spTree>
    <p:extLst>
      <p:ext uri="{BB962C8B-B14F-4D97-AF65-F5344CB8AC3E}">
        <p14:creationId xmlns:p14="http://schemas.microsoft.com/office/powerpoint/2010/main" val="350022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515</Words>
  <Application>Microsoft Office PowerPoint</Application>
  <PresentationFormat>와이드스크린</PresentationFormat>
  <Paragraphs>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임현오</dc:creator>
  <cp:lastModifiedBy>임현오</cp:lastModifiedBy>
  <cp:revision>1</cp:revision>
  <dcterms:created xsi:type="dcterms:W3CDTF">2025-08-20T16:37:45Z</dcterms:created>
  <dcterms:modified xsi:type="dcterms:W3CDTF">2025-08-20T19:50:15Z</dcterms:modified>
</cp:coreProperties>
</file>